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entation.xml" ContentType="application/vnd.openxmlformats-officedocument.presentationml.presentation.main+xml"/>
  <Override PartName="/ppt/slideLayouts/slideLayout6.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7.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notesSlides/notesSlide18.xml" ContentType="application/vnd.openxmlformats-officedocument.presentationml.notesSlide+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7" r:id="rId2"/>
    <p:sldId id="276" r:id="rId3"/>
    <p:sldId id="280" r:id="rId4"/>
    <p:sldId id="281" r:id="rId5"/>
    <p:sldId id="268" r:id="rId6"/>
    <p:sldId id="267" r:id="rId7"/>
    <p:sldId id="259" r:id="rId8"/>
    <p:sldId id="260" r:id="rId9"/>
    <p:sldId id="271" r:id="rId10"/>
    <p:sldId id="270" r:id="rId11"/>
    <p:sldId id="263" r:id="rId12"/>
    <p:sldId id="272" r:id="rId13"/>
    <p:sldId id="282" r:id="rId14"/>
    <p:sldId id="264" r:id="rId15"/>
    <p:sldId id="273" r:id="rId16"/>
    <p:sldId id="283" r:id="rId17"/>
    <p:sldId id="274" r:id="rId18"/>
    <p:sldId id="284" r:id="rId19"/>
    <p:sldId id="275" r:id="rId20"/>
    <p:sldId id="261" r:id="rId21"/>
    <p:sldId id="278" r:id="rId22"/>
    <p:sldId id="262" r:id="rId23"/>
    <p:sldId id="286"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B573"/>
    <a:srgbClr val="038A59"/>
    <a:srgbClr val="B9E455"/>
    <a:srgbClr val="00B66D"/>
    <a:srgbClr val="292B2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7799"/>
    <p:restoredTop sz="97810"/>
  </p:normalViewPr>
  <p:slideViewPr>
    <p:cSldViewPr snapToGrid="0">
      <p:cViewPr>
        <p:scale>
          <a:sx n="104" d="100"/>
          <a:sy n="104" d="100"/>
        </p:scale>
        <p:origin x="360" y="2064"/>
      </p:cViewPr>
      <p:guideLst/>
    </p:cSldViewPr>
  </p:slideViewPr>
  <p:notesTextViewPr>
    <p:cViewPr>
      <p:scale>
        <a:sx n="90" d="100"/>
        <a:sy n="90" d="100"/>
      </p:scale>
      <p:origin x="0" y="0"/>
    </p:cViewPr>
  </p:notesTextViewPr>
  <p:sorterViewPr>
    <p:cViewPr>
      <p:scale>
        <a:sx n="80" d="100"/>
        <a:sy n="80" d="100"/>
      </p:scale>
      <p:origin x="0" y="0"/>
    </p:cViewPr>
  </p:sorterViewPr>
  <p:notesViewPr>
    <p:cSldViewPr snapToGrid="0">
      <p:cViewPr varScale="1">
        <p:scale>
          <a:sx n="97" d="100"/>
          <a:sy n="97" d="100"/>
        </p:scale>
        <p:origin x="2368"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C1388A-91A9-9445-B27B-3D679B57BA1A}" type="datetimeFigureOut">
              <a:rPr lang="en-GB" smtClean="0"/>
              <a:t>19/01/2023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651FE5-FC0B-6241-8092-97CE2BA64C60}" type="slidenum">
              <a:rPr lang="en-GB" smtClean="0"/>
              <a:t>‹#›</a:t>
            </a:fld>
            <a:endParaRPr lang="en-GB"/>
          </a:p>
        </p:txBody>
      </p:sp>
    </p:spTree>
    <p:extLst>
      <p:ext uri="{BB962C8B-B14F-4D97-AF65-F5344CB8AC3E}">
        <p14:creationId xmlns:p14="http://schemas.microsoft.com/office/powerpoint/2010/main" val="2403165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a:t>
            </a:fld>
            <a:endParaRPr lang="en-GB"/>
          </a:p>
        </p:txBody>
      </p:sp>
    </p:spTree>
    <p:extLst>
      <p:ext uri="{BB962C8B-B14F-4D97-AF65-F5344CB8AC3E}">
        <p14:creationId xmlns:p14="http://schemas.microsoft.com/office/powerpoint/2010/main" val="200384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Heritage in the UK</a:t>
            </a:r>
          </a:p>
          <a:p>
            <a:r>
              <a:rPr lang="en-GB" sz="1800" dirty="0">
                <a:effectLst/>
                <a:latin typeface="Helvetica" pitchFamily="2" charset="0"/>
                <a:ea typeface="Calibri" panose="020F0502020204030204" pitchFamily="34" charset="0"/>
                <a:cs typeface="Times New Roman" panose="02020603050405020304" pitchFamily="18" charset="0"/>
              </a:rPr>
              <a:t>Heritage is a broad term, but consists of “artefacts, monuments, a group of buildings or sites and museums that have diversity of values or places that have historic significance” </a:t>
            </a:r>
            <a:r>
              <a:rPr lang="en-GB" sz="1800" b="1" dirty="0">
                <a:effectLst/>
                <a:latin typeface="Helvetica" pitchFamily="2" charset="0"/>
                <a:ea typeface="Calibri" panose="020F0502020204030204" pitchFamily="34" charset="0"/>
                <a:cs typeface="Times New Roman" panose="02020603050405020304" pitchFamily="18" charset="0"/>
              </a:rPr>
              <a:t>(01)</a:t>
            </a:r>
            <a:r>
              <a:rPr lang="en-GB" sz="1800" dirty="0">
                <a:effectLst/>
                <a:latin typeface="Helvetica" pitchFamily="2" charset="0"/>
                <a:ea typeface="Calibri" panose="020F0502020204030204" pitchFamily="34" charset="0"/>
                <a:cs typeface="Times New Roman" panose="02020603050405020304" pitchFamily="18" charset="0"/>
              </a:rPr>
              <a:t>. Heritage also includes “preserving, [...] displaying or restoring a collection of old things” </a:t>
            </a:r>
            <a:r>
              <a:rPr lang="en-GB" sz="1800" b="1" dirty="0">
                <a:effectLst/>
                <a:latin typeface="Helvetica" pitchFamily="2" charset="0"/>
                <a:ea typeface="Calibri" panose="020F0502020204030204" pitchFamily="34" charset="0"/>
                <a:cs typeface="Times New Roman" panose="02020603050405020304" pitchFamily="18" charset="0"/>
              </a:rPr>
              <a:t>(01)</a:t>
            </a:r>
            <a:r>
              <a:rPr lang="en-GB" sz="1800" dirty="0">
                <a:effectLst/>
                <a:latin typeface="Helvetica" pitchFamily="2" charset="0"/>
                <a:ea typeface="Calibri" panose="020F0502020204030204" pitchFamily="34" charset="0"/>
                <a:cs typeface="Times New Roman" panose="02020603050405020304" pitchFamily="18" charset="0"/>
              </a:rPr>
              <a:t> this also applies to historical buildings and archaeological sites. Heritage sites “help us examine our history and traditions which enable us to develop awareness’s about ourselves. It also allows us to understand and explain why we are the way we are. While, also identifying key culture which plays into our politics, society and world-view”</a:t>
            </a:r>
            <a:r>
              <a:rPr lang="en-GB" sz="1800" b="1" dirty="0">
                <a:effectLst/>
                <a:latin typeface="Helvetica" pitchFamily="2" charset="0"/>
                <a:ea typeface="Calibri" panose="020F0502020204030204" pitchFamily="34" charset="0"/>
                <a:cs typeface="Times New Roman" panose="02020603050405020304" pitchFamily="18" charset="0"/>
              </a:rPr>
              <a:t> (02)</a:t>
            </a:r>
            <a:r>
              <a:rPr lang="en-GB" sz="1800" dirty="0">
                <a:effectLst/>
                <a:latin typeface="Helvetica" pitchFamily="2" charset="0"/>
                <a:ea typeface="Calibri" panose="020F0502020204030204" pitchFamily="34" charset="0"/>
                <a:cs typeface="Times New Roman" panose="02020603050405020304" pitchFamily="18" charset="0"/>
              </a:rPr>
              <a:t>. To link this with the project scenario. The business works with clients in order to develop public event programs which can be used to help increase revenue generation at Heritage Site locations throughout the United Kingdom. Whether that is educational events or sympathetic events that are based in the era of the heritage locations. The business also provides clients with various professional services such as pro-bono advice, safeguarding, preservation, marketing strategies and brand development, which again can help increase revenue generation for Heritage Sites </a:t>
            </a:r>
            <a:r>
              <a:rPr lang="en-GB" sz="1800" b="1" dirty="0">
                <a:effectLst/>
                <a:latin typeface="Helvetica" pitchFamily="2" charset="0"/>
                <a:ea typeface="Calibri" panose="020F0502020204030204" pitchFamily="34" charset="0"/>
                <a:cs typeface="Times New Roman" panose="02020603050405020304" pitchFamily="18" charset="0"/>
              </a:rPr>
              <a:t>(Ap1)</a:t>
            </a:r>
            <a:r>
              <a:rPr lang="en-GB" sz="1800" dirty="0">
                <a:effectLst/>
                <a:latin typeface="Helvetica" pitchFamily="2" charset="0"/>
                <a:ea typeface="Calibri" panose="020F0502020204030204" pitchFamily="34" charset="0"/>
                <a:cs typeface="Times New Roman" panose="02020603050405020304" pitchFamily="18" charset="0"/>
              </a:rPr>
              <a:t>.</a:t>
            </a:r>
          </a:p>
          <a:p>
            <a:r>
              <a:rPr lang="en-GB" sz="1800" dirty="0">
                <a:effectLst/>
                <a:latin typeface="Helvetica" pitchFamily="2"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2</a:t>
            </a:fld>
            <a:endParaRPr lang="en-GB"/>
          </a:p>
        </p:txBody>
      </p:sp>
    </p:spTree>
    <p:extLst>
      <p:ext uri="{BB962C8B-B14F-4D97-AF65-F5344CB8AC3E}">
        <p14:creationId xmlns:p14="http://schemas.microsoft.com/office/powerpoint/2010/main" val="3700186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The purpose of the project</a:t>
            </a:r>
          </a:p>
          <a:p>
            <a:r>
              <a:rPr lang="en-GB" sz="1800" dirty="0">
                <a:effectLst/>
                <a:latin typeface="Helvetica" pitchFamily="2" charset="0"/>
                <a:ea typeface="Calibri" panose="020F0502020204030204" pitchFamily="34" charset="0"/>
                <a:cs typeface="Times New Roman" panose="02020603050405020304" pitchFamily="18" charset="0"/>
              </a:rPr>
              <a:t>The purpose of the project is to develop a bespoke data-collection, business related, mobile-based application which stores data that has been collected into both a local-based and a cloud-based database for the chief executive officer of a medium sized business.</a:t>
            </a:r>
          </a:p>
          <a:p>
            <a:r>
              <a:rPr lang="en-GB" sz="1800" dirty="0">
                <a:effectLst/>
                <a:latin typeface="Helvetica" pitchFamily="2" charset="0"/>
                <a:ea typeface="Calibri" panose="020F0502020204030204" pitchFamily="34" charset="0"/>
                <a:cs typeface="Times New Roman" panose="02020603050405020304" pitchFamily="18" charset="0"/>
              </a:rPr>
              <a:t> </a:t>
            </a:r>
          </a:p>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The role of the client</a:t>
            </a:r>
          </a:p>
          <a:p>
            <a:r>
              <a:rPr lang="en-GB" sz="1800" dirty="0">
                <a:effectLst/>
                <a:latin typeface="Helvetica" pitchFamily="2" charset="0"/>
                <a:ea typeface="Calibri" panose="020F0502020204030204" pitchFamily="34" charset="0"/>
                <a:cs typeface="Times New Roman" panose="02020603050405020304" pitchFamily="18" charset="0"/>
              </a:rPr>
              <a:t>The business provides professional services, business strategy development, marketing, brand-development, pro-bono advice and guidance to organisations. It also offers the ability to carry out safeguarding, preservation and restoration of properties with heritage status within the United Kingdom for managing educational, functional and sympathetic experiences for the general public, schools or targeted groups </a:t>
            </a:r>
            <a:r>
              <a:rPr lang="en-GB" sz="1800" b="1" dirty="0">
                <a:effectLst/>
                <a:latin typeface="Helvetica" pitchFamily="2" charset="0"/>
                <a:ea typeface="Calibri" panose="020F0502020204030204" pitchFamily="34" charset="0"/>
                <a:cs typeface="Times New Roman" panose="02020603050405020304" pitchFamily="18" charset="0"/>
              </a:rPr>
              <a:t>(Ap1)</a:t>
            </a:r>
            <a:r>
              <a:rPr lang="en-GB" sz="1800" dirty="0">
                <a:effectLst/>
                <a:latin typeface="Helvetica" pitchFamily="2" charset="0"/>
                <a:ea typeface="Calibri" panose="020F0502020204030204" pitchFamily="34" charset="0"/>
                <a:cs typeface="Times New Roman" panose="02020603050405020304" pitchFamily="18" charset="0"/>
              </a:rPr>
              <a:t>. The client is requesting a bespoke data-collection mobile-based application which is able to input and store data which can be stored into both a local and cloud-based database which can be used for data analysis, and which can be used in a content management system </a:t>
            </a:r>
            <a:r>
              <a:rPr lang="en-GB" sz="1800" b="1" dirty="0">
                <a:effectLst/>
                <a:latin typeface="Helvetica" pitchFamily="2" charset="0"/>
                <a:ea typeface="Calibri" panose="020F0502020204030204" pitchFamily="34" charset="0"/>
                <a:cs typeface="Times New Roman" panose="02020603050405020304" pitchFamily="18" charset="0"/>
              </a:rPr>
              <a:t>(Ap2)</a:t>
            </a:r>
            <a:r>
              <a:rPr lang="en-GB" sz="1800" dirty="0">
                <a:effectLst/>
                <a:latin typeface="Helvetica" pitchFamily="2" charset="0"/>
                <a:ea typeface="Calibri" panose="020F0502020204030204" pitchFamily="34" charset="0"/>
                <a:cs typeface="Times New Roman" panose="02020603050405020304" pitchFamily="18" charset="0"/>
              </a:rPr>
              <a:t>. The reason for this mobile application is to eliminate the use of paper-based note taking. By having a centralised point where data such as images, personal field notes, audio, time, date and video can be collected, this can prevent losing any information that the client has gathered at various Heritage Site Locations. By using a mobile-based application they can safely store and collect information which can help aid their consumers when it comes to providing them with their professional services or developing public event programmes </a:t>
            </a:r>
            <a:r>
              <a:rPr lang="en-GB" sz="1800" b="1" dirty="0">
                <a:effectLst/>
                <a:latin typeface="Helvetica" pitchFamily="2" charset="0"/>
                <a:ea typeface="Calibri" panose="020F0502020204030204" pitchFamily="34" charset="0"/>
                <a:cs typeface="Times New Roman" panose="02020603050405020304" pitchFamily="18" charset="0"/>
              </a:rPr>
              <a:t>(Ap1)</a:t>
            </a:r>
            <a:r>
              <a:rPr lang="en-GB" sz="1800" dirty="0">
                <a:effectLst/>
                <a:latin typeface="Helvetica" pitchFamily="2"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3</a:t>
            </a:fld>
            <a:endParaRPr lang="en-GB"/>
          </a:p>
        </p:txBody>
      </p:sp>
    </p:spTree>
    <p:extLst>
      <p:ext uri="{BB962C8B-B14F-4D97-AF65-F5344CB8AC3E}">
        <p14:creationId xmlns:p14="http://schemas.microsoft.com/office/powerpoint/2010/main" val="3304137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The purpose of the project</a:t>
            </a:r>
          </a:p>
          <a:p>
            <a:r>
              <a:rPr lang="en-GB" sz="1800" dirty="0">
                <a:effectLst/>
                <a:latin typeface="Helvetica" pitchFamily="2" charset="0"/>
                <a:ea typeface="Calibri" panose="020F0502020204030204" pitchFamily="34" charset="0"/>
                <a:cs typeface="Times New Roman" panose="02020603050405020304" pitchFamily="18" charset="0"/>
              </a:rPr>
              <a:t>The purpose of the project is to develop a bespoke data-collection, business related, mobile-based application which stores data that has been collected into both a local-based and a cloud-based database for the chief executive officer of a medium sized business.</a:t>
            </a:r>
          </a:p>
          <a:p>
            <a:r>
              <a:rPr lang="en-GB" sz="1800" dirty="0">
                <a:effectLst/>
                <a:latin typeface="Helvetica" pitchFamily="2" charset="0"/>
                <a:ea typeface="Calibri" panose="020F0502020204030204" pitchFamily="34" charset="0"/>
                <a:cs typeface="Times New Roman" panose="02020603050405020304" pitchFamily="18" charset="0"/>
              </a:rPr>
              <a:t> </a:t>
            </a:r>
          </a:p>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The role of the client</a:t>
            </a:r>
          </a:p>
          <a:p>
            <a:r>
              <a:rPr lang="en-GB" sz="1800" dirty="0">
                <a:effectLst/>
                <a:latin typeface="Helvetica" pitchFamily="2" charset="0"/>
                <a:ea typeface="Calibri" panose="020F0502020204030204" pitchFamily="34" charset="0"/>
                <a:cs typeface="Times New Roman" panose="02020603050405020304" pitchFamily="18" charset="0"/>
              </a:rPr>
              <a:t>The business provides professional services, business strategy development, marketing, brand-development, pro-bono advice and guidance to organisations. It also offers the ability to carry out safeguarding, preservation and restoration of properties with heritage status within the United Kingdom for managing educational, functional and sympathetic experiences for the general public, schools or targeted groups </a:t>
            </a:r>
            <a:r>
              <a:rPr lang="en-GB" sz="1800" b="1" dirty="0">
                <a:effectLst/>
                <a:latin typeface="Helvetica" pitchFamily="2" charset="0"/>
                <a:ea typeface="Calibri" panose="020F0502020204030204" pitchFamily="34" charset="0"/>
                <a:cs typeface="Times New Roman" panose="02020603050405020304" pitchFamily="18" charset="0"/>
              </a:rPr>
              <a:t>(Ap1)</a:t>
            </a:r>
            <a:r>
              <a:rPr lang="en-GB" sz="1800" dirty="0">
                <a:effectLst/>
                <a:latin typeface="Helvetica" pitchFamily="2" charset="0"/>
                <a:ea typeface="Calibri" panose="020F0502020204030204" pitchFamily="34" charset="0"/>
                <a:cs typeface="Times New Roman" panose="02020603050405020304" pitchFamily="18" charset="0"/>
              </a:rPr>
              <a:t>. The client is requesting a bespoke data-collection mobile-based application which is able to input and store data which can be stored into both a local and cloud-based database which can be used for data analysis, and which can be used in a content management system </a:t>
            </a:r>
            <a:r>
              <a:rPr lang="en-GB" sz="1800" b="1" dirty="0">
                <a:effectLst/>
                <a:latin typeface="Helvetica" pitchFamily="2" charset="0"/>
                <a:ea typeface="Calibri" panose="020F0502020204030204" pitchFamily="34" charset="0"/>
                <a:cs typeface="Times New Roman" panose="02020603050405020304" pitchFamily="18" charset="0"/>
              </a:rPr>
              <a:t>(Ap2)</a:t>
            </a:r>
            <a:r>
              <a:rPr lang="en-GB" sz="1800" dirty="0">
                <a:effectLst/>
                <a:latin typeface="Helvetica" pitchFamily="2" charset="0"/>
                <a:ea typeface="Calibri" panose="020F0502020204030204" pitchFamily="34" charset="0"/>
                <a:cs typeface="Times New Roman" panose="02020603050405020304" pitchFamily="18" charset="0"/>
              </a:rPr>
              <a:t>. The reason for this mobile application is to eliminate the use of paper-based note taking. By having a centralised point where data such as images, personal field notes, audio, time, date and video can be collected, this can prevent losing any information that the client has gathered at various Heritage Site Locations. By using a mobile-based application they can safely store and collect information which can help aid their consumers when it comes to providing them with their professional services or developing public event programmes </a:t>
            </a:r>
            <a:r>
              <a:rPr lang="en-GB" sz="1800" b="1" dirty="0">
                <a:effectLst/>
                <a:latin typeface="Helvetica" pitchFamily="2" charset="0"/>
                <a:ea typeface="Calibri" panose="020F0502020204030204" pitchFamily="34" charset="0"/>
                <a:cs typeface="Times New Roman" panose="02020603050405020304" pitchFamily="18" charset="0"/>
              </a:rPr>
              <a:t>(Ap1)</a:t>
            </a:r>
            <a:r>
              <a:rPr lang="en-GB" sz="1800" dirty="0">
                <a:effectLst/>
                <a:latin typeface="Helvetica" pitchFamily="2"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4</a:t>
            </a:fld>
            <a:endParaRPr lang="en-GB"/>
          </a:p>
        </p:txBody>
      </p:sp>
    </p:spTree>
    <p:extLst>
      <p:ext uri="{BB962C8B-B14F-4D97-AF65-F5344CB8AC3E}">
        <p14:creationId xmlns:p14="http://schemas.microsoft.com/office/powerpoint/2010/main" val="865755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Client requirements </a:t>
            </a:r>
          </a:p>
          <a:p>
            <a:r>
              <a:rPr lang="en-GB" sz="1800" dirty="0">
                <a:effectLst/>
                <a:latin typeface="Helvetica" pitchFamily="2" charset="0"/>
                <a:ea typeface="Calibri" panose="020F0502020204030204" pitchFamily="34" charset="0"/>
                <a:cs typeface="Times New Roman" panose="02020603050405020304" pitchFamily="18" charset="0"/>
              </a:rPr>
              <a:t>The client has set out a range of requirements that are required in order for the project to be successful and functional, these requirements include </a:t>
            </a:r>
            <a:r>
              <a:rPr lang="en-GB" sz="1800" b="1" dirty="0">
                <a:effectLst/>
                <a:latin typeface="Helvetica" pitchFamily="2" charset="0"/>
                <a:ea typeface="Calibri" panose="020F0502020204030204" pitchFamily="34" charset="0"/>
                <a:cs typeface="Times New Roman" panose="02020603050405020304" pitchFamily="18" charset="0"/>
              </a:rPr>
              <a:t>(Ap2)</a:t>
            </a:r>
            <a:r>
              <a:rPr lang="en-GB" sz="1800" dirty="0">
                <a:effectLst/>
                <a:latin typeface="Helvetica" pitchFamily="2" charset="0"/>
                <a:ea typeface="Calibri" panose="020F0502020204030204" pitchFamily="34" charset="0"/>
                <a:cs typeface="Times New Roman" panose="02020603050405020304" pitchFamily="18" charset="0"/>
              </a:rPr>
              <a:t>:</a:t>
            </a:r>
          </a:p>
          <a:p>
            <a:r>
              <a:rPr lang="en-GB" sz="1800" dirty="0">
                <a:effectLst/>
                <a:latin typeface="Helvetica" pitchFamily="2" charset="0"/>
                <a:ea typeface="Calibri" panose="020F0502020204030204" pitchFamily="34" charset="0"/>
                <a:cs typeface="Times New Roman" panose="02020603050405020304" pitchFamily="18" charset="0"/>
              </a:rPr>
              <a:t> </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Inputting and storing data which includes; text fields, uploading image, video and audio, date and time fields.</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Viewing data that has been recorded previously.</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An android based mobile application.</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Data that is being collected needs to be stored in a local and cloud-based database. </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Data that is collected needs to be exported for further analysis.</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Possibility of sending data that has been collected to an open-source Content Management System.</a:t>
            </a:r>
          </a:p>
          <a:p>
            <a:r>
              <a:rPr lang="en-GB" sz="1800" b="1" dirty="0">
                <a:effectLst/>
                <a:latin typeface="Helvetica" pitchFamily="2" charset="0"/>
                <a:ea typeface="Calibri" panose="020F0502020204030204" pitchFamily="34" charset="0"/>
                <a:cs typeface="Times New Roman" panose="02020603050405020304" pitchFamily="18" charset="0"/>
              </a:rPr>
              <a:t> </a:t>
            </a:r>
            <a:endParaRPr lang="en-GB" sz="1800" dirty="0">
              <a:effectLst/>
              <a:latin typeface="Helvetica" pitchFamily="2"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5</a:t>
            </a:fld>
            <a:endParaRPr lang="en-GB"/>
          </a:p>
        </p:txBody>
      </p:sp>
    </p:spTree>
    <p:extLst>
      <p:ext uri="{BB962C8B-B14F-4D97-AF65-F5344CB8AC3E}">
        <p14:creationId xmlns:p14="http://schemas.microsoft.com/office/powerpoint/2010/main" val="345401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Remit of the data that is being collected</a:t>
            </a:r>
          </a:p>
          <a:p>
            <a:r>
              <a:rPr lang="en-GB" sz="1800" dirty="0">
                <a:effectLst/>
                <a:latin typeface="Helvetica" pitchFamily="2" charset="0"/>
                <a:ea typeface="Calibri" panose="020F0502020204030204" pitchFamily="34" charset="0"/>
                <a:cs typeface="Times New Roman" panose="02020603050405020304" pitchFamily="18" charset="0"/>
              </a:rPr>
              <a:t>The mobile-based application that is being developed for the client will need to store a range of different types of data. The client has requested that the mobile-based application inputs and stores, text fields, this will be used to input and store notes from the client and to input the location of the site that they are visiting. Video, Audio and Image files, which will be used to input and store the vast range of video, images and audio of locations that the client is visiting, date/timestamps, which will be used to identify when the data was collected, when it comes to further analysis </a:t>
            </a:r>
            <a:r>
              <a:rPr lang="en-GB" sz="1800" b="1" dirty="0">
                <a:effectLst/>
                <a:latin typeface="Helvetica" pitchFamily="2" charset="0"/>
                <a:ea typeface="Calibri" panose="020F0502020204030204" pitchFamily="34" charset="0"/>
                <a:cs typeface="Times New Roman" panose="02020603050405020304" pitchFamily="18" charset="0"/>
              </a:rPr>
              <a:t>(Ap2)</a:t>
            </a:r>
            <a:r>
              <a:rPr lang="en-GB" sz="1800" dirty="0">
                <a:effectLst/>
                <a:latin typeface="Helvetica" pitchFamily="2" charset="0"/>
                <a:ea typeface="Calibri" panose="020F0502020204030204" pitchFamily="34" charset="0"/>
                <a:cs typeface="Times New Roman" panose="02020603050405020304" pitchFamily="18" charset="0"/>
              </a:rPr>
              <a:t>. When it comes to the different formats that are going to be used when it comes to inputting data, these will include; Text Fields, Date and Time, .jpg, .mp4 and .mp3.</a:t>
            </a:r>
          </a:p>
          <a:p>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Data that is being inputted needs to be stored within both a local-based and a cloud-based database system. This allows the data to be safe and secure before being uploaded to the cloud. The reason for having both types of database systems is to do with the fact that the mobile application will need to function with and without internet or cellular connection. This will work by having a loop method within the application to check whether or not it can connect to the cloud-based database, if the device is connected to an internet connection, it will be able to upload the data that has been collected to the cloud. However, if not it will show an error message and then continue to loop every five minutes until it is able to do so.</a:t>
            </a:r>
          </a:p>
          <a:p>
            <a:r>
              <a:rPr lang="en-GB" sz="1800" b="1" dirty="0">
                <a:effectLst/>
                <a:latin typeface="Helvetica" pitchFamily="2" charset="0"/>
                <a:ea typeface="Calibri" panose="020F0502020204030204" pitchFamily="34" charset="0"/>
                <a:cs typeface="Times New Roman" panose="02020603050405020304" pitchFamily="18" charset="0"/>
              </a:rPr>
              <a:t> </a:t>
            </a:r>
            <a:endParaRPr lang="en-GB" sz="1800" dirty="0">
              <a:effectLst/>
              <a:latin typeface="Helvetica" pitchFamily="2"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6</a:t>
            </a:fld>
            <a:endParaRPr lang="en-GB"/>
          </a:p>
        </p:txBody>
      </p:sp>
    </p:spTree>
    <p:extLst>
      <p:ext uri="{BB962C8B-B14F-4D97-AF65-F5344CB8AC3E}">
        <p14:creationId xmlns:p14="http://schemas.microsoft.com/office/powerpoint/2010/main" val="3813731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Project Aims and Objectives</a:t>
            </a:r>
          </a:p>
          <a:p>
            <a:r>
              <a:rPr lang="en-GB" sz="1800" b="1" dirty="0">
                <a:effectLst/>
                <a:latin typeface="Helvetica" pitchFamily="2" charset="0"/>
                <a:ea typeface="Calibri" panose="020F0502020204030204" pitchFamily="34" charset="0"/>
                <a:cs typeface="Times New Roman" panose="02020603050405020304" pitchFamily="18" charset="0"/>
              </a:rPr>
              <a:t>Aim:</a:t>
            </a:r>
            <a:r>
              <a:rPr lang="en-GB" sz="1800" dirty="0">
                <a:effectLst/>
                <a:latin typeface="Helvetica" pitchFamily="2" charset="0"/>
                <a:ea typeface="Calibri" panose="020F0502020204030204" pitchFamily="34" charset="0"/>
                <a:cs typeface="Times New Roman" panose="02020603050405020304" pitchFamily="18" charset="0"/>
              </a:rPr>
              <a:t> Investigate the viability of a bespoke cloud enabled data-collection application in the field of heritage and restoration. </a:t>
            </a:r>
          </a:p>
          <a:p>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b="1" dirty="0">
                <a:effectLst/>
                <a:latin typeface="Helvetica" pitchFamily="2" charset="0"/>
                <a:ea typeface="Calibri" panose="020F0502020204030204" pitchFamily="34" charset="0"/>
                <a:cs typeface="Times New Roman" panose="02020603050405020304" pitchFamily="18" charset="0"/>
              </a:rPr>
              <a:t>Objective 1: </a:t>
            </a:r>
            <a:r>
              <a:rPr lang="en-GB" sz="1800" dirty="0">
                <a:effectLst/>
                <a:latin typeface="Helvetica" pitchFamily="2" charset="0"/>
                <a:ea typeface="Calibri" panose="020F0502020204030204" pitchFamily="34" charset="0"/>
                <a:cs typeface="Times New Roman" panose="02020603050405020304" pitchFamily="18" charset="0"/>
              </a:rPr>
              <a:t>Determine the client requirements and the remit of the type of data that is being collected and stored.</a:t>
            </a:r>
          </a:p>
          <a:p>
            <a:r>
              <a:rPr lang="en-GB" sz="1800" b="1" dirty="0">
                <a:effectLst/>
                <a:latin typeface="Helvetica" pitchFamily="2" charset="0"/>
                <a:ea typeface="Calibri" panose="020F0502020204030204" pitchFamily="34" charset="0"/>
                <a:cs typeface="Times New Roman" panose="02020603050405020304" pitchFamily="18" charset="0"/>
              </a:rPr>
              <a:t>Objective 2: </a:t>
            </a:r>
            <a:r>
              <a:rPr lang="en-GB" sz="1800" dirty="0">
                <a:effectLst/>
                <a:latin typeface="Helvetica" pitchFamily="2" charset="0"/>
                <a:ea typeface="Calibri" panose="020F0502020204030204" pitchFamily="34" charset="0"/>
                <a:cs typeface="Times New Roman" panose="02020603050405020304" pitchFamily="18" charset="0"/>
              </a:rPr>
              <a:t>Investigate the culture of practice and legal requirements of data collection.</a:t>
            </a:r>
          </a:p>
          <a:p>
            <a:r>
              <a:rPr lang="en-GB" sz="1800" b="1" dirty="0">
                <a:effectLst/>
                <a:latin typeface="Helvetica" pitchFamily="2" charset="0"/>
                <a:ea typeface="Calibri" panose="020F0502020204030204" pitchFamily="34" charset="0"/>
                <a:cs typeface="Times New Roman" panose="02020603050405020304" pitchFamily="18" charset="0"/>
              </a:rPr>
              <a:t>Objective 3: </a:t>
            </a:r>
            <a:r>
              <a:rPr lang="en-GB" sz="1800" dirty="0">
                <a:effectLst/>
                <a:latin typeface="Helvetica" pitchFamily="2" charset="0"/>
                <a:ea typeface="Calibri" panose="020F0502020204030204" pitchFamily="34" charset="0"/>
                <a:cs typeface="Times New Roman" panose="02020603050405020304" pitchFamily="18" charset="0"/>
              </a:rPr>
              <a:t>Investigate existing data collection applications.</a:t>
            </a:r>
          </a:p>
          <a:p>
            <a:r>
              <a:rPr lang="en-GB" sz="1800" b="1" dirty="0">
                <a:effectLst/>
                <a:latin typeface="Helvetica" pitchFamily="2" charset="0"/>
                <a:ea typeface="Calibri" panose="020F0502020204030204" pitchFamily="34" charset="0"/>
                <a:cs typeface="Times New Roman" panose="02020603050405020304" pitchFamily="18" charset="0"/>
              </a:rPr>
              <a:t>Objective 4:</a:t>
            </a:r>
            <a:r>
              <a:rPr lang="en-GB" sz="1800" dirty="0">
                <a:effectLst/>
                <a:latin typeface="Helvetica" pitchFamily="2" charset="0"/>
                <a:ea typeface="Calibri" panose="020F0502020204030204" pitchFamily="34" charset="0"/>
                <a:cs typeface="Times New Roman" panose="02020603050405020304" pitchFamily="18" charset="0"/>
              </a:rPr>
              <a:t> Investigate various viable development technology platforms (delivery and coding).</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7</a:t>
            </a:fld>
            <a:endParaRPr lang="en-GB"/>
          </a:p>
        </p:txBody>
      </p:sp>
    </p:spTree>
    <p:extLst>
      <p:ext uri="{BB962C8B-B14F-4D97-AF65-F5344CB8AC3E}">
        <p14:creationId xmlns:p14="http://schemas.microsoft.com/office/powerpoint/2010/main" val="2756098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Investigate existing applications</a:t>
            </a:r>
          </a:p>
          <a:p>
            <a:r>
              <a:rPr lang="en-GB" sz="1800" dirty="0">
                <a:effectLst/>
                <a:latin typeface="Helvetica" pitchFamily="2" charset="0"/>
                <a:ea typeface="Calibri" panose="020F0502020204030204" pitchFamily="34" charset="0"/>
                <a:cs typeface="Times New Roman" panose="02020603050405020304" pitchFamily="18" charset="0"/>
              </a:rPr>
              <a:t>Many of the features that the client had identified as useful are not available in current applications.</a:t>
            </a:r>
          </a:p>
          <a:p>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Firstly, when looking at the app “Device Magic”</a:t>
            </a:r>
            <a:r>
              <a:rPr lang="en-GB" sz="1800" b="1" dirty="0">
                <a:effectLst/>
                <a:latin typeface="Helvetica" pitchFamily="2" charset="0"/>
                <a:ea typeface="Calibri" panose="020F0502020204030204" pitchFamily="34" charset="0"/>
                <a:cs typeface="Times New Roman" panose="02020603050405020304" pitchFamily="18" charset="0"/>
              </a:rPr>
              <a:t> (03)</a:t>
            </a:r>
            <a:r>
              <a:rPr lang="en-GB" sz="1800" dirty="0">
                <a:effectLst/>
                <a:latin typeface="Helvetica" pitchFamily="2" charset="0"/>
                <a:ea typeface="Calibri" panose="020F0502020204030204" pitchFamily="34" charset="0"/>
                <a:cs typeface="Times New Roman" panose="02020603050405020304" pitchFamily="18" charset="0"/>
              </a:rPr>
              <a:t>, it was clear that it did fulfil most of what the client requested, such as containing specific data fields, which included; “geographical location, date, free text, time and images” </a:t>
            </a:r>
            <a:r>
              <a:rPr lang="en-GB" sz="1800" b="1" dirty="0">
                <a:effectLst/>
                <a:latin typeface="Helvetica" pitchFamily="2" charset="0"/>
                <a:ea typeface="Calibri" panose="020F0502020204030204" pitchFamily="34" charset="0"/>
                <a:cs typeface="Times New Roman" panose="02020603050405020304" pitchFamily="18" charset="0"/>
              </a:rPr>
              <a:t>(03)</a:t>
            </a:r>
            <a:r>
              <a:rPr lang="en-GB" sz="1800" dirty="0">
                <a:effectLst/>
                <a:latin typeface="Helvetica" pitchFamily="2" charset="0"/>
                <a:ea typeface="Calibri" panose="020F0502020204030204" pitchFamily="34" charset="0"/>
                <a:cs typeface="Times New Roman" panose="02020603050405020304" pitchFamily="18" charset="0"/>
              </a:rPr>
              <a:t>. The app has a clear layout as it utilises a form-based design and has integrations with cloud-based database and file storage systems such as Microsoft OneDrive, SFTP, SQL, and Google Drive. However, the app did lack the ability to upload audio and video files. While requiring the client to use a paid subscription plan in order to access all in-app features. </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8</a:t>
            </a:fld>
            <a:endParaRPr lang="en-GB"/>
          </a:p>
        </p:txBody>
      </p:sp>
    </p:spTree>
    <p:extLst>
      <p:ext uri="{BB962C8B-B14F-4D97-AF65-F5344CB8AC3E}">
        <p14:creationId xmlns:p14="http://schemas.microsoft.com/office/powerpoint/2010/main" val="3513622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Helvetica" pitchFamily="2" charset="0"/>
                <a:ea typeface="Calibri" panose="020F0502020204030204" pitchFamily="34" charset="0"/>
                <a:cs typeface="Times New Roman" panose="02020603050405020304" pitchFamily="18" charset="0"/>
              </a:rPr>
              <a:t>The Second application that was investigated was “Fast Field” </a:t>
            </a:r>
            <a:r>
              <a:rPr lang="en-GB" sz="1800" b="1" dirty="0">
                <a:effectLst/>
                <a:latin typeface="Helvetica" pitchFamily="2" charset="0"/>
                <a:ea typeface="Calibri" panose="020F0502020204030204" pitchFamily="34" charset="0"/>
                <a:cs typeface="Times New Roman" panose="02020603050405020304" pitchFamily="18" charset="0"/>
              </a:rPr>
              <a:t>(04)</a:t>
            </a:r>
            <a:r>
              <a:rPr lang="en-GB" sz="1800" dirty="0">
                <a:effectLst/>
                <a:latin typeface="Helvetica" pitchFamily="2" charset="0"/>
                <a:ea typeface="Calibri" panose="020F0502020204030204" pitchFamily="34" charset="0"/>
                <a:cs typeface="Times New Roman" panose="02020603050405020304" pitchFamily="18" charset="0"/>
              </a:rPr>
              <a:t>. This app provides many of the features that the client requested for their bespoke mobile application. Unlike Device Magic, “Fast Field is able to store data locally and then auto-syncs with the cloud when an internet connection is established, allowing users to work in remote locations”</a:t>
            </a:r>
            <a:r>
              <a:rPr lang="en-GB" sz="1800" b="1" dirty="0">
                <a:effectLst/>
                <a:latin typeface="Helvetica" pitchFamily="2" charset="0"/>
                <a:ea typeface="Calibri" panose="020F0502020204030204" pitchFamily="34" charset="0"/>
                <a:cs typeface="Times New Roman" panose="02020603050405020304" pitchFamily="18" charset="0"/>
              </a:rPr>
              <a:t> (04).</a:t>
            </a:r>
            <a:r>
              <a:rPr lang="en-GB" sz="1800" dirty="0">
                <a:effectLst/>
                <a:latin typeface="Helvetica" pitchFamily="2" charset="0"/>
                <a:ea typeface="Calibri" panose="020F0502020204030204" pitchFamily="34" charset="0"/>
                <a:cs typeface="Times New Roman" panose="02020603050405020304" pitchFamily="18" charset="0"/>
              </a:rPr>
              <a:t> This application contains system integrations which includes file storage systems and cloud-based database systems. Additionally, this data-collection app contains a large range of data fields which include; Video, Audio and Multi Photo Inputs, Date and Time, Text and Location/GPS. The client again would need to pay for a monthly subscription service to access all of the features that this application contains. </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9</a:t>
            </a:fld>
            <a:endParaRPr lang="en-GB"/>
          </a:p>
        </p:txBody>
      </p:sp>
    </p:spTree>
    <p:extLst>
      <p:ext uri="{BB962C8B-B14F-4D97-AF65-F5344CB8AC3E}">
        <p14:creationId xmlns:p14="http://schemas.microsoft.com/office/powerpoint/2010/main" val="8896971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Helvetica" pitchFamily="2" charset="0"/>
                <a:ea typeface="Calibri" panose="020F0502020204030204" pitchFamily="34" charset="0"/>
                <a:cs typeface="Times New Roman" panose="02020603050405020304" pitchFamily="18" charset="0"/>
              </a:rPr>
              <a:t>The final mobile application that was investigated was “Zoho” </a:t>
            </a:r>
            <a:r>
              <a:rPr lang="en-GB" sz="1800" b="1" dirty="0">
                <a:effectLst/>
                <a:latin typeface="Helvetica" pitchFamily="2" charset="0"/>
                <a:ea typeface="Calibri" panose="020F0502020204030204" pitchFamily="34" charset="0"/>
                <a:cs typeface="Times New Roman" panose="02020603050405020304" pitchFamily="18" charset="0"/>
              </a:rPr>
              <a:t>(05)</a:t>
            </a:r>
            <a:r>
              <a:rPr lang="en-GB" sz="1800" dirty="0">
                <a:effectLst/>
                <a:latin typeface="Helvetica" pitchFamily="2" charset="0"/>
                <a:ea typeface="Calibri" panose="020F0502020204030204" pitchFamily="34" charset="0"/>
                <a:cs typeface="Times New Roman" panose="02020603050405020304" pitchFamily="18" charset="0"/>
              </a:rPr>
              <a:t>. This provides similar features to the previous applications. Zoho provides users with the ability to conduct and store data without the need of an internet connection. This is done by “storing the data offline and then syncing the data to the cloud when connected to the internet” </a:t>
            </a:r>
            <a:r>
              <a:rPr lang="en-GB" sz="1800" b="1" dirty="0">
                <a:effectLst/>
                <a:latin typeface="Helvetica" pitchFamily="2" charset="0"/>
                <a:ea typeface="Calibri" panose="020F0502020204030204" pitchFamily="34" charset="0"/>
                <a:cs typeface="Times New Roman" panose="02020603050405020304" pitchFamily="18" charset="0"/>
              </a:rPr>
              <a:t>(05)</a:t>
            </a:r>
            <a:r>
              <a:rPr lang="en-GB" sz="1800" dirty="0">
                <a:effectLst/>
                <a:latin typeface="Helvetica" pitchFamily="2" charset="0"/>
                <a:ea typeface="Calibri" panose="020F0502020204030204" pitchFamily="34" charset="0"/>
                <a:cs typeface="Times New Roman" panose="02020603050405020304" pitchFamily="18" charset="0"/>
              </a:rPr>
              <a:t>. Just like the other applications that were investigated, Zoho allows for geolocation, time and date, image capture, and text-based fields to be inputted. However, lacks support for Audio and Video, which is one of the requirements from the client. Just like the other applications, Zoho requires a monthly subscription to access various features such as storage, submission amounts and access to custom design themes. Additionally, Zoho restricts the user to store data in other cloud-based database systems and forces the user to use their other tools that they develop.</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10</a:t>
            </a:fld>
            <a:endParaRPr lang="en-GB"/>
          </a:p>
        </p:txBody>
      </p:sp>
    </p:spTree>
    <p:extLst>
      <p:ext uri="{BB962C8B-B14F-4D97-AF65-F5344CB8AC3E}">
        <p14:creationId xmlns:p14="http://schemas.microsoft.com/office/powerpoint/2010/main" val="19243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Investigate technology platforms (the delivery and coding)</a:t>
            </a:r>
          </a:p>
          <a:p>
            <a:r>
              <a:rPr lang="en-GB" sz="1800" dirty="0">
                <a:effectLst/>
                <a:latin typeface="Helvetica" pitchFamily="2" charset="0"/>
                <a:ea typeface="Calibri" panose="020F0502020204030204" pitchFamily="34" charset="0"/>
                <a:cs typeface="Times New Roman" panose="02020603050405020304" pitchFamily="18" charset="0"/>
              </a:rPr>
              <a:t>There are many different possible technology platforms which can be used in order to develop the client’s application. ReactNative and Visual Studio Xamarin are two possible technology platforms which could be used. </a:t>
            </a:r>
          </a:p>
          <a:p>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ReactNative “is a framework for writing natively rendering mobile applications” </a:t>
            </a:r>
            <a:r>
              <a:rPr lang="en-GB" sz="1800" b="1" dirty="0">
                <a:effectLst/>
                <a:latin typeface="Helvetica" pitchFamily="2" charset="0"/>
                <a:ea typeface="Calibri" panose="020F0502020204030204" pitchFamily="34" charset="0"/>
                <a:cs typeface="Times New Roman" panose="02020603050405020304" pitchFamily="18" charset="0"/>
              </a:rPr>
              <a:t>(06)</a:t>
            </a:r>
            <a:r>
              <a:rPr lang="en-GB" sz="1800" dirty="0">
                <a:effectLst/>
                <a:latin typeface="Helvetica" pitchFamily="2" charset="0"/>
                <a:ea typeface="Calibri" panose="020F0502020204030204" pitchFamily="34" charset="0"/>
                <a:cs typeface="Times New Roman" panose="02020603050405020304" pitchFamily="18" charset="0"/>
              </a:rPr>
              <a:t>. ReactNative uses its own Integrated Development Environment called ReactNativeIDE and uses the programming languages Java and JavaScript, while using JSX as a markup language. ReactNative supports cross-platform development, which allows for applications to be used both on Android and iOS. There are many benefits that are associated with ReactNative. The first benefit is “flexibility” </a:t>
            </a:r>
            <a:r>
              <a:rPr lang="en-GB" sz="1800" b="1" dirty="0">
                <a:effectLst/>
                <a:latin typeface="Helvetica" pitchFamily="2" charset="0"/>
                <a:ea typeface="Calibri" panose="020F0502020204030204" pitchFamily="34" charset="0"/>
                <a:cs typeface="Times New Roman" panose="02020603050405020304" pitchFamily="18" charset="0"/>
              </a:rPr>
              <a:t>(07)</a:t>
            </a:r>
            <a:r>
              <a:rPr lang="en-GB" sz="1800" dirty="0">
                <a:effectLst/>
                <a:latin typeface="Helvetica" pitchFamily="2" charset="0"/>
                <a:ea typeface="Calibri" panose="020F0502020204030204" pitchFamily="34" charset="0"/>
                <a:cs typeface="Times New Roman" panose="02020603050405020304" pitchFamily="18" charset="0"/>
              </a:rPr>
              <a:t>, this is due to the fact that the interface that is used in ReactNative allows for developers to easily continue where another developer has left off. It provides flexibility for testers who need to create specific scenarios. The second benefit is “live view”</a:t>
            </a:r>
            <a:r>
              <a:rPr lang="en-GB" sz="1800" b="1" dirty="0">
                <a:effectLst/>
                <a:latin typeface="Helvetica" pitchFamily="2" charset="0"/>
                <a:ea typeface="Calibri" panose="020F0502020204030204" pitchFamily="34" charset="0"/>
                <a:cs typeface="Times New Roman" panose="02020603050405020304" pitchFamily="18" charset="0"/>
              </a:rPr>
              <a:t> (07)</a:t>
            </a:r>
            <a:r>
              <a:rPr lang="en-GB" sz="1800" dirty="0">
                <a:effectLst/>
                <a:latin typeface="Helvetica" pitchFamily="2" charset="0"/>
                <a:ea typeface="Calibri" panose="020F0502020204030204" pitchFamily="34" charset="0"/>
                <a:cs typeface="Times New Roman" panose="02020603050405020304" pitchFamily="18" charset="0"/>
              </a:rPr>
              <a:t>. React provides the developer with a live preview window which can be used to provide real-time feedback of changes that are being made to the application. Another benefit of using ReactNative is “reusability”</a:t>
            </a:r>
            <a:r>
              <a:rPr lang="en-GB" sz="1800" b="1" dirty="0">
                <a:effectLst/>
                <a:latin typeface="Helvetica" pitchFamily="2" charset="0"/>
                <a:ea typeface="Calibri" panose="020F0502020204030204" pitchFamily="34" charset="0"/>
                <a:cs typeface="Times New Roman" panose="02020603050405020304" pitchFamily="18" charset="0"/>
              </a:rPr>
              <a:t> (08)</a:t>
            </a:r>
            <a:r>
              <a:rPr lang="en-GB" sz="1800" dirty="0">
                <a:effectLst/>
                <a:latin typeface="Helvetica" pitchFamily="2" charset="0"/>
                <a:ea typeface="Calibri" panose="020F0502020204030204" pitchFamily="34" charset="0"/>
                <a:cs typeface="Times New Roman" panose="02020603050405020304" pitchFamily="18" charset="0"/>
              </a:rPr>
              <a:t>. This is due to the fact that the same code can be used for deployment on both iOS and Android. This allows for a quicker development time and lower cost an example of code reusability can be applied to the Facebook Ads Manager Application “which shares 87% of its android codebase with iOS”. </a:t>
            </a:r>
            <a:r>
              <a:rPr lang="en-GB" sz="1800" b="1" dirty="0">
                <a:effectLst/>
                <a:latin typeface="Helvetica" pitchFamily="2" charset="0"/>
                <a:ea typeface="Calibri" panose="020F0502020204030204" pitchFamily="34" charset="0"/>
                <a:cs typeface="Times New Roman" panose="02020603050405020304" pitchFamily="18" charset="0"/>
              </a:rPr>
              <a:t>(09).</a:t>
            </a:r>
            <a:endParaRPr lang="en-GB" sz="1800" dirty="0">
              <a:effectLst/>
              <a:latin typeface="Helvetica" pitchFamily="2"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11</a:t>
            </a:fld>
            <a:endParaRPr lang="en-GB"/>
          </a:p>
        </p:txBody>
      </p:sp>
    </p:spTree>
    <p:extLst>
      <p:ext uri="{BB962C8B-B14F-4D97-AF65-F5344CB8AC3E}">
        <p14:creationId xmlns:p14="http://schemas.microsoft.com/office/powerpoint/2010/main" val="1224435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Helvetica" pitchFamily="2" charset="0"/>
                <a:ea typeface="Calibri" panose="020F0502020204030204" pitchFamily="34" charset="0"/>
                <a:cs typeface="Times New Roman" panose="02020603050405020304" pitchFamily="18" charset="0"/>
              </a:rPr>
              <a:t>Xamarin “is an open-source platform for building modern and performant applications” </a:t>
            </a:r>
            <a:r>
              <a:rPr lang="en-GB" sz="1800" b="1" dirty="0">
                <a:effectLst/>
                <a:latin typeface="Helvetica" pitchFamily="2" charset="0"/>
                <a:ea typeface="Calibri" panose="020F0502020204030204" pitchFamily="34" charset="0"/>
                <a:cs typeface="Times New Roman" panose="02020603050405020304" pitchFamily="18" charset="0"/>
              </a:rPr>
              <a:t>(10)</a:t>
            </a:r>
            <a:r>
              <a:rPr lang="en-GB" sz="1800" dirty="0">
                <a:effectLst/>
                <a:latin typeface="Helvetica" pitchFamily="2" charset="0"/>
                <a:ea typeface="Calibri" panose="020F0502020204030204" pitchFamily="34" charset="0"/>
                <a:cs typeface="Times New Roman" panose="02020603050405020304" pitchFamily="18" charset="0"/>
              </a:rPr>
              <a:t>. Xamarin can be used on the Integrated Development Environment Visual Studio and uses the programming language of C#, while using XAML as a markup language. There are many benefits to using Xamarin. The first benefit is that it supports cross-platform development, this is “done by utilising .NET frameworks which manages the communication of shared code with underlying platform code, by utilising </a:t>
            </a:r>
            <a:r>
              <a:rPr lang="en-GB" sz="1800" dirty="0" err="1">
                <a:effectLst/>
                <a:latin typeface="Helvetica" pitchFamily="2" charset="0"/>
                <a:ea typeface="Calibri" panose="020F0502020204030204" pitchFamily="34" charset="0"/>
                <a:cs typeface="Times New Roman" panose="02020603050405020304" pitchFamily="18" charset="0"/>
              </a:rPr>
              <a:t>.Net</a:t>
            </a:r>
            <a:r>
              <a:rPr lang="en-GB" sz="1800" dirty="0">
                <a:effectLst/>
                <a:latin typeface="Helvetica" pitchFamily="2" charset="0"/>
                <a:ea typeface="Calibri" panose="020F0502020204030204" pitchFamily="34" charset="0"/>
                <a:cs typeface="Times New Roman" panose="02020603050405020304" pitchFamily="18" charset="0"/>
              </a:rPr>
              <a:t> this allows for developers to reuse existing code, such as workflow, but still provides native performance on different platforms” </a:t>
            </a:r>
            <a:r>
              <a:rPr lang="en-GB" sz="1800" b="1" dirty="0">
                <a:effectLst/>
                <a:latin typeface="Helvetica" pitchFamily="2" charset="0"/>
                <a:ea typeface="Calibri" panose="020F0502020204030204" pitchFamily="34" charset="0"/>
                <a:cs typeface="Times New Roman" panose="02020603050405020304" pitchFamily="18" charset="0"/>
              </a:rPr>
              <a:t>(20)</a:t>
            </a:r>
            <a:r>
              <a:rPr lang="en-GB" sz="1800" dirty="0">
                <a:effectLst/>
                <a:latin typeface="Helvetica" pitchFamily="2" charset="0"/>
                <a:ea typeface="Calibri" panose="020F0502020204030204" pitchFamily="34" charset="0"/>
                <a:cs typeface="Times New Roman" panose="02020603050405020304" pitchFamily="18" charset="0"/>
              </a:rPr>
              <a:t>. The second benefit is “native user experience”</a:t>
            </a:r>
            <a:r>
              <a:rPr lang="en-GB" sz="1800" b="1" dirty="0">
                <a:effectLst/>
                <a:latin typeface="Helvetica" pitchFamily="2" charset="0"/>
                <a:ea typeface="Calibri" panose="020F0502020204030204" pitchFamily="34" charset="0"/>
                <a:cs typeface="Times New Roman" panose="02020603050405020304" pitchFamily="18" charset="0"/>
              </a:rPr>
              <a:t> (12)</a:t>
            </a:r>
            <a:r>
              <a:rPr lang="en-GB" sz="1800" dirty="0">
                <a:effectLst/>
                <a:latin typeface="Helvetica" pitchFamily="2" charset="0"/>
                <a:ea typeface="Calibri" panose="020F0502020204030204" pitchFamily="34" charset="0"/>
                <a:cs typeface="Times New Roman" panose="02020603050405020304" pitchFamily="18" charset="0"/>
              </a:rPr>
              <a:t>. Xamarin, contains full access to native API and toolkits which can be used on both iOS and Android platforms” by doing so this allows for a native or near-native design and performance for every application </a:t>
            </a:r>
            <a:r>
              <a:rPr lang="en-GB" sz="1800" b="1" dirty="0">
                <a:effectLst/>
                <a:latin typeface="Helvetica" pitchFamily="2" charset="0"/>
                <a:ea typeface="Calibri" panose="020F0502020204030204" pitchFamily="34" charset="0"/>
                <a:cs typeface="Times New Roman" panose="02020603050405020304" pitchFamily="18" charset="0"/>
              </a:rPr>
              <a:t>(15)</a:t>
            </a:r>
            <a:r>
              <a:rPr lang="en-GB" sz="1800" dirty="0">
                <a:effectLst/>
                <a:latin typeface="Helvetica" pitchFamily="2" charset="0"/>
                <a:ea typeface="Calibri" panose="020F0502020204030204" pitchFamily="34" charset="0"/>
                <a:cs typeface="Times New Roman" panose="02020603050405020304" pitchFamily="18" charset="0"/>
              </a:rPr>
              <a:t>. Another benefit is “Shareable code” </a:t>
            </a:r>
            <a:r>
              <a:rPr lang="en-GB" sz="1800" b="1" dirty="0">
                <a:effectLst/>
                <a:latin typeface="Helvetica" pitchFamily="2" charset="0"/>
                <a:ea typeface="Calibri" panose="020F0502020204030204" pitchFamily="34" charset="0"/>
                <a:cs typeface="Times New Roman" panose="02020603050405020304" pitchFamily="18" charset="0"/>
              </a:rPr>
              <a:t>(13)</a:t>
            </a:r>
            <a:r>
              <a:rPr lang="en-GB" sz="1800" dirty="0">
                <a:effectLst/>
                <a:latin typeface="Helvetica" pitchFamily="2" charset="0"/>
                <a:ea typeface="Calibri" panose="020F0502020204030204" pitchFamily="34" charset="0"/>
                <a:cs typeface="Times New Roman" panose="02020603050405020304" pitchFamily="18" charset="0"/>
              </a:rPr>
              <a:t>. This is due to the fact that code can be reused within the application, there are three methods available for this </a:t>
            </a:r>
            <a:r>
              <a:rPr lang="en-GB" sz="1800" dirty="0" err="1">
                <a:effectLst/>
                <a:latin typeface="Helvetica" pitchFamily="2" charset="0"/>
                <a:ea typeface="Calibri" panose="020F0502020204030204" pitchFamily="34" charset="0"/>
                <a:cs typeface="Times New Roman" panose="02020603050405020304" pitchFamily="18" charset="0"/>
              </a:rPr>
              <a:t>.Net</a:t>
            </a:r>
            <a:r>
              <a:rPr lang="en-GB" sz="1800" dirty="0">
                <a:effectLst/>
                <a:latin typeface="Helvetica" pitchFamily="2" charset="0"/>
                <a:ea typeface="Calibri" panose="020F0502020204030204" pitchFamily="34" charset="0"/>
                <a:cs typeface="Times New Roman" panose="02020603050405020304" pitchFamily="18" charset="0"/>
              </a:rPr>
              <a:t> Libraries, Shared Projects and Portable Class Libraries </a:t>
            </a:r>
            <a:r>
              <a:rPr lang="en-GB" sz="1800" b="1" dirty="0">
                <a:effectLst/>
                <a:latin typeface="Helvetica" pitchFamily="2" charset="0"/>
                <a:ea typeface="Calibri" panose="020F0502020204030204" pitchFamily="34" charset="0"/>
                <a:cs typeface="Times New Roman" panose="02020603050405020304" pitchFamily="18" charset="0"/>
              </a:rPr>
              <a:t>(13)</a:t>
            </a:r>
            <a:r>
              <a:rPr lang="en-GB" sz="1800" dirty="0">
                <a:effectLst/>
                <a:latin typeface="Helvetica" pitchFamily="2"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12</a:t>
            </a:fld>
            <a:endParaRPr lang="en-GB"/>
          </a:p>
        </p:txBody>
      </p:sp>
    </p:spTree>
    <p:extLst>
      <p:ext uri="{BB962C8B-B14F-4D97-AF65-F5344CB8AC3E}">
        <p14:creationId xmlns:p14="http://schemas.microsoft.com/office/powerpoint/2010/main" val="772324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Legal issues and implications with data collection</a:t>
            </a:r>
          </a:p>
          <a:p>
            <a:r>
              <a:rPr lang="en-GB" sz="1800" dirty="0">
                <a:effectLst/>
                <a:latin typeface="Helvetica" pitchFamily="2" charset="0"/>
                <a:ea typeface="Calibri" panose="020F0502020204030204" pitchFamily="34" charset="0"/>
                <a:cs typeface="Times New Roman" panose="02020603050405020304" pitchFamily="18" charset="0"/>
              </a:rPr>
              <a:t>As the client isn’t collecting sensitive data, the legality issues regarding data collection are much lower than if sensitive data was being collected. This is show in the General Data Protection Regulation Article 4.1 which states that “personal data or any information which are related to an identified or identifiable natural person” it states that “only if the processing of data concerns personal data”</a:t>
            </a:r>
            <a:r>
              <a:rPr lang="en-GB" sz="1800" b="1" dirty="0">
                <a:effectLst/>
                <a:latin typeface="Helvetica" pitchFamily="2" charset="0"/>
                <a:ea typeface="Calibri" panose="020F0502020204030204" pitchFamily="34" charset="0"/>
                <a:cs typeface="Times New Roman" panose="02020603050405020304" pitchFamily="18" charset="0"/>
              </a:rPr>
              <a:t> (14)</a:t>
            </a:r>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Since the client is taking audio, videos and images of Heritage Sites, it is important to identify the ethical issues that are associated with data collection, since ignoring ethical issues may lead to legal issues arising. The client will need to make sure that people aren’t being recorded without their consent, whether that it is via video, image or audio form. They will need to make “sure that they avoid or minimise anything that could cause physical or emotional harm to people” </a:t>
            </a:r>
            <a:r>
              <a:rPr lang="en-GB" sz="1800" b="1" dirty="0">
                <a:effectLst/>
                <a:latin typeface="Helvetica" pitchFamily="2" charset="0"/>
                <a:ea typeface="Calibri" panose="020F0502020204030204" pitchFamily="34" charset="0"/>
                <a:cs typeface="Times New Roman" panose="02020603050405020304" pitchFamily="18" charset="0"/>
              </a:rPr>
              <a:t>(15)</a:t>
            </a:r>
            <a:r>
              <a:rPr lang="en-GB" sz="1800" dirty="0">
                <a:effectLst/>
                <a:latin typeface="Helvetica" pitchFamily="2" charset="0"/>
                <a:ea typeface="Calibri" panose="020F0502020204030204" pitchFamily="34" charset="0"/>
                <a:cs typeface="Times New Roman" panose="02020603050405020304" pitchFamily="18" charset="0"/>
              </a:rPr>
              <a:t>, this can be either resolved by creating consent forms or through the means of censoring their identity.</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13</a:t>
            </a:fld>
            <a:endParaRPr lang="en-GB"/>
          </a:p>
        </p:txBody>
      </p:sp>
    </p:spTree>
    <p:extLst>
      <p:ext uri="{BB962C8B-B14F-4D97-AF65-F5344CB8AC3E}">
        <p14:creationId xmlns:p14="http://schemas.microsoft.com/office/powerpoint/2010/main" val="1153935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Legal issues and implications with data collection</a:t>
            </a:r>
          </a:p>
          <a:p>
            <a:r>
              <a:rPr lang="en-GB" sz="1800" dirty="0">
                <a:effectLst/>
                <a:latin typeface="Helvetica" pitchFamily="2" charset="0"/>
                <a:ea typeface="Calibri" panose="020F0502020204030204" pitchFamily="34" charset="0"/>
                <a:cs typeface="Times New Roman" panose="02020603050405020304" pitchFamily="18" charset="0"/>
              </a:rPr>
              <a:t>As the client isn’t collecting sensitive data, the legality issues regarding data collection are much lower than if sensitive data was being collected. This is show in the General Data Protection Regulation Article 4.1 which states that “personal data or any information which are related to an identified or identifiable natural person” it states that “only if the processing of data concerns personal data”</a:t>
            </a:r>
            <a:r>
              <a:rPr lang="en-GB" sz="1800" b="1" dirty="0">
                <a:effectLst/>
                <a:latin typeface="Helvetica" pitchFamily="2" charset="0"/>
                <a:ea typeface="Calibri" panose="020F0502020204030204" pitchFamily="34" charset="0"/>
                <a:cs typeface="Times New Roman" panose="02020603050405020304" pitchFamily="18" charset="0"/>
              </a:rPr>
              <a:t> (14)</a:t>
            </a:r>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Since the client is taking audio, videos and images of Heritage Sites, it is important to identify the ethical issues that are associated with data collection, since ignoring ethical issues may lead to legal issues arising. The client will need to make sure that people aren’t being recorded without their consent, whether that it is via video, image or audio form. They will need to make “sure that they avoid or minimise anything that could cause physical or emotional harm to people” </a:t>
            </a:r>
            <a:r>
              <a:rPr lang="en-GB" sz="1800" b="1" dirty="0">
                <a:effectLst/>
                <a:latin typeface="Helvetica" pitchFamily="2" charset="0"/>
                <a:ea typeface="Calibri" panose="020F0502020204030204" pitchFamily="34" charset="0"/>
                <a:cs typeface="Times New Roman" panose="02020603050405020304" pitchFamily="18" charset="0"/>
              </a:rPr>
              <a:t>(15)</a:t>
            </a:r>
            <a:r>
              <a:rPr lang="en-GB" sz="1800" dirty="0">
                <a:effectLst/>
                <a:latin typeface="Helvetica" pitchFamily="2" charset="0"/>
                <a:ea typeface="Calibri" panose="020F0502020204030204" pitchFamily="34" charset="0"/>
                <a:cs typeface="Times New Roman" panose="02020603050405020304" pitchFamily="18" charset="0"/>
              </a:rPr>
              <a:t>, this can be either resolved by creating consent forms or through the means of censoring their identity.</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14</a:t>
            </a:fld>
            <a:endParaRPr lang="en-GB"/>
          </a:p>
        </p:txBody>
      </p:sp>
    </p:spTree>
    <p:extLst>
      <p:ext uri="{BB962C8B-B14F-4D97-AF65-F5344CB8AC3E}">
        <p14:creationId xmlns:p14="http://schemas.microsoft.com/office/powerpoint/2010/main" val="16920915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Helvetica" pitchFamily="2" charset="0"/>
                <a:ea typeface="Calibri" panose="020F0502020204030204" pitchFamily="34" charset="0"/>
                <a:cs typeface="Times New Roman" panose="02020603050405020304" pitchFamily="18" charset="0"/>
              </a:rPr>
              <a:t>Research Methodologies are used in order to provide specific techniques within the project. This allows for the outcome of the project to be successful and to ensure that the requirements of the project are met. </a:t>
            </a:r>
          </a:p>
          <a:p>
            <a:r>
              <a:rPr lang="en-GB" sz="1800" b="1" dirty="0">
                <a:effectLst/>
                <a:latin typeface="Helvetica" pitchFamily="2" charset="0"/>
                <a:ea typeface="Calibri" panose="020F0502020204030204" pitchFamily="34" charset="0"/>
                <a:cs typeface="Times New Roman" panose="02020603050405020304" pitchFamily="18" charset="0"/>
              </a:rPr>
              <a:t> </a:t>
            </a:r>
            <a:endParaRPr lang="en-GB" sz="1800" dirty="0">
              <a:effectLst/>
              <a:latin typeface="Helvetica" pitchFamily="2" charset="0"/>
              <a:ea typeface="Calibri" panose="020F0502020204030204" pitchFamily="34" charset="0"/>
              <a:cs typeface="Times New Roman" panose="02020603050405020304" pitchFamily="18" charset="0"/>
            </a:endParaRPr>
          </a:p>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Philosophy</a:t>
            </a:r>
          </a:p>
          <a:p>
            <a:r>
              <a:rPr lang="en-GB" sz="1800" dirty="0">
                <a:effectLst/>
                <a:latin typeface="Helvetica" pitchFamily="2" charset="0"/>
                <a:ea typeface="Calibri" panose="020F0502020204030204" pitchFamily="34" charset="0"/>
                <a:cs typeface="Times New Roman" panose="02020603050405020304" pitchFamily="18" charset="0"/>
              </a:rPr>
              <a:t>Phenomenology is the philosophical study that attempts to understand the subjective, perspective and lived experiences of individuals </a:t>
            </a:r>
            <a:r>
              <a:rPr lang="en-GB" sz="1800" b="1" dirty="0">
                <a:effectLst/>
                <a:latin typeface="Helvetica" pitchFamily="2" charset="0"/>
                <a:ea typeface="Calibri" panose="020F0502020204030204" pitchFamily="34" charset="0"/>
                <a:cs typeface="Times New Roman" panose="02020603050405020304" pitchFamily="18" charset="0"/>
              </a:rPr>
              <a:t>(16)</a:t>
            </a:r>
            <a:r>
              <a:rPr lang="en-GB" sz="1800" dirty="0">
                <a:effectLst/>
                <a:latin typeface="Helvetica" pitchFamily="2" charset="0"/>
                <a:ea typeface="Calibri" panose="020F0502020204030204" pitchFamily="34" charset="0"/>
                <a:cs typeface="Times New Roman" panose="02020603050405020304" pitchFamily="18" charset="0"/>
              </a:rPr>
              <a:t>. The development of the project has stakeholders, such as the client. Their view is required to make sure that the project is able to fulfil their requirements and expectations. By understanding their views about how the app should function this allows for whether the project is successful or not. Since the client will be using the finished product on a day-to-day basis.</a:t>
            </a:r>
          </a:p>
          <a:p>
            <a:pPr>
              <a:lnSpc>
                <a:spcPct val="115000"/>
              </a:lnSpc>
            </a:pPr>
            <a:r>
              <a:rPr lang="en-GB" sz="1800" b="1" dirty="0">
                <a:effectLst/>
                <a:latin typeface="Helvetica" pitchFamily="2" charset="0"/>
                <a:ea typeface="Calibri" panose="020F0502020204030204" pitchFamily="34" charset="0"/>
                <a:cs typeface="Times New Roman" panose="02020603050405020304" pitchFamily="18" charset="0"/>
              </a:rPr>
              <a:t> </a:t>
            </a:r>
            <a:endParaRPr lang="en-GB" sz="1800" dirty="0">
              <a:effectLst/>
              <a:latin typeface="Helvetica" pitchFamily="2" charset="0"/>
              <a:ea typeface="Calibri" panose="020F0502020204030204" pitchFamily="34" charset="0"/>
              <a:cs typeface="Times New Roman" panose="02020603050405020304" pitchFamily="18" charset="0"/>
            </a:endParaRPr>
          </a:p>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Approach</a:t>
            </a:r>
          </a:p>
          <a:p>
            <a:r>
              <a:rPr lang="en-GB" sz="1800" dirty="0">
                <a:effectLst/>
                <a:latin typeface="Helvetica" pitchFamily="2" charset="0"/>
                <a:ea typeface="Calibri" panose="020F0502020204030204" pitchFamily="34" charset="0"/>
                <a:cs typeface="Times New Roman" panose="02020603050405020304" pitchFamily="18" charset="0"/>
              </a:rPr>
              <a:t>For the research methodology approach, inductive will be used. This approach “involves the search for patterns from observations and the development of explanations” </a:t>
            </a:r>
            <a:r>
              <a:rPr lang="en-GB" sz="1800" b="1" dirty="0">
                <a:effectLst/>
                <a:latin typeface="Helvetica" pitchFamily="2" charset="0"/>
                <a:ea typeface="Calibri" panose="020F0502020204030204" pitchFamily="34" charset="0"/>
                <a:cs typeface="Times New Roman" panose="02020603050405020304" pitchFamily="18" charset="0"/>
              </a:rPr>
              <a:t>(17)</a:t>
            </a:r>
            <a:r>
              <a:rPr lang="en-GB" sz="1800" dirty="0">
                <a:effectLst/>
                <a:latin typeface="Helvetica" pitchFamily="2" charset="0"/>
                <a:ea typeface="Calibri" panose="020F0502020204030204" pitchFamily="34" charset="0"/>
                <a:cs typeface="Times New Roman" panose="02020603050405020304" pitchFamily="18" charset="0"/>
              </a:rPr>
              <a:t>. When using the inductive approach, it is important to begin with a topic which can be developed to make generalisations. No hypotheses or solutions can be identified at the initial stages of the project, only when the project has successfully completed </a:t>
            </a:r>
            <a:r>
              <a:rPr lang="en-GB" sz="1800" b="1" dirty="0">
                <a:effectLst/>
                <a:latin typeface="Helvetica" pitchFamily="2" charset="0"/>
                <a:ea typeface="Calibri" panose="020F0502020204030204" pitchFamily="34" charset="0"/>
                <a:cs typeface="Times New Roman" panose="02020603050405020304" pitchFamily="18" charset="0"/>
              </a:rPr>
              <a:t>(17)</a:t>
            </a:r>
            <a:r>
              <a:rPr lang="en-GB" sz="1800" dirty="0">
                <a:effectLst/>
                <a:latin typeface="Helvetica" pitchFamily="2" charset="0"/>
                <a:ea typeface="Calibri" panose="020F0502020204030204" pitchFamily="34" charset="0"/>
                <a:cs typeface="Times New Roman" panose="02020603050405020304" pitchFamily="18" charset="0"/>
              </a:rPr>
              <a:t>. The reason why inductive is suitable for the project is because the project application needs to be fully developed in order to understand whether or not the end results (requirements, features, performance) are suitable for the client.</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15</a:t>
            </a:fld>
            <a:endParaRPr lang="en-GB"/>
          </a:p>
        </p:txBody>
      </p:sp>
    </p:spTree>
    <p:extLst>
      <p:ext uri="{BB962C8B-B14F-4D97-AF65-F5344CB8AC3E}">
        <p14:creationId xmlns:p14="http://schemas.microsoft.com/office/powerpoint/2010/main" val="14448618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Helvetica" pitchFamily="2" charset="0"/>
                <a:ea typeface="Calibri" panose="020F0502020204030204" pitchFamily="34" charset="0"/>
                <a:cs typeface="Times New Roman" panose="02020603050405020304" pitchFamily="18" charset="0"/>
              </a:rPr>
              <a:t>Research Methodologies are used in order to provide specific techniques within the project. This allows for the outcome of the project to be successful and to ensure that the requirements of the project are met. </a:t>
            </a:r>
          </a:p>
          <a:p>
            <a:r>
              <a:rPr lang="en-GB" sz="1800" b="1" dirty="0">
                <a:effectLst/>
                <a:latin typeface="Helvetica" pitchFamily="2" charset="0"/>
                <a:ea typeface="Calibri" panose="020F0502020204030204" pitchFamily="34" charset="0"/>
                <a:cs typeface="Times New Roman" panose="02020603050405020304" pitchFamily="18" charset="0"/>
              </a:rPr>
              <a:t> </a:t>
            </a:r>
            <a:endParaRPr lang="en-GB" sz="1800" dirty="0">
              <a:effectLst/>
              <a:latin typeface="Helvetica" pitchFamily="2" charset="0"/>
              <a:ea typeface="Calibri" panose="020F0502020204030204" pitchFamily="34" charset="0"/>
              <a:cs typeface="Times New Roman" panose="02020603050405020304" pitchFamily="18" charset="0"/>
            </a:endParaRPr>
          </a:p>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Philosophy</a:t>
            </a:r>
          </a:p>
          <a:p>
            <a:r>
              <a:rPr lang="en-GB" sz="1800" dirty="0">
                <a:effectLst/>
                <a:latin typeface="Helvetica" pitchFamily="2" charset="0"/>
                <a:ea typeface="Calibri" panose="020F0502020204030204" pitchFamily="34" charset="0"/>
                <a:cs typeface="Times New Roman" panose="02020603050405020304" pitchFamily="18" charset="0"/>
              </a:rPr>
              <a:t>Phenomenology is the philosophical study that attempts to understand the subjective, perspective and lived experiences of individuals </a:t>
            </a:r>
            <a:r>
              <a:rPr lang="en-GB" sz="1800" b="1" dirty="0">
                <a:effectLst/>
                <a:latin typeface="Helvetica" pitchFamily="2" charset="0"/>
                <a:ea typeface="Calibri" panose="020F0502020204030204" pitchFamily="34" charset="0"/>
                <a:cs typeface="Times New Roman" panose="02020603050405020304" pitchFamily="18" charset="0"/>
              </a:rPr>
              <a:t>(16)</a:t>
            </a:r>
            <a:r>
              <a:rPr lang="en-GB" sz="1800" dirty="0">
                <a:effectLst/>
                <a:latin typeface="Helvetica" pitchFamily="2" charset="0"/>
                <a:ea typeface="Calibri" panose="020F0502020204030204" pitchFamily="34" charset="0"/>
                <a:cs typeface="Times New Roman" panose="02020603050405020304" pitchFamily="18" charset="0"/>
              </a:rPr>
              <a:t>. The development of the project has stakeholders, such as the client. Their view is required to make sure that the project is able to fulfil their requirements and expectations. By understanding their views about how the app should function this allows for whether the project is successful or not. Since the client will be using the finished product on a day-to-day basis.</a:t>
            </a:r>
          </a:p>
          <a:p>
            <a:pPr>
              <a:lnSpc>
                <a:spcPct val="115000"/>
              </a:lnSpc>
            </a:pPr>
            <a:r>
              <a:rPr lang="en-GB" sz="1800" b="1" dirty="0">
                <a:effectLst/>
                <a:latin typeface="Helvetica" pitchFamily="2" charset="0"/>
                <a:ea typeface="Calibri" panose="020F0502020204030204" pitchFamily="34" charset="0"/>
                <a:cs typeface="Times New Roman" panose="02020603050405020304" pitchFamily="18" charset="0"/>
              </a:rPr>
              <a:t> </a:t>
            </a:r>
            <a:endParaRPr lang="en-GB" sz="1800" dirty="0">
              <a:effectLst/>
              <a:latin typeface="Helvetica" pitchFamily="2" charset="0"/>
              <a:ea typeface="Calibri" panose="020F0502020204030204" pitchFamily="34" charset="0"/>
              <a:cs typeface="Times New Roman" panose="02020603050405020304" pitchFamily="18" charset="0"/>
            </a:endParaRPr>
          </a:p>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Approach</a:t>
            </a:r>
          </a:p>
          <a:p>
            <a:r>
              <a:rPr lang="en-GB" sz="1800" dirty="0">
                <a:effectLst/>
                <a:latin typeface="Helvetica" pitchFamily="2" charset="0"/>
                <a:ea typeface="Calibri" panose="020F0502020204030204" pitchFamily="34" charset="0"/>
                <a:cs typeface="Times New Roman" panose="02020603050405020304" pitchFamily="18" charset="0"/>
              </a:rPr>
              <a:t>For the research methodology approach, inductive will be used. This approach “involves the search for patterns from observations and the development of explanations” </a:t>
            </a:r>
            <a:r>
              <a:rPr lang="en-GB" sz="1800" b="1" dirty="0">
                <a:effectLst/>
                <a:latin typeface="Helvetica" pitchFamily="2" charset="0"/>
                <a:ea typeface="Calibri" panose="020F0502020204030204" pitchFamily="34" charset="0"/>
                <a:cs typeface="Times New Roman" panose="02020603050405020304" pitchFamily="18" charset="0"/>
              </a:rPr>
              <a:t>(17)</a:t>
            </a:r>
            <a:r>
              <a:rPr lang="en-GB" sz="1800" dirty="0">
                <a:effectLst/>
                <a:latin typeface="Helvetica" pitchFamily="2" charset="0"/>
                <a:ea typeface="Calibri" panose="020F0502020204030204" pitchFamily="34" charset="0"/>
                <a:cs typeface="Times New Roman" panose="02020603050405020304" pitchFamily="18" charset="0"/>
              </a:rPr>
              <a:t>. When using the inductive approach, it is important to begin with a topic which can be developed to make generalisations. No hypotheses or solutions can be identified at the initial stages of the project, only when the project has successfully completed </a:t>
            </a:r>
            <a:r>
              <a:rPr lang="en-GB" sz="1800" b="1" dirty="0">
                <a:effectLst/>
                <a:latin typeface="Helvetica" pitchFamily="2" charset="0"/>
                <a:ea typeface="Calibri" panose="020F0502020204030204" pitchFamily="34" charset="0"/>
                <a:cs typeface="Times New Roman" panose="02020603050405020304" pitchFamily="18" charset="0"/>
              </a:rPr>
              <a:t>(17)</a:t>
            </a:r>
            <a:r>
              <a:rPr lang="en-GB" sz="1800" dirty="0">
                <a:effectLst/>
                <a:latin typeface="Helvetica" pitchFamily="2" charset="0"/>
                <a:ea typeface="Calibri" panose="020F0502020204030204" pitchFamily="34" charset="0"/>
                <a:cs typeface="Times New Roman" panose="02020603050405020304" pitchFamily="18" charset="0"/>
              </a:rPr>
              <a:t>. The reason why inductive is suitable for the project is because the project application needs to be fully developed in order to understand whether or not the end results (requirements, features, performance) are suitable for the client.</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16</a:t>
            </a:fld>
            <a:endParaRPr lang="en-GB"/>
          </a:p>
        </p:txBody>
      </p:sp>
    </p:spTree>
    <p:extLst>
      <p:ext uri="{BB962C8B-B14F-4D97-AF65-F5344CB8AC3E}">
        <p14:creationId xmlns:p14="http://schemas.microsoft.com/office/powerpoint/2010/main" val="37791074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Research Strategy</a:t>
            </a:r>
          </a:p>
          <a:p>
            <a:r>
              <a:rPr lang="en-GB" sz="1800" dirty="0">
                <a:effectLst/>
                <a:latin typeface="Helvetica" pitchFamily="2" charset="0"/>
                <a:ea typeface="Calibri" panose="020F0502020204030204" pitchFamily="34" charset="0"/>
                <a:cs typeface="Times New Roman" panose="02020603050405020304" pitchFamily="18" charset="0"/>
              </a:rPr>
              <a:t>When it comes to the research strategy, action research will be best suited. Action research defined by BRM is “an approach in which the action researcher and a client collaborate in the development of a solution” </a:t>
            </a:r>
            <a:r>
              <a:rPr lang="en-GB" sz="1800" b="1" dirty="0">
                <a:effectLst/>
                <a:latin typeface="Helvetica" pitchFamily="2" charset="0"/>
                <a:ea typeface="Calibri" panose="020F0502020204030204" pitchFamily="34" charset="0"/>
                <a:cs typeface="Times New Roman" panose="02020603050405020304" pitchFamily="18" charset="0"/>
              </a:rPr>
              <a:t>(18)</a:t>
            </a:r>
            <a:r>
              <a:rPr lang="en-GB" sz="1800" dirty="0">
                <a:effectLst/>
                <a:latin typeface="Helvetica" pitchFamily="2" charset="0"/>
                <a:ea typeface="Calibri" panose="020F0502020204030204" pitchFamily="34" charset="0"/>
                <a:cs typeface="Times New Roman" panose="02020603050405020304" pitchFamily="18" charset="0"/>
              </a:rPr>
              <a:t>. The project contains a development aspect, which allows for collaboration with the client in order to make sure that the requirements that are set are achieved and have been fulfilled. It allows for any necessary changes to be made during development.</a:t>
            </a:r>
          </a:p>
          <a:p>
            <a:r>
              <a:rPr lang="en-GB" sz="1800" b="1" dirty="0">
                <a:effectLst/>
                <a:latin typeface="Helvetica" pitchFamily="2" charset="0"/>
                <a:ea typeface="Calibri" panose="020F0502020204030204" pitchFamily="34" charset="0"/>
                <a:cs typeface="Times New Roman" panose="02020603050405020304" pitchFamily="18" charset="0"/>
              </a:rPr>
              <a:t> </a:t>
            </a:r>
            <a:endParaRPr lang="en-GB" sz="1800" dirty="0">
              <a:effectLst/>
              <a:latin typeface="Helvetica" pitchFamily="2" charset="0"/>
              <a:ea typeface="Calibri" panose="020F0502020204030204" pitchFamily="34" charset="0"/>
              <a:cs typeface="Times New Roman" panose="02020603050405020304" pitchFamily="18" charset="0"/>
            </a:endParaRPr>
          </a:p>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Time-Horizons</a:t>
            </a:r>
          </a:p>
          <a:p>
            <a:r>
              <a:rPr lang="en-GB" sz="1800" dirty="0">
                <a:effectLst/>
                <a:latin typeface="Helvetica" pitchFamily="2" charset="0"/>
                <a:ea typeface="Calibri" panose="020F0502020204030204" pitchFamily="34" charset="0"/>
                <a:cs typeface="Times New Roman" panose="02020603050405020304" pitchFamily="18" charset="0"/>
              </a:rPr>
              <a:t>Cross-sectional time-horizons will be used when conducting the project. Data is gathered from samples only once at a specific time, due to the fact that the project is focusing on a development project with a specific client </a:t>
            </a:r>
            <a:r>
              <a:rPr lang="en-GB" sz="1800" b="1" dirty="0">
                <a:effectLst/>
                <a:latin typeface="Helvetica" pitchFamily="2" charset="0"/>
                <a:ea typeface="Calibri" panose="020F0502020204030204" pitchFamily="34" charset="0"/>
                <a:cs typeface="Times New Roman" panose="02020603050405020304" pitchFamily="18" charset="0"/>
              </a:rPr>
              <a:t>(19)</a:t>
            </a:r>
            <a:r>
              <a:rPr lang="en-GB" sz="1800" dirty="0">
                <a:effectLst/>
                <a:latin typeface="Helvetica" pitchFamily="2" charset="0"/>
                <a:ea typeface="Calibri" panose="020F0502020204030204" pitchFamily="34" charset="0"/>
                <a:cs typeface="Times New Roman" panose="02020603050405020304" pitchFamily="18" charset="0"/>
              </a:rPr>
              <a:t>. This allows for this approach to be used, since cross-sectional gathers data from a specific time this can be used in the testing phase of the project to identify whether or not the project meets the client requirements, and that the application is able to carry out the functions that it is supposed to do. This is beneficial since feedback from the client is important as this determines whether or not the project is successful and fulfils all of the requirements that were set. </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17</a:t>
            </a:fld>
            <a:endParaRPr lang="en-GB"/>
          </a:p>
        </p:txBody>
      </p:sp>
    </p:spTree>
    <p:extLst>
      <p:ext uri="{BB962C8B-B14F-4D97-AF65-F5344CB8AC3E}">
        <p14:creationId xmlns:p14="http://schemas.microsoft.com/office/powerpoint/2010/main" val="13278006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Research Strategy</a:t>
            </a:r>
          </a:p>
          <a:p>
            <a:r>
              <a:rPr lang="en-GB" sz="1800" dirty="0">
                <a:effectLst/>
                <a:latin typeface="Helvetica" pitchFamily="2" charset="0"/>
                <a:ea typeface="Calibri" panose="020F0502020204030204" pitchFamily="34" charset="0"/>
                <a:cs typeface="Times New Roman" panose="02020603050405020304" pitchFamily="18" charset="0"/>
              </a:rPr>
              <a:t>When it comes to the research strategy, action research will be best suited. Action research defined by BRM is “an approach in which the action researcher and a client collaborate in the development of a solution” </a:t>
            </a:r>
            <a:r>
              <a:rPr lang="en-GB" sz="1800" b="1" dirty="0">
                <a:effectLst/>
                <a:latin typeface="Helvetica" pitchFamily="2" charset="0"/>
                <a:ea typeface="Calibri" panose="020F0502020204030204" pitchFamily="34" charset="0"/>
                <a:cs typeface="Times New Roman" panose="02020603050405020304" pitchFamily="18" charset="0"/>
              </a:rPr>
              <a:t>(18)</a:t>
            </a:r>
            <a:r>
              <a:rPr lang="en-GB" sz="1800" dirty="0">
                <a:effectLst/>
                <a:latin typeface="Helvetica" pitchFamily="2" charset="0"/>
                <a:ea typeface="Calibri" panose="020F0502020204030204" pitchFamily="34" charset="0"/>
                <a:cs typeface="Times New Roman" panose="02020603050405020304" pitchFamily="18" charset="0"/>
              </a:rPr>
              <a:t>. The project contains a development aspect, which allows for collaboration with the client in order to make sure that the requirements that are set are achieved and have been fulfilled. It allows for any necessary changes to be made during development.</a:t>
            </a:r>
          </a:p>
          <a:p>
            <a:r>
              <a:rPr lang="en-GB" sz="1800" b="1" dirty="0">
                <a:effectLst/>
                <a:latin typeface="Helvetica" pitchFamily="2" charset="0"/>
                <a:ea typeface="Calibri" panose="020F0502020204030204" pitchFamily="34" charset="0"/>
                <a:cs typeface="Times New Roman" panose="02020603050405020304" pitchFamily="18" charset="0"/>
              </a:rPr>
              <a:t> </a:t>
            </a:r>
            <a:endParaRPr lang="en-GB" sz="1800" dirty="0">
              <a:effectLst/>
              <a:latin typeface="Helvetica" pitchFamily="2" charset="0"/>
              <a:ea typeface="Calibri" panose="020F0502020204030204" pitchFamily="34" charset="0"/>
              <a:cs typeface="Times New Roman" panose="02020603050405020304" pitchFamily="18" charset="0"/>
            </a:endParaRPr>
          </a:p>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Time-Horizons</a:t>
            </a:r>
          </a:p>
          <a:p>
            <a:r>
              <a:rPr lang="en-GB" sz="1800" dirty="0">
                <a:effectLst/>
                <a:latin typeface="Helvetica" pitchFamily="2" charset="0"/>
                <a:ea typeface="Calibri" panose="020F0502020204030204" pitchFamily="34" charset="0"/>
                <a:cs typeface="Times New Roman" panose="02020603050405020304" pitchFamily="18" charset="0"/>
              </a:rPr>
              <a:t>Cross-sectional time-horizons will be used when conducting the project. Data is gathered from samples only once at a specific time, due to the fact that the project is focusing on a development project with a specific client </a:t>
            </a:r>
            <a:r>
              <a:rPr lang="en-GB" sz="1800" b="1" dirty="0">
                <a:effectLst/>
                <a:latin typeface="Helvetica" pitchFamily="2" charset="0"/>
                <a:ea typeface="Calibri" panose="020F0502020204030204" pitchFamily="34" charset="0"/>
                <a:cs typeface="Times New Roman" panose="02020603050405020304" pitchFamily="18" charset="0"/>
              </a:rPr>
              <a:t>(19)</a:t>
            </a:r>
            <a:r>
              <a:rPr lang="en-GB" sz="1800" dirty="0">
                <a:effectLst/>
                <a:latin typeface="Helvetica" pitchFamily="2" charset="0"/>
                <a:ea typeface="Calibri" panose="020F0502020204030204" pitchFamily="34" charset="0"/>
                <a:cs typeface="Times New Roman" panose="02020603050405020304" pitchFamily="18" charset="0"/>
              </a:rPr>
              <a:t>. This allows for this approach to be used, since cross-sectional gathers data from a specific time this can be used in the testing phase of the project to identify whether or not the project meets the client requirements, and that the application is able to carry out the functions that it is supposed to do. This is beneficial since feedback from the client is important as this determines whether or not the project is successful and fulfils all of the requirements that were set. </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18</a:t>
            </a:fld>
            <a:endParaRPr lang="en-GB"/>
          </a:p>
        </p:txBody>
      </p:sp>
    </p:spTree>
    <p:extLst>
      <p:ext uri="{BB962C8B-B14F-4D97-AF65-F5344CB8AC3E}">
        <p14:creationId xmlns:p14="http://schemas.microsoft.com/office/powerpoint/2010/main" val="38362617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200"/>
              </a:spcBef>
            </a:pPr>
            <a:r>
              <a:rPr lang="en-GB" sz="1800" b="1" dirty="0">
                <a:solidFill>
                  <a:srgbClr val="2F5496"/>
                </a:solidFill>
                <a:effectLst/>
                <a:latin typeface="Helvetica" pitchFamily="2" charset="0"/>
                <a:ea typeface="Times New Roman" panose="02020603050405020304" pitchFamily="18" charset="0"/>
                <a:cs typeface="Times New Roman" panose="02020603050405020304" pitchFamily="18" charset="0"/>
              </a:rPr>
              <a:t>Data Collection Methods</a:t>
            </a:r>
          </a:p>
          <a:p>
            <a:r>
              <a:rPr lang="en-GB" sz="1800" dirty="0">
                <a:effectLst/>
                <a:latin typeface="Helvetica" pitchFamily="2" charset="0"/>
                <a:ea typeface="Calibri" panose="020F0502020204030204" pitchFamily="34" charset="0"/>
                <a:cs typeface="Times New Roman" panose="02020603050405020304" pitchFamily="18" charset="0"/>
              </a:rPr>
              <a:t>Interviews will be used to help understand; the role of the client, determine what requirements the client requires for the application and to remit the type of data that is being collected. These can be used to validate and receive user feedback after the project has been developed. This will identify whether or not the project application meets the requirements which were set at the start of the project. Interviews are the best approach when it comes to data collection methods as frequent interviews with the client are required in order to receive key information in order to fulfil the project, such as; requirements, workflows, features and the type of program that they require.  </a:t>
            </a:r>
          </a:p>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19</a:t>
            </a:fld>
            <a:endParaRPr lang="en-GB"/>
          </a:p>
        </p:txBody>
      </p:sp>
    </p:spTree>
    <p:extLst>
      <p:ext uri="{BB962C8B-B14F-4D97-AF65-F5344CB8AC3E}">
        <p14:creationId xmlns:p14="http://schemas.microsoft.com/office/powerpoint/2010/main" val="32677589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23</a:t>
            </a:fld>
            <a:endParaRPr lang="en-GB"/>
          </a:p>
        </p:txBody>
      </p:sp>
    </p:spTree>
    <p:extLst>
      <p:ext uri="{BB962C8B-B14F-4D97-AF65-F5344CB8AC3E}">
        <p14:creationId xmlns:p14="http://schemas.microsoft.com/office/powerpoint/2010/main" val="6469707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651FE5-FC0B-6241-8092-97CE2BA64C60}" type="slidenum">
              <a:rPr lang="en-GB" smtClean="0"/>
              <a:t>24</a:t>
            </a:fld>
            <a:endParaRPr lang="en-GB"/>
          </a:p>
        </p:txBody>
      </p:sp>
    </p:spTree>
    <p:extLst>
      <p:ext uri="{BB962C8B-B14F-4D97-AF65-F5344CB8AC3E}">
        <p14:creationId xmlns:p14="http://schemas.microsoft.com/office/powerpoint/2010/main" val="3042210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E0011-7FDF-0A97-3876-76F5F0AEC3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A66A944-3D5D-5C87-7209-8570F04023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64CDB7A-8826-3937-D6C0-4EC137173F0C}"/>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5" name="Footer Placeholder 4">
            <a:extLst>
              <a:ext uri="{FF2B5EF4-FFF2-40B4-BE49-F238E27FC236}">
                <a16:creationId xmlns:a16="http://schemas.microsoft.com/office/drawing/2014/main" id="{7042CDBE-DE3C-ACEB-D87C-92D0B52919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68AFD-CE55-6977-0A6F-52DE8DD85B9B}"/>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1899733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1FDE1-A8AF-746D-C5EA-71E74B3234F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312A4AC-34B7-11F0-93B4-D4CE1E42FFD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C3D3E1-C8BA-C8A0-6DDA-DBEB128309A9}"/>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5" name="Footer Placeholder 4">
            <a:extLst>
              <a:ext uri="{FF2B5EF4-FFF2-40B4-BE49-F238E27FC236}">
                <a16:creationId xmlns:a16="http://schemas.microsoft.com/office/drawing/2014/main" id="{E8A9DAD7-5DE9-50F9-FEDE-769482A3C4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42C688-F749-1621-6CC1-61EE2A7EF0B0}"/>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3785606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616E-8C72-5426-033F-7AA50E75678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805E000-DA43-051A-34C8-3318D76C61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349721C-B4D0-B728-09B4-897582CEBC7D}"/>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5" name="Footer Placeholder 4">
            <a:extLst>
              <a:ext uri="{FF2B5EF4-FFF2-40B4-BE49-F238E27FC236}">
                <a16:creationId xmlns:a16="http://schemas.microsoft.com/office/drawing/2014/main" id="{F7EADB25-7AF1-6B1A-8B58-51BCADB1BE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4D6856-EF79-AABF-F82F-B3783887B4B9}"/>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2457639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AD270-6284-7743-7BFB-9C41DAACE23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A16B219-4841-0CCA-BAAC-56589405F53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F0223AB-FE5D-3B3B-9B28-A46C979E601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2F8524F-79C9-292D-54AA-7C56C0422825}"/>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6" name="Footer Placeholder 5">
            <a:extLst>
              <a:ext uri="{FF2B5EF4-FFF2-40B4-BE49-F238E27FC236}">
                <a16:creationId xmlns:a16="http://schemas.microsoft.com/office/drawing/2014/main" id="{934ECC11-45EC-CA9B-E449-D390B476E1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CF6D1B-D9BB-ADC5-543A-FF44961FBC11}"/>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2506185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F5C31-E4C8-68A8-DA17-CB5BB36301A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CD3F5A3-306D-12F5-6853-811F1FA085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E76FC54-E66E-2AD7-F00B-BE10B334811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C829416-9BB6-64E3-B3C9-0FA1546FAD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4940C7-2B74-617B-6B9C-3595AE5CA8E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3A54442-EF6D-5BE1-37C2-FF25FBFF0C11}"/>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8" name="Footer Placeholder 7">
            <a:extLst>
              <a:ext uri="{FF2B5EF4-FFF2-40B4-BE49-F238E27FC236}">
                <a16:creationId xmlns:a16="http://schemas.microsoft.com/office/drawing/2014/main" id="{8E8EAFF8-2F45-972A-787D-C2E56072B7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05D724-7DAE-26A0-D2C9-72FB471EF47A}"/>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2684327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2A7B6-3B03-1C3E-0040-1DA10339CE8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550FCD5-18AF-5069-91EF-20748414908C}"/>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4" name="Footer Placeholder 3">
            <a:extLst>
              <a:ext uri="{FF2B5EF4-FFF2-40B4-BE49-F238E27FC236}">
                <a16:creationId xmlns:a16="http://schemas.microsoft.com/office/drawing/2014/main" id="{A6364DC1-6881-1961-10E5-F5AEE5CAF4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84DDFB-4B7B-3CFF-1E37-B609624F5440}"/>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355657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8E7115-A3AA-226D-C03C-9843274C6478}"/>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3" name="Footer Placeholder 2">
            <a:extLst>
              <a:ext uri="{FF2B5EF4-FFF2-40B4-BE49-F238E27FC236}">
                <a16:creationId xmlns:a16="http://schemas.microsoft.com/office/drawing/2014/main" id="{65503B8A-2FC3-5D4D-4107-532ABD5DF8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6A20D3-A20C-6E1F-8051-0B66462297C4}"/>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3833818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3AC8A-C3A7-40DA-5651-3429563C2A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4589141-6422-A295-FFDB-BBD1D351F3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2FC9AF8-735B-093F-302F-FAB02590C9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8CE3BA-22AF-2587-C7F7-FC1969889908}"/>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6" name="Footer Placeholder 5">
            <a:extLst>
              <a:ext uri="{FF2B5EF4-FFF2-40B4-BE49-F238E27FC236}">
                <a16:creationId xmlns:a16="http://schemas.microsoft.com/office/drawing/2014/main" id="{63E04BE3-E22E-BCEF-39F3-93D108BC1D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8D2244-946E-FC64-9A11-1809069A8EFF}"/>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2766987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CBB90-13CE-B2B9-97EF-03805EA985F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7FB2BFE-2246-E5B5-9C9D-1DC0CE6C0D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A835BC-1B78-3235-7014-221A512A9B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FB9075-465D-A349-A581-DAD9F972AEB9}"/>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6" name="Footer Placeholder 5">
            <a:extLst>
              <a:ext uri="{FF2B5EF4-FFF2-40B4-BE49-F238E27FC236}">
                <a16:creationId xmlns:a16="http://schemas.microsoft.com/office/drawing/2014/main" id="{18B0ACA6-3E2C-83C1-4177-5483AA7A91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690607-8D58-954D-663C-E5D80DC31003}"/>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629643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F4DA3-033A-9DBB-D42D-BDD8DBF28CF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97341BD-5C36-9AD3-64F4-9A1264AD2A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5745E34-6CF0-3947-F261-EE56DB5649B8}"/>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5" name="Footer Placeholder 4">
            <a:extLst>
              <a:ext uri="{FF2B5EF4-FFF2-40B4-BE49-F238E27FC236}">
                <a16:creationId xmlns:a16="http://schemas.microsoft.com/office/drawing/2014/main" id="{BEFD63B8-738D-13DC-2838-5ABF4124D7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7A4205-F409-5DAD-E391-24480E63F663}"/>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1497268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32FF28-5B96-98EB-C567-08C11F5CE69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02F3AB3-BB77-4626-91EE-309677B77C5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201675-FBD9-C8F8-A2FC-84BB5BF56611}"/>
              </a:ext>
            </a:extLst>
          </p:cNvPr>
          <p:cNvSpPr>
            <a:spLocks noGrp="1"/>
          </p:cNvSpPr>
          <p:nvPr>
            <p:ph type="dt" sz="half" idx="10"/>
          </p:nvPr>
        </p:nvSpPr>
        <p:spPr/>
        <p:txBody>
          <a:bodyPr/>
          <a:lstStyle/>
          <a:p>
            <a:fld id="{FCC5B5C9-4FCC-5E47-B477-0237224CF771}" type="datetimeFigureOut">
              <a:rPr lang="en-GB" smtClean="0"/>
              <a:t>19/01/2023</a:t>
            </a:fld>
            <a:endParaRPr lang="en-GB"/>
          </a:p>
        </p:txBody>
      </p:sp>
      <p:sp>
        <p:nvSpPr>
          <p:cNvPr id="5" name="Footer Placeholder 4">
            <a:extLst>
              <a:ext uri="{FF2B5EF4-FFF2-40B4-BE49-F238E27FC236}">
                <a16:creationId xmlns:a16="http://schemas.microsoft.com/office/drawing/2014/main" id="{233385FF-4943-6472-73F0-490E8AD29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CB4343-C8E1-2D1F-B82A-F74F50BF79FA}"/>
              </a:ext>
            </a:extLst>
          </p:cNvPr>
          <p:cNvSpPr>
            <a:spLocks noGrp="1"/>
          </p:cNvSpPr>
          <p:nvPr>
            <p:ph type="sldNum" sz="quarter" idx="12"/>
          </p:nvPr>
        </p:nvSpPr>
        <p:spPr/>
        <p:txBody>
          <a:bodyPr/>
          <a:lstStyle/>
          <a:p>
            <a:fld id="{41414E6E-E3B3-3048-A449-044A1CD82637}" type="slidenum">
              <a:rPr lang="en-GB" smtClean="0"/>
              <a:t>‹#›</a:t>
            </a:fld>
            <a:endParaRPr lang="en-GB"/>
          </a:p>
        </p:txBody>
      </p:sp>
    </p:spTree>
    <p:extLst>
      <p:ext uri="{BB962C8B-B14F-4D97-AF65-F5344CB8AC3E}">
        <p14:creationId xmlns:p14="http://schemas.microsoft.com/office/powerpoint/2010/main" val="2603061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B3E4E6-FA26-00B1-5AE4-2E258AEBCD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8FDD507-5C76-BE73-42EB-8DA1FBCDF55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53AD61-8F5E-C9EF-7B4D-C01F22E223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C5B5C9-4FCC-5E47-B477-0237224CF771}" type="datetimeFigureOut">
              <a:rPr lang="en-GB" smtClean="0"/>
              <a:t>19/01/2023</a:t>
            </a:fld>
            <a:endParaRPr lang="en-GB"/>
          </a:p>
        </p:txBody>
      </p:sp>
      <p:sp>
        <p:nvSpPr>
          <p:cNvPr id="5" name="Footer Placeholder 4">
            <a:extLst>
              <a:ext uri="{FF2B5EF4-FFF2-40B4-BE49-F238E27FC236}">
                <a16:creationId xmlns:a16="http://schemas.microsoft.com/office/drawing/2014/main" id="{D5545E43-6662-6210-60B2-85E78296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94A303-E9C5-1F43-E453-7CA9C61B41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414E6E-E3B3-3048-A449-044A1CD82637}" type="slidenum">
              <a:rPr lang="en-GB" smtClean="0"/>
              <a:t>‹#›</a:t>
            </a:fld>
            <a:endParaRPr lang="en-GB"/>
          </a:p>
        </p:txBody>
      </p:sp>
    </p:spTree>
    <p:extLst>
      <p:ext uri="{BB962C8B-B14F-4D97-AF65-F5344CB8AC3E}">
        <p14:creationId xmlns:p14="http://schemas.microsoft.com/office/powerpoint/2010/main" val="3185788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8" Type="http://schemas.openxmlformats.org/officeDocument/2006/relationships/hyperlink" Target="https://www.oreilly.com/library/view/learning-react-native/9781491929049/ch01.html" TargetMode="External"/><Relationship Id="rId13" Type="http://schemas.openxmlformats.org/officeDocument/2006/relationships/hyperlink" Target="https://dotnet.microsoft.com/en-us/apps/xamarin" TargetMode="External"/><Relationship Id="rId18" Type="http://schemas.openxmlformats.org/officeDocument/2006/relationships/hyperlink" Target="https://www.scribbr.co.uk/research-methods/deductive-reasoning-types/" TargetMode="External"/><Relationship Id="rId3" Type="http://schemas.openxmlformats.org/officeDocument/2006/relationships/hyperlink" Target="https://www.umass.edu/chs/about/whatisheritage.html" TargetMode="External"/><Relationship Id="rId21" Type="http://schemas.openxmlformats.org/officeDocument/2006/relationships/hyperlink" Target="https://www.goodworklabs.com/advantages-of-using-xamarin-for-your-mobile-projects/" TargetMode="External"/><Relationship Id="rId7" Type="http://schemas.openxmlformats.org/officeDocument/2006/relationships/hyperlink" Target="https://www.zoho.com/forms/features.html" TargetMode="External"/><Relationship Id="rId12" Type="http://schemas.openxmlformats.org/officeDocument/2006/relationships/hyperlink" Target="https://learn.microsoft.com/en-us/xamarin/get-started/what-is-xamarin" TargetMode="External"/><Relationship Id="rId17" Type="http://schemas.openxmlformats.org/officeDocument/2006/relationships/hyperlink" Target="https://www.rgs.org/CMSPages/GetFile.aspx?nodeguid=7ad9b8d4-6a93-4269-94d2-585983364b51&amp;lang=en-GB" TargetMode="External"/><Relationship Id="rId2" Type="http://schemas.openxmlformats.org/officeDocument/2006/relationships/notesSlide" Target="../notesSlides/notesSlide21.xml"/><Relationship Id="rId16" Type="http://schemas.openxmlformats.org/officeDocument/2006/relationships/hyperlink" Target="https://www.njhealthmatters.org/content/sites/njhc/Ethical_Considerations_in_Data_Collection.pdf" TargetMode="External"/><Relationship Id="rId20" Type="http://schemas.openxmlformats.org/officeDocument/2006/relationships/hyperlink" Target="https://www.scribbr.co.uk/research-methods/cross-sectional-design/" TargetMode="External"/><Relationship Id="rId1" Type="http://schemas.openxmlformats.org/officeDocument/2006/relationships/slideLayout" Target="../slideLayouts/slideLayout2.xml"/><Relationship Id="rId6" Type="http://schemas.openxmlformats.org/officeDocument/2006/relationships/hyperlink" Target="https://www.fastfieldforms.com/features.html" TargetMode="External"/><Relationship Id="rId11" Type="http://schemas.openxmlformats.org/officeDocument/2006/relationships/hyperlink" Target="https://www.google.co.uk/books/edition/Learning_React_Native/wgg7DwAAQBAJ?hl=en&amp;gbpv=1" TargetMode="External"/><Relationship Id="rId24" Type="http://schemas.openxmlformats.org/officeDocument/2006/relationships/hyperlink" Target="https://learn.microsoft.com/en-us/xamarin/get-started/quickstarts/app?pivots=macos" TargetMode="External"/><Relationship Id="rId5" Type="http://schemas.openxmlformats.org/officeDocument/2006/relationships/hyperlink" Target="https://www.devicemagic.com/features/" TargetMode="External"/><Relationship Id="rId15" Type="http://schemas.openxmlformats.org/officeDocument/2006/relationships/hyperlink" Target="https://gdpr-text.com/read/article-4/" TargetMode="External"/><Relationship Id="rId23" Type="http://schemas.openxmlformats.org/officeDocument/2006/relationships/hyperlink" Target="https://reactnative.dev/" TargetMode="External"/><Relationship Id="rId10" Type="http://schemas.openxmlformats.org/officeDocument/2006/relationships/hyperlink" Target="https://icapps.com/blog/5-advantages-react-native" TargetMode="External"/><Relationship Id="rId19" Type="http://schemas.openxmlformats.org/officeDocument/2006/relationships/hyperlink" Target="https://research-methodology.net/research-methods/action-research/" TargetMode="External"/><Relationship Id="rId4" Type="http://schemas.openxmlformats.org/officeDocument/2006/relationships/hyperlink" Target="https://www.heritagecouncil.ie/what-is-heritage" TargetMode="External"/><Relationship Id="rId9" Type="http://schemas.openxmlformats.org/officeDocument/2006/relationships/hyperlink" Target="https://www.cleart.com/the-benefits-of-react-native-for-mobile-app-development.html" TargetMode="External"/><Relationship Id="rId14" Type="http://schemas.openxmlformats.org/officeDocument/2006/relationships/hyperlink" Target="https://learn.microsoft.com/en-us/xamarin/cross-platform/app-fundamentals/code-sharing" TargetMode="External"/><Relationship Id="rId22" Type="http://schemas.openxmlformats.org/officeDocument/2006/relationships/hyperlink" Target="https://www.zoho.com/forms/data-collection-ap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BB3141-DBC4-65C0-D852-42A36D98AC64}"/>
              </a:ext>
            </a:extLst>
          </p:cNvPr>
          <p:cNvPicPr>
            <a:picLocks noChangeAspect="1"/>
          </p:cNvPicPr>
          <p:nvPr/>
        </p:nvPicPr>
        <p:blipFill rotWithShape="1">
          <a:blip r:embed="rId3">
            <a:alphaModFix/>
            <a:extLst>
              <a:ext uri="{BEBA8EAE-BF5A-486C-A8C5-ECC9F3942E4B}">
                <a14:imgProps xmlns:a14="http://schemas.microsoft.com/office/drawing/2010/main">
                  <a14:imgLayer r:embed="rId4">
                    <a14:imgEffect>
                      <a14:brightnessContrast bright="-56000"/>
                    </a14:imgEffect>
                  </a14:imgLayer>
                </a14:imgProps>
              </a:ext>
            </a:extLst>
          </a:blip>
          <a:srcRect/>
          <a:stretch/>
        </p:blipFill>
        <p:spPr>
          <a:xfrm>
            <a:off x="20" y="1"/>
            <a:ext cx="12191980" cy="6857999"/>
          </a:xfrm>
          <a:prstGeom prst="rect">
            <a:avLst/>
          </a:prstGeom>
        </p:spPr>
      </p:pic>
      <p:sp>
        <p:nvSpPr>
          <p:cNvPr id="4" name="Title 3">
            <a:extLst>
              <a:ext uri="{FF2B5EF4-FFF2-40B4-BE49-F238E27FC236}">
                <a16:creationId xmlns:a16="http://schemas.microsoft.com/office/drawing/2014/main" id="{A4C09EEC-0D39-74A5-6221-DC328D74F22B}"/>
              </a:ext>
            </a:extLst>
          </p:cNvPr>
          <p:cNvSpPr>
            <a:spLocks noGrp="1"/>
          </p:cNvSpPr>
          <p:nvPr>
            <p:ph type="ctrTitle"/>
          </p:nvPr>
        </p:nvSpPr>
        <p:spPr>
          <a:xfrm>
            <a:off x="141112" y="2395140"/>
            <a:ext cx="11909776" cy="2067719"/>
          </a:xfrm>
        </p:spPr>
        <p:txBody>
          <a:bodyPr>
            <a:noAutofit/>
          </a:bodyPr>
          <a:lstStyle/>
          <a:p>
            <a:r>
              <a:rPr lang="en-GB" sz="4600" b="1" dirty="0">
                <a:solidFill>
                  <a:srgbClr val="B9E455"/>
                </a:solidFill>
                <a:effectLst/>
                <a:latin typeface="Helvetica" pitchFamily="2" charset="0"/>
                <a:ea typeface="Ayuthaya" pitchFamily="2" charset="-34"/>
                <a:cs typeface="Times New Roman" panose="02020603050405020304" pitchFamily="18" charset="0"/>
              </a:rPr>
              <a:t>The development of a database backed mobile application for the use in the Heritage Industry.</a:t>
            </a:r>
            <a:endParaRPr lang="en-GB" sz="4600" dirty="0">
              <a:solidFill>
                <a:srgbClr val="B9E455"/>
              </a:solidFill>
            </a:endParaRPr>
          </a:p>
        </p:txBody>
      </p:sp>
    </p:spTree>
    <p:extLst>
      <p:ext uri="{BB962C8B-B14F-4D97-AF65-F5344CB8AC3E}">
        <p14:creationId xmlns:p14="http://schemas.microsoft.com/office/powerpoint/2010/main" val="1760793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The Statement of the Problem</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5"/>
            <a:ext cx="10789356" cy="4351338"/>
          </a:xfrm>
        </p:spPr>
        <p:txBody>
          <a:bodyPr>
            <a:normAutofit/>
          </a:bodyPr>
          <a:lstStyle/>
          <a:p>
            <a:pPr marL="0" indent="0">
              <a:buNone/>
            </a:pPr>
            <a:r>
              <a:rPr lang="en-GB" sz="1800" b="1" dirty="0">
                <a:effectLst/>
                <a:latin typeface="Helvetica" pitchFamily="2" charset="0"/>
                <a:ea typeface="Calibri" panose="020F0502020204030204" pitchFamily="34" charset="0"/>
                <a:cs typeface="Times New Roman" panose="02020603050405020304" pitchFamily="18" charset="0"/>
              </a:rPr>
              <a:t>What is Heritage?</a:t>
            </a:r>
          </a:p>
          <a:p>
            <a:r>
              <a:rPr lang="en-GB" sz="1800" dirty="0">
                <a:effectLst/>
                <a:latin typeface="Helvetica" pitchFamily="2" charset="0"/>
                <a:ea typeface="Calibri" panose="020F0502020204030204" pitchFamily="34" charset="0"/>
                <a:cs typeface="Times New Roman" panose="02020603050405020304" pitchFamily="18" charset="0"/>
              </a:rPr>
              <a:t>Heritage consists of “artefacts, monuments, a group of buildings or sites and museums that have diversity of values or places that have historic significance”</a:t>
            </a:r>
            <a:r>
              <a:rPr lang="en-GB" sz="1000" b="1" dirty="0">
                <a:effectLst/>
                <a:latin typeface="Helvetica" pitchFamily="2" charset="0"/>
                <a:ea typeface="Calibri" panose="020F0502020204030204" pitchFamily="34" charset="0"/>
                <a:cs typeface="Times New Roman" panose="02020603050405020304" pitchFamily="18" charset="0"/>
              </a:rPr>
              <a:t>(01)</a:t>
            </a:r>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Heritage includes “preserving, [...] displaying or restoring a collection of old things”</a:t>
            </a:r>
            <a:r>
              <a:rPr lang="en-GB" sz="800" b="1" dirty="0">
                <a:effectLst/>
                <a:latin typeface="Helvetica" pitchFamily="2" charset="0"/>
                <a:ea typeface="Calibri" panose="020F0502020204030204" pitchFamily="34" charset="0"/>
                <a:cs typeface="Times New Roman" panose="02020603050405020304" pitchFamily="18" charset="0"/>
              </a:rPr>
              <a:t>(01)</a:t>
            </a:r>
            <a:r>
              <a:rPr lang="en-GB" sz="800" dirty="0">
                <a:effectLst/>
                <a:latin typeface="Helvetica" pitchFamily="2" charset="0"/>
                <a:ea typeface="Calibri" panose="020F0502020204030204" pitchFamily="34" charset="0"/>
                <a:cs typeface="Times New Roman" panose="02020603050405020304" pitchFamily="18" charset="0"/>
              </a:rPr>
              <a:t>.</a:t>
            </a:r>
            <a:endParaRPr lang="en-GB" sz="1200" dirty="0">
              <a:effectLst/>
            </a:endParaRPr>
          </a:p>
          <a:p>
            <a:r>
              <a:rPr lang="en-GB" sz="1800" dirty="0">
                <a:latin typeface="Helvetica" pitchFamily="2" charset="0"/>
                <a:ea typeface="Calibri" panose="020F0502020204030204" pitchFamily="34" charset="0"/>
                <a:cs typeface="Times New Roman" panose="02020603050405020304" pitchFamily="18" charset="0"/>
              </a:rPr>
              <a:t>“A</a:t>
            </a:r>
            <a:r>
              <a:rPr lang="en-GB" sz="1800" dirty="0">
                <a:effectLst/>
                <a:latin typeface="Helvetica" pitchFamily="2" charset="0"/>
                <a:ea typeface="Calibri" panose="020F0502020204030204" pitchFamily="34" charset="0"/>
                <a:cs typeface="Times New Roman" panose="02020603050405020304" pitchFamily="18" charset="0"/>
              </a:rPr>
              <a:t>llows us to understand and explain why we are the way we are</a:t>
            </a:r>
            <a:r>
              <a:rPr lang="en-GB" sz="1800" b="1" dirty="0">
                <a:effectLst/>
                <a:latin typeface="Helvetica" pitchFamily="2" charset="0"/>
                <a:ea typeface="Calibri" panose="020F0502020204030204" pitchFamily="34" charset="0"/>
                <a:cs typeface="Times New Roman" panose="02020603050405020304" pitchFamily="18" charset="0"/>
              </a:rPr>
              <a:t> </a:t>
            </a:r>
            <a:r>
              <a:rPr lang="en-GB" sz="800" b="1" dirty="0">
                <a:effectLst/>
                <a:latin typeface="Helvetica" pitchFamily="2" charset="0"/>
                <a:ea typeface="Calibri" panose="020F0502020204030204" pitchFamily="34" charset="0"/>
                <a:cs typeface="Times New Roman" panose="02020603050405020304" pitchFamily="18" charset="0"/>
              </a:rPr>
              <a:t>(02)</a:t>
            </a:r>
            <a:r>
              <a:rPr lang="en-GB" sz="1800" dirty="0">
                <a:effectLst/>
                <a:latin typeface="Helvetica" pitchFamily="2" charset="0"/>
                <a:ea typeface="Calibri" panose="020F0502020204030204" pitchFamily="34" charset="0"/>
                <a:cs typeface="Times New Roman" panose="02020603050405020304" pitchFamily="18" charset="0"/>
              </a:rPr>
              <a:t>.”</a:t>
            </a:r>
          </a:p>
          <a:p>
            <a:endParaRPr lang="en-GB" sz="1800" dirty="0">
              <a:effectLst/>
              <a:latin typeface="Helvetica" pitchFamily="2" charset="0"/>
              <a:ea typeface="Calibri" panose="020F0502020204030204" pitchFamily="34" charset="0"/>
              <a:cs typeface="Times New Roman" panose="02020603050405020304" pitchFamily="18" charset="0"/>
            </a:endParaRPr>
          </a:p>
          <a:p>
            <a:pPr marL="0" indent="0">
              <a:buNone/>
            </a:pPr>
            <a:r>
              <a:rPr lang="en-GB" sz="1800" b="1" dirty="0">
                <a:latin typeface="Helvetica" pitchFamily="2" charset="0"/>
                <a:cs typeface="Times New Roman" panose="02020603050405020304" pitchFamily="18" charset="0"/>
              </a:rPr>
              <a:t>The role of the client</a:t>
            </a:r>
          </a:p>
          <a:p>
            <a:r>
              <a:rPr lang="en-GB" sz="1800" dirty="0">
                <a:effectLst/>
                <a:latin typeface="Helvetica" pitchFamily="2" charset="0"/>
                <a:ea typeface="Calibri" panose="020F0502020204030204" pitchFamily="34" charset="0"/>
                <a:cs typeface="Times New Roman" panose="02020603050405020304" pitchFamily="18" charset="0"/>
              </a:rPr>
              <a:t>The client works with organisations in order to develop public event programs which can be used to help increase revenue generation at Heritage Site locations throughout the United Kingdom</a:t>
            </a:r>
            <a:r>
              <a:rPr lang="en-GB" sz="1800" dirty="0">
                <a:latin typeface="Helvetica" pitchFamily="2"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3437002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The Statement of the Problem</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5"/>
            <a:ext cx="10785764" cy="4351338"/>
          </a:xfrm>
        </p:spPr>
        <p:txBody>
          <a:bodyPr>
            <a:normAutofit/>
          </a:bodyPr>
          <a:lstStyle/>
          <a:p>
            <a:pPr marL="0" indent="0">
              <a:buNone/>
            </a:pPr>
            <a:r>
              <a:rPr lang="en-GB" sz="1800" b="1" dirty="0">
                <a:latin typeface="Helvetica" pitchFamily="2" charset="0"/>
              </a:rPr>
              <a:t>What the client does</a:t>
            </a:r>
          </a:p>
          <a:p>
            <a:r>
              <a:rPr lang="en-GB" sz="1800" dirty="0">
                <a:effectLst/>
                <a:latin typeface="Helvetica" pitchFamily="2" charset="0"/>
                <a:ea typeface="Calibri" panose="020F0502020204030204" pitchFamily="34" charset="0"/>
                <a:cs typeface="Times New Roman" panose="02020603050405020304" pitchFamily="18" charset="0"/>
              </a:rPr>
              <a:t>Business strategy development.</a:t>
            </a:r>
            <a:endParaRPr lang="en-GB" sz="1800" dirty="0">
              <a:latin typeface="Helvetica" pitchFamily="2" charset="0"/>
              <a:ea typeface="Calibri" panose="020F0502020204030204" pitchFamily="34" charset="0"/>
              <a:cs typeface="Times New Roman" panose="02020603050405020304" pitchFamily="18" charset="0"/>
            </a:endParaRPr>
          </a:p>
          <a:p>
            <a:r>
              <a:rPr lang="en-GB" sz="1800" dirty="0">
                <a:effectLst/>
                <a:latin typeface="Helvetica" pitchFamily="2" charset="0"/>
                <a:ea typeface="Calibri" panose="020F0502020204030204" pitchFamily="34" charset="0"/>
                <a:cs typeface="Times New Roman" panose="02020603050405020304" pitchFamily="18" charset="0"/>
              </a:rPr>
              <a:t>Marketing and </a:t>
            </a:r>
            <a:r>
              <a:rPr lang="en-GB" sz="1800" dirty="0">
                <a:latin typeface="Helvetica" pitchFamily="2" charset="0"/>
                <a:ea typeface="Calibri" panose="020F0502020204030204" pitchFamily="34" charset="0"/>
                <a:cs typeface="Times New Roman" panose="02020603050405020304" pitchFamily="18" charset="0"/>
              </a:rPr>
              <a:t>b</a:t>
            </a:r>
            <a:r>
              <a:rPr lang="en-GB" sz="1800" dirty="0">
                <a:effectLst/>
                <a:latin typeface="Helvetica" pitchFamily="2" charset="0"/>
                <a:ea typeface="Calibri" panose="020F0502020204030204" pitchFamily="34" charset="0"/>
                <a:cs typeface="Times New Roman" panose="02020603050405020304" pitchFamily="18" charset="0"/>
              </a:rPr>
              <a:t>rand-development.</a:t>
            </a:r>
          </a:p>
          <a:p>
            <a:r>
              <a:rPr lang="en-GB" sz="1800" dirty="0">
                <a:latin typeface="Helvetica" pitchFamily="2" charset="0"/>
                <a:ea typeface="Calibri" panose="020F0502020204030204" pitchFamily="34" charset="0"/>
                <a:cs typeface="Times New Roman" panose="02020603050405020304" pitchFamily="18" charset="0"/>
              </a:rPr>
              <a:t>A</a:t>
            </a:r>
            <a:r>
              <a:rPr lang="en-GB" sz="1800" dirty="0">
                <a:effectLst/>
                <a:latin typeface="Helvetica" pitchFamily="2" charset="0"/>
                <a:ea typeface="Calibri" panose="020F0502020204030204" pitchFamily="34" charset="0"/>
                <a:cs typeface="Times New Roman" panose="02020603050405020304" pitchFamily="18" charset="0"/>
              </a:rPr>
              <a:t>dvice and guidance for Heritage organisations.</a:t>
            </a:r>
          </a:p>
          <a:p>
            <a:r>
              <a:rPr lang="en-GB" sz="1800" dirty="0">
                <a:latin typeface="Helvetica" pitchFamily="2" charset="0"/>
              </a:rPr>
              <a:t>Develops and conducts educational tours and visits.</a:t>
            </a:r>
          </a:p>
          <a:p>
            <a:r>
              <a:rPr lang="en-GB" sz="1800" dirty="0">
                <a:latin typeface="Helvetica" pitchFamily="2" charset="0"/>
              </a:rPr>
              <a:t>Safeguarding and Preservation</a:t>
            </a:r>
          </a:p>
          <a:p>
            <a:pPr marL="0" indent="0">
              <a:buNone/>
            </a:pPr>
            <a:endParaRPr lang="en-GB" sz="1800" b="1" dirty="0">
              <a:latin typeface="Helvetica" pitchFamily="2" charset="0"/>
            </a:endParaRPr>
          </a:p>
          <a:p>
            <a:pPr marL="0" indent="0">
              <a:buNone/>
            </a:pPr>
            <a:r>
              <a:rPr lang="en-GB" sz="1800" b="1" dirty="0">
                <a:latin typeface="Helvetica" pitchFamily="2" charset="0"/>
              </a:rPr>
              <a:t>Issues with the current methodology </a:t>
            </a:r>
          </a:p>
          <a:p>
            <a:r>
              <a:rPr lang="en-GB" sz="1800" dirty="0">
                <a:latin typeface="Helvetica" pitchFamily="2" charset="0"/>
              </a:rPr>
              <a:t>Paper based method for taking field notes.</a:t>
            </a:r>
          </a:p>
          <a:p>
            <a:r>
              <a:rPr lang="en-GB" sz="1800" dirty="0">
                <a:latin typeface="Helvetica" pitchFamily="2" charset="0"/>
              </a:rPr>
              <a:t>Personal device to take photos, video and audio.</a:t>
            </a:r>
          </a:p>
        </p:txBody>
      </p:sp>
    </p:spTree>
    <p:extLst>
      <p:ext uri="{BB962C8B-B14F-4D97-AF65-F5344CB8AC3E}">
        <p14:creationId xmlns:p14="http://schemas.microsoft.com/office/powerpoint/2010/main" val="3338412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The Statement of the Problem</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5"/>
            <a:ext cx="10785764" cy="4351338"/>
          </a:xfrm>
        </p:spPr>
        <p:txBody>
          <a:bodyPr>
            <a:normAutofit/>
          </a:bodyPr>
          <a:lstStyle/>
          <a:p>
            <a:pPr marL="0" indent="0">
              <a:buNone/>
            </a:pPr>
            <a:r>
              <a:rPr lang="en-GB" sz="2000" b="1" dirty="0">
                <a:latin typeface="Helvetica" pitchFamily="2" charset="0"/>
              </a:rPr>
              <a:t>What the app should do?</a:t>
            </a:r>
          </a:p>
          <a:p>
            <a:r>
              <a:rPr lang="en-GB" sz="1800" dirty="0">
                <a:effectLst/>
                <a:latin typeface="Helvetica" pitchFamily="2" charset="0"/>
                <a:ea typeface="Calibri" panose="020F0502020204030204" pitchFamily="34" charset="0"/>
                <a:cs typeface="Times New Roman" panose="02020603050405020304" pitchFamily="18" charset="0"/>
              </a:rPr>
              <a:t>Should be able to take in a variety of data fields.</a:t>
            </a:r>
          </a:p>
          <a:p>
            <a:r>
              <a:rPr lang="en-GB" sz="1800" dirty="0">
                <a:latin typeface="Helvetica" pitchFamily="2" charset="0"/>
                <a:cs typeface="Times New Roman" panose="02020603050405020304" pitchFamily="18" charset="0"/>
              </a:rPr>
              <a:t>Store in a local based database system.</a:t>
            </a:r>
          </a:p>
          <a:p>
            <a:r>
              <a:rPr lang="en-GB" sz="1800" dirty="0">
                <a:latin typeface="Helvetica" pitchFamily="2" charset="0"/>
                <a:cs typeface="Times New Roman" panose="02020603050405020304" pitchFamily="18" charset="0"/>
              </a:rPr>
              <a:t>Store in a cloud based database system.</a:t>
            </a:r>
          </a:p>
          <a:p>
            <a:r>
              <a:rPr lang="en-GB" sz="1800" dirty="0">
                <a:latin typeface="Helvetica" pitchFamily="2" charset="0"/>
                <a:cs typeface="Times New Roman" panose="02020603050405020304" pitchFamily="18" charset="0"/>
              </a:rPr>
              <a:t>Possibility of uploading data to a Content Management System.</a:t>
            </a:r>
            <a:endParaRPr lang="en-GB" sz="1800" dirty="0">
              <a:latin typeface="Helvetica" pitchFamily="2" charset="0"/>
            </a:endParaRPr>
          </a:p>
          <a:p>
            <a:pPr marL="0" indent="0">
              <a:buNone/>
            </a:pPr>
            <a:endParaRPr lang="en-GB" sz="1800" b="1" dirty="0">
              <a:latin typeface="Helvetica" pitchFamily="2" charset="0"/>
            </a:endParaRPr>
          </a:p>
          <a:p>
            <a:pPr marL="0" indent="0">
              <a:buNone/>
            </a:pPr>
            <a:r>
              <a:rPr lang="en-GB" sz="2000" b="1" dirty="0">
                <a:latin typeface="Helvetica" pitchFamily="2" charset="0"/>
              </a:rPr>
              <a:t>Why does the client need it?</a:t>
            </a:r>
          </a:p>
          <a:p>
            <a:r>
              <a:rPr lang="en-GB" sz="1800" dirty="0">
                <a:latin typeface="Helvetica" pitchFamily="2" charset="0"/>
              </a:rPr>
              <a:t>Provides a more effective and quicker way of collecting data.</a:t>
            </a:r>
          </a:p>
          <a:p>
            <a:r>
              <a:rPr lang="en-GB" sz="1800" dirty="0">
                <a:latin typeface="Helvetica" pitchFamily="2" charset="0"/>
              </a:rPr>
              <a:t>Reduces the number of methods currently being used.</a:t>
            </a:r>
          </a:p>
          <a:p>
            <a:endParaRPr lang="en-GB" sz="1800" dirty="0">
              <a:latin typeface="Helvetica" pitchFamily="2" charset="0"/>
            </a:endParaRPr>
          </a:p>
        </p:txBody>
      </p:sp>
    </p:spTree>
    <p:extLst>
      <p:ext uri="{BB962C8B-B14F-4D97-AF65-F5344CB8AC3E}">
        <p14:creationId xmlns:p14="http://schemas.microsoft.com/office/powerpoint/2010/main" val="1951014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The Statement of the Problem</a:t>
            </a:r>
          </a:p>
        </p:txBody>
      </p:sp>
      <p:sp>
        <p:nvSpPr>
          <p:cNvPr id="6" name="Content Placeholder 5">
            <a:extLst>
              <a:ext uri="{FF2B5EF4-FFF2-40B4-BE49-F238E27FC236}">
                <a16:creationId xmlns:a16="http://schemas.microsoft.com/office/drawing/2014/main" id="{178B8E01-C6FE-EBB4-3659-85E66A5E5AA5}"/>
              </a:ext>
            </a:extLst>
          </p:cNvPr>
          <p:cNvSpPr>
            <a:spLocks noGrp="1"/>
          </p:cNvSpPr>
          <p:nvPr>
            <p:ph idx="1"/>
          </p:nvPr>
        </p:nvSpPr>
        <p:spPr/>
        <p:txBody>
          <a:bodyPr>
            <a:normAutofit/>
          </a:bodyPr>
          <a:lstStyle/>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Inputting and storing data which includes; text fields, uploading; image, video and audio, date and time fields.</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Viewing data that has been recorded previously.</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An android based mobile application.</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Data that is being collected needs to be stored in a local and cloud-based database. </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Data that is collected needs to be exported for further analysis.</a:t>
            </a:r>
          </a:p>
          <a:p>
            <a:pPr marL="342900" lvl="0" indent="-342900">
              <a:buFont typeface="Symbol" pitchFamily="2" charset="2"/>
              <a:buChar char=""/>
            </a:pPr>
            <a:r>
              <a:rPr lang="en-GB" sz="1800" dirty="0">
                <a:effectLst/>
                <a:latin typeface="Helvetica" pitchFamily="2" charset="0"/>
                <a:ea typeface="Calibri" panose="020F0502020204030204" pitchFamily="34" charset="0"/>
                <a:cs typeface="Times New Roman" panose="02020603050405020304" pitchFamily="18" charset="0"/>
              </a:rPr>
              <a:t>Possibility of sending data that has been collected to an open-source Content Management System.</a:t>
            </a:r>
          </a:p>
        </p:txBody>
      </p:sp>
      <p:sp>
        <p:nvSpPr>
          <p:cNvPr id="4" name="Title 1">
            <a:extLst>
              <a:ext uri="{FF2B5EF4-FFF2-40B4-BE49-F238E27FC236}">
                <a16:creationId xmlns:a16="http://schemas.microsoft.com/office/drawing/2014/main" id="{E94191F6-0DD5-80B3-36CA-2E7193EF4DCC}"/>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Client Requirements</a:t>
            </a:r>
          </a:p>
        </p:txBody>
      </p:sp>
    </p:spTree>
    <p:extLst>
      <p:ext uri="{BB962C8B-B14F-4D97-AF65-F5344CB8AC3E}">
        <p14:creationId xmlns:p14="http://schemas.microsoft.com/office/powerpoint/2010/main" val="2434867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The Statement of the Problem</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5"/>
            <a:ext cx="10789356" cy="4351338"/>
          </a:xfrm>
        </p:spPr>
        <p:txBody>
          <a:bodyPr>
            <a:normAutofit/>
          </a:bodyPr>
          <a:lstStyle/>
          <a:p>
            <a:r>
              <a:rPr lang="en-GB" sz="1800" dirty="0">
                <a:latin typeface="Helvetica" pitchFamily="2" charset="0"/>
                <a:ea typeface="Calibri" panose="020F0502020204030204" pitchFamily="34" charset="0"/>
                <a:cs typeface="Times New Roman" panose="02020603050405020304" pitchFamily="18" charset="0"/>
              </a:rPr>
              <a:t>Client </a:t>
            </a:r>
            <a:r>
              <a:rPr lang="en-GB" sz="1800" dirty="0">
                <a:effectLst/>
                <a:latin typeface="Helvetica" pitchFamily="2" charset="0"/>
                <a:ea typeface="Calibri" panose="020F0502020204030204" pitchFamily="34" charset="0"/>
                <a:cs typeface="Times New Roman" panose="02020603050405020304" pitchFamily="18" charset="0"/>
              </a:rPr>
              <a:t>has requested a mobile-based application that stores multiple fields.</a:t>
            </a:r>
          </a:p>
          <a:p>
            <a:endParaRPr lang="en-GB" sz="1800" dirty="0">
              <a:latin typeface="Helvetica" pitchFamily="2" charset="0"/>
              <a:ea typeface="Calibri" panose="020F0502020204030204" pitchFamily="34" charset="0"/>
              <a:cs typeface="Times New Roman" panose="02020603050405020304" pitchFamily="18" charset="0"/>
            </a:endParaRPr>
          </a:p>
          <a:p>
            <a:pPr marL="0" indent="0">
              <a:buNone/>
            </a:pPr>
            <a:endParaRPr lang="en-GB" sz="1800" dirty="0">
              <a:latin typeface="Helvetica" pitchFamily="2" charset="0"/>
              <a:ea typeface="Calibri" panose="020F0502020204030204" pitchFamily="34" charset="0"/>
              <a:cs typeface="Times New Roman" panose="02020603050405020304" pitchFamily="18" charset="0"/>
            </a:endParaRPr>
          </a:p>
          <a:p>
            <a:r>
              <a:rPr lang="en-GB" sz="1800" dirty="0">
                <a:latin typeface="Helvetica" pitchFamily="2" charset="0"/>
                <a:ea typeface="Calibri" panose="020F0502020204030204" pitchFamily="34" charset="0"/>
                <a:cs typeface="Times New Roman" panose="02020603050405020304" pitchFamily="18" charset="0"/>
              </a:rPr>
              <a:t>Various File Formats that will be used.</a:t>
            </a:r>
            <a:endParaRPr lang="en-GB" sz="1800" dirty="0">
              <a:effectLst/>
              <a:latin typeface="Helvetica" pitchFamily="2" charset="0"/>
              <a:ea typeface="Calibri" panose="020F0502020204030204" pitchFamily="34" charset="0"/>
              <a:cs typeface="Times New Roman" panose="02020603050405020304" pitchFamily="18" charset="0"/>
            </a:endParaRPr>
          </a:p>
          <a:p>
            <a:endParaRPr lang="en-GB" sz="1800" dirty="0">
              <a:effectLst/>
              <a:latin typeface="Helvetica" pitchFamily="2" charset="0"/>
              <a:ea typeface="Calibri" panose="020F0502020204030204" pitchFamily="34" charset="0"/>
              <a:cs typeface="Times New Roman" panose="02020603050405020304" pitchFamily="18" charset="0"/>
            </a:endParaRPr>
          </a:p>
          <a:p>
            <a:pPr marL="0" indent="0">
              <a:buNone/>
            </a:pPr>
            <a:endParaRPr lang="en-GB" sz="1800" dirty="0">
              <a:latin typeface="Helvetica" pitchFamily="2" charset="0"/>
              <a:ea typeface="Calibri" panose="020F0502020204030204" pitchFamily="34" charset="0"/>
              <a:cs typeface="Times New Roman" panose="02020603050405020304" pitchFamily="18" charset="0"/>
            </a:endParaRPr>
          </a:p>
          <a:p>
            <a:r>
              <a:rPr lang="en-GB" sz="1800" dirty="0">
                <a:latin typeface="Helvetica" pitchFamily="2" charset="0"/>
                <a:ea typeface="Calibri" panose="020F0502020204030204" pitchFamily="34" charset="0"/>
                <a:cs typeface="Times New Roman" panose="02020603050405020304" pitchFamily="18" charset="0"/>
              </a:rPr>
              <a:t>Data that is being inputted needs to be stored within both a local-based and a cloud-based database system. </a:t>
            </a:r>
          </a:p>
          <a:p>
            <a:r>
              <a:rPr lang="en-GB" sz="1800" dirty="0">
                <a:latin typeface="Helvetica" pitchFamily="2" charset="0"/>
                <a:ea typeface="Calibri" panose="020F0502020204030204" pitchFamily="34" charset="0"/>
                <a:cs typeface="Times New Roman" panose="02020603050405020304" pitchFamily="18" charset="0"/>
              </a:rPr>
              <a:t>This methods provides security to the data.</a:t>
            </a:r>
          </a:p>
          <a:p>
            <a:r>
              <a:rPr lang="en-GB" sz="1800" dirty="0">
                <a:latin typeface="Helvetica" pitchFamily="2" charset="0"/>
                <a:ea typeface="Calibri" panose="020F0502020204030204" pitchFamily="34" charset="0"/>
                <a:cs typeface="Times New Roman" panose="02020603050405020304" pitchFamily="18" charset="0"/>
              </a:rPr>
              <a:t>Allows the data to be safe and secure before being synced / uploaded to the cloud.</a:t>
            </a:r>
          </a:p>
          <a:p>
            <a:endParaRPr lang="en-GB" sz="1800" dirty="0">
              <a:effectLst/>
              <a:latin typeface="Helvetica" pitchFamily="2" charset="0"/>
              <a:ea typeface="Calibri" panose="020F0502020204030204" pitchFamily="34" charset="0"/>
              <a:cs typeface="Times New Roman" panose="02020603050405020304" pitchFamily="18" charset="0"/>
            </a:endParaRPr>
          </a:p>
        </p:txBody>
      </p:sp>
      <p:sp>
        <p:nvSpPr>
          <p:cNvPr id="4" name="Title 1">
            <a:extLst>
              <a:ext uri="{FF2B5EF4-FFF2-40B4-BE49-F238E27FC236}">
                <a16:creationId xmlns:a16="http://schemas.microsoft.com/office/drawing/2014/main" id="{E94191F6-0DD5-80B3-36CA-2E7193EF4DCC}"/>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Remit of the Data</a:t>
            </a:r>
          </a:p>
        </p:txBody>
      </p:sp>
      <p:graphicFrame>
        <p:nvGraphicFramePr>
          <p:cNvPr id="6" name="Table 6">
            <a:extLst>
              <a:ext uri="{FF2B5EF4-FFF2-40B4-BE49-F238E27FC236}">
                <a16:creationId xmlns:a16="http://schemas.microsoft.com/office/drawing/2014/main" id="{57629783-D1C8-FE12-1CEE-1644FD488193}"/>
              </a:ext>
            </a:extLst>
          </p:cNvPr>
          <p:cNvGraphicFramePr>
            <a:graphicFrameLocks noGrp="1"/>
          </p:cNvGraphicFramePr>
          <p:nvPr>
            <p:extLst>
              <p:ext uri="{D42A27DB-BD31-4B8C-83A1-F6EECF244321}">
                <p14:modId xmlns:p14="http://schemas.microsoft.com/office/powerpoint/2010/main" val="2209175344"/>
              </p:ext>
            </p:extLst>
          </p:nvPr>
        </p:nvGraphicFramePr>
        <p:xfrm>
          <a:off x="838200" y="2277542"/>
          <a:ext cx="10789359" cy="503616"/>
        </p:xfrm>
        <a:graphic>
          <a:graphicData uri="http://schemas.openxmlformats.org/drawingml/2006/table">
            <a:tbl>
              <a:tblPr firstRow="1" bandRow="1">
                <a:tableStyleId>{5C22544A-7EE6-4342-B048-85BDC9FD1C3A}</a:tableStyleId>
              </a:tblPr>
              <a:tblGrid>
                <a:gridCol w="1541337">
                  <a:extLst>
                    <a:ext uri="{9D8B030D-6E8A-4147-A177-3AD203B41FA5}">
                      <a16:colId xmlns:a16="http://schemas.microsoft.com/office/drawing/2014/main" val="170956740"/>
                    </a:ext>
                  </a:extLst>
                </a:gridCol>
                <a:gridCol w="1541337">
                  <a:extLst>
                    <a:ext uri="{9D8B030D-6E8A-4147-A177-3AD203B41FA5}">
                      <a16:colId xmlns:a16="http://schemas.microsoft.com/office/drawing/2014/main" val="469858303"/>
                    </a:ext>
                  </a:extLst>
                </a:gridCol>
                <a:gridCol w="1541337">
                  <a:extLst>
                    <a:ext uri="{9D8B030D-6E8A-4147-A177-3AD203B41FA5}">
                      <a16:colId xmlns:a16="http://schemas.microsoft.com/office/drawing/2014/main" val="611975000"/>
                    </a:ext>
                  </a:extLst>
                </a:gridCol>
                <a:gridCol w="1541337">
                  <a:extLst>
                    <a:ext uri="{9D8B030D-6E8A-4147-A177-3AD203B41FA5}">
                      <a16:colId xmlns:a16="http://schemas.microsoft.com/office/drawing/2014/main" val="728528807"/>
                    </a:ext>
                  </a:extLst>
                </a:gridCol>
                <a:gridCol w="1541337">
                  <a:extLst>
                    <a:ext uri="{9D8B030D-6E8A-4147-A177-3AD203B41FA5}">
                      <a16:colId xmlns:a16="http://schemas.microsoft.com/office/drawing/2014/main" val="1619594847"/>
                    </a:ext>
                  </a:extLst>
                </a:gridCol>
                <a:gridCol w="1541337">
                  <a:extLst>
                    <a:ext uri="{9D8B030D-6E8A-4147-A177-3AD203B41FA5}">
                      <a16:colId xmlns:a16="http://schemas.microsoft.com/office/drawing/2014/main" val="4020815085"/>
                    </a:ext>
                  </a:extLst>
                </a:gridCol>
                <a:gridCol w="1541337">
                  <a:extLst>
                    <a:ext uri="{9D8B030D-6E8A-4147-A177-3AD203B41FA5}">
                      <a16:colId xmlns:a16="http://schemas.microsoft.com/office/drawing/2014/main" val="516900581"/>
                    </a:ext>
                  </a:extLst>
                </a:gridCol>
              </a:tblGrid>
              <a:tr h="503616">
                <a:tc>
                  <a:txBody>
                    <a:bodyPr/>
                    <a:lstStyle/>
                    <a:p>
                      <a:pPr algn="ctr"/>
                      <a:r>
                        <a:rPr lang="en-GB" dirty="0">
                          <a:latin typeface="Helvetica" pitchFamily="2" charset="0"/>
                        </a:rPr>
                        <a:t>Text Fields</a:t>
                      </a:r>
                    </a:p>
                  </a:txBody>
                  <a:tcPr>
                    <a:solidFill>
                      <a:srgbClr val="00B573"/>
                    </a:solidFill>
                  </a:tcPr>
                </a:tc>
                <a:tc>
                  <a:txBody>
                    <a:bodyPr/>
                    <a:lstStyle/>
                    <a:p>
                      <a:pPr algn="ctr"/>
                      <a:r>
                        <a:rPr lang="en-GB" dirty="0">
                          <a:latin typeface="Helvetica" pitchFamily="2" charset="0"/>
                        </a:rPr>
                        <a:t>Video</a:t>
                      </a:r>
                    </a:p>
                  </a:txBody>
                  <a:tcPr>
                    <a:solidFill>
                      <a:srgbClr val="00B573"/>
                    </a:solidFill>
                  </a:tcPr>
                </a:tc>
                <a:tc>
                  <a:txBody>
                    <a:bodyPr/>
                    <a:lstStyle/>
                    <a:p>
                      <a:pPr algn="ctr"/>
                      <a:r>
                        <a:rPr lang="en-GB" dirty="0">
                          <a:latin typeface="Helvetica" pitchFamily="2" charset="0"/>
                        </a:rPr>
                        <a:t>Audio</a:t>
                      </a:r>
                    </a:p>
                  </a:txBody>
                  <a:tcPr>
                    <a:solidFill>
                      <a:srgbClr val="00B573"/>
                    </a:solidFill>
                  </a:tcPr>
                </a:tc>
                <a:tc>
                  <a:txBody>
                    <a:bodyPr/>
                    <a:lstStyle/>
                    <a:p>
                      <a:pPr algn="ctr"/>
                      <a:r>
                        <a:rPr lang="en-GB" dirty="0">
                          <a:latin typeface="Helvetica" pitchFamily="2" charset="0"/>
                        </a:rPr>
                        <a:t>Images</a:t>
                      </a:r>
                    </a:p>
                  </a:txBody>
                  <a:tcPr>
                    <a:solidFill>
                      <a:srgbClr val="00B573"/>
                    </a:solidFill>
                  </a:tcPr>
                </a:tc>
                <a:tc>
                  <a:txBody>
                    <a:bodyPr/>
                    <a:lstStyle/>
                    <a:p>
                      <a:pPr algn="ctr"/>
                      <a:r>
                        <a:rPr lang="en-GB" dirty="0">
                          <a:latin typeface="Helvetica" pitchFamily="2" charset="0"/>
                        </a:rPr>
                        <a:t>Date</a:t>
                      </a:r>
                    </a:p>
                  </a:txBody>
                  <a:tcPr>
                    <a:solidFill>
                      <a:srgbClr val="00B573"/>
                    </a:solidFill>
                  </a:tcPr>
                </a:tc>
                <a:tc>
                  <a:txBody>
                    <a:bodyPr/>
                    <a:lstStyle/>
                    <a:p>
                      <a:pPr algn="ctr"/>
                      <a:r>
                        <a:rPr lang="en-GB" dirty="0">
                          <a:latin typeface="Helvetica" pitchFamily="2" charset="0"/>
                        </a:rPr>
                        <a:t>Time</a:t>
                      </a:r>
                    </a:p>
                  </a:txBody>
                  <a:tcPr>
                    <a:solidFill>
                      <a:srgbClr val="00B573"/>
                    </a:solidFill>
                  </a:tcPr>
                </a:tc>
                <a:tc>
                  <a:txBody>
                    <a:bodyPr/>
                    <a:lstStyle/>
                    <a:p>
                      <a:pPr algn="ctr"/>
                      <a:r>
                        <a:rPr lang="en-GB" dirty="0">
                          <a:latin typeface="Helvetica" pitchFamily="2" charset="0"/>
                        </a:rPr>
                        <a:t>Location</a:t>
                      </a:r>
                    </a:p>
                  </a:txBody>
                  <a:tcPr>
                    <a:solidFill>
                      <a:srgbClr val="00B573"/>
                    </a:solidFill>
                  </a:tcPr>
                </a:tc>
                <a:extLst>
                  <a:ext uri="{0D108BD9-81ED-4DB2-BD59-A6C34878D82A}">
                    <a16:rowId xmlns:a16="http://schemas.microsoft.com/office/drawing/2014/main" val="2368126357"/>
                  </a:ext>
                </a:extLst>
              </a:tr>
            </a:tbl>
          </a:graphicData>
        </a:graphic>
      </p:graphicFrame>
      <p:graphicFrame>
        <p:nvGraphicFramePr>
          <p:cNvPr id="7" name="Table 6">
            <a:extLst>
              <a:ext uri="{FF2B5EF4-FFF2-40B4-BE49-F238E27FC236}">
                <a16:creationId xmlns:a16="http://schemas.microsoft.com/office/drawing/2014/main" id="{E5534152-CFE7-B3D6-C1EF-41934E7CCE66}"/>
              </a:ext>
            </a:extLst>
          </p:cNvPr>
          <p:cNvGraphicFramePr>
            <a:graphicFrameLocks noGrp="1"/>
          </p:cNvGraphicFramePr>
          <p:nvPr>
            <p:extLst>
              <p:ext uri="{D42A27DB-BD31-4B8C-83A1-F6EECF244321}">
                <p14:modId xmlns:p14="http://schemas.microsoft.com/office/powerpoint/2010/main" val="11316520"/>
              </p:ext>
            </p:extLst>
          </p:nvPr>
        </p:nvGraphicFramePr>
        <p:xfrm>
          <a:off x="838200" y="3422130"/>
          <a:ext cx="10789359" cy="503616"/>
        </p:xfrm>
        <a:graphic>
          <a:graphicData uri="http://schemas.openxmlformats.org/drawingml/2006/table">
            <a:tbl>
              <a:tblPr firstRow="1" bandRow="1">
                <a:tableStyleId>{5C22544A-7EE6-4342-B048-85BDC9FD1C3A}</a:tableStyleId>
              </a:tblPr>
              <a:tblGrid>
                <a:gridCol w="1541337">
                  <a:extLst>
                    <a:ext uri="{9D8B030D-6E8A-4147-A177-3AD203B41FA5}">
                      <a16:colId xmlns:a16="http://schemas.microsoft.com/office/drawing/2014/main" val="170956740"/>
                    </a:ext>
                  </a:extLst>
                </a:gridCol>
                <a:gridCol w="1541337">
                  <a:extLst>
                    <a:ext uri="{9D8B030D-6E8A-4147-A177-3AD203B41FA5}">
                      <a16:colId xmlns:a16="http://schemas.microsoft.com/office/drawing/2014/main" val="469858303"/>
                    </a:ext>
                  </a:extLst>
                </a:gridCol>
                <a:gridCol w="1541337">
                  <a:extLst>
                    <a:ext uri="{9D8B030D-6E8A-4147-A177-3AD203B41FA5}">
                      <a16:colId xmlns:a16="http://schemas.microsoft.com/office/drawing/2014/main" val="611975000"/>
                    </a:ext>
                  </a:extLst>
                </a:gridCol>
                <a:gridCol w="1541337">
                  <a:extLst>
                    <a:ext uri="{9D8B030D-6E8A-4147-A177-3AD203B41FA5}">
                      <a16:colId xmlns:a16="http://schemas.microsoft.com/office/drawing/2014/main" val="728528807"/>
                    </a:ext>
                  </a:extLst>
                </a:gridCol>
                <a:gridCol w="1541337">
                  <a:extLst>
                    <a:ext uri="{9D8B030D-6E8A-4147-A177-3AD203B41FA5}">
                      <a16:colId xmlns:a16="http://schemas.microsoft.com/office/drawing/2014/main" val="1619594847"/>
                    </a:ext>
                  </a:extLst>
                </a:gridCol>
                <a:gridCol w="1541337">
                  <a:extLst>
                    <a:ext uri="{9D8B030D-6E8A-4147-A177-3AD203B41FA5}">
                      <a16:colId xmlns:a16="http://schemas.microsoft.com/office/drawing/2014/main" val="4020815085"/>
                    </a:ext>
                  </a:extLst>
                </a:gridCol>
                <a:gridCol w="1541337">
                  <a:extLst>
                    <a:ext uri="{9D8B030D-6E8A-4147-A177-3AD203B41FA5}">
                      <a16:colId xmlns:a16="http://schemas.microsoft.com/office/drawing/2014/main" val="516900581"/>
                    </a:ext>
                  </a:extLst>
                </a:gridCol>
              </a:tblGrid>
              <a:tr h="503616">
                <a:tc>
                  <a:txBody>
                    <a:bodyPr/>
                    <a:lstStyle/>
                    <a:p>
                      <a:pPr algn="ctr"/>
                      <a:r>
                        <a:rPr lang="en-GB" dirty="0">
                          <a:latin typeface="Helvetica" pitchFamily="2" charset="0"/>
                        </a:rPr>
                        <a:t>.txt</a:t>
                      </a:r>
                    </a:p>
                  </a:txBody>
                  <a:tcPr>
                    <a:solidFill>
                      <a:srgbClr val="00B573"/>
                    </a:solidFill>
                  </a:tcPr>
                </a:tc>
                <a:tc>
                  <a:txBody>
                    <a:bodyPr/>
                    <a:lstStyle/>
                    <a:p>
                      <a:pPr algn="ctr"/>
                      <a:r>
                        <a:rPr lang="en-GB" dirty="0">
                          <a:latin typeface="Helvetica" pitchFamily="2" charset="0"/>
                        </a:rPr>
                        <a:t>.mp4</a:t>
                      </a:r>
                    </a:p>
                  </a:txBody>
                  <a:tcPr>
                    <a:solidFill>
                      <a:srgbClr val="00B573"/>
                    </a:solidFill>
                  </a:tcPr>
                </a:tc>
                <a:tc>
                  <a:txBody>
                    <a:bodyPr/>
                    <a:lstStyle/>
                    <a:p>
                      <a:pPr algn="ctr"/>
                      <a:r>
                        <a:rPr lang="en-GB" dirty="0">
                          <a:latin typeface="Helvetica" pitchFamily="2" charset="0"/>
                        </a:rPr>
                        <a:t>.mp3</a:t>
                      </a:r>
                    </a:p>
                  </a:txBody>
                  <a:tcPr>
                    <a:solidFill>
                      <a:srgbClr val="00B573"/>
                    </a:solidFill>
                  </a:tcPr>
                </a:tc>
                <a:tc>
                  <a:txBody>
                    <a:bodyPr/>
                    <a:lstStyle/>
                    <a:p>
                      <a:pPr algn="ctr"/>
                      <a:r>
                        <a:rPr lang="en-GB" dirty="0">
                          <a:latin typeface="Helvetica" pitchFamily="2" charset="0"/>
                        </a:rPr>
                        <a:t>.jpg</a:t>
                      </a:r>
                    </a:p>
                  </a:txBody>
                  <a:tcPr>
                    <a:solidFill>
                      <a:srgbClr val="00B573"/>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dirty="0">
                        <a:latin typeface="Helvetica" pitchFamily="2" charset="0"/>
                      </a:endParaRPr>
                    </a:p>
                  </a:txBody>
                  <a:tcPr>
                    <a:solidFill>
                      <a:srgbClr val="00B573"/>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dirty="0">
                        <a:latin typeface="Helvetica" pitchFamily="2" charset="0"/>
                      </a:endParaRPr>
                    </a:p>
                  </a:txBody>
                  <a:tcPr>
                    <a:solidFill>
                      <a:srgbClr val="00B573"/>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latin typeface="Helvetica" pitchFamily="2" charset="0"/>
                        </a:rPr>
                        <a:t>.</a:t>
                      </a:r>
                      <a:r>
                        <a:rPr lang="en-GB" dirty="0" err="1">
                          <a:latin typeface="Helvetica" pitchFamily="2" charset="0"/>
                        </a:rPr>
                        <a:t>gdf</a:t>
                      </a:r>
                      <a:endParaRPr lang="en-GB" dirty="0">
                        <a:latin typeface="Helvetica" pitchFamily="2" charset="0"/>
                      </a:endParaRPr>
                    </a:p>
                  </a:txBody>
                  <a:tcPr>
                    <a:solidFill>
                      <a:srgbClr val="00B573"/>
                    </a:solidFill>
                  </a:tcPr>
                </a:tc>
                <a:extLst>
                  <a:ext uri="{0D108BD9-81ED-4DB2-BD59-A6C34878D82A}">
                    <a16:rowId xmlns:a16="http://schemas.microsoft.com/office/drawing/2014/main" val="2368126357"/>
                  </a:ext>
                </a:extLst>
              </a:tr>
            </a:tbl>
          </a:graphicData>
        </a:graphic>
      </p:graphicFrame>
    </p:spTree>
    <p:extLst>
      <p:ext uri="{BB962C8B-B14F-4D97-AF65-F5344CB8AC3E}">
        <p14:creationId xmlns:p14="http://schemas.microsoft.com/office/powerpoint/2010/main" val="2445479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1" descr="Magnifying glass">
            <a:extLst>
              <a:ext uri="{FF2B5EF4-FFF2-40B4-BE49-F238E27FC236}">
                <a16:creationId xmlns:a16="http://schemas.microsoft.com/office/drawing/2014/main" id="{6D2CAF24-A101-8D82-1AEA-966930BAB5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43104" y="1340354"/>
            <a:ext cx="5195357" cy="5195357"/>
          </a:xfrm>
          <a:prstGeom prst="rect">
            <a:avLst/>
          </a:prstGeom>
        </p:spPr>
      </p:pic>
      <p:sp>
        <p:nvSpPr>
          <p:cNvPr id="10" name="Content Placeholder 9">
            <a:extLst>
              <a:ext uri="{FF2B5EF4-FFF2-40B4-BE49-F238E27FC236}">
                <a16:creationId xmlns:a16="http://schemas.microsoft.com/office/drawing/2014/main" id="{CF2677BC-4E76-D417-F924-F6DB201BF8B1}"/>
              </a:ext>
            </a:extLst>
          </p:cNvPr>
          <p:cNvSpPr>
            <a:spLocks noGrp="1"/>
          </p:cNvSpPr>
          <p:nvPr>
            <p:ph idx="1"/>
          </p:nvPr>
        </p:nvSpPr>
        <p:spPr>
          <a:xfrm>
            <a:off x="838200" y="1123497"/>
            <a:ext cx="10515600" cy="4983389"/>
          </a:xfrm>
        </p:spPr>
        <p:txBody>
          <a:bodyPr>
            <a:normAutofit/>
          </a:bodyPr>
          <a:lstStyle/>
          <a:p>
            <a:pPr marL="0" indent="0">
              <a:buNone/>
            </a:pPr>
            <a:r>
              <a:rPr lang="en-GB" b="1">
                <a:latin typeface="Helvetica" pitchFamily="2" charset="0"/>
              </a:rPr>
              <a:t>Aim: </a:t>
            </a:r>
            <a:r>
              <a:rPr lang="en-GB" sz="1800">
                <a:effectLst/>
                <a:latin typeface="Helvetica" pitchFamily="2" charset="0"/>
                <a:ea typeface="Calibri" panose="020F0502020204030204" pitchFamily="34" charset="0"/>
                <a:cs typeface="Times New Roman" panose="02020603050405020304" pitchFamily="18" charset="0"/>
              </a:rPr>
              <a:t>Investigate the viability of a bespoke cloud enabled data-collection application in the field of heritage and restoration. </a:t>
            </a:r>
          </a:p>
          <a:p>
            <a:pPr marL="0" indent="0">
              <a:buNone/>
            </a:pPr>
            <a:endParaRPr lang="en-GB" sz="1800">
              <a:latin typeface="Helvetica" pitchFamily="2" charset="0"/>
              <a:cs typeface="Times New Roman" panose="02020603050405020304" pitchFamily="18" charset="0"/>
            </a:endParaRPr>
          </a:p>
          <a:p>
            <a:pPr marL="0" indent="0">
              <a:buNone/>
            </a:pPr>
            <a:endParaRPr lang="en-GB" sz="1800">
              <a:latin typeface="Helvetica" pitchFamily="2" charset="0"/>
              <a:cs typeface="Times New Roman" panose="02020603050405020304" pitchFamily="18" charset="0"/>
            </a:endParaRPr>
          </a:p>
          <a:p>
            <a:pPr marL="0" indent="0">
              <a:buNone/>
            </a:pPr>
            <a:r>
              <a:rPr lang="en-GB" b="1">
                <a:latin typeface="Helvetica" pitchFamily="2" charset="0"/>
              </a:rPr>
              <a:t>Objective 1: </a:t>
            </a:r>
            <a:r>
              <a:rPr lang="en-GB" sz="1800">
                <a:effectLst/>
                <a:latin typeface="Helvetica" pitchFamily="2" charset="0"/>
                <a:ea typeface="Calibri" panose="020F0502020204030204" pitchFamily="34" charset="0"/>
                <a:cs typeface="Times New Roman" panose="02020603050405020304" pitchFamily="18" charset="0"/>
              </a:rPr>
              <a:t>Determine the client requirements and the remit of the type of data that is being collected and stored.</a:t>
            </a:r>
          </a:p>
          <a:p>
            <a:pPr marL="0" indent="0">
              <a:buNone/>
            </a:pPr>
            <a:r>
              <a:rPr lang="en-GB" b="1">
                <a:latin typeface="Helvetica" pitchFamily="2" charset="0"/>
              </a:rPr>
              <a:t>Objective 2: </a:t>
            </a:r>
            <a:r>
              <a:rPr lang="en-GB" sz="1800">
                <a:effectLst/>
                <a:latin typeface="Helvetica" pitchFamily="2" charset="0"/>
                <a:ea typeface="Calibri" panose="020F0502020204030204" pitchFamily="34" charset="0"/>
                <a:cs typeface="Times New Roman" panose="02020603050405020304" pitchFamily="18" charset="0"/>
              </a:rPr>
              <a:t>Investigate the culture of practice and legal requirements of data collection.</a:t>
            </a:r>
            <a:endParaRPr lang="en-GB" sz="2000">
              <a:effectLst/>
              <a:latin typeface="Helvetica" pitchFamily="2" charset="0"/>
              <a:ea typeface="Calibri" panose="020F0502020204030204" pitchFamily="34" charset="0"/>
              <a:cs typeface="Times New Roman" panose="02020603050405020304" pitchFamily="18" charset="0"/>
            </a:endParaRPr>
          </a:p>
          <a:p>
            <a:pPr marL="0" indent="0">
              <a:buNone/>
            </a:pPr>
            <a:r>
              <a:rPr lang="en-GB" b="1">
                <a:latin typeface="Helvetica" pitchFamily="2" charset="0"/>
              </a:rPr>
              <a:t>Objective 3: </a:t>
            </a:r>
            <a:r>
              <a:rPr lang="en-GB" sz="1800">
                <a:effectLst/>
                <a:latin typeface="Helvetica" pitchFamily="2" charset="0"/>
                <a:ea typeface="Calibri" panose="020F0502020204030204" pitchFamily="34" charset="0"/>
                <a:cs typeface="Times New Roman" panose="02020603050405020304" pitchFamily="18" charset="0"/>
              </a:rPr>
              <a:t>Investigate existing data collection applications.</a:t>
            </a:r>
          </a:p>
          <a:p>
            <a:pPr marL="0" indent="0">
              <a:buNone/>
            </a:pPr>
            <a:r>
              <a:rPr lang="en-GB" b="1">
                <a:latin typeface="Helvetica" pitchFamily="2" charset="0"/>
              </a:rPr>
              <a:t>Objective 4: </a:t>
            </a:r>
            <a:r>
              <a:rPr lang="en-GB" sz="1800">
                <a:effectLst/>
                <a:latin typeface="Helvetica" pitchFamily="2" charset="0"/>
                <a:ea typeface="Calibri" panose="020F0502020204030204" pitchFamily="34" charset="0"/>
                <a:cs typeface="Times New Roman" panose="02020603050405020304" pitchFamily="18" charset="0"/>
              </a:rPr>
              <a:t>Investigate various viable development technology platforms (delivery and coding).</a:t>
            </a:r>
            <a:endParaRPr lang="en-GB" sz="1800" dirty="0">
              <a:effectLst/>
              <a:latin typeface="Helvetica" pitchFamily="2"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84531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7" name="Text Placeholder 6">
            <a:extLst>
              <a:ext uri="{FF2B5EF4-FFF2-40B4-BE49-F238E27FC236}">
                <a16:creationId xmlns:a16="http://schemas.microsoft.com/office/drawing/2014/main" id="{86E7D80B-AD4D-0434-2C4D-6FF1D2D5ACD9}"/>
              </a:ext>
            </a:extLst>
          </p:cNvPr>
          <p:cNvSpPr>
            <a:spLocks noGrp="1"/>
          </p:cNvSpPr>
          <p:nvPr>
            <p:ph type="body" idx="1"/>
          </p:nvPr>
        </p:nvSpPr>
        <p:spPr/>
        <p:txBody>
          <a:bodyPr>
            <a:normAutofit/>
          </a:bodyPr>
          <a:lstStyle/>
          <a:p>
            <a:r>
              <a:rPr lang="en-GB" sz="2000" dirty="0">
                <a:latin typeface="Helvetica" pitchFamily="2" charset="0"/>
              </a:rPr>
              <a:t>Device Magic</a:t>
            </a:r>
          </a:p>
        </p:txBody>
      </p:sp>
      <p:sp>
        <p:nvSpPr>
          <p:cNvPr id="8" name="Content Placeholder 7">
            <a:extLst>
              <a:ext uri="{FF2B5EF4-FFF2-40B4-BE49-F238E27FC236}">
                <a16:creationId xmlns:a16="http://schemas.microsoft.com/office/drawing/2014/main" id="{18FBD8EB-3953-0264-8C3D-3053E2F34D53}"/>
              </a:ext>
            </a:extLst>
          </p:cNvPr>
          <p:cNvSpPr>
            <a:spLocks noGrp="1"/>
          </p:cNvSpPr>
          <p:nvPr>
            <p:ph sz="half" idx="2"/>
          </p:nvPr>
        </p:nvSpPr>
        <p:spPr/>
        <p:txBody>
          <a:bodyPr>
            <a:normAutofit/>
          </a:bodyPr>
          <a:lstStyle/>
          <a:p>
            <a:r>
              <a:rPr lang="en-GB" sz="1400" dirty="0">
                <a:solidFill>
                  <a:srgbClr val="00B573"/>
                </a:solidFill>
                <a:latin typeface="Helvetica" pitchFamily="2" charset="0"/>
              </a:rPr>
              <a:t>Contained Specific Input Fields:</a:t>
            </a:r>
          </a:p>
          <a:p>
            <a:r>
              <a:rPr lang="en-GB" sz="1400" dirty="0">
                <a:solidFill>
                  <a:srgbClr val="00B573"/>
                </a:solidFill>
                <a:latin typeface="Helvetica" pitchFamily="2" charset="0"/>
              </a:rPr>
              <a:t>Clear simple, form-based layout design.</a:t>
            </a:r>
          </a:p>
          <a:p>
            <a:r>
              <a:rPr lang="en-GB" sz="1400" dirty="0">
                <a:solidFill>
                  <a:srgbClr val="00B573"/>
                </a:solidFill>
                <a:latin typeface="Helvetica" pitchFamily="2" charset="0"/>
              </a:rPr>
              <a:t>Third Party Tool Integration:</a:t>
            </a:r>
          </a:p>
          <a:p>
            <a:r>
              <a:rPr lang="en-GB" sz="1400" dirty="0">
                <a:solidFill>
                  <a:srgbClr val="00B573"/>
                </a:solidFill>
                <a:latin typeface="Helvetica" pitchFamily="2" charset="0"/>
              </a:rPr>
              <a:t>Cross-platform (Apple iOS, Android)</a:t>
            </a:r>
          </a:p>
          <a:p>
            <a:r>
              <a:rPr lang="en-GB" sz="1400" dirty="0">
                <a:solidFill>
                  <a:srgbClr val="C00000"/>
                </a:solidFill>
                <a:latin typeface="Helvetica" pitchFamily="2" charset="0"/>
              </a:rPr>
              <a:t>Lacked the ability to upload video and audio files.</a:t>
            </a:r>
          </a:p>
          <a:p>
            <a:r>
              <a:rPr lang="en-GB" sz="1400" dirty="0">
                <a:solidFill>
                  <a:srgbClr val="C00000"/>
                </a:solidFill>
                <a:latin typeface="Helvetica" pitchFamily="2" charset="0"/>
              </a:rPr>
              <a:t>Required an internet connection.</a:t>
            </a:r>
          </a:p>
          <a:p>
            <a:r>
              <a:rPr lang="en-GB" sz="1400" dirty="0">
                <a:solidFill>
                  <a:srgbClr val="C00000"/>
                </a:solidFill>
                <a:latin typeface="Helvetica" pitchFamily="2" charset="0"/>
              </a:rPr>
              <a:t>Required a paid-subscription to use / unlock all features.</a:t>
            </a:r>
          </a:p>
          <a:p>
            <a:pPr lvl="1"/>
            <a:endParaRPr lang="en-GB" sz="1000" dirty="0">
              <a:latin typeface="Helvetica" pitchFamily="2" charset="0"/>
            </a:endParaRP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Existing Applications</a:t>
            </a:r>
          </a:p>
        </p:txBody>
      </p:sp>
      <p:pic>
        <p:nvPicPr>
          <p:cNvPr id="1028" name="Picture 4" descr="Device Magic: Mobile Forms and Business Data Collection">
            <a:extLst>
              <a:ext uri="{FF2B5EF4-FFF2-40B4-BE49-F238E27FC236}">
                <a16:creationId xmlns:a16="http://schemas.microsoft.com/office/drawing/2014/main" id="{073979AB-97B4-8309-DA57-9E1FCEF6AE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4231" y="1681163"/>
            <a:ext cx="5526882" cy="3684588"/>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01B4D112-1298-2B8D-2004-BACFFE0D251A}"/>
              </a:ext>
            </a:extLst>
          </p:cNvPr>
          <p:cNvSpPr txBox="1"/>
          <p:nvPr/>
        </p:nvSpPr>
        <p:spPr>
          <a:xfrm>
            <a:off x="11230628" y="5234946"/>
            <a:ext cx="6100174" cy="261610"/>
          </a:xfrm>
          <a:prstGeom prst="rect">
            <a:avLst/>
          </a:prstGeom>
          <a:noFill/>
        </p:spPr>
        <p:txBody>
          <a:bodyPr wrap="square">
            <a:spAutoFit/>
          </a:bodyPr>
          <a:lstStyle/>
          <a:p>
            <a:r>
              <a:rPr lang="en-GB" sz="1100" b="1" dirty="0"/>
              <a:t>[21]</a:t>
            </a:r>
          </a:p>
        </p:txBody>
      </p:sp>
    </p:spTree>
    <p:extLst>
      <p:ext uri="{BB962C8B-B14F-4D97-AF65-F5344CB8AC3E}">
        <p14:creationId xmlns:p14="http://schemas.microsoft.com/office/powerpoint/2010/main" val="2253940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7" name="Text Placeholder 6">
            <a:extLst>
              <a:ext uri="{FF2B5EF4-FFF2-40B4-BE49-F238E27FC236}">
                <a16:creationId xmlns:a16="http://schemas.microsoft.com/office/drawing/2014/main" id="{86E7D80B-AD4D-0434-2C4D-6FF1D2D5ACD9}"/>
              </a:ext>
            </a:extLst>
          </p:cNvPr>
          <p:cNvSpPr>
            <a:spLocks noGrp="1"/>
          </p:cNvSpPr>
          <p:nvPr>
            <p:ph type="body" idx="1"/>
          </p:nvPr>
        </p:nvSpPr>
        <p:spPr/>
        <p:txBody>
          <a:bodyPr>
            <a:normAutofit/>
          </a:bodyPr>
          <a:lstStyle/>
          <a:p>
            <a:r>
              <a:rPr lang="en-GB" sz="2000" dirty="0">
                <a:latin typeface="Helvetica" pitchFamily="2" charset="0"/>
              </a:rPr>
              <a:t>Fast-Field</a:t>
            </a:r>
          </a:p>
        </p:txBody>
      </p:sp>
      <p:sp>
        <p:nvSpPr>
          <p:cNvPr id="8" name="Content Placeholder 7">
            <a:extLst>
              <a:ext uri="{FF2B5EF4-FFF2-40B4-BE49-F238E27FC236}">
                <a16:creationId xmlns:a16="http://schemas.microsoft.com/office/drawing/2014/main" id="{18FBD8EB-3953-0264-8C3D-3053E2F34D53}"/>
              </a:ext>
            </a:extLst>
          </p:cNvPr>
          <p:cNvSpPr>
            <a:spLocks noGrp="1"/>
          </p:cNvSpPr>
          <p:nvPr>
            <p:ph sz="half" idx="2"/>
          </p:nvPr>
        </p:nvSpPr>
        <p:spPr/>
        <p:txBody>
          <a:bodyPr>
            <a:normAutofit/>
          </a:bodyPr>
          <a:lstStyle/>
          <a:p>
            <a:r>
              <a:rPr lang="en-GB" sz="1400" dirty="0">
                <a:solidFill>
                  <a:srgbClr val="00B573"/>
                </a:solidFill>
                <a:latin typeface="Helvetica" pitchFamily="2" charset="0"/>
              </a:rPr>
              <a:t>Can store data locally and then auto-sync with the cloud when an internet connection is established.</a:t>
            </a:r>
          </a:p>
          <a:p>
            <a:r>
              <a:rPr lang="en-GB" sz="1400" dirty="0">
                <a:solidFill>
                  <a:srgbClr val="00B573"/>
                </a:solidFill>
                <a:latin typeface="Helvetica" pitchFamily="2" charset="0"/>
              </a:rPr>
              <a:t>Cross-platform (Web, Apple iOS and Android)</a:t>
            </a:r>
          </a:p>
          <a:p>
            <a:r>
              <a:rPr lang="en-GB" sz="1400" dirty="0">
                <a:solidFill>
                  <a:srgbClr val="00B573"/>
                </a:solidFill>
                <a:latin typeface="Helvetica" pitchFamily="2" charset="0"/>
              </a:rPr>
              <a:t>Can be used in remote locations, doesn’t require an internet connection. </a:t>
            </a:r>
          </a:p>
          <a:p>
            <a:r>
              <a:rPr lang="en-GB" sz="1400" dirty="0">
                <a:solidFill>
                  <a:srgbClr val="00B573"/>
                </a:solidFill>
                <a:latin typeface="Helvetica" pitchFamily="2" charset="0"/>
              </a:rPr>
              <a:t>Contains third party system integration;</a:t>
            </a:r>
          </a:p>
          <a:p>
            <a:r>
              <a:rPr lang="en-GB" sz="1400" dirty="0">
                <a:solidFill>
                  <a:srgbClr val="00B573"/>
                </a:solidFill>
                <a:latin typeface="Helvetica" pitchFamily="2" charset="0"/>
              </a:rPr>
              <a:t>Large range of data input fields:</a:t>
            </a:r>
          </a:p>
          <a:p>
            <a:r>
              <a:rPr lang="en-GB" sz="1400" dirty="0">
                <a:solidFill>
                  <a:srgbClr val="C00000"/>
                </a:solidFill>
                <a:latin typeface="Helvetica" pitchFamily="2" charset="0"/>
              </a:rPr>
              <a:t>Requires a paid-subscription to use / unlock all features.</a:t>
            </a:r>
          </a:p>
          <a:p>
            <a:pPr lvl="1"/>
            <a:endParaRPr lang="en-GB" sz="1000" dirty="0">
              <a:latin typeface="Helvetica" pitchFamily="2" charset="0"/>
            </a:endParaRPr>
          </a:p>
          <a:p>
            <a:pPr marL="0" indent="0">
              <a:buNone/>
            </a:pPr>
            <a:endParaRPr lang="en-GB" dirty="0">
              <a:latin typeface="Helvetica" pitchFamily="2" charset="0"/>
            </a:endParaRP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Existing Applications</a:t>
            </a:r>
          </a:p>
        </p:txBody>
      </p:sp>
      <p:sp>
        <p:nvSpPr>
          <p:cNvPr id="12" name="TextBox 11">
            <a:extLst>
              <a:ext uri="{FF2B5EF4-FFF2-40B4-BE49-F238E27FC236}">
                <a16:creationId xmlns:a16="http://schemas.microsoft.com/office/drawing/2014/main" id="{2A9A932E-1B25-444A-2C1D-9C3A1A0D732E}"/>
              </a:ext>
            </a:extLst>
          </p:cNvPr>
          <p:cNvSpPr txBox="1"/>
          <p:nvPr/>
        </p:nvSpPr>
        <p:spPr>
          <a:xfrm>
            <a:off x="4665946" y="719972"/>
            <a:ext cx="6100174" cy="369332"/>
          </a:xfrm>
          <a:prstGeom prst="rect">
            <a:avLst/>
          </a:prstGeom>
          <a:noFill/>
        </p:spPr>
        <p:txBody>
          <a:bodyPr wrap="square">
            <a:spAutoFit/>
          </a:bodyPr>
          <a:lstStyle/>
          <a:p>
            <a:r>
              <a:rPr lang="en-GB" sz="1800" b="1" dirty="0">
                <a:latin typeface="Helvetica" pitchFamily="2" charset="0"/>
              </a:rPr>
              <a:t>Cont’d</a:t>
            </a:r>
            <a:endParaRPr lang="en-GB" dirty="0">
              <a:latin typeface="Helvetica" pitchFamily="2" charset="0"/>
            </a:endParaRPr>
          </a:p>
        </p:txBody>
      </p:sp>
      <p:pic>
        <p:nvPicPr>
          <p:cNvPr id="2052" name="Picture 4" descr="FastField Forms | Mobile Data Collection and Analytics">
            <a:extLst>
              <a:ext uri="{FF2B5EF4-FFF2-40B4-BE49-F238E27FC236}">
                <a16:creationId xmlns:a16="http://schemas.microsoft.com/office/drawing/2014/main" id="{B1F9AD5A-9345-89FC-13D8-7826B0724B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0241" y="910800"/>
            <a:ext cx="5080872" cy="5266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4B4D6F0-3907-3183-23C1-5E70087AF1C3}"/>
              </a:ext>
            </a:extLst>
          </p:cNvPr>
          <p:cNvSpPr txBox="1"/>
          <p:nvPr/>
        </p:nvSpPr>
        <p:spPr>
          <a:xfrm>
            <a:off x="11230628" y="5234946"/>
            <a:ext cx="6100174" cy="261610"/>
          </a:xfrm>
          <a:prstGeom prst="rect">
            <a:avLst/>
          </a:prstGeom>
          <a:noFill/>
        </p:spPr>
        <p:txBody>
          <a:bodyPr wrap="square">
            <a:spAutoFit/>
          </a:bodyPr>
          <a:lstStyle/>
          <a:p>
            <a:r>
              <a:rPr lang="en-GB" sz="1100" b="1" dirty="0"/>
              <a:t>[22]</a:t>
            </a:r>
          </a:p>
        </p:txBody>
      </p:sp>
    </p:spTree>
    <p:extLst>
      <p:ext uri="{BB962C8B-B14F-4D97-AF65-F5344CB8AC3E}">
        <p14:creationId xmlns:p14="http://schemas.microsoft.com/office/powerpoint/2010/main" val="292951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7" name="Text Placeholder 6">
            <a:extLst>
              <a:ext uri="{FF2B5EF4-FFF2-40B4-BE49-F238E27FC236}">
                <a16:creationId xmlns:a16="http://schemas.microsoft.com/office/drawing/2014/main" id="{86E7D80B-AD4D-0434-2C4D-6FF1D2D5ACD9}"/>
              </a:ext>
            </a:extLst>
          </p:cNvPr>
          <p:cNvSpPr>
            <a:spLocks noGrp="1"/>
          </p:cNvSpPr>
          <p:nvPr>
            <p:ph type="body" idx="1"/>
          </p:nvPr>
        </p:nvSpPr>
        <p:spPr/>
        <p:txBody>
          <a:bodyPr>
            <a:normAutofit/>
          </a:bodyPr>
          <a:lstStyle/>
          <a:p>
            <a:r>
              <a:rPr lang="en-GB" sz="2000" dirty="0">
                <a:latin typeface="Helvetica" pitchFamily="2" charset="0"/>
              </a:rPr>
              <a:t>Zoho</a:t>
            </a:r>
          </a:p>
        </p:txBody>
      </p:sp>
      <p:sp>
        <p:nvSpPr>
          <p:cNvPr id="8" name="Content Placeholder 7">
            <a:extLst>
              <a:ext uri="{FF2B5EF4-FFF2-40B4-BE49-F238E27FC236}">
                <a16:creationId xmlns:a16="http://schemas.microsoft.com/office/drawing/2014/main" id="{18FBD8EB-3953-0264-8C3D-3053E2F34D53}"/>
              </a:ext>
            </a:extLst>
          </p:cNvPr>
          <p:cNvSpPr>
            <a:spLocks noGrp="1"/>
          </p:cNvSpPr>
          <p:nvPr>
            <p:ph sz="half" idx="2"/>
          </p:nvPr>
        </p:nvSpPr>
        <p:spPr/>
        <p:txBody>
          <a:bodyPr/>
          <a:lstStyle/>
          <a:p>
            <a:r>
              <a:rPr lang="en-GB" sz="1400" dirty="0">
                <a:solidFill>
                  <a:srgbClr val="00B573"/>
                </a:solidFill>
                <a:latin typeface="Helvetica" pitchFamily="2" charset="0"/>
              </a:rPr>
              <a:t>Provides users with the ability to store data locally then syncing data to the cloud, when an internet connection is established.</a:t>
            </a:r>
          </a:p>
          <a:p>
            <a:r>
              <a:rPr lang="en-GB" sz="1400" dirty="0">
                <a:solidFill>
                  <a:srgbClr val="00B573"/>
                </a:solidFill>
                <a:latin typeface="Helvetica" pitchFamily="2" charset="0"/>
              </a:rPr>
              <a:t>Doesn’t require an internet connection.</a:t>
            </a:r>
          </a:p>
          <a:p>
            <a:r>
              <a:rPr lang="en-GB" sz="1400" dirty="0">
                <a:solidFill>
                  <a:srgbClr val="00B573"/>
                </a:solidFill>
                <a:latin typeface="Helvetica" pitchFamily="2" charset="0"/>
              </a:rPr>
              <a:t>Contains specific data input fields:</a:t>
            </a:r>
          </a:p>
          <a:p>
            <a:r>
              <a:rPr lang="en-GB" sz="1400" dirty="0">
                <a:solidFill>
                  <a:srgbClr val="C00000"/>
                </a:solidFill>
                <a:latin typeface="Helvetica" pitchFamily="2" charset="0"/>
              </a:rPr>
              <a:t>Lacks input for audio and video fields. </a:t>
            </a:r>
          </a:p>
          <a:p>
            <a:r>
              <a:rPr lang="en-GB" sz="1400" dirty="0">
                <a:solidFill>
                  <a:srgbClr val="C00000"/>
                </a:solidFill>
                <a:latin typeface="Helvetica" pitchFamily="2" charset="0"/>
              </a:rPr>
              <a:t>Requires a paid monthly subscription to access various features. </a:t>
            </a:r>
          </a:p>
          <a:p>
            <a:r>
              <a:rPr lang="en-GB" sz="1400" dirty="0">
                <a:solidFill>
                  <a:srgbClr val="C00000"/>
                </a:solidFill>
                <a:latin typeface="Helvetica" pitchFamily="2" charset="0"/>
              </a:rPr>
              <a:t>Restricts users to using their own cloud-based database systems and their various tools.</a:t>
            </a:r>
          </a:p>
          <a:p>
            <a:pPr marL="0" indent="0">
              <a:buNone/>
            </a:pPr>
            <a:endParaRPr lang="en-GB" dirty="0">
              <a:latin typeface="Helvetica" pitchFamily="2" charset="0"/>
            </a:endParaRP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Existing Applications</a:t>
            </a:r>
          </a:p>
        </p:txBody>
      </p:sp>
      <p:sp>
        <p:nvSpPr>
          <p:cNvPr id="5" name="TextBox 4">
            <a:extLst>
              <a:ext uri="{FF2B5EF4-FFF2-40B4-BE49-F238E27FC236}">
                <a16:creationId xmlns:a16="http://schemas.microsoft.com/office/drawing/2014/main" id="{277A3DB9-535A-08E9-797E-AAB845816DD0}"/>
              </a:ext>
            </a:extLst>
          </p:cNvPr>
          <p:cNvSpPr txBox="1"/>
          <p:nvPr/>
        </p:nvSpPr>
        <p:spPr>
          <a:xfrm>
            <a:off x="4665946" y="719972"/>
            <a:ext cx="6100174" cy="369332"/>
          </a:xfrm>
          <a:prstGeom prst="rect">
            <a:avLst/>
          </a:prstGeom>
          <a:noFill/>
        </p:spPr>
        <p:txBody>
          <a:bodyPr wrap="square">
            <a:spAutoFit/>
          </a:bodyPr>
          <a:lstStyle/>
          <a:p>
            <a:r>
              <a:rPr lang="en-GB" sz="1800" b="1" dirty="0">
                <a:latin typeface="Helvetica" pitchFamily="2" charset="0"/>
              </a:rPr>
              <a:t>Cont’d</a:t>
            </a:r>
            <a:endParaRPr lang="en-GB" dirty="0">
              <a:latin typeface="Helvetica" pitchFamily="2" charset="0"/>
            </a:endParaRPr>
          </a:p>
        </p:txBody>
      </p:sp>
      <p:pic>
        <p:nvPicPr>
          <p:cNvPr id="3074" name="Picture 2" descr="Data Collection App">
            <a:extLst>
              <a:ext uri="{FF2B5EF4-FFF2-40B4-BE49-F238E27FC236}">
                <a16:creationId xmlns:a16="http://schemas.microsoft.com/office/drawing/2014/main" id="{7B3EE42E-672A-334A-CAB0-8DA90F55F1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06600"/>
            <a:ext cx="5640888" cy="398310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B3AD2DD-8EDA-37BA-233E-69194ACA565D}"/>
              </a:ext>
            </a:extLst>
          </p:cNvPr>
          <p:cNvSpPr txBox="1"/>
          <p:nvPr/>
        </p:nvSpPr>
        <p:spPr>
          <a:xfrm>
            <a:off x="11573528" y="5936735"/>
            <a:ext cx="6100174" cy="261610"/>
          </a:xfrm>
          <a:prstGeom prst="rect">
            <a:avLst/>
          </a:prstGeom>
          <a:noFill/>
        </p:spPr>
        <p:txBody>
          <a:bodyPr wrap="square">
            <a:spAutoFit/>
          </a:bodyPr>
          <a:lstStyle/>
          <a:p>
            <a:r>
              <a:rPr lang="en-GB" sz="1100" b="1" dirty="0"/>
              <a:t>[23]</a:t>
            </a:r>
          </a:p>
        </p:txBody>
      </p:sp>
    </p:spTree>
    <p:extLst>
      <p:ext uri="{BB962C8B-B14F-4D97-AF65-F5344CB8AC3E}">
        <p14:creationId xmlns:p14="http://schemas.microsoft.com/office/powerpoint/2010/main" val="2369220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4"/>
            <a:ext cx="6864927" cy="5568597"/>
          </a:xfrm>
        </p:spPr>
        <p:txBody>
          <a:bodyPr>
            <a:normAutofit/>
          </a:bodyPr>
          <a:lstStyle/>
          <a:p>
            <a:pPr marL="0" indent="0">
              <a:buNone/>
            </a:pPr>
            <a:r>
              <a:rPr lang="en-GB" sz="1400" dirty="0">
                <a:effectLst/>
                <a:latin typeface="Helvetica" pitchFamily="2" charset="0"/>
                <a:ea typeface="Calibri" panose="020F0502020204030204" pitchFamily="34" charset="0"/>
                <a:cs typeface="Times New Roman" panose="02020603050405020304" pitchFamily="18" charset="0"/>
              </a:rPr>
              <a:t>ReactNative “is a framework for writing natively rendering mobile applications” </a:t>
            </a:r>
            <a:r>
              <a:rPr lang="en-GB" sz="1000" b="1" dirty="0">
                <a:effectLst/>
                <a:latin typeface="Helvetica" pitchFamily="2" charset="0"/>
                <a:ea typeface="Calibri" panose="020F0502020204030204" pitchFamily="34" charset="0"/>
                <a:cs typeface="Times New Roman" panose="02020603050405020304" pitchFamily="18" charset="0"/>
              </a:rPr>
              <a:t>(6)</a:t>
            </a:r>
            <a:r>
              <a:rPr lang="en-GB" sz="1400" dirty="0">
                <a:effectLst/>
                <a:latin typeface="Helvetica" pitchFamily="2" charset="0"/>
                <a:ea typeface="Calibri" panose="020F0502020204030204" pitchFamily="34" charset="0"/>
                <a:cs typeface="Times New Roman" panose="02020603050405020304" pitchFamily="18" charset="0"/>
              </a:rPr>
              <a:t>.</a:t>
            </a:r>
          </a:p>
          <a:p>
            <a:r>
              <a:rPr lang="en-GB" sz="1400" dirty="0">
                <a:effectLst/>
                <a:latin typeface="Helvetica" pitchFamily="2" charset="0"/>
                <a:ea typeface="Calibri" panose="020F0502020204030204" pitchFamily="34" charset="0"/>
                <a:cs typeface="Times New Roman" panose="02020603050405020304" pitchFamily="18" charset="0"/>
              </a:rPr>
              <a:t>ReactNative uses its own Integrated Development Environment called ReactNativeIDE.</a:t>
            </a:r>
          </a:p>
          <a:p>
            <a:r>
              <a:rPr lang="en-GB" sz="1400" dirty="0">
                <a:latin typeface="Helvetica" pitchFamily="2" charset="0"/>
                <a:ea typeface="Calibri" panose="020F0502020204030204" pitchFamily="34" charset="0"/>
                <a:cs typeface="Times New Roman" panose="02020603050405020304" pitchFamily="18" charset="0"/>
              </a:rPr>
              <a:t>U</a:t>
            </a:r>
            <a:r>
              <a:rPr lang="en-GB" sz="1400" dirty="0">
                <a:effectLst/>
                <a:latin typeface="Helvetica" pitchFamily="2" charset="0"/>
                <a:ea typeface="Calibri" panose="020F0502020204030204" pitchFamily="34" charset="0"/>
                <a:cs typeface="Times New Roman" panose="02020603050405020304" pitchFamily="18" charset="0"/>
              </a:rPr>
              <a:t>ses the programming languages Java and JavaScript</a:t>
            </a:r>
            <a:r>
              <a:rPr lang="en-GB" sz="1400" dirty="0">
                <a:latin typeface="Helvetica" pitchFamily="2" charset="0"/>
                <a:ea typeface="Calibri" panose="020F0502020204030204" pitchFamily="34" charset="0"/>
                <a:cs typeface="Times New Roman" panose="02020603050405020304" pitchFamily="18" charset="0"/>
              </a:rPr>
              <a:t>.</a:t>
            </a:r>
            <a:endParaRPr lang="en-GB" sz="1400" dirty="0">
              <a:latin typeface="Helvetica" pitchFamily="2" charset="0"/>
              <a:cs typeface="Times New Roman" panose="02020603050405020304" pitchFamily="18" charset="0"/>
            </a:endParaRPr>
          </a:p>
          <a:p>
            <a:r>
              <a:rPr lang="en-GB" sz="1400" dirty="0">
                <a:effectLst/>
                <a:latin typeface="Helvetica" pitchFamily="2" charset="0"/>
                <a:ea typeface="Calibri" panose="020F0502020204030204" pitchFamily="34" charset="0"/>
                <a:cs typeface="Times New Roman" panose="02020603050405020304" pitchFamily="18" charset="0"/>
              </a:rPr>
              <a:t>Uses JSX as a markup language</a:t>
            </a:r>
            <a:r>
              <a:rPr lang="en-GB" sz="1400" dirty="0">
                <a:latin typeface="Helvetica" pitchFamily="2" charset="0"/>
                <a:ea typeface="Calibri" panose="020F0502020204030204" pitchFamily="34" charset="0"/>
                <a:cs typeface="Times New Roman" panose="02020603050405020304" pitchFamily="18" charset="0"/>
              </a:rPr>
              <a:t>.</a:t>
            </a:r>
          </a:p>
          <a:p>
            <a:endParaRPr lang="en-GB" sz="1400" dirty="0">
              <a:latin typeface="Helvetica" pitchFamily="2" charset="0"/>
              <a:cs typeface="Times New Roman" panose="02020603050405020304" pitchFamily="18" charset="0"/>
            </a:endParaRPr>
          </a:p>
          <a:p>
            <a:r>
              <a:rPr lang="en-GB" sz="1400" dirty="0">
                <a:solidFill>
                  <a:srgbClr val="00B573"/>
                </a:solidFill>
                <a:latin typeface="Helvetica" pitchFamily="2" charset="0"/>
                <a:cs typeface="Times New Roman" panose="02020603050405020304" pitchFamily="18" charset="0"/>
              </a:rPr>
              <a:t>Provides flexibility for developers and testers.</a:t>
            </a:r>
          </a:p>
          <a:p>
            <a:r>
              <a:rPr lang="en-GB" sz="1400" dirty="0">
                <a:solidFill>
                  <a:srgbClr val="00B573"/>
                </a:solidFill>
                <a:latin typeface="Helvetica" pitchFamily="2" charset="0"/>
                <a:cs typeface="Times New Roman" panose="02020603050405020304" pitchFamily="18" charset="0"/>
              </a:rPr>
              <a:t>Cross-Platform Development</a:t>
            </a:r>
          </a:p>
          <a:p>
            <a:r>
              <a:rPr lang="en-GB" sz="1400" dirty="0">
                <a:solidFill>
                  <a:srgbClr val="00B573"/>
                </a:solidFill>
                <a:latin typeface="Helvetica" pitchFamily="2" charset="0"/>
                <a:cs typeface="Times New Roman" panose="02020603050405020304" pitchFamily="18" charset="0"/>
              </a:rPr>
              <a:t>Live view can be used to provide the developer with a live-preview window to provide real-time feedback and changes.</a:t>
            </a:r>
          </a:p>
          <a:p>
            <a:r>
              <a:rPr lang="en-GB" sz="1400" dirty="0">
                <a:solidFill>
                  <a:srgbClr val="00B573"/>
                </a:solidFill>
                <a:latin typeface="Helvetica" pitchFamily="2" charset="0"/>
                <a:cs typeface="Times New Roman" panose="02020603050405020304" pitchFamily="18" charset="0"/>
              </a:rPr>
              <a:t>Code Reusability</a:t>
            </a: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Technology Platforms</a:t>
            </a:r>
          </a:p>
        </p:txBody>
      </p:sp>
      <p:pic>
        <p:nvPicPr>
          <p:cNvPr id="1028" name="Picture 4">
            <a:extLst>
              <a:ext uri="{FF2B5EF4-FFF2-40B4-BE49-F238E27FC236}">
                <a16:creationId xmlns:a16="http://schemas.microsoft.com/office/drawing/2014/main" id="{15C209E3-748C-216B-3236-29C7569CE0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4910" y="1343818"/>
            <a:ext cx="3347107" cy="43513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FAA78EA-2C9A-2C19-F8AF-016F3D35B14D}"/>
              </a:ext>
            </a:extLst>
          </p:cNvPr>
          <p:cNvSpPr txBox="1"/>
          <p:nvPr/>
        </p:nvSpPr>
        <p:spPr>
          <a:xfrm>
            <a:off x="11065528" y="5620589"/>
            <a:ext cx="6100174" cy="261610"/>
          </a:xfrm>
          <a:prstGeom prst="rect">
            <a:avLst/>
          </a:prstGeom>
          <a:noFill/>
        </p:spPr>
        <p:txBody>
          <a:bodyPr wrap="square">
            <a:spAutoFit/>
          </a:bodyPr>
          <a:lstStyle/>
          <a:p>
            <a:r>
              <a:rPr lang="en-GB" sz="1100" b="1" dirty="0"/>
              <a:t>[24]</a:t>
            </a:r>
          </a:p>
        </p:txBody>
      </p:sp>
    </p:spTree>
    <p:extLst>
      <p:ext uri="{BB962C8B-B14F-4D97-AF65-F5344CB8AC3E}">
        <p14:creationId xmlns:p14="http://schemas.microsoft.com/office/powerpoint/2010/main" val="1108751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Technology Platforms</a:t>
            </a:r>
          </a:p>
        </p:txBody>
      </p:sp>
      <p:sp>
        <p:nvSpPr>
          <p:cNvPr id="5" name="TextBox 4">
            <a:extLst>
              <a:ext uri="{FF2B5EF4-FFF2-40B4-BE49-F238E27FC236}">
                <a16:creationId xmlns:a16="http://schemas.microsoft.com/office/drawing/2014/main" id="{EFA48072-17F0-4AC5-9CD1-8A7C65A3DCBA}"/>
              </a:ext>
            </a:extLst>
          </p:cNvPr>
          <p:cNvSpPr txBox="1"/>
          <p:nvPr/>
        </p:nvSpPr>
        <p:spPr>
          <a:xfrm>
            <a:off x="4665946" y="719972"/>
            <a:ext cx="6100174" cy="369332"/>
          </a:xfrm>
          <a:prstGeom prst="rect">
            <a:avLst/>
          </a:prstGeom>
          <a:noFill/>
        </p:spPr>
        <p:txBody>
          <a:bodyPr wrap="square">
            <a:spAutoFit/>
          </a:bodyPr>
          <a:lstStyle/>
          <a:p>
            <a:r>
              <a:rPr lang="en-GB" sz="1800" b="1" dirty="0">
                <a:latin typeface="Helvetica" pitchFamily="2" charset="0"/>
              </a:rPr>
              <a:t>Cont’d</a:t>
            </a:r>
            <a:endParaRPr lang="en-GB" dirty="0">
              <a:latin typeface="Helvetica" pitchFamily="2" charset="0"/>
            </a:endParaRPr>
          </a:p>
        </p:txBody>
      </p:sp>
      <p:sp>
        <p:nvSpPr>
          <p:cNvPr id="6" name="Content Placeholder 2">
            <a:extLst>
              <a:ext uri="{FF2B5EF4-FFF2-40B4-BE49-F238E27FC236}">
                <a16:creationId xmlns:a16="http://schemas.microsoft.com/office/drawing/2014/main" id="{A2C3E5DF-E8FB-339C-1336-39A03BB62A87}"/>
              </a:ext>
            </a:extLst>
          </p:cNvPr>
          <p:cNvSpPr>
            <a:spLocks noGrp="1"/>
          </p:cNvSpPr>
          <p:nvPr>
            <p:ph idx="1"/>
          </p:nvPr>
        </p:nvSpPr>
        <p:spPr>
          <a:xfrm>
            <a:off x="838201" y="1825625"/>
            <a:ext cx="6050280" cy="4667250"/>
          </a:xfrm>
        </p:spPr>
        <p:txBody>
          <a:bodyPr>
            <a:normAutofit/>
          </a:bodyPr>
          <a:lstStyle/>
          <a:p>
            <a:r>
              <a:rPr lang="en-GB" sz="1400" dirty="0">
                <a:effectLst/>
                <a:latin typeface="Helvetica" pitchFamily="2" charset="0"/>
                <a:ea typeface="Calibri" panose="020F0502020204030204" pitchFamily="34" charset="0"/>
                <a:cs typeface="Times New Roman" panose="02020603050405020304" pitchFamily="18" charset="0"/>
              </a:rPr>
              <a:t>Xamarin “is an open-source platform for building modern and performant applications” </a:t>
            </a:r>
            <a:r>
              <a:rPr lang="en-GB" sz="1000" b="1" dirty="0">
                <a:effectLst/>
                <a:latin typeface="Helvetica" pitchFamily="2" charset="0"/>
                <a:ea typeface="Calibri" panose="020F0502020204030204" pitchFamily="34" charset="0"/>
                <a:cs typeface="Times New Roman" panose="02020603050405020304" pitchFamily="18" charset="0"/>
              </a:rPr>
              <a:t>(10)</a:t>
            </a:r>
            <a:r>
              <a:rPr lang="en-GB" sz="1400" dirty="0">
                <a:effectLst/>
                <a:latin typeface="Helvetica" pitchFamily="2" charset="0"/>
                <a:ea typeface="Calibri" panose="020F0502020204030204" pitchFamily="34" charset="0"/>
                <a:cs typeface="Times New Roman" panose="02020603050405020304" pitchFamily="18" charset="0"/>
              </a:rPr>
              <a:t>. </a:t>
            </a:r>
          </a:p>
          <a:p>
            <a:r>
              <a:rPr lang="en-GB" sz="1400" dirty="0">
                <a:latin typeface="Helvetica" pitchFamily="2" charset="0"/>
                <a:ea typeface="Calibri" panose="020F0502020204030204" pitchFamily="34" charset="0"/>
                <a:cs typeface="Times New Roman" panose="02020603050405020304" pitchFamily="18" charset="0"/>
              </a:rPr>
              <a:t>Uses P</a:t>
            </a:r>
            <a:r>
              <a:rPr lang="en-GB" sz="1400" dirty="0">
                <a:effectLst/>
                <a:latin typeface="Helvetica" pitchFamily="2" charset="0"/>
                <a:ea typeface="Calibri" panose="020F0502020204030204" pitchFamily="34" charset="0"/>
                <a:cs typeface="Times New Roman" panose="02020603050405020304" pitchFamily="18" charset="0"/>
              </a:rPr>
              <a:t>rogramming Language C#.</a:t>
            </a:r>
          </a:p>
          <a:p>
            <a:r>
              <a:rPr lang="en-GB" sz="1400" dirty="0">
                <a:latin typeface="Helvetica" pitchFamily="2" charset="0"/>
                <a:ea typeface="Calibri" panose="020F0502020204030204" pitchFamily="34" charset="0"/>
                <a:cs typeface="Times New Roman" panose="02020603050405020304" pitchFamily="18" charset="0"/>
              </a:rPr>
              <a:t>Uses XAML as a markup language.</a:t>
            </a:r>
          </a:p>
          <a:p>
            <a:r>
              <a:rPr lang="en-GB" sz="1400" dirty="0">
                <a:effectLst/>
                <a:latin typeface="Helvetica" pitchFamily="2" charset="0"/>
                <a:ea typeface="Calibri" panose="020F0502020204030204" pitchFamily="34" charset="0"/>
                <a:cs typeface="Times New Roman" panose="02020603050405020304" pitchFamily="18" charset="0"/>
              </a:rPr>
              <a:t>Xamarin can be used on the Integrated Development Environment Visual Studio.</a:t>
            </a:r>
            <a:endParaRPr lang="en-GB" sz="1400" dirty="0">
              <a:latin typeface="Helvetica" pitchFamily="2" charset="0"/>
              <a:ea typeface="Calibri" panose="020F0502020204030204" pitchFamily="34" charset="0"/>
              <a:cs typeface="Times New Roman" panose="02020603050405020304" pitchFamily="18" charset="0"/>
            </a:endParaRPr>
          </a:p>
          <a:p>
            <a:endParaRPr lang="en-GB" sz="100" dirty="0">
              <a:latin typeface="Helvetica" pitchFamily="2" charset="0"/>
              <a:cs typeface="Times New Roman" panose="02020603050405020304" pitchFamily="18" charset="0"/>
            </a:endParaRPr>
          </a:p>
          <a:p>
            <a:r>
              <a:rPr lang="en-GB" sz="1400" dirty="0">
                <a:solidFill>
                  <a:srgbClr val="00B573"/>
                </a:solidFill>
                <a:effectLst/>
                <a:latin typeface="Helvetica" pitchFamily="2" charset="0"/>
                <a:cs typeface="Times New Roman" panose="02020603050405020304" pitchFamily="18" charset="0"/>
              </a:rPr>
              <a:t>Native User Experience</a:t>
            </a:r>
          </a:p>
          <a:p>
            <a:r>
              <a:rPr lang="en-GB" sz="1400" dirty="0">
                <a:solidFill>
                  <a:srgbClr val="00B573"/>
                </a:solidFill>
                <a:effectLst/>
                <a:latin typeface="Helvetica" pitchFamily="2" charset="0"/>
                <a:cs typeface="Times New Roman" panose="02020603050405020304" pitchFamily="18" charset="0"/>
              </a:rPr>
              <a:t>Cross Platform Development</a:t>
            </a:r>
          </a:p>
          <a:p>
            <a:r>
              <a:rPr lang="en-GB" sz="1400" dirty="0">
                <a:solidFill>
                  <a:srgbClr val="00B573"/>
                </a:solidFill>
                <a:effectLst/>
                <a:latin typeface="Helvetica" pitchFamily="2" charset="0"/>
                <a:cs typeface="Times New Roman" panose="02020603050405020304" pitchFamily="18" charset="0"/>
              </a:rPr>
              <a:t>Sharable Code</a:t>
            </a:r>
          </a:p>
          <a:p>
            <a:pPr marL="0" indent="0">
              <a:buNone/>
            </a:pPr>
            <a:endParaRPr lang="en-GB" sz="1050" dirty="0">
              <a:latin typeface="Helvetica" pitchFamily="2" charset="0"/>
              <a:ea typeface="Calibri" panose="020F0502020204030204" pitchFamily="34" charset="0"/>
              <a:cs typeface="Times New Roman" panose="02020603050405020304" pitchFamily="18" charset="0"/>
            </a:endParaRPr>
          </a:p>
        </p:txBody>
      </p:sp>
      <p:pic>
        <p:nvPicPr>
          <p:cNvPr id="1026" name="Picture 2" descr="Create a Xamarin.Forms application quickstart - Xamarin | Microsoft Learn">
            <a:extLst>
              <a:ext uri="{FF2B5EF4-FFF2-40B4-BE49-F238E27FC236}">
                <a16:creationId xmlns:a16="http://schemas.microsoft.com/office/drawing/2014/main" id="{88811AED-60DF-1AD8-9160-6C88A931B0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481" y="1089304"/>
            <a:ext cx="4579985" cy="43513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5482F4A-A4F3-A070-8827-E370C37ADC91}"/>
              </a:ext>
            </a:extLst>
          </p:cNvPr>
          <p:cNvSpPr txBox="1"/>
          <p:nvPr/>
        </p:nvSpPr>
        <p:spPr>
          <a:xfrm>
            <a:off x="11264849" y="5243483"/>
            <a:ext cx="6100174" cy="261610"/>
          </a:xfrm>
          <a:prstGeom prst="rect">
            <a:avLst/>
          </a:prstGeom>
          <a:noFill/>
        </p:spPr>
        <p:txBody>
          <a:bodyPr wrap="square">
            <a:spAutoFit/>
          </a:bodyPr>
          <a:lstStyle/>
          <a:p>
            <a:r>
              <a:rPr lang="en-GB" sz="1100" b="1" dirty="0"/>
              <a:t>[25]</a:t>
            </a:r>
          </a:p>
        </p:txBody>
      </p:sp>
    </p:spTree>
    <p:extLst>
      <p:ext uri="{BB962C8B-B14F-4D97-AF65-F5344CB8AC3E}">
        <p14:creationId xmlns:p14="http://schemas.microsoft.com/office/powerpoint/2010/main" val="1757656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a:xfrm>
            <a:off x="4965430" y="629268"/>
            <a:ext cx="6586491" cy="1286160"/>
          </a:xfrm>
        </p:spPr>
        <p:txBody>
          <a:bodyPr anchor="b">
            <a:normAutofit/>
          </a:bodyPr>
          <a:lstStyle/>
          <a:p>
            <a:r>
              <a:rPr lang="en-GB" b="1" dirty="0">
                <a:latin typeface="Helvetica" pitchFamily="2" charset="0"/>
              </a:rPr>
              <a:t>Main Findings</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4965431" y="2438400"/>
            <a:ext cx="6586489" cy="3785419"/>
          </a:xfrm>
        </p:spPr>
        <p:txBody>
          <a:bodyPr>
            <a:normAutofit/>
          </a:bodyPr>
          <a:lstStyle/>
          <a:p>
            <a:pPr marL="0" indent="0">
              <a:buNone/>
            </a:pPr>
            <a:r>
              <a:rPr lang="en-GB" sz="2000" b="1" dirty="0">
                <a:latin typeface="Helvetica" pitchFamily="2" charset="0"/>
                <a:cs typeface="Times New Roman" panose="02020603050405020304" pitchFamily="18" charset="0"/>
              </a:rPr>
              <a:t>Legal Implications Associated.</a:t>
            </a:r>
            <a:endParaRPr lang="en-GB" sz="2000" dirty="0">
              <a:effectLst/>
              <a:latin typeface="Helvetica" pitchFamily="2" charset="0"/>
              <a:ea typeface="Calibri" panose="020F0502020204030204" pitchFamily="34" charset="0"/>
              <a:cs typeface="Times New Roman" panose="02020603050405020304" pitchFamily="18" charset="0"/>
            </a:endParaRPr>
          </a:p>
          <a:p>
            <a:r>
              <a:rPr lang="en-GB" sz="2000" dirty="0">
                <a:effectLst/>
                <a:latin typeface="Helvetica" pitchFamily="2" charset="0"/>
                <a:ea typeface="Calibri" panose="020F0502020204030204" pitchFamily="34" charset="0"/>
                <a:cs typeface="Times New Roman" panose="02020603050405020304" pitchFamily="18" charset="0"/>
              </a:rPr>
              <a:t>As the client isn’t collecting sensitive data, the legality issues regarding data collection are much lower than if sensitive data was being collected. </a:t>
            </a:r>
          </a:p>
          <a:p>
            <a:endParaRPr lang="en-GB" sz="2000" dirty="0">
              <a:effectLst/>
              <a:latin typeface="Helvetica" pitchFamily="2" charset="0"/>
              <a:ea typeface="Calibri" panose="020F0502020204030204" pitchFamily="34" charset="0"/>
              <a:cs typeface="Times New Roman" panose="02020603050405020304" pitchFamily="18" charset="0"/>
            </a:endParaRPr>
          </a:p>
          <a:p>
            <a:r>
              <a:rPr lang="en-GB" sz="2000" b="1" dirty="0">
                <a:latin typeface="Helvetica" pitchFamily="2" charset="0"/>
                <a:ea typeface="Calibri" panose="020F0502020204030204" pitchFamily="34" charset="0"/>
                <a:cs typeface="Times New Roman" panose="02020603050405020304" pitchFamily="18" charset="0"/>
              </a:rPr>
              <a:t>Reflected and Shown </a:t>
            </a:r>
            <a:r>
              <a:rPr lang="en-GB" sz="2000" b="1" dirty="0">
                <a:effectLst/>
                <a:latin typeface="Helvetica" pitchFamily="2" charset="0"/>
                <a:ea typeface="Calibri" panose="020F0502020204030204" pitchFamily="34" charset="0"/>
                <a:cs typeface="Times New Roman" panose="02020603050405020304" pitchFamily="18" charset="0"/>
              </a:rPr>
              <a:t>in the General Data Protection Regulation Article 4.1. </a:t>
            </a:r>
            <a:endParaRPr lang="en-GB" sz="2000" b="1" dirty="0">
              <a:latin typeface="Helvetica" pitchFamily="2" charset="0"/>
              <a:ea typeface="Calibri" panose="020F0502020204030204" pitchFamily="34" charset="0"/>
              <a:cs typeface="Times New Roman" panose="02020603050405020304" pitchFamily="18" charset="0"/>
            </a:endParaRPr>
          </a:p>
          <a:p>
            <a:r>
              <a:rPr lang="en-GB" sz="2000" dirty="0">
                <a:latin typeface="Helvetica" pitchFamily="2" charset="0"/>
                <a:ea typeface="Calibri" panose="020F0502020204030204" pitchFamily="34" charset="0"/>
                <a:cs typeface="Times New Roman" panose="02020603050405020304" pitchFamily="18" charset="0"/>
              </a:rPr>
              <a:t>S</a:t>
            </a:r>
            <a:r>
              <a:rPr lang="en-GB" sz="2000" dirty="0">
                <a:effectLst/>
                <a:latin typeface="Helvetica" pitchFamily="2" charset="0"/>
                <a:ea typeface="Calibri" panose="020F0502020204030204" pitchFamily="34" charset="0"/>
                <a:cs typeface="Times New Roman" panose="02020603050405020304" pitchFamily="18" charset="0"/>
              </a:rPr>
              <a:t>tates that “personal data or any information which are related to an identified or identifiable natural person” it states that “only if the processing of data concerns personal data”</a:t>
            </a:r>
            <a:r>
              <a:rPr lang="en-GB" sz="2000" b="1" dirty="0">
                <a:effectLst/>
                <a:latin typeface="Helvetica" pitchFamily="2" charset="0"/>
                <a:ea typeface="Calibri" panose="020F0502020204030204" pitchFamily="34" charset="0"/>
                <a:cs typeface="Times New Roman" panose="02020603050405020304" pitchFamily="18" charset="0"/>
              </a:rPr>
              <a:t> </a:t>
            </a:r>
            <a:r>
              <a:rPr lang="en-GB" sz="800" b="1" dirty="0">
                <a:effectLst/>
                <a:latin typeface="Helvetica" pitchFamily="2" charset="0"/>
                <a:ea typeface="Calibri" panose="020F0502020204030204" pitchFamily="34" charset="0"/>
                <a:cs typeface="Times New Roman" panose="02020603050405020304" pitchFamily="18" charset="0"/>
              </a:rPr>
              <a:t>(</a:t>
            </a:r>
            <a:r>
              <a:rPr lang="en-GB" sz="800" b="1" dirty="0">
                <a:latin typeface="Helvetica" pitchFamily="2" charset="0"/>
                <a:ea typeface="Calibri" panose="020F0502020204030204" pitchFamily="34" charset="0"/>
                <a:cs typeface="Times New Roman" panose="02020603050405020304" pitchFamily="18" charset="0"/>
              </a:rPr>
              <a:t>14</a:t>
            </a:r>
            <a:r>
              <a:rPr lang="en-GB" sz="800" b="1" dirty="0">
                <a:effectLst/>
                <a:latin typeface="Helvetica" pitchFamily="2" charset="0"/>
                <a:ea typeface="Calibri" panose="020F0502020204030204" pitchFamily="34" charset="0"/>
                <a:cs typeface="Times New Roman" panose="02020603050405020304" pitchFamily="18" charset="0"/>
              </a:rPr>
              <a:t>)</a:t>
            </a:r>
            <a:r>
              <a:rPr lang="en-GB" sz="2000" dirty="0">
                <a:effectLst/>
                <a:latin typeface="Helvetica" pitchFamily="2" charset="0"/>
                <a:ea typeface="Calibri" panose="020F0502020204030204" pitchFamily="34" charset="0"/>
                <a:cs typeface="Times New Roman" panose="02020603050405020304" pitchFamily="18" charset="0"/>
              </a:rPr>
              <a:t>. </a:t>
            </a:r>
          </a:p>
          <a:p>
            <a:pPr marL="0" indent="0">
              <a:buNone/>
            </a:pPr>
            <a:endParaRPr lang="en-GB" sz="2000" dirty="0">
              <a:latin typeface="Helvetica" pitchFamily="2" charset="0"/>
            </a:endParaRPr>
          </a:p>
          <a:p>
            <a:pPr lvl="2"/>
            <a:endParaRPr lang="en-GB" b="1" dirty="0">
              <a:effectLst/>
              <a:latin typeface="Helvetica" pitchFamily="2" charset="0"/>
              <a:ea typeface="Calibri" panose="020F0502020204030204" pitchFamily="34" charset="0"/>
              <a:cs typeface="Times New Roman" panose="02020603050405020304" pitchFamily="18" charset="0"/>
            </a:endParaRPr>
          </a:p>
        </p:txBody>
      </p:sp>
      <p:pic>
        <p:nvPicPr>
          <p:cNvPr id="1026" name="Picture 2" descr="General Data Protection Regulation (GDPR) Compliance Guidelines">
            <a:extLst>
              <a:ext uri="{FF2B5EF4-FFF2-40B4-BE49-F238E27FC236}">
                <a16:creationId xmlns:a16="http://schemas.microsoft.com/office/drawing/2014/main" id="{384E3D51-B719-282D-0B1C-DD83AE1312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04" r="1710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1031" name="Straight Connector 103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DEC4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5458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5"/>
            <a:ext cx="10515600" cy="4351338"/>
          </a:xfrm>
        </p:spPr>
        <p:txBody>
          <a:bodyPr>
            <a:normAutofit/>
          </a:bodyPr>
          <a:lstStyle/>
          <a:p>
            <a:pPr marL="0" indent="0">
              <a:buNone/>
            </a:pPr>
            <a:r>
              <a:rPr lang="en-GB" sz="1800" b="1" dirty="0">
                <a:latin typeface="Helvetica" pitchFamily="2" charset="0"/>
                <a:cs typeface="Times New Roman" panose="02020603050405020304" pitchFamily="18" charset="0"/>
              </a:rPr>
              <a:t>Ethical Issues are also a major implication.</a:t>
            </a:r>
          </a:p>
          <a:p>
            <a:r>
              <a:rPr lang="en-GB" sz="1800" dirty="0">
                <a:latin typeface="Helvetica" pitchFamily="2" charset="0"/>
                <a:cs typeface="Times New Roman" panose="02020603050405020304" pitchFamily="18" charset="0"/>
              </a:rPr>
              <a:t>C</a:t>
            </a:r>
            <a:r>
              <a:rPr lang="en-GB" sz="1800" dirty="0">
                <a:effectLst/>
                <a:latin typeface="Helvetica" pitchFamily="2" charset="0"/>
                <a:ea typeface="Calibri" panose="020F0502020204030204" pitchFamily="34" charset="0"/>
                <a:cs typeface="Times New Roman" panose="02020603050405020304" pitchFamily="18" charset="0"/>
              </a:rPr>
              <a:t>lient taking images, videos and audio of Heritage Sites</a:t>
            </a:r>
            <a:r>
              <a:rPr lang="en-GB" sz="1800" dirty="0">
                <a:latin typeface="Helvetica" pitchFamily="2" charset="0"/>
                <a:ea typeface="Calibri" panose="020F0502020204030204" pitchFamily="34" charset="0"/>
                <a:cs typeface="Times New Roman" panose="02020603050405020304" pitchFamily="18" charset="0"/>
              </a:rPr>
              <a:t>.</a:t>
            </a:r>
          </a:p>
          <a:p>
            <a:r>
              <a:rPr lang="en-GB" sz="1800" dirty="0">
                <a:effectLst/>
                <a:latin typeface="Helvetica" pitchFamily="2" charset="0"/>
                <a:ea typeface="Calibri" panose="020F0502020204030204" pitchFamily="34" charset="0"/>
                <a:cs typeface="Times New Roman" panose="02020603050405020304" pitchFamily="18" charset="0"/>
              </a:rPr>
              <a:t>Will need to make sure that people aren’t being recorded without their consent.</a:t>
            </a:r>
          </a:p>
          <a:p>
            <a:r>
              <a:rPr lang="en-GB" sz="1800" dirty="0">
                <a:effectLst/>
                <a:latin typeface="Helvetica" pitchFamily="2" charset="0"/>
                <a:ea typeface="Calibri" panose="020F0502020204030204" pitchFamily="34" charset="0"/>
                <a:cs typeface="Times New Roman" panose="02020603050405020304" pitchFamily="18" charset="0"/>
              </a:rPr>
              <a:t>Make “sure that the client avoids or minimise anything that could cause physical or emotional harm to people” </a:t>
            </a:r>
            <a:r>
              <a:rPr lang="en-GB" sz="800" b="1" dirty="0">
                <a:effectLst/>
                <a:latin typeface="Helvetica" pitchFamily="2" charset="0"/>
                <a:ea typeface="Calibri" panose="020F0502020204030204" pitchFamily="34" charset="0"/>
                <a:cs typeface="Times New Roman" panose="02020603050405020304" pitchFamily="18" charset="0"/>
              </a:rPr>
              <a:t>(15)</a:t>
            </a:r>
          </a:p>
          <a:p>
            <a:r>
              <a:rPr lang="en-GB" sz="1800" dirty="0">
                <a:latin typeface="Helvetica" pitchFamily="2" charset="0"/>
                <a:ea typeface="Calibri" panose="020F0502020204030204" pitchFamily="34" charset="0"/>
                <a:cs typeface="Times New Roman" panose="02020603050405020304" pitchFamily="18" charset="0"/>
              </a:rPr>
              <a:t>C</a:t>
            </a:r>
            <a:r>
              <a:rPr lang="en-GB" sz="1800" dirty="0">
                <a:effectLst/>
                <a:latin typeface="Helvetica" pitchFamily="2" charset="0"/>
                <a:ea typeface="Calibri" panose="020F0502020204030204" pitchFamily="34" charset="0"/>
                <a:cs typeface="Times New Roman" panose="02020603050405020304" pitchFamily="18" charset="0"/>
              </a:rPr>
              <a:t>an be either resolved by creating consent forms or through the means of censoring their identity.</a:t>
            </a:r>
          </a:p>
          <a:p>
            <a:pPr lvl="2"/>
            <a:endParaRPr lang="en-GB" sz="1000" b="1" dirty="0">
              <a:effectLst/>
              <a:latin typeface="Helvetica" pitchFamily="2"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11193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5"/>
            <a:ext cx="10515600" cy="5624486"/>
          </a:xfrm>
        </p:spPr>
        <p:txBody>
          <a:bodyPr>
            <a:normAutofit/>
          </a:bodyPr>
          <a:lstStyle/>
          <a:p>
            <a:pPr marL="0" indent="0">
              <a:buNone/>
            </a:pPr>
            <a:r>
              <a:rPr lang="en-GB" sz="1800" b="1" dirty="0">
                <a:latin typeface="Helvetica" pitchFamily="2" charset="0"/>
              </a:rPr>
              <a:t>Philosophy</a:t>
            </a:r>
          </a:p>
          <a:p>
            <a:r>
              <a:rPr lang="en-GB" sz="1800" i="1" dirty="0">
                <a:latin typeface="Helvetica" pitchFamily="2" charset="0"/>
                <a:ea typeface="Calibri" panose="020F0502020204030204" pitchFamily="34" charset="0"/>
                <a:cs typeface="Times New Roman" panose="02020603050405020304" pitchFamily="18" charset="0"/>
              </a:rPr>
              <a:t>”</a:t>
            </a:r>
            <a:r>
              <a:rPr lang="en-GB" sz="1800" i="1" dirty="0">
                <a:effectLst/>
                <a:latin typeface="Helvetica" pitchFamily="2" charset="0"/>
                <a:ea typeface="Calibri" panose="020F0502020204030204" pitchFamily="34" charset="0"/>
                <a:cs typeface="Times New Roman" panose="02020603050405020304" pitchFamily="18" charset="0"/>
              </a:rPr>
              <a:t>Phenomenology is the philosophical study that attempts to understand the subjective, perspective and lived experiences of individuals” </a:t>
            </a:r>
            <a:r>
              <a:rPr lang="en-GB" sz="800" b="1" dirty="0">
                <a:effectLst/>
                <a:latin typeface="Helvetica" pitchFamily="2" charset="0"/>
                <a:ea typeface="Calibri" panose="020F0502020204030204" pitchFamily="34" charset="0"/>
                <a:cs typeface="Times New Roman" panose="02020603050405020304" pitchFamily="18" charset="0"/>
              </a:rPr>
              <a:t>(16)</a:t>
            </a:r>
            <a:r>
              <a:rPr lang="en-GB" sz="1800" dirty="0">
                <a:effectLst/>
                <a:latin typeface="Helvetica" pitchFamily="2" charset="0"/>
                <a:ea typeface="Calibri" panose="020F0502020204030204" pitchFamily="34" charset="0"/>
                <a:cs typeface="Times New Roman" panose="02020603050405020304" pitchFamily="18" charset="0"/>
              </a:rPr>
              <a:t>. </a:t>
            </a:r>
          </a:p>
          <a:p>
            <a:r>
              <a:rPr lang="en-GB" sz="1800" dirty="0">
                <a:effectLst/>
                <a:latin typeface="Helvetica" pitchFamily="2" charset="0"/>
                <a:ea typeface="Calibri" panose="020F0502020204030204" pitchFamily="34" charset="0"/>
                <a:cs typeface="Times New Roman" panose="02020603050405020304" pitchFamily="18" charset="0"/>
              </a:rPr>
              <a:t>The development of the project has stakeholders, such as the client. </a:t>
            </a:r>
          </a:p>
          <a:p>
            <a:r>
              <a:rPr lang="en-GB" sz="1800" dirty="0">
                <a:effectLst/>
                <a:latin typeface="Helvetica" pitchFamily="2" charset="0"/>
                <a:ea typeface="Calibri" panose="020F0502020204030204" pitchFamily="34" charset="0"/>
                <a:cs typeface="Times New Roman" panose="02020603050405020304" pitchFamily="18" charset="0"/>
              </a:rPr>
              <a:t>Their view is required to make sure that the project is able to fulfil their requirements and expectations</a:t>
            </a:r>
            <a:r>
              <a:rPr lang="en-GB" sz="1800" dirty="0">
                <a:latin typeface="Helvetica" pitchFamily="2" charset="0"/>
                <a:ea typeface="Calibri" panose="020F0502020204030204" pitchFamily="34" charset="0"/>
                <a:cs typeface="Times New Roman" panose="02020603050405020304" pitchFamily="18" charset="0"/>
              </a:rPr>
              <a:t>.</a:t>
            </a:r>
          </a:p>
          <a:p>
            <a:r>
              <a:rPr lang="en-GB" sz="1800" dirty="0">
                <a:effectLst/>
                <a:latin typeface="Helvetica" pitchFamily="2" charset="0"/>
                <a:ea typeface="Calibri" panose="020F0502020204030204" pitchFamily="34" charset="0"/>
                <a:cs typeface="Times New Roman" panose="02020603050405020304" pitchFamily="18" charset="0"/>
              </a:rPr>
              <a:t>By understanding their views about how the app should function this allows for whether the project is successful or not</a:t>
            </a:r>
            <a:r>
              <a:rPr lang="en-GB" sz="1800" dirty="0">
                <a:effectLst/>
                <a:latin typeface="Helvetica" pitchFamily="2" charset="0"/>
                <a:cs typeface="Times New Roman" panose="02020603050405020304" pitchFamily="18" charset="0"/>
              </a:rPr>
              <a:t>.</a:t>
            </a:r>
            <a:endParaRPr lang="en-GB" sz="1800" dirty="0">
              <a:latin typeface="Helvetica" pitchFamily="2" charset="0"/>
            </a:endParaRP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Research Methods</a:t>
            </a:r>
          </a:p>
        </p:txBody>
      </p:sp>
    </p:spTree>
    <p:extLst>
      <p:ext uri="{BB962C8B-B14F-4D97-AF65-F5344CB8AC3E}">
        <p14:creationId xmlns:p14="http://schemas.microsoft.com/office/powerpoint/2010/main" val="3641645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Research Methods</a:t>
            </a:r>
          </a:p>
        </p:txBody>
      </p:sp>
      <p:sp>
        <p:nvSpPr>
          <p:cNvPr id="5" name="Content Placeholder 2">
            <a:extLst>
              <a:ext uri="{FF2B5EF4-FFF2-40B4-BE49-F238E27FC236}">
                <a16:creationId xmlns:a16="http://schemas.microsoft.com/office/drawing/2014/main" id="{010048C4-DF0A-B122-6729-4635D0E3484B}"/>
              </a:ext>
            </a:extLst>
          </p:cNvPr>
          <p:cNvSpPr txBox="1">
            <a:spLocks/>
          </p:cNvSpPr>
          <p:nvPr/>
        </p:nvSpPr>
        <p:spPr>
          <a:xfrm>
            <a:off x="838200" y="1825625"/>
            <a:ext cx="10515600"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latin typeface="Helvetica" pitchFamily="2" charset="0"/>
              </a:rPr>
              <a:t>Approach</a:t>
            </a:r>
          </a:p>
          <a:p>
            <a:r>
              <a:rPr lang="en-GB" sz="1800" dirty="0">
                <a:latin typeface="Helvetica" pitchFamily="2" charset="0"/>
              </a:rPr>
              <a:t>Inductive approach will be used.</a:t>
            </a:r>
          </a:p>
          <a:p>
            <a:r>
              <a:rPr lang="en-GB" sz="1800" dirty="0">
                <a:effectLst/>
                <a:latin typeface="Helvetica" pitchFamily="2" charset="0"/>
                <a:ea typeface="Calibri" panose="020F0502020204030204" pitchFamily="34" charset="0"/>
                <a:cs typeface="Times New Roman" panose="02020603050405020304" pitchFamily="18" charset="0"/>
              </a:rPr>
              <a:t>This </a:t>
            </a:r>
            <a:r>
              <a:rPr lang="en-GB" sz="1800" i="1" dirty="0">
                <a:effectLst/>
                <a:latin typeface="Helvetica" pitchFamily="2" charset="0"/>
                <a:ea typeface="Calibri" panose="020F0502020204030204" pitchFamily="34" charset="0"/>
                <a:cs typeface="Times New Roman" panose="02020603050405020304" pitchFamily="18" charset="0"/>
              </a:rPr>
              <a:t>approach “involves the search for patterns from observations and the development of explanations” </a:t>
            </a:r>
            <a:r>
              <a:rPr lang="en-GB" sz="800" b="1" dirty="0">
                <a:effectLst/>
                <a:latin typeface="Helvetica" pitchFamily="2" charset="0"/>
                <a:ea typeface="Calibri" panose="020F0502020204030204" pitchFamily="34" charset="0"/>
                <a:cs typeface="Times New Roman" panose="02020603050405020304" pitchFamily="18" charset="0"/>
              </a:rPr>
              <a:t>(</a:t>
            </a:r>
            <a:r>
              <a:rPr lang="en-GB" sz="800" b="1" dirty="0">
                <a:latin typeface="Helvetica" pitchFamily="2" charset="0"/>
                <a:ea typeface="Calibri" panose="020F0502020204030204" pitchFamily="34" charset="0"/>
                <a:cs typeface="Times New Roman" panose="02020603050405020304" pitchFamily="18" charset="0"/>
              </a:rPr>
              <a:t>17)</a:t>
            </a:r>
            <a:r>
              <a:rPr lang="en-GB" sz="1800" dirty="0">
                <a:effectLst/>
                <a:latin typeface="Helvetica" pitchFamily="2" charset="0"/>
                <a:ea typeface="Calibri" panose="020F0502020204030204" pitchFamily="34" charset="0"/>
                <a:cs typeface="Times New Roman" panose="02020603050405020304" pitchFamily="18" charset="0"/>
              </a:rPr>
              <a:t>.</a:t>
            </a:r>
            <a:r>
              <a:rPr lang="en-GB" sz="1800" dirty="0">
                <a:effectLst/>
                <a:latin typeface="Helvetica" pitchFamily="2" charset="0"/>
              </a:rPr>
              <a:t> </a:t>
            </a:r>
          </a:p>
          <a:p>
            <a:r>
              <a:rPr lang="en-GB" sz="1800" dirty="0">
                <a:latin typeface="Helvetica" pitchFamily="2" charset="0"/>
                <a:ea typeface="Calibri" panose="020F0502020204030204" pitchFamily="34" charset="0"/>
                <a:cs typeface="Times New Roman" panose="02020603050405020304" pitchFamily="18" charset="0"/>
              </a:rPr>
              <a:t>B</a:t>
            </a:r>
            <a:r>
              <a:rPr lang="en-GB" sz="1800" dirty="0">
                <a:effectLst/>
                <a:latin typeface="Helvetica" pitchFamily="2" charset="0"/>
                <a:ea typeface="Calibri" panose="020F0502020204030204" pitchFamily="34" charset="0"/>
                <a:cs typeface="Times New Roman" panose="02020603050405020304" pitchFamily="18" charset="0"/>
              </a:rPr>
              <a:t>egin with a topic which can be developed to make generalisations.</a:t>
            </a:r>
            <a:r>
              <a:rPr lang="en-GB" sz="1800" dirty="0">
                <a:effectLst/>
                <a:latin typeface="Helvetica" pitchFamily="2" charset="0"/>
              </a:rPr>
              <a:t> </a:t>
            </a:r>
            <a:endParaRPr lang="en-GB" sz="1800" dirty="0">
              <a:latin typeface="Helvetica" pitchFamily="2" charset="0"/>
            </a:endParaRPr>
          </a:p>
          <a:p>
            <a:r>
              <a:rPr lang="en-GB" sz="1800" dirty="0">
                <a:effectLst/>
                <a:latin typeface="Helvetica" pitchFamily="2" charset="0"/>
                <a:ea typeface="Calibri" panose="020F0502020204030204" pitchFamily="34" charset="0"/>
                <a:cs typeface="Times New Roman" panose="02020603050405020304" pitchFamily="18" charset="0"/>
              </a:rPr>
              <a:t>No hypotheses or solutions can be identified at the initial stages of the project, only when the project has successfully completed </a:t>
            </a:r>
            <a:r>
              <a:rPr lang="en-GB" sz="800" b="1" dirty="0">
                <a:effectLst/>
                <a:latin typeface="Helvetica" pitchFamily="2" charset="0"/>
                <a:ea typeface="Calibri" panose="020F0502020204030204" pitchFamily="34" charset="0"/>
                <a:cs typeface="Times New Roman" panose="02020603050405020304" pitchFamily="18" charset="0"/>
              </a:rPr>
              <a:t>(</a:t>
            </a:r>
            <a:r>
              <a:rPr lang="en-GB" sz="800" b="1" dirty="0">
                <a:latin typeface="Helvetica" pitchFamily="2" charset="0"/>
                <a:ea typeface="Calibri" panose="020F0502020204030204" pitchFamily="34" charset="0"/>
                <a:cs typeface="Times New Roman" panose="02020603050405020304" pitchFamily="18" charset="0"/>
              </a:rPr>
              <a:t>17)</a:t>
            </a:r>
            <a:r>
              <a:rPr lang="en-GB" sz="800" dirty="0">
                <a:effectLst/>
                <a:latin typeface="Helvetica" pitchFamily="2" charset="0"/>
                <a:ea typeface="Calibri" panose="020F0502020204030204" pitchFamily="34" charset="0"/>
                <a:cs typeface="Times New Roman" panose="02020603050405020304" pitchFamily="18" charset="0"/>
              </a:rPr>
              <a:t>.</a:t>
            </a:r>
            <a:r>
              <a:rPr lang="en-GB" sz="800" dirty="0">
                <a:effectLst/>
                <a:latin typeface="Helvetica" pitchFamily="2" charset="0"/>
              </a:rPr>
              <a:t> </a:t>
            </a:r>
          </a:p>
          <a:p>
            <a:r>
              <a:rPr lang="en-GB" sz="1800" dirty="0">
                <a:latin typeface="Helvetica" pitchFamily="2" charset="0"/>
                <a:ea typeface="Calibri" panose="020F0502020204030204" pitchFamily="34" charset="0"/>
                <a:cs typeface="Times New Roman" panose="02020603050405020304" pitchFamily="18" charset="0"/>
              </a:rPr>
              <a:t>I</a:t>
            </a:r>
            <a:r>
              <a:rPr lang="en-GB" sz="1800" dirty="0">
                <a:effectLst/>
                <a:latin typeface="Helvetica" pitchFamily="2" charset="0"/>
                <a:ea typeface="Calibri" panose="020F0502020204030204" pitchFamily="34" charset="0"/>
                <a:cs typeface="Times New Roman" panose="02020603050405020304" pitchFamily="18" charset="0"/>
              </a:rPr>
              <a:t>nductive is suitable for the project </a:t>
            </a:r>
            <a:r>
              <a:rPr lang="en-GB" sz="1800" dirty="0">
                <a:latin typeface="Helvetica" pitchFamily="2" charset="0"/>
                <a:ea typeface="Calibri" panose="020F0502020204030204" pitchFamily="34" charset="0"/>
                <a:cs typeface="Times New Roman" panose="02020603050405020304" pitchFamily="18" charset="0"/>
              </a:rPr>
              <a:t>- </a:t>
            </a:r>
            <a:r>
              <a:rPr lang="en-GB" sz="1800" dirty="0">
                <a:effectLst/>
                <a:latin typeface="Helvetica" pitchFamily="2" charset="0"/>
                <a:ea typeface="Calibri" panose="020F0502020204030204" pitchFamily="34" charset="0"/>
                <a:cs typeface="Times New Roman" panose="02020603050405020304" pitchFamily="18" charset="0"/>
              </a:rPr>
              <a:t>needs to be fully developed in order to understand whether or not the end results (requirements, features, performance) have been met.</a:t>
            </a:r>
          </a:p>
          <a:p>
            <a:pPr marL="0" indent="0">
              <a:buFont typeface="Arial" panose="020B0604020202020204" pitchFamily="34" charset="0"/>
              <a:buNone/>
            </a:pPr>
            <a:endParaRPr lang="en-GB" sz="1400" dirty="0">
              <a:latin typeface="Helvetica" pitchFamily="2" charset="0"/>
            </a:endParaRPr>
          </a:p>
        </p:txBody>
      </p:sp>
    </p:spTree>
    <p:extLst>
      <p:ext uri="{BB962C8B-B14F-4D97-AF65-F5344CB8AC3E}">
        <p14:creationId xmlns:p14="http://schemas.microsoft.com/office/powerpoint/2010/main" val="1676339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5"/>
            <a:ext cx="10515600" cy="4667250"/>
          </a:xfrm>
        </p:spPr>
        <p:txBody>
          <a:bodyPr>
            <a:normAutofit/>
          </a:bodyPr>
          <a:lstStyle/>
          <a:p>
            <a:pPr marL="0" indent="0">
              <a:buNone/>
            </a:pPr>
            <a:r>
              <a:rPr lang="en-GB" sz="1800" b="1" dirty="0">
                <a:latin typeface="Helvetica" pitchFamily="2" charset="0"/>
              </a:rPr>
              <a:t>Research Strategy</a:t>
            </a:r>
          </a:p>
          <a:p>
            <a:r>
              <a:rPr lang="en-GB" sz="1900" dirty="0">
                <a:latin typeface="Helvetica" pitchFamily="2" charset="0"/>
              </a:rPr>
              <a:t>Action research will be used.</a:t>
            </a:r>
          </a:p>
          <a:p>
            <a:r>
              <a:rPr lang="en-GB" sz="1900" dirty="0">
                <a:latin typeface="Helvetica" pitchFamily="2" charset="0"/>
              </a:rPr>
              <a:t>Defined as </a:t>
            </a:r>
            <a:r>
              <a:rPr lang="en-GB" sz="1900" i="1" dirty="0">
                <a:effectLst/>
                <a:latin typeface="Helvetica" pitchFamily="2" charset="0"/>
                <a:ea typeface="Calibri" panose="020F0502020204030204" pitchFamily="34" charset="0"/>
                <a:cs typeface="Times New Roman" panose="02020603050405020304" pitchFamily="18" charset="0"/>
              </a:rPr>
              <a:t>“an approach in which the action researcher and a client collaborate in the development of a solution” </a:t>
            </a:r>
            <a:r>
              <a:rPr lang="en-GB" sz="800" b="1" dirty="0">
                <a:effectLst/>
                <a:latin typeface="Helvetica" pitchFamily="2" charset="0"/>
                <a:ea typeface="Calibri" panose="020F0502020204030204" pitchFamily="34" charset="0"/>
                <a:cs typeface="Times New Roman" panose="02020603050405020304" pitchFamily="18" charset="0"/>
              </a:rPr>
              <a:t>(18)</a:t>
            </a:r>
            <a:r>
              <a:rPr lang="en-GB" sz="1900" dirty="0">
                <a:effectLst/>
                <a:latin typeface="Helvetica" pitchFamily="2" charset="0"/>
                <a:ea typeface="Calibri" panose="020F0502020204030204" pitchFamily="34" charset="0"/>
                <a:cs typeface="Times New Roman" panose="02020603050405020304" pitchFamily="18" charset="0"/>
              </a:rPr>
              <a:t>.</a:t>
            </a:r>
          </a:p>
          <a:p>
            <a:r>
              <a:rPr lang="en-GB" sz="1900" dirty="0">
                <a:effectLst/>
                <a:latin typeface="Helvetica" pitchFamily="2" charset="0"/>
                <a:ea typeface="Calibri" panose="020F0502020204030204" pitchFamily="34" charset="0"/>
                <a:cs typeface="Times New Roman" panose="02020603050405020304" pitchFamily="18" charset="0"/>
              </a:rPr>
              <a:t>Contains a development aspect.</a:t>
            </a:r>
          </a:p>
          <a:p>
            <a:r>
              <a:rPr lang="en-GB" sz="1900" dirty="0">
                <a:latin typeface="Helvetica" pitchFamily="2" charset="0"/>
                <a:ea typeface="Calibri" panose="020F0502020204030204" pitchFamily="34" charset="0"/>
                <a:cs typeface="Times New Roman" panose="02020603050405020304" pitchFamily="18" charset="0"/>
              </a:rPr>
              <a:t>Allows</a:t>
            </a:r>
            <a:r>
              <a:rPr lang="en-GB" sz="1900" dirty="0">
                <a:effectLst/>
                <a:latin typeface="Helvetica" pitchFamily="2" charset="0"/>
                <a:ea typeface="Calibri" panose="020F0502020204030204" pitchFamily="34" charset="0"/>
                <a:cs typeface="Times New Roman" panose="02020603050405020304" pitchFamily="18" charset="0"/>
              </a:rPr>
              <a:t> for collaboration with the client.</a:t>
            </a:r>
          </a:p>
          <a:p>
            <a:r>
              <a:rPr lang="en-GB" sz="1900" dirty="0">
                <a:effectLst/>
                <a:latin typeface="Helvetica" pitchFamily="2" charset="0"/>
                <a:ea typeface="Calibri" panose="020F0502020204030204" pitchFamily="34" charset="0"/>
                <a:cs typeface="Times New Roman" panose="02020603050405020304" pitchFamily="18" charset="0"/>
              </a:rPr>
              <a:t>Can be used to make sure that the requirements that are set are achieved and have been fulfilled</a:t>
            </a:r>
            <a:r>
              <a:rPr lang="en-GB" sz="1900" dirty="0">
                <a:latin typeface="Helvetica" pitchFamily="2" charset="0"/>
                <a:cs typeface="Times New Roman" panose="02020603050405020304" pitchFamily="18" charset="0"/>
              </a:rPr>
              <a:t>.</a:t>
            </a:r>
            <a:endParaRPr lang="en-GB" sz="1900" dirty="0">
              <a:latin typeface="Helvetica" pitchFamily="2" charset="0"/>
            </a:endParaRP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Research Methods</a:t>
            </a:r>
          </a:p>
        </p:txBody>
      </p:sp>
    </p:spTree>
    <p:extLst>
      <p:ext uri="{BB962C8B-B14F-4D97-AF65-F5344CB8AC3E}">
        <p14:creationId xmlns:p14="http://schemas.microsoft.com/office/powerpoint/2010/main" val="3675126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Research Methods</a:t>
            </a:r>
          </a:p>
        </p:txBody>
      </p:sp>
      <p:sp>
        <p:nvSpPr>
          <p:cNvPr id="5" name="Content Placeholder 2">
            <a:extLst>
              <a:ext uri="{FF2B5EF4-FFF2-40B4-BE49-F238E27FC236}">
                <a16:creationId xmlns:a16="http://schemas.microsoft.com/office/drawing/2014/main" id="{010048C4-DF0A-B122-6729-4635D0E3484B}"/>
              </a:ext>
            </a:extLst>
          </p:cNvPr>
          <p:cNvSpPr txBox="1">
            <a:spLocks/>
          </p:cNvSpPr>
          <p:nvPr/>
        </p:nvSpPr>
        <p:spPr>
          <a:xfrm>
            <a:off x="838200" y="182562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latin typeface="Helvetica" pitchFamily="2" charset="0"/>
              </a:rPr>
              <a:t>Time-Horizons</a:t>
            </a:r>
          </a:p>
          <a:p>
            <a:r>
              <a:rPr lang="en-GB" sz="1800" dirty="0">
                <a:latin typeface="Helvetica" pitchFamily="2" charset="0"/>
              </a:rPr>
              <a:t>Cross-sectional approach will be used.</a:t>
            </a:r>
          </a:p>
          <a:p>
            <a:r>
              <a:rPr lang="en-GB" sz="1800" dirty="0">
                <a:latin typeface="Helvetica" pitchFamily="2" charset="0"/>
                <a:ea typeface="Calibri" panose="020F0502020204030204" pitchFamily="34" charset="0"/>
                <a:cs typeface="Times New Roman" panose="02020603050405020304" pitchFamily="18" charset="0"/>
              </a:rPr>
              <a:t>G</a:t>
            </a:r>
            <a:r>
              <a:rPr lang="en-GB" sz="1800" dirty="0">
                <a:effectLst/>
                <a:latin typeface="Helvetica" pitchFamily="2" charset="0"/>
                <a:ea typeface="Calibri" panose="020F0502020204030204" pitchFamily="34" charset="0"/>
                <a:cs typeface="Times New Roman" panose="02020603050405020304" pitchFamily="18" charset="0"/>
              </a:rPr>
              <a:t>athers data from a specific time this can be used in the testing phase of the project to identify whether or not the project meets the client requirements</a:t>
            </a:r>
            <a:r>
              <a:rPr lang="en-GB" sz="1800" dirty="0">
                <a:latin typeface="Helvetica" pitchFamily="2" charset="0"/>
                <a:ea typeface="Calibri" panose="020F0502020204030204" pitchFamily="34" charset="0"/>
                <a:cs typeface="Times New Roman" panose="02020603050405020304" pitchFamily="18" charset="0"/>
              </a:rPr>
              <a:t>. </a:t>
            </a:r>
          </a:p>
          <a:p>
            <a:r>
              <a:rPr lang="en-GB" sz="1800" dirty="0">
                <a:latin typeface="Helvetica" pitchFamily="2" charset="0"/>
                <a:ea typeface="Calibri" panose="020F0502020204030204" pitchFamily="34" charset="0"/>
                <a:cs typeface="Times New Roman" panose="02020603050405020304" pitchFamily="18" charset="0"/>
              </a:rPr>
              <a:t>Can be u</a:t>
            </a:r>
            <a:r>
              <a:rPr lang="en-GB" sz="1800" dirty="0">
                <a:latin typeface="Helvetica" pitchFamily="2" charset="0"/>
                <a:cs typeface="Times New Roman" panose="02020603050405020304" pitchFamily="18" charset="0"/>
              </a:rPr>
              <a:t>sed to make sure that</a:t>
            </a:r>
            <a:r>
              <a:rPr lang="en-GB" sz="1800" dirty="0">
                <a:effectLst/>
                <a:latin typeface="Helvetica" pitchFamily="2" charset="0"/>
                <a:ea typeface="Calibri" panose="020F0502020204030204" pitchFamily="34" charset="0"/>
                <a:cs typeface="Times New Roman" panose="02020603050405020304" pitchFamily="18" charset="0"/>
              </a:rPr>
              <a:t> the application is able to carry out the functions that it is supposed to do.</a:t>
            </a:r>
          </a:p>
          <a:p>
            <a:r>
              <a:rPr lang="en-GB" sz="1800" dirty="0">
                <a:latin typeface="Helvetica" pitchFamily="2" charset="0"/>
                <a:ea typeface="Calibri" panose="020F0502020204030204" pitchFamily="34" charset="0"/>
                <a:cs typeface="Times New Roman" panose="02020603050405020304" pitchFamily="18" charset="0"/>
              </a:rPr>
              <a:t>B</a:t>
            </a:r>
            <a:r>
              <a:rPr lang="en-GB" sz="1800" dirty="0">
                <a:effectLst/>
                <a:latin typeface="Helvetica" pitchFamily="2" charset="0"/>
                <a:ea typeface="Calibri" panose="020F0502020204030204" pitchFamily="34" charset="0"/>
                <a:cs typeface="Times New Roman" panose="02020603050405020304" pitchFamily="18" charset="0"/>
              </a:rPr>
              <a:t>eneficial since feedback from the client is important as this determines whether or not the project is successful and fulfils all of the requirements that were set.</a:t>
            </a:r>
          </a:p>
        </p:txBody>
      </p:sp>
    </p:spTree>
    <p:extLst>
      <p:ext uri="{BB962C8B-B14F-4D97-AF65-F5344CB8AC3E}">
        <p14:creationId xmlns:p14="http://schemas.microsoft.com/office/powerpoint/2010/main" val="11370977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Main Findings</a:t>
            </a:r>
          </a:p>
        </p:txBody>
      </p:sp>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838200" y="1825625"/>
            <a:ext cx="10515600" cy="5794375"/>
          </a:xfrm>
        </p:spPr>
        <p:txBody>
          <a:bodyPr>
            <a:normAutofit/>
          </a:bodyPr>
          <a:lstStyle/>
          <a:p>
            <a:pPr marL="0" indent="0">
              <a:buNone/>
            </a:pPr>
            <a:r>
              <a:rPr lang="en-GB" sz="1800" b="1" dirty="0">
                <a:latin typeface="Helvetica" pitchFamily="2" charset="0"/>
              </a:rPr>
              <a:t>Data Collection Methods</a:t>
            </a:r>
          </a:p>
          <a:p>
            <a:r>
              <a:rPr lang="en-GB" sz="1800" dirty="0">
                <a:effectLst/>
                <a:latin typeface="Helvetica" pitchFamily="2" charset="0"/>
                <a:ea typeface="Calibri" panose="020F0502020204030204" pitchFamily="34" charset="0"/>
                <a:cs typeface="Times New Roman" panose="02020603050405020304" pitchFamily="18" charset="0"/>
              </a:rPr>
              <a:t>Interviews will be used.</a:t>
            </a:r>
            <a:endParaRPr lang="en-GB" sz="1800" dirty="0">
              <a:effectLst/>
            </a:endParaRPr>
          </a:p>
          <a:p>
            <a:r>
              <a:rPr lang="en-GB" sz="1800" dirty="0">
                <a:latin typeface="Helvetica" pitchFamily="2" charset="0"/>
                <a:ea typeface="Calibri" panose="020F0502020204030204" pitchFamily="34" charset="0"/>
                <a:cs typeface="Times New Roman" panose="02020603050405020304" pitchFamily="18" charset="0"/>
              </a:rPr>
              <a:t>U</a:t>
            </a:r>
            <a:r>
              <a:rPr lang="en-GB" sz="1800" dirty="0">
                <a:effectLst/>
                <a:latin typeface="Helvetica" pitchFamily="2" charset="0"/>
                <a:ea typeface="Calibri" panose="020F0502020204030204" pitchFamily="34" charset="0"/>
                <a:cs typeface="Times New Roman" panose="02020603050405020304" pitchFamily="18" charset="0"/>
              </a:rPr>
              <a:t>sed to validate and receive user feedback after the project has been developed.</a:t>
            </a:r>
          </a:p>
          <a:p>
            <a:r>
              <a:rPr lang="en-GB" sz="1800" dirty="0">
                <a:latin typeface="Helvetica" pitchFamily="2" charset="0"/>
                <a:ea typeface="Calibri" panose="020F0502020204030204" pitchFamily="34" charset="0"/>
                <a:cs typeface="Times New Roman" panose="02020603050405020304" pitchFamily="18" charset="0"/>
              </a:rPr>
              <a:t>Can be used to </a:t>
            </a:r>
            <a:r>
              <a:rPr lang="en-GB" sz="1800" dirty="0">
                <a:effectLst/>
                <a:latin typeface="Helvetica" pitchFamily="2" charset="0"/>
                <a:ea typeface="Calibri" panose="020F0502020204030204" pitchFamily="34" charset="0"/>
                <a:cs typeface="Times New Roman" panose="02020603050405020304" pitchFamily="18" charset="0"/>
              </a:rPr>
              <a:t>identify whether or not the project application meets the requirements which were set.</a:t>
            </a:r>
          </a:p>
          <a:p>
            <a:r>
              <a:rPr lang="en-GB" sz="1800" dirty="0">
                <a:effectLst/>
                <a:latin typeface="Helvetica" pitchFamily="2" charset="0"/>
                <a:ea typeface="Calibri" panose="020F0502020204030204" pitchFamily="34" charset="0"/>
                <a:cs typeface="Times New Roman" panose="02020603050405020304" pitchFamily="18" charset="0"/>
              </a:rPr>
              <a:t>Interviews are the best approach when it comes to data collection methods as frequent interviews with the client are required </a:t>
            </a:r>
          </a:p>
          <a:p>
            <a:r>
              <a:rPr lang="en-GB" sz="1800" dirty="0">
                <a:latin typeface="Helvetica" pitchFamily="2" charset="0"/>
                <a:ea typeface="Calibri" panose="020F0502020204030204" pitchFamily="34" charset="0"/>
                <a:cs typeface="Times New Roman" panose="02020603050405020304" pitchFamily="18" charset="0"/>
              </a:rPr>
              <a:t>Can be used to </a:t>
            </a:r>
            <a:r>
              <a:rPr lang="en-GB" sz="1800" dirty="0">
                <a:effectLst/>
                <a:latin typeface="Helvetica" pitchFamily="2" charset="0"/>
                <a:ea typeface="Calibri" panose="020F0502020204030204" pitchFamily="34" charset="0"/>
                <a:cs typeface="Times New Roman" panose="02020603050405020304" pitchFamily="18" charset="0"/>
              </a:rPr>
              <a:t>receive key information in order to fulfil the project.</a:t>
            </a:r>
          </a:p>
          <a:p>
            <a:endParaRPr lang="en-GB" sz="1000" dirty="0">
              <a:latin typeface="Helvetica" pitchFamily="2" charset="0"/>
              <a:ea typeface="Calibri" panose="020F0502020204030204" pitchFamily="34" charset="0"/>
              <a:cs typeface="Times New Roman" panose="02020603050405020304" pitchFamily="18" charset="0"/>
            </a:endParaRPr>
          </a:p>
          <a:p>
            <a:endParaRPr lang="en-GB" sz="1200" dirty="0"/>
          </a:p>
          <a:p>
            <a:pPr marL="0" indent="0">
              <a:buNone/>
            </a:pPr>
            <a:endParaRPr lang="en-GB" sz="1800" b="1" dirty="0">
              <a:latin typeface="Helvetica" pitchFamily="2" charset="0"/>
            </a:endParaRPr>
          </a:p>
        </p:txBody>
      </p:sp>
      <p:sp>
        <p:nvSpPr>
          <p:cNvPr id="4" name="Title 1">
            <a:extLst>
              <a:ext uri="{FF2B5EF4-FFF2-40B4-BE49-F238E27FC236}">
                <a16:creationId xmlns:a16="http://schemas.microsoft.com/office/drawing/2014/main" id="{193C0265-EAA7-60DB-7180-023891595165}"/>
              </a:ext>
            </a:extLst>
          </p:cNvPr>
          <p:cNvSpPr txBox="1">
            <a:spLocks/>
          </p:cNvSpPr>
          <p:nvPr/>
        </p:nvSpPr>
        <p:spPr>
          <a:xfrm>
            <a:off x="838200" y="6810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b="1" dirty="0">
                <a:latin typeface="Helvetica" pitchFamily="2" charset="0"/>
              </a:rPr>
              <a:t>Research Methods</a:t>
            </a:r>
          </a:p>
        </p:txBody>
      </p:sp>
    </p:spTree>
    <p:extLst>
      <p:ext uri="{BB962C8B-B14F-4D97-AF65-F5344CB8AC3E}">
        <p14:creationId xmlns:p14="http://schemas.microsoft.com/office/powerpoint/2010/main" val="1872008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Project Planning – Gantt Charts</a:t>
            </a:r>
          </a:p>
        </p:txBody>
      </p:sp>
      <p:pic>
        <p:nvPicPr>
          <p:cNvPr id="5" name="Picture 4" descr="A screenshot of a computer&#10;&#10;Description automatically generated with medium confidence">
            <a:extLst>
              <a:ext uri="{FF2B5EF4-FFF2-40B4-BE49-F238E27FC236}">
                <a16:creationId xmlns:a16="http://schemas.microsoft.com/office/drawing/2014/main" id="{718A3495-84E4-D28B-AE22-FA33DAF01B7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767964"/>
            <a:ext cx="12199573" cy="2189047"/>
          </a:xfrm>
          <a:prstGeom prst="rect">
            <a:avLst/>
          </a:prstGeom>
        </p:spPr>
      </p:pic>
    </p:spTree>
    <p:extLst>
      <p:ext uri="{BB962C8B-B14F-4D97-AF65-F5344CB8AC3E}">
        <p14:creationId xmlns:p14="http://schemas.microsoft.com/office/powerpoint/2010/main" val="34228217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a:xfrm>
            <a:off x="838200" y="681037"/>
            <a:ext cx="10515600" cy="1325563"/>
          </a:xfrm>
        </p:spPr>
        <p:txBody>
          <a:bodyPr/>
          <a:lstStyle/>
          <a:p>
            <a:r>
              <a:rPr lang="en-GB" b="1" dirty="0">
                <a:latin typeface="Helvetica" pitchFamily="2" charset="0"/>
              </a:rPr>
              <a:t>Project Planning – Work Breakdown Structure</a:t>
            </a:r>
          </a:p>
        </p:txBody>
      </p:sp>
      <p:pic>
        <p:nvPicPr>
          <p:cNvPr id="7" name="Picture 6">
            <a:extLst>
              <a:ext uri="{FF2B5EF4-FFF2-40B4-BE49-F238E27FC236}">
                <a16:creationId xmlns:a16="http://schemas.microsoft.com/office/drawing/2014/main" id="{170E440C-AEF1-069E-42E3-A92D037BC2B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720" r="2437"/>
          <a:stretch/>
        </p:blipFill>
        <p:spPr>
          <a:xfrm>
            <a:off x="32080" y="2589795"/>
            <a:ext cx="12127839" cy="3587168"/>
          </a:xfrm>
          <a:prstGeom prst="rect">
            <a:avLst/>
          </a:prstGeom>
        </p:spPr>
      </p:pic>
    </p:spTree>
    <p:extLst>
      <p:ext uri="{BB962C8B-B14F-4D97-AF65-F5344CB8AC3E}">
        <p14:creationId xmlns:p14="http://schemas.microsoft.com/office/powerpoint/2010/main" val="2514437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C809D-D995-16CE-34DA-1EFD48DC7066}"/>
              </a:ext>
            </a:extLst>
          </p:cNvPr>
          <p:cNvSpPr>
            <a:spLocks noGrp="1"/>
          </p:cNvSpPr>
          <p:nvPr>
            <p:ph type="title"/>
          </p:nvPr>
        </p:nvSpPr>
        <p:spPr/>
        <p:txBody>
          <a:bodyPr/>
          <a:lstStyle/>
          <a:p>
            <a:r>
              <a:rPr lang="en-GB" b="1" dirty="0">
                <a:latin typeface="Helvetica" pitchFamily="2" charset="0"/>
              </a:rPr>
              <a:t>Prototype</a:t>
            </a:r>
          </a:p>
        </p:txBody>
      </p:sp>
      <p:pic>
        <p:nvPicPr>
          <p:cNvPr id="3" name="Picture 2">
            <a:extLst>
              <a:ext uri="{FF2B5EF4-FFF2-40B4-BE49-F238E27FC236}">
                <a16:creationId xmlns:a16="http://schemas.microsoft.com/office/drawing/2014/main" id="{DECD1CE9-D939-1C22-4FF8-3288D49DEDBA}"/>
              </a:ext>
            </a:extLst>
          </p:cNvPr>
          <p:cNvPicPr>
            <a:picLocks noChangeAspect="1"/>
          </p:cNvPicPr>
          <p:nvPr/>
        </p:nvPicPr>
        <p:blipFill>
          <a:blip r:embed="rId2"/>
          <a:stretch>
            <a:fillRect/>
          </a:stretch>
        </p:blipFill>
        <p:spPr>
          <a:xfrm>
            <a:off x="973112" y="1562130"/>
            <a:ext cx="6561626" cy="4930745"/>
          </a:xfrm>
          <a:prstGeom prst="rect">
            <a:avLst/>
          </a:prstGeom>
        </p:spPr>
      </p:pic>
      <p:pic>
        <p:nvPicPr>
          <p:cNvPr id="4" name="Picture 3">
            <a:extLst>
              <a:ext uri="{FF2B5EF4-FFF2-40B4-BE49-F238E27FC236}">
                <a16:creationId xmlns:a16="http://schemas.microsoft.com/office/drawing/2014/main" id="{9791923B-39AE-3D79-679B-AEB7072F6DA2}"/>
              </a:ext>
            </a:extLst>
          </p:cNvPr>
          <p:cNvPicPr>
            <a:picLocks noChangeAspect="1"/>
          </p:cNvPicPr>
          <p:nvPr/>
        </p:nvPicPr>
        <p:blipFill>
          <a:blip r:embed="rId3"/>
          <a:stretch>
            <a:fillRect/>
          </a:stretch>
        </p:blipFill>
        <p:spPr>
          <a:xfrm>
            <a:off x="8559189" y="249472"/>
            <a:ext cx="2794611" cy="6243403"/>
          </a:xfrm>
          <a:prstGeom prst="rect">
            <a:avLst/>
          </a:prstGeom>
        </p:spPr>
      </p:pic>
    </p:spTree>
    <p:extLst>
      <p:ext uri="{BB962C8B-B14F-4D97-AF65-F5344CB8AC3E}">
        <p14:creationId xmlns:p14="http://schemas.microsoft.com/office/powerpoint/2010/main" val="2245029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9BB3141-DBC4-65C0-D852-42A36D98AC64}"/>
              </a:ext>
            </a:extLst>
          </p:cNvPr>
          <p:cNvPicPr>
            <a:picLocks noChangeAspect="1"/>
          </p:cNvPicPr>
          <p:nvPr/>
        </p:nvPicPr>
        <p:blipFill rotWithShape="1">
          <a:blip r:embed="rId3">
            <a:alphaModFix/>
            <a:extLst>
              <a:ext uri="{BEBA8EAE-BF5A-486C-A8C5-ECC9F3942E4B}">
                <a14:imgProps xmlns:a14="http://schemas.microsoft.com/office/drawing/2010/main">
                  <a14:imgLayer r:embed="rId4">
                    <a14:imgEffect>
                      <a14:brightnessContrast bright="-56000"/>
                    </a14:imgEffect>
                  </a14:imgLayer>
                </a14:imgProps>
              </a:ext>
            </a:extLst>
          </a:blip>
          <a:srcRect/>
          <a:stretch/>
        </p:blipFill>
        <p:spPr>
          <a:xfrm>
            <a:off x="20" y="1"/>
            <a:ext cx="12191980" cy="6857999"/>
          </a:xfrm>
          <a:prstGeom prst="rect">
            <a:avLst/>
          </a:prstGeom>
        </p:spPr>
      </p:pic>
      <p:sp>
        <p:nvSpPr>
          <p:cNvPr id="4" name="Title 3">
            <a:extLst>
              <a:ext uri="{FF2B5EF4-FFF2-40B4-BE49-F238E27FC236}">
                <a16:creationId xmlns:a16="http://schemas.microsoft.com/office/drawing/2014/main" id="{A4C09EEC-0D39-74A5-6221-DC328D74F22B}"/>
              </a:ext>
            </a:extLst>
          </p:cNvPr>
          <p:cNvSpPr>
            <a:spLocks noGrp="1"/>
          </p:cNvSpPr>
          <p:nvPr>
            <p:ph type="ctrTitle"/>
          </p:nvPr>
        </p:nvSpPr>
        <p:spPr>
          <a:xfrm>
            <a:off x="141112" y="2395140"/>
            <a:ext cx="11909776" cy="2067719"/>
          </a:xfrm>
        </p:spPr>
        <p:txBody>
          <a:bodyPr anchor="ctr">
            <a:noAutofit/>
          </a:bodyPr>
          <a:lstStyle/>
          <a:p>
            <a:r>
              <a:rPr lang="en-GB" sz="8000" b="1" dirty="0">
                <a:solidFill>
                  <a:srgbClr val="B9E455"/>
                </a:solidFill>
                <a:effectLst/>
                <a:latin typeface="Helvetica" pitchFamily="2" charset="0"/>
                <a:ea typeface="Ayuthaya" pitchFamily="2" charset="-34"/>
                <a:cs typeface="Times New Roman" panose="02020603050405020304" pitchFamily="18" charset="0"/>
              </a:rPr>
              <a:t>Questions?</a:t>
            </a:r>
            <a:endParaRPr lang="en-GB" sz="8000" dirty="0">
              <a:solidFill>
                <a:srgbClr val="B9E455"/>
              </a:solidFill>
            </a:endParaRPr>
          </a:p>
        </p:txBody>
      </p:sp>
    </p:spTree>
    <p:extLst>
      <p:ext uri="{BB962C8B-B14F-4D97-AF65-F5344CB8AC3E}">
        <p14:creationId xmlns:p14="http://schemas.microsoft.com/office/powerpoint/2010/main" val="23475272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ABE5C1-2A61-DE9A-9744-256D9170FC25}"/>
              </a:ext>
            </a:extLst>
          </p:cNvPr>
          <p:cNvSpPr>
            <a:spLocks noGrp="1"/>
          </p:cNvSpPr>
          <p:nvPr>
            <p:ph idx="1"/>
          </p:nvPr>
        </p:nvSpPr>
        <p:spPr>
          <a:xfrm>
            <a:off x="493642" y="205926"/>
            <a:ext cx="11539331" cy="6446148"/>
          </a:xfrm>
        </p:spPr>
        <p:txBody>
          <a:bodyPr>
            <a:noAutofit/>
          </a:bodyPr>
          <a:lstStyle/>
          <a:p>
            <a:r>
              <a:rPr lang="en-GB" sz="900" b="1" dirty="0">
                <a:effectLst/>
                <a:latin typeface="Helvetica" pitchFamily="2" charset="0"/>
                <a:ea typeface="Calibri" panose="020F0502020204030204" pitchFamily="34" charset="0"/>
                <a:cs typeface="Times New Roman" panose="02020603050405020304" pitchFamily="18" charset="0"/>
              </a:rPr>
              <a:t>[01] </a:t>
            </a:r>
            <a:r>
              <a:rPr lang="en-GB" sz="900" dirty="0">
                <a:effectLst/>
                <a:latin typeface="Helvetica" pitchFamily="2" charset="0"/>
                <a:ea typeface="Calibri" panose="020F0502020204030204" pitchFamily="34" charset="0"/>
                <a:cs typeface="Times New Roman" panose="02020603050405020304" pitchFamily="18" charset="0"/>
              </a:rPr>
              <a:t>Umass Amherst Center for Heritage and Society. What is Heritage? 2022. Accessed: 09/01/2022.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3"/>
              </a:rPr>
              <a:t>https://www.umass.edu/chs/about/whatisheritage.html</a:t>
            </a:r>
            <a:endParaRPr lang="en-GB" sz="900" dirty="0">
              <a:effectLst/>
              <a:latin typeface="Helvetica" pitchFamily="2" charset="0"/>
              <a:ea typeface="Calibri" panose="020F0502020204030204" pitchFamily="34" charset="0"/>
              <a:cs typeface="Times New Roman" panose="02020603050405020304" pitchFamily="18" charset="0"/>
            </a:endParaRPr>
          </a:p>
          <a:p>
            <a:r>
              <a:rPr lang="en-GB" sz="900" b="1" dirty="0">
                <a:effectLst/>
                <a:latin typeface="Helvetica" pitchFamily="2" charset="0"/>
                <a:ea typeface="Calibri" panose="020F0502020204030204" pitchFamily="34" charset="0"/>
                <a:cs typeface="Times New Roman" panose="02020603050405020304" pitchFamily="18" charset="0"/>
              </a:rPr>
              <a:t>[02] </a:t>
            </a:r>
            <a:r>
              <a:rPr lang="en-GB" sz="900" dirty="0">
                <a:effectLst/>
                <a:latin typeface="Helvetica" pitchFamily="2" charset="0"/>
                <a:ea typeface="Calibri" panose="020F0502020204030204" pitchFamily="34" charset="0"/>
                <a:cs typeface="Times New Roman" panose="02020603050405020304" pitchFamily="18" charset="0"/>
              </a:rPr>
              <a:t>An </a:t>
            </a:r>
            <a:r>
              <a:rPr lang="en-GB" sz="900" dirty="0" err="1">
                <a:effectLst/>
                <a:latin typeface="Helvetica" pitchFamily="2" charset="0"/>
                <a:ea typeface="Calibri" panose="020F0502020204030204" pitchFamily="34" charset="0"/>
                <a:cs typeface="Times New Roman" panose="02020603050405020304" pitchFamily="18" charset="0"/>
              </a:rPr>
              <a:t>Chomhairle</a:t>
            </a:r>
            <a:r>
              <a:rPr lang="en-GB" sz="900" dirty="0">
                <a:effectLst/>
                <a:latin typeface="Helvetica" pitchFamily="2" charset="0"/>
                <a:ea typeface="Calibri" panose="020F0502020204030204" pitchFamily="34" charset="0"/>
                <a:cs typeface="Times New Roman" panose="02020603050405020304" pitchFamily="18" charset="0"/>
              </a:rPr>
              <a:t> </a:t>
            </a:r>
            <a:r>
              <a:rPr lang="en-GB" sz="900" dirty="0" err="1">
                <a:effectLst/>
                <a:latin typeface="Helvetica" pitchFamily="2" charset="0"/>
                <a:ea typeface="Calibri" panose="020F0502020204030204" pitchFamily="34" charset="0"/>
                <a:cs typeface="Times New Roman" panose="02020603050405020304" pitchFamily="18" charset="0"/>
              </a:rPr>
              <a:t>Oidhreachta</a:t>
            </a:r>
            <a:r>
              <a:rPr lang="en-GB" sz="900" dirty="0">
                <a:effectLst/>
                <a:latin typeface="Helvetica" pitchFamily="2" charset="0"/>
                <a:ea typeface="Calibri" panose="020F0502020204030204" pitchFamily="34" charset="0"/>
                <a:cs typeface="Times New Roman" panose="02020603050405020304" pitchFamily="18" charset="0"/>
              </a:rPr>
              <a:t>. The Heritage Council. What is Heritage? 2022. Accessed: 10/01/2022.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4"/>
              </a:rPr>
              <a:t>https://www.heritagecouncil.ie/what-is-heritage</a:t>
            </a:r>
            <a:endParaRPr lang="en-GB" sz="900" dirty="0">
              <a:effectLst/>
              <a:latin typeface="Helvetica" pitchFamily="2" charset="0"/>
              <a:ea typeface="Calibri" panose="020F0502020204030204" pitchFamily="34" charset="0"/>
              <a:cs typeface="Times New Roman" panose="02020603050405020304" pitchFamily="18" charset="0"/>
            </a:endParaRPr>
          </a:p>
          <a:p>
            <a:r>
              <a:rPr lang="en-GB" sz="900" b="1" dirty="0">
                <a:effectLst/>
                <a:latin typeface="Helvetica" pitchFamily="2" charset="0"/>
                <a:ea typeface="Calibri" panose="020F0502020204030204" pitchFamily="34" charset="0"/>
                <a:cs typeface="Times New Roman" panose="02020603050405020304" pitchFamily="18" charset="0"/>
              </a:rPr>
              <a:t>[03]</a:t>
            </a:r>
            <a:r>
              <a:rPr lang="en-GB" sz="900" dirty="0">
                <a:effectLst/>
                <a:latin typeface="Helvetica" pitchFamily="2" charset="0"/>
                <a:ea typeface="Calibri" panose="020F0502020204030204" pitchFamily="34" charset="0"/>
                <a:cs typeface="Times New Roman" panose="02020603050405020304" pitchFamily="18" charset="0"/>
              </a:rPr>
              <a:t> Device Magic. Comprehensive Features for Professional Teams. 2022. Accessed: 10/11/2022.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5"/>
              </a:rPr>
              <a:t>https://www.devicemagic.com/features/</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[04] </a:t>
            </a:r>
            <a:r>
              <a:rPr lang="en-GB" sz="900" dirty="0">
                <a:effectLst/>
                <a:latin typeface="Helvetica" pitchFamily="2" charset="0"/>
                <a:ea typeface="Calibri" panose="020F0502020204030204" pitchFamily="34" charset="0"/>
                <a:cs typeface="Times New Roman" panose="02020603050405020304" pitchFamily="18" charset="0"/>
              </a:rPr>
              <a:t>FastField. Powerful Features to Create and Deploy Mobile Forms. 2022. Accessed: 10/11/2022.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6"/>
              </a:rPr>
              <a:t>https://www.fastfieldforms.com/features.html</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[05] </a:t>
            </a:r>
            <a:r>
              <a:rPr lang="en-GB" sz="900" dirty="0">
                <a:effectLst/>
                <a:latin typeface="Helvetica" pitchFamily="2" charset="0"/>
                <a:ea typeface="Calibri" panose="020F0502020204030204" pitchFamily="34" charset="0"/>
                <a:cs typeface="Times New Roman" panose="02020603050405020304" pitchFamily="18" charset="0"/>
              </a:rPr>
              <a:t>Zoho. Online Form Features. 2022. Accessed: 10/11/2022.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7"/>
              </a:rPr>
              <a:t>https://www.zoho.com/forms/features.html</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[06]</a:t>
            </a:r>
            <a:r>
              <a:rPr lang="en-GB" sz="900" dirty="0">
                <a:effectLst/>
                <a:latin typeface="Helvetica" pitchFamily="2" charset="0"/>
                <a:ea typeface="Calibri" panose="020F0502020204030204" pitchFamily="34" charset="0"/>
                <a:cs typeface="Times New Roman" panose="02020603050405020304" pitchFamily="18" charset="0"/>
              </a:rPr>
              <a:t> O’Reilly. Chapter 1. What is React Native? 2022. Accessed: 11/11/2022.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8"/>
              </a:rPr>
              <a:t>https://www.oreilly.com/library/view/learning-react-native/9781491929049/ch01.html</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[07] </a:t>
            </a:r>
            <a:r>
              <a:rPr lang="en-GB" sz="900" dirty="0" err="1">
                <a:effectLst/>
                <a:latin typeface="Helvetica" pitchFamily="2" charset="0"/>
                <a:ea typeface="Calibri" panose="020F0502020204030204" pitchFamily="34" charset="0"/>
                <a:cs typeface="Times New Roman" panose="02020603050405020304" pitchFamily="18" charset="0"/>
              </a:rPr>
              <a:t>D’Ambra</a:t>
            </a:r>
            <a:r>
              <a:rPr lang="en-GB" sz="900" dirty="0">
                <a:effectLst/>
                <a:latin typeface="Helvetica" pitchFamily="2" charset="0"/>
                <a:ea typeface="Calibri" panose="020F0502020204030204" pitchFamily="34" charset="0"/>
                <a:cs typeface="Times New Roman" panose="02020603050405020304" pitchFamily="18" charset="0"/>
              </a:rPr>
              <a:t> S. Clear Tech Interactive. The Benefits of React Native for Mobile App Development. 2022. Accessed: 15/12/2022.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9"/>
              </a:rPr>
              <a:t>https://www.cleart.com/the-benefits-of-react-native-for-mobile-app-development.html</a:t>
            </a:r>
            <a:endParaRPr lang="en-GB" sz="900" dirty="0">
              <a:effectLst/>
              <a:latin typeface="Helvetica" pitchFamily="2" charset="0"/>
              <a:ea typeface="Calibri" panose="020F0502020204030204" pitchFamily="34" charset="0"/>
              <a:cs typeface="Times New Roman" panose="02020603050405020304" pitchFamily="18" charset="0"/>
            </a:endParaRPr>
          </a:p>
          <a:p>
            <a:r>
              <a:rPr lang="en-GB" sz="900" b="1" dirty="0">
                <a:effectLst/>
                <a:latin typeface="Helvetica" pitchFamily="2" charset="0"/>
                <a:ea typeface="Calibri" panose="020F0502020204030204" pitchFamily="34" charset="0"/>
                <a:cs typeface="Times New Roman" panose="02020603050405020304" pitchFamily="18" charset="0"/>
              </a:rPr>
              <a:t>[08]</a:t>
            </a:r>
            <a:r>
              <a:rPr lang="en-GB" sz="900" dirty="0">
                <a:effectLst/>
                <a:latin typeface="Helvetica" pitchFamily="2" charset="0"/>
                <a:ea typeface="Calibri" panose="020F0502020204030204" pitchFamily="34" charset="0"/>
                <a:cs typeface="Times New Roman" panose="02020603050405020304" pitchFamily="18" charset="0"/>
              </a:rPr>
              <a:t> </a:t>
            </a:r>
            <a:r>
              <a:rPr lang="en-GB" sz="900" dirty="0" err="1">
                <a:effectLst/>
                <a:latin typeface="Helvetica" pitchFamily="2" charset="0"/>
                <a:ea typeface="Calibri" panose="020F0502020204030204" pitchFamily="34" charset="0"/>
                <a:cs typeface="Times New Roman" panose="02020603050405020304" pitchFamily="18" charset="0"/>
              </a:rPr>
              <a:t>iCapps</a:t>
            </a:r>
            <a:r>
              <a:rPr lang="en-GB" sz="900" dirty="0">
                <a:effectLst/>
                <a:latin typeface="Helvetica" pitchFamily="2" charset="0"/>
                <a:ea typeface="Calibri" panose="020F0502020204030204" pitchFamily="34" charset="0"/>
                <a:cs typeface="Times New Roman" panose="02020603050405020304" pitchFamily="18" charset="0"/>
              </a:rPr>
              <a:t>. 5 Key Advantages of React Native. 2022. Accessed: 30/12/2022.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0"/>
              </a:rPr>
              <a:t>https://icapps.com/blog/5-advantages-react-native</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[09]</a:t>
            </a:r>
            <a:r>
              <a:rPr lang="en-GB" sz="900" dirty="0">
                <a:effectLst/>
                <a:latin typeface="Helvetica" pitchFamily="2" charset="0"/>
                <a:ea typeface="Calibri" panose="020F0502020204030204" pitchFamily="34" charset="0"/>
                <a:cs typeface="Times New Roman" panose="02020603050405020304" pitchFamily="18" charset="0"/>
              </a:rPr>
              <a:t> Eisenman B. Learning React Native. Building Native Mobile Apps with JavaScript. Dec 2015. Page 4. Accessed: 01/01/2023.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1"/>
              </a:rPr>
              <a:t>https://www.google.co.uk/books/edition/Learning_React_Native/wgg7DwAAQBAJ?hl=en&amp;gbpv=1</a:t>
            </a:r>
            <a:endParaRPr lang="en-GB" sz="900" dirty="0">
              <a:effectLst/>
              <a:latin typeface="Helvetica" pitchFamily="2" charset="0"/>
              <a:ea typeface="Calibri" panose="020F0502020204030204" pitchFamily="34" charset="0"/>
              <a:cs typeface="Times New Roman" panose="02020603050405020304" pitchFamily="18" charset="0"/>
            </a:endParaRPr>
          </a:p>
          <a:p>
            <a:r>
              <a:rPr lang="en-GB" sz="900" b="1" dirty="0">
                <a:effectLst/>
                <a:latin typeface="Helvetica" pitchFamily="2" charset="0"/>
                <a:ea typeface="Calibri" panose="020F0502020204030204" pitchFamily="34" charset="0"/>
                <a:cs typeface="Times New Roman" panose="02020603050405020304" pitchFamily="18" charset="0"/>
              </a:rPr>
              <a:t>[10]</a:t>
            </a:r>
            <a:r>
              <a:rPr lang="en-GB" sz="900" dirty="0">
                <a:effectLst/>
                <a:latin typeface="Helvetica" pitchFamily="2" charset="0"/>
                <a:ea typeface="Calibri" panose="020F0502020204030204" pitchFamily="34" charset="0"/>
                <a:cs typeface="Times New Roman" panose="02020603050405020304" pitchFamily="18" charset="0"/>
              </a:rPr>
              <a:t> Microsoft. Xamarin. What is Xamarin? Sept 2022. Accessed: 11/11/2022.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2"/>
              </a:rPr>
              <a:t>https://learn.microsoft.com/en-us/xamarin/get-started/what-is-xamarin</a:t>
            </a:r>
            <a:endParaRPr lang="en-GB" sz="900" dirty="0">
              <a:effectLst/>
              <a:latin typeface="Helvetica" pitchFamily="2" charset="0"/>
              <a:ea typeface="Calibri" panose="020F0502020204030204" pitchFamily="34" charset="0"/>
              <a:cs typeface="Times New Roman" panose="02020603050405020304" pitchFamily="18" charset="0"/>
            </a:endParaRPr>
          </a:p>
          <a:p>
            <a:r>
              <a:rPr lang="en-GB" sz="900" b="1" dirty="0">
                <a:effectLst/>
                <a:latin typeface="Helvetica" pitchFamily="2" charset="0"/>
                <a:ea typeface="Calibri" panose="020F0502020204030204" pitchFamily="34" charset="0"/>
                <a:cs typeface="Times New Roman" panose="02020603050405020304" pitchFamily="18" charset="0"/>
              </a:rPr>
              <a:t>[11]</a:t>
            </a:r>
            <a:r>
              <a:rPr lang="en-GB" sz="900" dirty="0">
                <a:effectLst/>
                <a:latin typeface="Helvetica" pitchFamily="2" charset="0"/>
                <a:ea typeface="Calibri" panose="020F0502020204030204" pitchFamily="34" charset="0"/>
                <a:cs typeface="Times New Roman" panose="02020603050405020304" pitchFamily="18" charset="0"/>
              </a:rPr>
              <a:t> Microsoft. Xamarin. What is Xamarin? Sept 2022. Accessed: 26/12/2022.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2"/>
              </a:rPr>
              <a:t>https://learn.microsoft.com/en-us/xamarin/get-started/what-is-xamarin</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[12]</a:t>
            </a:r>
            <a:r>
              <a:rPr lang="en-GB" sz="900" dirty="0">
                <a:effectLst/>
                <a:latin typeface="Helvetica" pitchFamily="2" charset="0"/>
                <a:ea typeface="Calibri" panose="020F0502020204030204" pitchFamily="34" charset="0"/>
                <a:cs typeface="Times New Roman" panose="02020603050405020304" pitchFamily="18" charset="0"/>
              </a:rPr>
              <a:t> Microsoft. Xamarin. Native and Performant. 2022. Accessed: 26/12/2022.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3"/>
              </a:rPr>
              <a:t>https://dotnet.microsoft.com/en-us/apps/xamarin</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[13] </a:t>
            </a:r>
            <a:r>
              <a:rPr lang="en-GB" sz="900" dirty="0">
                <a:effectLst/>
                <a:latin typeface="Helvetica" pitchFamily="2" charset="0"/>
                <a:ea typeface="Calibri" panose="020F0502020204030204" pitchFamily="34" charset="0"/>
                <a:cs typeface="Times New Roman" panose="02020603050405020304" pitchFamily="18" charset="0"/>
              </a:rPr>
              <a:t>Microsoft. Xamarin. Cross Platform. Sharing Code Overview. Dec 2021. Accessed: 26/12/2022.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4"/>
              </a:rPr>
              <a:t>https://learn.microsoft.com/en-us/xamarin/cross-platform/app-fundamentals/code-sharing</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[14] </a:t>
            </a:r>
            <a:r>
              <a:rPr lang="en-GB" sz="900" dirty="0">
                <a:effectLst/>
                <a:latin typeface="Helvetica" pitchFamily="2" charset="0"/>
                <a:ea typeface="Calibri" panose="020F0502020204030204" pitchFamily="34" charset="0"/>
                <a:cs typeface="Times New Roman" panose="02020603050405020304" pitchFamily="18" charset="0"/>
              </a:rPr>
              <a:t>GDPR Text. Article 4 Definition. 2022. Accessed: 21/12/2022.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5"/>
              </a:rPr>
              <a:t>https://gdpr-text.com/read/article-4/</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[15]</a:t>
            </a:r>
            <a:r>
              <a:rPr lang="en-GB" sz="900" dirty="0">
                <a:effectLst/>
                <a:latin typeface="Helvetica" pitchFamily="2" charset="0"/>
                <a:ea typeface="Calibri" panose="020F0502020204030204" pitchFamily="34" charset="0"/>
                <a:cs typeface="Times New Roman" panose="02020603050405020304" pitchFamily="18" charset="0"/>
              </a:rPr>
              <a:t> North Jersey Health Collaborative. Ethical Considerations in Data Collection. N/A. Accessed: 17/12/2022. Accessed: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6"/>
              </a:rPr>
              <a:t>https://www.njhealthmatters.org/content/sites/njhc/Ethical_Considerations_in_Data_Collection.pdf</a:t>
            </a:r>
            <a:endParaRPr lang="en-GB" sz="900" dirty="0">
              <a:effectLst/>
              <a:latin typeface="Helvetica" pitchFamily="2" charset="0"/>
              <a:ea typeface="Calibri" panose="020F0502020204030204" pitchFamily="34" charset="0"/>
              <a:cs typeface="Times New Roman" panose="02020603050405020304" pitchFamily="18" charset="0"/>
            </a:endParaRPr>
          </a:p>
          <a:p>
            <a:r>
              <a:rPr lang="en-GB" sz="900" b="1" dirty="0">
                <a:effectLst/>
                <a:latin typeface="Helvetica" pitchFamily="2" charset="0"/>
                <a:ea typeface="Calibri" panose="020F0502020204030204" pitchFamily="34" charset="0"/>
                <a:cs typeface="Times New Roman" panose="02020603050405020304" pitchFamily="18" charset="0"/>
              </a:rPr>
              <a:t>[16] </a:t>
            </a:r>
            <a:r>
              <a:rPr lang="en-GB" sz="900" dirty="0">
                <a:effectLst/>
                <a:latin typeface="Helvetica" pitchFamily="2" charset="0"/>
                <a:ea typeface="Calibri" panose="020F0502020204030204" pitchFamily="34" charset="0"/>
                <a:cs typeface="Times New Roman" panose="02020603050405020304" pitchFamily="18" charset="0"/>
              </a:rPr>
              <a:t>Lester S. An Introduction to Phenomenological Research. 1999. Accessed: 21/12/2022.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7"/>
              </a:rPr>
              <a:t>https://www.rgs.org/CMSPages/GetFile.aspx?nodeguid=7ad9b8d4-6a93-4269-94d2-585983364b51&amp;lang=en-GB</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[17]</a:t>
            </a:r>
            <a:r>
              <a:rPr lang="en-GB" sz="900" dirty="0">
                <a:effectLst/>
                <a:latin typeface="Helvetica" pitchFamily="2" charset="0"/>
                <a:ea typeface="Calibri" panose="020F0502020204030204" pitchFamily="34" charset="0"/>
                <a:cs typeface="Times New Roman" panose="02020603050405020304" pitchFamily="18" charset="0"/>
              </a:rPr>
              <a:t> Bhandari P. Scribbr. Inductive vs Deductive Reasoning. May 2022 &amp; Oct 2022. Accessed: 21/11/2022.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8"/>
              </a:rPr>
              <a:t>https://www.scribbr.co.uk/research-methods/deductive-reasoning-types/</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[18] </a:t>
            </a:r>
            <a:r>
              <a:rPr lang="en-GB" sz="900" dirty="0">
                <a:effectLst/>
                <a:latin typeface="Helvetica" pitchFamily="2" charset="0"/>
                <a:ea typeface="Calibri" panose="020F0502020204030204" pitchFamily="34" charset="0"/>
                <a:cs typeface="Times New Roman" panose="02020603050405020304" pitchFamily="18" charset="0"/>
              </a:rPr>
              <a:t>Bryman, A. &amp; Bell E. “Business Research Methods” 3</a:t>
            </a:r>
            <a:r>
              <a:rPr lang="en-GB" sz="900" baseline="30000" dirty="0">
                <a:effectLst/>
                <a:latin typeface="Helvetica" pitchFamily="2" charset="0"/>
                <a:ea typeface="Calibri" panose="020F0502020204030204" pitchFamily="34" charset="0"/>
                <a:cs typeface="Times New Roman" panose="02020603050405020304" pitchFamily="18" charset="0"/>
              </a:rPr>
              <a:t>rd</a:t>
            </a:r>
            <a:r>
              <a:rPr lang="en-GB" sz="900" dirty="0">
                <a:effectLst/>
                <a:latin typeface="Helvetica" pitchFamily="2" charset="0"/>
                <a:ea typeface="Calibri" panose="020F0502020204030204" pitchFamily="34" charset="0"/>
                <a:cs typeface="Times New Roman" panose="02020603050405020304" pitchFamily="18" charset="0"/>
              </a:rPr>
              <a:t> Edition. BRM Business Research Methodology. Action Research. 2022. Accessed: 07/11/2022.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19"/>
              </a:rPr>
              <a:t>https://research-methodology.net/research-methods/action-research/</a:t>
            </a:r>
            <a:endParaRPr lang="en-GB" sz="900" dirty="0">
              <a:effectLst/>
              <a:latin typeface="Helvetica" pitchFamily="2" charset="0"/>
              <a:ea typeface="Calibri" panose="020F0502020204030204" pitchFamily="34" charset="0"/>
              <a:cs typeface="Times New Roman" panose="02020603050405020304" pitchFamily="18" charset="0"/>
            </a:endParaRPr>
          </a:p>
          <a:p>
            <a:r>
              <a:rPr lang="en-GB" sz="900" b="1" dirty="0">
                <a:effectLst/>
                <a:latin typeface="Helvetica" pitchFamily="2" charset="0"/>
                <a:ea typeface="Calibri" panose="020F0502020204030204" pitchFamily="34" charset="0"/>
                <a:cs typeface="Times New Roman" panose="02020603050405020304" pitchFamily="18" charset="0"/>
              </a:rPr>
              <a:t>[19] </a:t>
            </a:r>
            <a:r>
              <a:rPr lang="en-GB" sz="900" dirty="0">
                <a:effectLst/>
                <a:latin typeface="Helvetica" pitchFamily="2" charset="0"/>
                <a:ea typeface="Calibri" panose="020F0502020204030204" pitchFamily="34" charset="0"/>
                <a:cs typeface="Times New Roman" panose="02020603050405020304" pitchFamily="18" charset="0"/>
              </a:rPr>
              <a:t>Thomas L. Scribbr. Cross-Sectional Study | Definitions, Uses &amp; Examples. May 2022. Accessed: 21/12/2022.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20"/>
              </a:rPr>
              <a:t>https://www.scribbr.co.uk/research-methods/cross-sectional-design/</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effectLst/>
                <a:latin typeface="Helvetica" pitchFamily="2" charset="0"/>
                <a:ea typeface="Calibri" panose="020F0502020204030204" pitchFamily="34" charset="0"/>
                <a:cs typeface="Times New Roman" panose="02020603050405020304" pitchFamily="18" charset="0"/>
              </a:rPr>
              <a:t>[20] </a:t>
            </a:r>
            <a:r>
              <a:rPr lang="en-GB" sz="900" dirty="0" err="1">
                <a:effectLst/>
                <a:latin typeface="Helvetica" pitchFamily="2" charset="0"/>
                <a:ea typeface="Calibri" panose="020F0502020204030204" pitchFamily="34" charset="0"/>
                <a:cs typeface="Times New Roman" panose="02020603050405020304" pitchFamily="18" charset="0"/>
              </a:rPr>
              <a:t>GoodWork</a:t>
            </a:r>
            <a:r>
              <a:rPr lang="en-GB" sz="900" dirty="0">
                <a:effectLst/>
                <a:latin typeface="Helvetica" pitchFamily="2" charset="0"/>
                <a:ea typeface="Calibri" panose="020F0502020204030204" pitchFamily="34" charset="0"/>
                <a:cs typeface="Times New Roman" panose="02020603050405020304" pitchFamily="18" charset="0"/>
              </a:rPr>
              <a:t> Labs. Advantages of Using Xamarin For Your Mobile Projects. Aug 2017. Accessed: 15/12/2022. Accessed: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21"/>
              </a:rPr>
              <a:t>https://www.goodworklabs.com/advantages-of-using-xamarin-for-your-mobile-projects/</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latin typeface="Helvetica" pitchFamily="2" charset="0"/>
                <a:ea typeface="Calibri" panose="020F0502020204030204" pitchFamily="34" charset="0"/>
                <a:cs typeface="Times New Roman" panose="02020603050405020304" pitchFamily="18" charset="0"/>
              </a:rPr>
              <a:t>[21] </a:t>
            </a:r>
            <a:r>
              <a:rPr lang="en-GB" sz="900" dirty="0">
                <a:latin typeface="Helvetica" pitchFamily="2" charset="0"/>
                <a:ea typeface="Calibri" panose="020F0502020204030204" pitchFamily="34" charset="0"/>
                <a:cs typeface="Times New Roman" panose="02020603050405020304" pitchFamily="18" charset="0"/>
              </a:rPr>
              <a:t>[Image] Device Magic. </a:t>
            </a:r>
            <a:r>
              <a:rPr lang="en-GB" sz="900" dirty="0">
                <a:latin typeface="Helvetica" pitchFamily="2" charset="0"/>
              </a:rPr>
              <a:t>2022. Accessed: 07/01/2023. At: </a:t>
            </a:r>
            <a:r>
              <a:rPr lang="en-GB" sz="900" dirty="0">
                <a:latin typeface="Helvetica" pitchFamily="2" charset="0"/>
                <a:hlinkClick r:id="rId5"/>
              </a:rPr>
              <a:t>https://www.devicemagic.com/features/</a:t>
            </a:r>
            <a:r>
              <a:rPr lang="en-GB" sz="900" dirty="0">
                <a:latin typeface="Helvetica" pitchFamily="2" charset="0"/>
              </a:rPr>
              <a:t> </a:t>
            </a:r>
          </a:p>
          <a:p>
            <a:r>
              <a:rPr lang="en-GB" sz="900" b="1" dirty="0">
                <a:effectLst/>
                <a:latin typeface="Helvetica" pitchFamily="2" charset="0"/>
                <a:ea typeface="Calibri" panose="020F0502020204030204" pitchFamily="34" charset="0"/>
                <a:cs typeface="Times New Roman" panose="02020603050405020304" pitchFamily="18" charset="0"/>
              </a:rPr>
              <a:t>[22] </a:t>
            </a:r>
            <a:r>
              <a:rPr lang="en-GB" sz="900" dirty="0">
                <a:effectLst/>
                <a:latin typeface="Helvetica" pitchFamily="2" charset="0"/>
                <a:ea typeface="Calibri" panose="020F0502020204030204" pitchFamily="34" charset="0"/>
                <a:cs typeface="Times New Roman" panose="02020603050405020304" pitchFamily="18" charset="0"/>
              </a:rPr>
              <a:t>[Image] FastField. 2022. Accessed: 07/01/2023. At: </a:t>
            </a:r>
            <a:r>
              <a:rPr lang="en-GB" sz="900" u="sng" dirty="0">
                <a:solidFill>
                  <a:srgbClr val="0563C1"/>
                </a:solidFill>
                <a:effectLst/>
                <a:latin typeface="Helvetica" pitchFamily="2" charset="0"/>
                <a:ea typeface="Calibri" panose="020F0502020204030204" pitchFamily="34" charset="0"/>
                <a:cs typeface="Times New Roman" panose="02020603050405020304" pitchFamily="18" charset="0"/>
                <a:hlinkClick r:id="rId6"/>
              </a:rPr>
              <a:t>https://www.fastfieldforms.com/features.html</a:t>
            </a:r>
            <a:r>
              <a:rPr lang="en-GB" sz="900" dirty="0">
                <a:effectLst/>
                <a:latin typeface="Helvetica" pitchFamily="2" charset="0"/>
                <a:ea typeface="Calibri" panose="020F0502020204030204" pitchFamily="34" charset="0"/>
                <a:cs typeface="Times New Roman" panose="02020603050405020304" pitchFamily="18" charset="0"/>
              </a:rPr>
              <a:t> </a:t>
            </a:r>
          </a:p>
          <a:p>
            <a:r>
              <a:rPr lang="en-GB" sz="900" b="1" dirty="0">
                <a:latin typeface="Helvetica" pitchFamily="2" charset="0"/>
                <a:ea typeface="Calibri" panose="020F0502020204030204" pitchFamily="34" charset="0"/>
                <a:cs typeface="Times New Roman" panose="02020603050405020304" pitchFamily="18" charset="0"/>
              </a:rPr>
              <a:t>[23] </a:t>
            </a:r>
            <a:r>
              <a:rPr lang="en-GB" sz="900" dirty="0">
                <a:latin typeface="Helvetica" pitchFamily="2" charset="0"/>
                <a:ea typeface="Calibri" panose="020F0502020204030204" pitchFamily="34" charset="0"/>
                <a:cs typeface="Times New Roman" panose="02020603050405020304" pitchFamily="18" charset="0"/>
              </a:rPr>
              <a:t>[Image] Zoho. </a:t>
            </a:r>
            <a:r>
              <a:rPr lang="en-GB" sz="900" dirty="0">
                <a:latin typeface="Helvetica" pitchFamily="2" charset="0"/>
              </a:rPr>
              <a:t>2022. Accessed: 07/01/2023. At: </a:t>
            </a:r>
            <a:r>
              <a:rPr lang="en-GB" sz="900" dirty="0">
                <a:latin typeface="Helvetica" pitchFamily="2" charset="0"/>
                <a:hlinkClick r:id="rId22"/>
              </a:rPr>
              <a:t>https://www.zoho.com/forms/data-collection-app.html</a:t>
            </a:r>
            <a:endParaRPr lang="en-GB" sz="900" dirty="0">
              <a:latin typeface="Helvetica" pitchFamily="2" charset="0"/>
            </a:endParaRPr>
          </a:p>
          <a:p>
            <a:r>
              <a:rPr lang="en-GB" sz="900" b="1" dirty="0">
                <a:latin typeface="Helvetica" pitchFamily="2" charset="0"/>
                <a:ea typeface="Calibri" panose="020F0502020204030204" pitchFamily="34" charset="0"/>
                <a:cs typeface="Times New Roman" panose="02020603050405020304" pitchFamily="18" charset="0"/>
              </a:rPr>
              <a:t>[24] </a:t>
            </a:r>
            <a:r>
              <a:rPr lang="en-GB" sz="900" dirty="0">
                <a:latin typeface="Helvetica" pitchFamily="2" charset="0"/>
                <a:ea typeface="Calibri" panose="020F0502020204030204" pitchFamily="34" charset="0"/>
                <a:cs typeface="Times New Roman" panose="02020603050405020304" pitchFamily="18" charset="0"/>
              </a:rPr>
              <a:t>[Image] ReactNative. </a:t>
            </a:r>
            <a:r>
              <a:rPr lang="en-GB" sz="900" dirty="0">
                <a:latin typeface="Helvetica" pitchFamily="2" charset="0"/>
              </a:rPr>
              <a:t>2022. Accessed: 07/01/2023. At: </a:t>
            </a:r>
            <a:r>
              <a:rPr lang="en-GB" sz="900" dirty="0">
                <a:latin typeface="Helvetica" pitchFamily="2" charset="0"/>
                <a:hlinkClick r:id="rId23"/>
              </a:rPr>
              <a:t>https://reactnative.dev</a:t>
            </a:r>
            <a:r>
              <a:rPr lang="en-GB" sz="900" dirty="0">
                <a:latin typeface="Helvetica" pitchFamily="2" charset="0"/>
              </a:rPr>
              <a:t> </a:t>
            </a:r>
          </a:p>
          <a:p>
            <a:r>
              <a:rPr lang="en-GB" sz="900" b="1" dirty="0">
                <a:latin typeface="Helvetica" pitchFamily="2" charset="0"/>
                <a:ea typeface="Calibri" panose="020F0502020204030204" pitchFamily="34" charset="0"/>
                <a:cs typeface="Times New Roman" panose="02020603050405020304" pitchFamily="18" charset="0"/>
              </a:rPr>
              <a:t>[25] </a:t>
            </a:r>
            <a:r>
              <a:rPr lang="en-GB" sz="900" dirty="0">
                <a:latin typeface="Helvetica" pitchFamily="2" charset="0"/>
                <a:ea typeface="Calibri" panose="020F0502020204030204" pitchFamily="34" charset="0"/>
                <a:cs typeface="Times New Roman" panose="02020603050405020304" pitchFamily="18" charset="0"/>
              </a:rPr>
              <a:t>[Image] Xamarin. </a:t>
            </a:r>
            <a:r>
              <a:rPr lang="en-GB" sz="900" dirty="0">
                <a:latin typeface="Helvetica" pitchFamily="2" charset="0"/>
              </a:rPr>
              <a:t>2022. Accessed: 07/01/2023. At: </a:t>
            </a:r>
            <a:r>
              <a:rPr lang="en-GB" sz="900" dirty="0">
                <a:latin typeface="Helvetica" pitchFamily="2" charset="0"/>
                <a:hlinkClick r:id="rId24"/>
              </a:rPr>
              <a:t>https://learn.microsoft.com/en-us/xamarin/get-started/quickstarts/app?pivots=macos</a:t>
            </a:r>
            <a:r>
              <a:rPr lang="en-GB" sz="900" dirty="0">
                <a:latin typeface="Helvetica" pitchFamily="2" charset="0"/>
              </a:rPr>
              <a:t> </a:t>
            </a:r>
          </a:p>
          <a:p>
            <a:endParaRPr lang="en-GB" sz="900" dirty="0">
              <a:latin typeface="Helvetica" pitchFamily="2" charset="0"/>
            </a:endParaRPr>
          </a:p>
          <a:p>
            <a:endParaRPr lang="en-GB" sz="500" dirty="0"/>
          </a:p>
          <a:p>
            <a:endParaRPr lang="en-GB" sz="500" dirty="0"/>
          </a:p>
          <a:p>
            <a:endParaRPr lang="en-GB" sz="500" dirty="0">
              <a:effectLst/>
              <a:latin typeface="Helvetica" pitchFamily="2" charset="0"/>
              <a:ea typeface="Calibri" panose="020F0502020204030204" pitchFamily="34" charset="0"/>
              <a:cs typeface="Times New Roman" panose="02020603050405020304" pitchFamily="18" charset="0"/>
            </a:endParaRPr>
          </a:p>
          <a:p>
            <a:endParaRPr lang="en-GB" sz="500" dirty="0">
              <a:effectLst/>
              <a:latin typeface="Helvetica" pitchFamily="2"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93991380"/>
      </p:ext>
    </p:extLst>
  </p:cSld>
  <p:clrMapOvr>
    <a:masterClrMapping/>
  </p:clrMapOvr>
</p:sld>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9" ma:contentTypeDescription="Create a new document." ma:contentTypeScope="" ma:versionID="dfb74f7cb6a2a1d337ace4c70d9c2727">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2607509444c0eb42e8362ad1823a08f1"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CBCDFDC-7352-4BB6-9086-E88EA01A34A2}"/>
</file>

<file path=customXml/itemProps2.xml><?xml version="1.0" encoding="utf-8"?>
<ds:datastoreItem xmlns:ds="http://schemas.openxmlformats.org/officeDocument/2006/customXml" ds:itemID="{AAC1172B-3E51-4510-A284-F413E28911AB}"/>
</file>

<file path=customXml/itemProps3.xml><?xml version="1.0" encoding="utf-8"?>
<ds:datastoreItem xmlns:ds="http://schemas.openxmlformats.org/officeDocument/2006/customXml" ds:itemID="{2C260187-264A-48D7-AA91-3C4B899A13E3}"/>
</file>

<file path=docProps/app.xml><?xml version="1.0" encoding="utf-8"?>
<Properties xmlns="http://schemas.openxmlformats.org/officeDocument/2006/extended-properties" xmlns:vt="http://schemas.openxmlformats.org/officeDocument/2006/docPropsVTypes">
  <TotalTime>7033</TotalTime>
  <Words>5981</Words>
  <Application>Microsoft Macintosh PowerPoint</Application>
  <PresentationFormat>Widescreen</PresentationFormat>
  <Paragraphs>309</Paragraphs>
  <Slides>24</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Helvetica</vt:lpstr>
      <vt:lpstr>Symbol</vt:lpstr>
      <vt:lpstr>Office Theme 2013 - 2022</vt:lpstr>
      <vt:lpstr>The development of a database backed mobile application for the use in the Heritage Industry.</vt:lpstr>
      <vt:lpstr>The Statement of the Problem</vt:lpstr>
      <vt:lpstr>The Statement of the Problem</vt:lpstr>
      <vt:lpstr>The Statement of the Problem</vt:lpstr>
      <vt:lpstr>The Statement of the Problem</vt:lpstr>
      <vt:lpstr>The Statement of the Problem</vt:lpstr>
      <vt:lpstr>PowerPoint Presentation</vt:lpstr>
      <vt:lpstr>Main Findings</vt:lpstr>
      <vt:lpstr>Main Findings</vt:lpstr>
      <vt:lpstr>Main Findings</vt:lpstr>
      <vt:lpstr>Main Findings</vt:lpstr>
      <vt:lpstr>Main Findings</vt:lpstr>
      <vt:lpstr>Main Findings</vt:lpstr>
      <vt:lpstr>Main Findings</vt:lpstr>
      <vt:lpstr>Main Findings</vt:lpstr>
      <vt:lpstr>Main Findings</vt:lpstr>
      <vt:lpstr>Main Findings</vt:lpstr>
      <vt:lpstr>Main Findings</vt:lpstr>
      <vt:lpstr>Main Findings</vt:lpstr>
      <vt:lpstr>Project Planning – Gantt Charts</vt:lpstr>
      <vt:lpstr>Project Planning – Work Breakdown Structure</vt:lpstr>
      <vt:lpstr>Prototype</vt:lpstr>
      <vt:lpstr>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development of a bespoke business-related data-collection mobile-based application that uses both a local and cloud-based database system while investigating and utilising suitable platform technologies.</dc:title>
  <dc:creator>Connor Clack</dc:creator>
  <cp:lastModifiedBy>Connor Clack</cp:lastModifiedBy>
  <cp:revision>49</cp:revision>
  <dcterms:created xsi:type="dcterms:W3CDTF">2022-12-27T16:44:10Z</dcterms:created>
  <dcterms:modified xsi:type="dcterms:W3CDTF">2023-01-19T17:55:23Z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0x010100EF4E6AAE9C568C45BB5244925F8AB03B</vt:lpwstr>
  </property>
</Properties>
</file>