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Viktoria Berces" initials="VB" lastIdx="1" clrIdx="0">
    <p:extLst>
      <p:ext uri="{19B8F6BF-5375-455C-9EA6-DF929625EA0E}">
        <p15:presenceInfo xmlns:p15="http://schemas.microsoft.com/office/powerpoint/2012/main" userId="21462cbb7cd6836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5088" autoAdjust="0"/>
  </p:normalViewPr>
  <p:slideViewPr>
    <p:cSldViewPr snapToGrid="0">
      <p:cViewPr>
        <p:scale>
          <a:sx n="75" d="100"/>
          <a:sy n="75" d="100"/>
        </p:scale>
        <p:origin x="106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568A43-C036-4911-812F-24E9E4289E2B}" type="datetimeFigureOut">
              <a:rPr lang="en-GB" smtClean="0"/>
              <a:t>07/01/2021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E071E-3578-450A-A325-E12508F2A2D1}" type="slidenum">
              <a:rPr lang="en-GB" smtClean="0"/>
              <a:t>‹#›</a:t>
            </a:fld>
            <a:endParaRPr lang="en-GB"/>
          </a:p>
        </p:txBody>
      </p:sp>
    </p:spTree>
    <p:extLst>
      <p:ext uri="{BB962C8B-B14F-4D97-AF65-F5344CB8AC3E}">
        <p14:creationId xmlns:p14="http://schemas.microsoft.com/office/powerpoint/2010/main" val="64596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My name is Viktoria Berces and this is my audio presentation. This presentation was made for engineering applications and study skills module.</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1</a:t>
            </a:fld>
            <a:endParaRPr lang="en-GB"/>
          </a:p>
        </p:txBody>
      </p:sp>
    </p:spTree>
    <p:extLst>
      <p:ext uri="{BB962C8B-B14F-4D97-AF65-F5344CB8AC3E}">
        <p14:creationId xmlns:p14="http://schemas.microsoft.com/office/powerpoint/2010/main" val="70538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2</a:t>
            </a:fld>
            <a:endParaRPr lang="en-GB"/>
          </a:p>
        </p:txBody>
      </p:sp>
    </p:spTree>
    <p:extLst>
      <p:ext uri="{BB962C8B-B14F-4D97-AF65-F5344CB8AC3E}">
        <p14:creationId xmlns:p14="http://schemas.microsoft.com/office/powerpoint/2010/main" val="296912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four AHEP requirements are the following: </a:t>
            </a:r>
          </a:p>
          <a:p>
            <a:r>
              <a:rPr lang="en-GB" dirty="0"/>
              <a:t>D6 – Communication of work to technical and non-technical audiences</a:t>
            </a:r>
          </a:p>
          <a:p>
            <a:r>
              <a:rPr lang="en-GB" dirty="0"/>
              <a:t>EL5 – Awareness of relevant legal requirements governing engineering activities including personnel, health and safety, contracts, intellectual property rights, product safety and liability issues</a:t>
            </a:r>
          </a:p>
          <a:p>
            <a:r>
              <a:rPr lang="en-GB" dirty="0"/>
              <a:t>G1 – Applications of skills in problem solving, communication, information retrieval working with others and the effective use of general IT facilities</a:t>
            </a:r>
          </a:p>
          <a:p>
            <a:r>
              <a:rPr lang="en-GB" dirty="0"/>
              <a:t>G2 – Plan self-learning and improve performance as a foundation for lifelong learning and continuous professional development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3</a:t>
            </a:fld>
            <a:endParaRPr lang="en-GB"/>
          </a:p>
        </p:txBody>
      </p:sp>
    </p:spTree>
    <p:extLst>
      <p:ext uri="{BB962C8B-B14F-4D97-AF65-F5344CB8AC3E}">
        <p14:creationId xmlns:p14="http://schemas.microsoft.com/office/powerpoint/2010/main" val="1031660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I will talk a bit about the </a:t>
            </a:r>
            <a:r>
              <a:rPr lang="en-GB" dirty="0"/>
              <a:t>D6 – Communication of work to technical and non-technical audiences</a:t>
            </a:r>
          </a:p>
          <a:p>
            <a:r>
              <a:rPr lang="en-GB" dirty="0"/>
              <a:t>We distinguish between 2 types of communication.</a:t>
            </a:r>
          </a:p>
          <a:p>
            <a:r>
              <a:rPr lang="en-GB" dirty="0"/>
              <a:t>Formal: information is exchanged through predetermined channels, long communication chain. More reliable, but slow. Communication is usually in writing, so there is an evidence.</a:t>
            </a:r>
          </a:p>
          <a:p>
            <a:r>
              <a:rPr lang="en-GB" dirty="0"/>
              <a:t>Informal: exchange of information doesn’t follow any channels, free flow of information. Less reliable but fast. No documentary evidence. Employees can discuss work-related issues, but disadvantage is spread of </a:t>
            </a:r>
            <a:r>
              <a:rPr lang="en-GB" dirty="0" err="1"/>
              <a:t>rumors</a:t>
            </a:r>
            <a:r>
              <a:rPr lang="en-GB" dirty="0"/>
              <a:t>.</a:t>
            </a:r>
          </a:p>
          <a:p>
            <a:endParaRPr lang="en-GB" dirty="0"/>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4</a:t>
            </a:fld>
            <a:endParaRPr lang="en-GB"/>
          </a:p>
        </p:txBody>
      </p:sp>
    </p:spTree>
    <p:extLst>
      <p:ext uri="{BB962C8B-B14F-4D97-AF65-F5344CB8AC3E}">
        <p14:creationId xmlns:p14="http://schemas.microsoft.com/office/powerpoint/2010/main" val="2326495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is to pay attention to the reaction and facial expression of the audience.</a:t>
            </a:r>
          </a:p>
          <a:p>
            <a:r>
              <a:rPr lang="en-GB" dirty="0"/>
              <a:t>Avoid using jargon as much as possible and keep it as simple as possible.</a:t>
            </a:r>
          </a:p>
          <a:p>
            <a:r>
              <a:rPr lang="en-GB" dirty="0"/>
              <a:t>Helping to understand the presentation with visual and audio aids.</a:t>
            </a:r>
          </a:p>
          <a:p>
            <a:r>
              <a:rPr lang="en-GB" dirty="0" err="1"/>
              <a:t>Humor</a:t>
            </a:r>
            <a:r>
              <a:rPr lang="en-GB" dirty="0"/>
              <a:t> and storytelling can also help the audience understand the presentation more easily.</a:t>
            </a:r>
          </a:p>
        </p:txBody>
      </p:sp>
      <p:sp>
        <p:nvSpPr>
          <p:cNvPr id="4" name="Slide Number Placeholder 3"/>
          <p:cNvSpPr>
            <a:spLocks noGrp="1"/>
          </p:cNvSpPr>
          <p:nvPr>
            <p:ph type="sldNum" sz="quarter" idx="5"/>
          </p:nvPr>
        </p:nvSpPr>
        <p:spPr/>
        <p:txBody>
          <a:bodyPr/>
          <a:lstStyle/>
          <a:p>
            <a:fld id="{A00E071E-3578-450A-A325-E12508F2A2D1}" type="slidenum">
              <a:rPr lang="en-GB" smtClean="0"/>
              <a:t>5</a:t>
            </a:fld>
            <a:endParaRPr lang="en-GB"/>
          </a:p>
        </p:txBody>
      </p:sp>
    </p:spTree>
    <p:extLst>
      <p:ext uri="{BB962C8B-B14F-4D97-AF65-F5344CB8AC3E}">
        <p14:creationId xmlns:p14="http://schemas.microsoft.com/office/powerpoint/2010/main" val="34072945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Awareness of relevant legal requirements governing engineering activities including personnel, health and safety, contracts, intellectual property rights, product safety and liability issues.</a:t>
            </a:r>
          </a:p>
        </p:txBody>
      </p:sp>
      <p:sp>
        <p:nvSpPr>
          <p:cNvPr id="4" name="Slide Number Placeholder 3"/>
          <p:cNvSpPr>
            <a:spLocks noGrp="1"/>
          </p:cNvSpPr>
          <p:nvPr>
            <p:ph type="sldNum" sz="quarter" idx="5"/>
          </p:nvPr>
        </p:nvSpPr>
        <p:spPr/>
        <p:txBody>
          <a:bodyPr/>
          <a:lstStyle/>
          <a:p>
            <a:fld id="{A00E071E-3578-450A-A325-E12508F2A2D1}" type="slidenum">
              <a:rPr lang="en-GB" smtClean="0"/>
              <a:t>6</a:t>
            </a:fld>
            <a:endParaRPr lang="en-GB"/>
          </a:p>
        </p:txBody>
      </p:sp>
    </p:spTree>
    <p:extLst>
      <p:ext uri="{BB962C8B-B14F-4D97-AF65-F5344CB8AC3E}">
        <p14:creationId xmlns:p14="http://schemas.microsoft.com/office/powerpoint/2010/main" val="34789048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many other professions, the professional status and the actual practice of professional engineering is legally defined and protected by law in some jurisdictions. Additionally, some jurisdictions permit only licensed engineers (sometimes called registered engineers) to "practice engineering.</a:t>
            </a:r>
          </a:p>
          <a:p>
            <a:r>
              <a:rPr lang="en-GB" dirty="0"/>
              <a:t>In the United Kingdom, a Chartered Engineer is an Engineer registered with the Engineering Council. Contemporary Chartered Engineers are degree-qualified and have gained the highest level of professional competencies through training and monitored professional practice experience. This is a peer-reviewed process. The formation process of a Chartered Engineer consists of obtaining an accredited Bachelor's degree with honours in engineering or technology, plus either an appropriate Master's degree or Engineering Doctorate (</a:t>
            </a:r>
            <a:r>
              <a:rPr lang="en-GB" dirty="0" err="1"/>
              <a:t>EngD</a:t>
            </a:r>
            <a:r>
              <a:rPr lang="en-GB" dirty="0"/>
              <a:t>) accredited by a professional engineering institution. The title Chartered Engineer is protected by civil law and is a terminal qualification in engineering. The Engineering Council regulates professional engineering titles in the UK. “</a:t>
            </a:r>
          </a:p>
        </p:txBody>
      </p:sp>
      <p:sp>
        <p:nvSpPr>
          <p:cNvPr id="4" name="Slide Number Placeholder 3"/>
          <p:cNvSpPr>
            <a:spLocks noGrp="1"/>
          </p:cNvSpPr>
          <p:nvPr>
            <p:ph type="sldNum" sz="quarter" idx="5"/>
          </p:nvPr>
        </p:nvSpPr>
        <p:spPr/>
        <p:txBody>
          <a:bodyPr/>
          <a:lstStyle/>
          <a:p>
            <a:fld id="{A00E071E-3578-450A-A325-E12508F2A2D1}" type="slidenum">
              <a:rPr lang="en-GB" smtClean="0"/>
              <a:t>7</a:t>
            </a:fld>
            <a:endParaRPr lang="en-GB"/>
          </a:p>
        </p:txBody>
      </p:sp>
    </p:spTree>
    <p:extLst>
      <p:ext uri="{BB962C8B-B14F-4D97-AF65-F5344CB8AC3E}">
        <p14:creationId xmlns:p14="http://schemas.microsoft.com/office/powerpoint/2010/main" val="38538907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0" dirty="0"/>
              <a:t>The basis of British health and safety law is the Health and Safety at Work etc Act 1974.</a:t>
            </a:r>
            <a:r>
              <a:rPr lang="en-US" sz="1200" i="0" dirty="0"/>
              <a:t> T</a:t>
            </a:r>
            <a:r>
              <a:rPr lang="en-US" dirty="0"/>
              <a:t>he act sets out the general duties for employers, employees.</a:t>
            </a:r>
          </a:p>
          <a:p>
            <a:r>
              <a:rPr lang="en-GB" sz="1200" i="0" dirty="0"/>
              <a:t>The Management of Health and Safety at Work Regulations 1999 (the Management Regulations) define what employers are required to do to manage health and safety under the Health and Safety at Work Act. Like the Act, they apply to every work 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main requirement  on employers is to carry out risk assessment, so look at what the risks are and take measures. Health and safety leaflet gives more information about risk assessment.</a:t>
            </a:r>
          </a:p>
          <a:p>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8</a:t>
            </a:fld>
            <a:endParaRPr lang="en-GB"/>
          </a:p>
        </p:txBody>
      </p:sp>
    </p:spTree>
    <p:extLst>
      <p:ext uri="{BB962C8B-B14F-4D97-AF65-F5344CB8AC3E}">
        <p14:creationId xmlns:p14="http://schemas.microsoft.com/office/powerpoint/2010/main" val="24631634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regulations apply for workplaces and in addition there are specific regulations for particular areas.</a:t>
            </a:r>
            <a:endParaRPr lang="en-GB" dirty="0"/>
          </a:p>
        </p:txBody>
      </p:sp>
      <p:sp>
        <p:nvSpPr>
          <p:cNvPr id="4" name="Slide Number Placeholder 3"/>
          <p:cNvSpPr>
            <a:spLocks noGrp="1"/>
          </p:cNvSpPr>
          <p:nvPr>
            <p:ph type="sldNum" sz="quarter" idx="5"/>
          </p:nvPr>
        </p:nvSpPr>
        <p:spPr/>
        <p:txBody>
          <a:bodyPr/>
          <a:lstStyle/>
          <a:p>
            <a:fld id="{A00E071E-3578-450A-A325-E12508F2A2D1}" type="slidenum">
              <a:rPr lang="en-GB" smtClean="0"/>
              <a:t>9</a:t>
            </a:fld>
            <a:endParaRPr lang="en-GB"/>
          </a:p>
        </p:txBody>
      </p:sp>
    </p:spTree>
    <p:extLst>
      <p:ext uri="{BB962C8B-B14F-4D97-AF65-F5344CB8AC3E}">
        <p14:creationId xmlns:p14="http://schemas.microsoft.com/office/powerpoint/2010/main" val="39995921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r>
              <a:rPr lang="en-GB" b="0" i="0" dirty="0">
                <a:solidFill>
                  <a:srgbClr val="525252"/>
                </a:solidFill>
                <a:effectLst/>
                <a:latin typeface="Open Sans"/>
              </a:rPr>
              <a:t>Offer - An agreement happens when an offer is made by 1 party to the other, and that offer is accepted. </a:t>
            </a:r>
          </a:p>
          <a:p>
            <a:r>
              <a:rPr lang="en-GB" b="0" i="0" dirty="0">
                <a:solidFill>
                  <a:srgbClr val="525252"/>
                </a:solidFill>
                <a:effectLst/>
                <a:latin typeface="Open Sans"/>
              </a:rPr>
              <a:t>Acceptance - Acceptance of the offer must be unconditional and it must be communicated. </a:t>
            </a:r>
          </a:p>
          <a:p>
            <a:r>
              <a:rPr lang="en-GB" b="0" i="0" dirty="0">
                <a:solidFill>
                  <a:srgbClr val="525252"/>
                </a:solidFill>
                <a:effectLst/>
                <a:latin typeface="Open Sans"/>
              </a:rPr>
              <a:t>Consideration - </a:t>
            </a:r>
            <a:r>
              <a:rPr lang="en-US" i="0" dirty="0"/>
              <a:t>Parties must exchange some value without promising or providing value there is no contract.</a:t>
            </a:r>
            <a:endParaRPr lang="en-GB" b="0" i="0" dirty="0">
              <a:solidFill>
                <a:srgbClr val="525252"/>
              </a:solidFill>
              <a:effectLst/>
              <a:latin typeface="Open Sans"/>
            </a:endParaRPr>
          </a:p>
          <a:p>
            <a:r>
              <a:rPr lang="en-GB" b="0" i="0" dirty="0">
                <a:solidFill>
                  <a:srgbClr val="525252"/>
                </a:solidFill>
                <a:effectLst/>
                <a:latin typeface="Open Sans"/>
              </a:rPr>
              <a:t>Mutual obligation - It must be clear that the parties intended to enter into a legally binding contract.</a:t>
            </a:r>
          </a:p>
          <a:p>
            <a:r>
              <a:rPr lang="en-GB" b="0" i="0" dirty="0">
                <a:solidFill>
                  <a:srgbClr val="525252"/>
                </a:solidFill>
                <a:effectLst/>
                <a:latin typeface="Open Sans"/>
              </a:rPr>
              <a:t>Competence - </a:t>
            </a:r>
            <a:r>
              <a:rPr lang="en-GB" b="0" i="0" dirty="0">
                <a:solidFill>
                  <a:srgbClr val="272727"/>
                </a:solidFill>
                <a:effectLst/>
                <a:latin typeface="Proxima Nova Rg Regular"/>
              </a:rPr>
              <a:t>To be "capable" of making a contract, the parties must understand what they're doing.</a:t>
            </a:r>
            <a:endParaRPr lang="en-GB" i="0" dirty="0"/>
          </a:p>
        </p:txBody>
      </p:sp>
      <p:sp>
        <p:nvSpPr>
          <p:cNvPr id="4" name="Slide Number Placeholder 3"/>
          <p:cNvSpPr>
            <a:spLocks noGrp="1"/>
          </p:cNvSpPr>
          <p:nvPr>
            <p:ph type="sldNum" sz="quarter" idx="5"/>
          </p:nvPr>
        </p:nvSpPr>
        <p:spPr/>
        <p:txBody>
          <a:bodyPr/>
          <a:lstStyle/>
          <a:p>
            <a:fld id="{A00E071E-3578-450A-A325-E12508F2A2D1}" type="slidenum">
              <a:rPr lang="en-GB" smtClean="0"/>
              <a:t>10</a:t>
            </a:fld>
            <a:endParaRPr lang="en-GB"/>
          </a:p>
        </p:txBody>
      </p:sp>
    </p:spTree>
    <p:extLst>
      <p:ext uri="{BB962C8B-B14F-4D97-AF65-F5344CB8AC3E}">
        <p14:creationId xmlns:p14="http://schemas.microsoft.com/office/powerpoint/2010/main" val="32196402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intellectual property we mean the products of the creative mind that could be:</a:t>
            </a:r>
          </a:p>
          <a:p>
            <a:r>
              <a:rPr lang="en-US" dirty="0"/>
              <a:t>- inventions</a:t>
            </a:r>
          </a:p>
          <a:p>
            <a:r>
              <a:rPr lang="en-US" dirty="0"/>
              <a:t>- literary and artistic work</a:t>
            </a:r>
          </a:p>
          <a:p>
            <a:pPr marL="171450" indent="-171450">
              <a:buFontTx/>
              <a:buChar char="-"/>
            </a:pPr>
            <a:r>
              <a:rPr lang="en-US" dirty="0"/>
              <a:t>signs, names, images and forms used in commerce</a:t>
            </a:r>
          </a:p>
          <a:p>
            <a:pPr marL="0" indent="0">
              <a:buFontTx/>
              <a:buNone/>
            </a:pPr>
            <a:endParaRPr lang="en-US" dirty="0"/>
          </a:p>
          <a:p>
            <a:pPr marL="0" indent="0">
              <a:buFontTx/>
              <a:buNone/>
            </a:pPr>
            <a:r>
              <a:rPr lang="en-US" dirty="0"/>
              <a:t>Intellectual property protection gives moral and legal protection to the products.</a:t>
            </a:r>
          </a:p>
        </p:txBody>
      </p:sp>
      <p:sp>
        <p:nvSpPr>
          <p:cNvPr id="4" name="Slide Number Placeholder 3"/>
          <p:cNvSpPr>
            <a:spLocks noGrp="1"/>
          </p:cNvSpPr>
          <p:nvPr>
            <p:ph type="sldNum" sz="quarter" idx="5"/>
          </p:nvPr>
        </p:nvSpPr>
        <p:spPr/>
        <p:txBody>
          <a:bodyPr/>
          <a:lstStyle/>
          <a:p>
            <a:fld id="{A00E071E-3578-450A-A325-E12508F2A2D1}" type="slidenum">
              <a:rPr lang="en-GB" smtClean="0"/>
              <a:t>11</a:t>
            </a:fld>
            <a:endParaRPr lang="en-GB"/>
          </a:p>
        </p:txBody>
      </p:sp>
    </p:spTree>
    <p:extLst>
      <p:ext uri="{BB962C8B-B14F-4D97-AF65-F5344CB8AC3E}">
        <p14:creationId xmlns:p14="http://schemas.microsoft.com/office/powerpoint/2010/main" val="33495589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General Product Safety Regulations (2005) states that </a:t>
            </a:r>
            <a:r>
              <a:rPr lang="en-GB" dirty="0"/>
              <a:t>"No producer shall [supply or] place a [consumer] product on the market unless the product is a safe product" .</a:t>
            </a:r>
          </a:p>
          <a:p>
            <a:r>
              <a:rPr lang="en-GB" dirty="0"/>
              <a:t>The Consumer Protection Act 1987 is in place to hold manufacturers accountable for producing unsafe goods. It allows consumers to claim compensation if the defective product has caused personal injury, damage to property or death. Claims under the Act are generally brought against the product's 'producer’.</a:t>
            </a:r>
          </a:p>
          <a:p>
            <a:r>
              <a:rPr lang="en-GB" dirty="0"/>
              <a:t>Trading Standards are a government service that make sure that consumers are protected from unfair trading and allow them to successfully support businesses that are legitimate.</a:t>
            </a:r>
          </a:p>
        </p:txBody>
      </p:sp>
      <p:sp>
        <p:nvSpPr>
          <p:cNvPr id="4" name="Slide Number Placeholder 3"/>
          <p:cNvSpPr>
            <a:spLocks noGrp="1"/>
          </p:cNvSpPr>
          <p:nvPr>
            <p:ph type="sldNum" sz="quarter" idx="5"/>
          </p:nvPr>
        </p:nvSpPr>
        <p:spPr/>
        <p:txBody>
          <a:bodyPr/>
          <a:lstStyle/>
          <a:p>
            <a:fld id="{A00E071E-3578-450A-A325-E12508F2A2D1}" type="slidenum">
              <a:rPr lang="en-GB" smtClean="0"/>
              <a:t>12</a:t>
            </a:fld>
            <a:endParaRPr lang="en-GB"/>
          </a:p>
        </p:txBody>
      </p:sp>
    </p:spTree>
    <p:extLst>
      <p:ext uri="{BB962C8B-B14F-4D97-AF65-F5344CB8AC3E}">
        <p14:creationId xmlns:p14="http://schemas.microsoft.com/office/powerpoint/2010/main" val="41530663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Since I started studying at UWTSD, my problem-solving and analysis skills have improved a lot, thanks to the complex mathematical tasks, through various physical and thermodynamic calculations, to basic programming in </a:t>
            </a:r>
            <a:r>
              <a:rPr lang="en-GB" dirty="0" err="1"/>
              <a:t>Matlab</a:t>
            </a:r>
            <a:r>
              <a:rPr lang="en-GB" dirty="0"/>
              <a:t>.</a:t>
            </a:r>
          </a:p>
          <a:p>
            <a:r>
              <a:rPr lang="en-GB" dirty="0"/>
              <a:t>I was also introduced to a new creative program, </a:t>
            </a:r>
            <a:r>
              <a:rPr lang="en-GB" dirty="0" err="1"/>
              <a:t>Solidworks</a:t>
            </a:r>
            <a:r>
              <a:rPr lang="en-GB" dirty="0"/>
              <a:t>.</a:t>
            </a:r>
          </a:p>
          <a:p>
            <a:r>
              <a:rPr lang="en-GB" dirty="0"/>
              <a:t>Furthermore, thanks to the course, I am now able to write complex dissertations that meet the needs of the university, including appropriately used references.</a:t>
            </a:r>
          </a:p>
          <a:p>
            <a:r>
              <a:rPr lang="en-GB" dirty="0"/>
              <a:t>I can also say that I have definitely improved in terms of information acquisition and processing. The preparation of certain dissertations required the compilation and conduct of an experiment, and then the continuous collection of information during the execution of the experiments. The collected data then had to be organized into an excel spreadsheet, where various calculations and correlations were presented.</a:t>
            </a:r>
          </a:p>
          <a:p>
            <a:r>
              <a:rPr lang="en-GB" dirty="0"/>
              <a:t>As part of team work, we had to carry out an experiment together, collect data, everyone had their own task, and thus working together, we successfully solved the set task.</a:t>
            </a:r>
          </a:p>
          <a:p>
            <a:r>
              <a:rPr lang="en-GB" dirty="0"/>
              <a:t>My IT knowledge also became broader by learning about new programs such as </a:t>
            </a:r>
            <a:r>
              <a:rPr lang="en-GB" dirty="0" err="1"/>
              <a:t>Matlab</a:t>
            </a:r>
            <a:r>
              <a:rPr lang="en-GB" dirty="0"/>
              <a:t> and </a:t>
            </a:r>
            <a:r>
              <a:rPr lang="en-GB" dirty="0" err="1"/>
              <a:t>Solidworks</a:t>
            </a:r>
            <a:r>
              <a:rPr lang="en-GB" dirty="0"/>
              <a:t>, as I mentioned earlier. My knowledge of Excel, Word and </a:t>
            </a:r>
            <a:r>
              <a:rPr lang="en-GB" dirty="0" err="1"/>
              <a:t>Powerpoint</a:t>
            </a:r>
            <a:r>
              <a:rPr lang="en-GB" dirty="0"/>
              <a:t> has also improved, thanks to the training.</a:t>
            </a:r>
          </a:p>
        </p:txBody>
      </p:sp>
      <p:sp>
        <p:nvSpPr>
          <p:cNvPr id="4" name="Slide Number Placeholder 3"/>
          <p:cNvSpPr>
            <a:spLocks noGrp="1"/>
          </p:cNvSpPr>
          <p:nvPr>
            <p:ph type="sldNum" sz="quarter" idx="5"/>
          </p:nvPr>
        </p:nvSpPr>
        <p:spPr/>
        <p:txBody>
          <a:bodyPr/>
          <a:lstStyle/>
          <a:p>
            <a:fld id="{A00E071E-3578-450A-A325-E12508F2A2D1}" type="slidenum">
              <a:rPr lang="en-GB" smtClean="0"/>
              <a:t>13</a:t>
            </a:fld>
            <a:endParaRPr lang="en-GB"/>
          </a:p>
        </p:txBody>
      </p:sp>
    </p:spTree>
    <p:extLst>
      <p:ext uri="{BB962C8B-B14F-4D97-AF65-F5344CB8AC3E}">
        <p14:creationId xmlns:p14="http://schemas.microsoft.com/office/powerpoint/2010/main" val="3293520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have 7 </a:t>
            </a:r>
            <a:r>
              <a:rPr lang="en-US" dirty="0" err="1"/>
              <a:t>yrs</a:t>
            </a:r>
            <a:r>
              <a:rPr lang="en-US" dirty="0"/>
              <a:t> experience in automotive industry. I work as a Quality technician, which means I have big responsibility to keep the quality standards of the company. </a:t>
            </a:r>
          </a:p>
          <a:p>
            <a:r>
              <a:rPr lang="en-GB" dirty="0"/>
              <a:t>In addition to completing this training, I would like to gain additional qualifications in quality, or, if I have the opportunity to be allowed to complete a quality management master’s degree, which I have suspended in order to begin this training.</a:t>
            </a:r>
          </a:p>
          <a:p>
            <a:r>
              <a:rPr lang="en-GB" dirty="0"/>
              <a:t>Nevertheless, I would like to use the knowledge gained here and use it in my work. I would like to work as an engineer and solve problems with the knowledge acquired during the training and the ever-evolving analytical thinking.</a:t>
            </a:r>
          </a:p>
        </p:txBody>
      </p:sp>
      <p:sp>
        <p:nvSpPr>
          <p:cNvPr id="4" name="Slide Number Placeholder 3"/>
          <p:cNvSpPr>
            <a:spLocks noGrp="1"/>
          </p:cNvSpPr>
          <p:nvPr>
            <p:ph type="sldNum" sz="quarter" idx="5"/>
          </p:nvPr>
        </p:nvSpPr>
        <p:spPr/>
        <p:txBody>
          <a:bodyPr/>
          <a:lstStyle/>
          <a:p>
            <a:fld id="{A00E071E-3578-450A-A325-E12508F2A2D1}" type="slidenum">
              <a:rPr lang="en-GB" smtClean="0"/>
              <a:t>14</a:t>
            </a:fld>
            <a:endParaRPr lang="en-GB"/>
          </a:p>
        </p:txBody>
      </p:sp>
    </p:spTree>
    <p:extLst>
      <p:ext uri="{BB962C8B-B14F-4D97-AF65-F5344CB8AC3E}">
        <p14:creationId xmlns:p14="http://schemas.microsoft.com/office/powerpoint/2010/main" val="30212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20144859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9417773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1296717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089094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1/7/2021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07586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3E8B1C-86EF-43CF-8304-249481088644}" type="datetimeFigureOut">
              <a:rPr lang="en-US" smtClean="0"/>
              <a:t>1/7/2021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357975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3E8B1C-86EF-43CF-8304-249481088644}" type="datetimeFigureOut">
              <a:rPr lang="en-US" smtClean="0"/>
              <a:t>1/7/2021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575009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3871646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1/7/2021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200831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10926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F3E8B1C-86EF-43CF-8304-249481088644}" type="datetimeFigureOut">
              <a:rPr lang="en-US" smtClean="0"/>
              <a:t>1/7/2021</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C3DB2ADC-AF19-4574-8C10-79B5B04FCA27}" type="slidenum">
              <a:rPr lang="en-US" smtClean="0"/>
              <a:t>‹#›</a:t>
            </a:fld>
            <a:endParaRPr lang="en-US"/>
          </a:p>
        </p:txBody>
      </p:sp>
    </p:spTree>
    <p:extLst>
      <p:ext uri="{BB962C8B-B14F-4D97-AF65-F5344CB8AC3E}">
        <p14:creationId xmlns:p14="http://schemas.microsoft.com/office/powerpoint/2010/main" val="5811436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F3E8B1C-86EF-43CF-8304-249481088644}" type="datetimeFigureOut">
              <a:rPr lang="en-US" smtClean="0"/>
              <a:pPr/>
              <a:t>1/7/2021</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C3DB2ADC-AF19-4574-8C10-79B5B04FCA27}" type="slidenum">
              <a:rPr lang="en-US" smtClean="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2983815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audio" Target="../media/media2.m4a"/><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image" Target="../media/image16.tmp"/><Relationship Id="rId3" Type="http://schemas.openxmlformats.org/officeDocument/2006/relationships/slideLayout" Target="../slideLayouts/slideLayout2.xml"/><Relationship Id="rId7" Type="http://schemas.openxmlformats.org/officeDocument/2006/relationships/image" Target="../media/image15.tmp"/><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4.svg"/><Relationship Id="rId5" Type="http://schemas.openxmlformats.org/officeDocument/2006/relationships/image" Target="../media/image13.png"/><Relationship Id="rId10" Type="http://schemas.openxmlformats.org/officeDocument/2006/relationships/image" Target="../media/image2.png"/><Relationship Id="rId4" Type="http://schemas.openxmlformats.org/officeDocument/2006/relationships/notesSlide" Target="../notesSlides/notesSlide9.xml"/><Relationship Id="rId9" Type="http://schemas.openxmlformats.org/officeDocument/2006/relationships/image" Target="../media/image17.tmp"/></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intellectual-property-an-overview" TargetMode="External"/><Relationship Id="rId13" Type="http://schemas.openxmlformats.org/officeDocument/2006/relationships/image" Target="../media/image28.png"/><Relationship Id="rId3" Type="http://schemas.openxmlformats.org/officeDocument/2006/relationships/hyperlink" Target="https://status.net/articles/formal-communication-informal-communication/" TargetMode="External"/><Relationship Id="rId7" Type="http://schemas.openxmlformats.org/officeDocument/2006/relationships/hyperlink" Target="https://www.tarshuslaw.com/blog/do-you-know-the-5-basic-requirements-for-a-contract" TargetMode="External"/><Relationship Id="rId12" Type="http://schemas.openxmlformats.org/officeDocument/2006/relationships/hyperlink" Target="https://en.wikipedia.org/wiki/Regulation_and_licensure_in_engineering" TargetMode="External"/><Relationship Id="rId2" Type="http://schemas.openxmlformats.org/officeDocument/2006/relationships/hyperlink" Target="https://www.lucidchart.com/blog/how-to-explain-technical-ideas-to-a-non-technical-audience" TargetMode="External"/><Relationship Id="rId1" Type="http://schemas.openxmlformats.org/officeDocument/2006/relationships/slideLayout" Target="../slideLayouts/slideLayout2.xml"/><Relationship Id="rId6" Type="http://schemas.openxmlformats.org/officeDocument/2006/relationships/hyperlink" Target="https://www.rocketlawyer.com/gb/en/quick-guides/how-to-form-a-valid-contract" TargetMode="External"/><Relationship Id="rId11" Type="http://schemas.openxmlformats.org/officeDocument/2006/relationships/hyperlink" Target="https://www.hse.gov.uk/pubns/hsc13.pdf" TargetMode="External"/><Relationship Id="rId5" Type="http://schemas.openxmlformats.org/officeDocument/2006/relationships/hyperlink" Target="https://www.nolo.com/legal-encyclopedia/contracts-basics-33367.html" TargetMode="External"/><Relationship Id="rId10" Type="http://schemas.openxmlformats.org/officeDocument/2006/relationships/hyperlink" Target="https://www.hse.gov.uk/guidance/index.htm" TargetMode="External"/><Relationship Id="rId4" Type="http://schemas.openxmlformats.org/officeDocument/2006/relationships/hyperlink" Target="https://www.hse.gov.uk/pubns/hse49.pdf" TargetMode="External"/><Relationship Id="rId9" Type="http://schemas.openxmlformats.org/officeDocument/2006/relationships/hyperlink" Target="https://www.gov.uk/guidance/product-safety-advice-for-businesses" TargetMode="External"/><Relationship Id="rId14" Type="http://schemas.openxmlformats.org/officeDocument/2006/relationships/image" Target="../media/image2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C1FA8F66-3B85-411D-A2A6-A50DF3026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pic>
        <p:nvPicPr>
          <p:cNvPr id="4" name="Picture 3">
            <a:extLst>
              <a:ext uri="{FF2B5EF4-FFF2-40B4-BE49-F238E27FC236}">
                <a16:creationId xmlns:a16="http://schemas.microsoft.com/office/drawing/2014/main" id="{2402906D-48BC-4905-A86B-357665D4E6AC}"/>
              </a:ext>
            </a:extLst>
          </p:cNvPr>
          <p:cNvPicPr>
            <a:picLocks noChangeAspect="1"/>
          </p:cNvPicPr>
          <p:nvPr/>
        </p:nvPicPr>
        <p:blipFill rotWithShape="1">
          <a:blip r:embed="rId5"/>
          <a:srcRect l="4364" t="23391" r="4727"/>
          <a:stretch/>
        </p:blipFill>
        <p:spPr>
          <a:xfrm>
            <a:off x="20" y="0"/>
            <a:ext cx="12191980" cy="6857990"/>
          </a:xfrm>
          <a:prstGeom prst="rect">
            <a:avLst/>
          </a:prstGeom>
        </p:spPr>
      </p:pic>
      <p:sp>
        <p:nvSpPr>
          <p:cNvPr id="30" name="Rectangle 29">
            <a:extLst>
              <a:ext uri="{FF2B5EF4-FFF2-40B4-BE49-F238E27FC236}">
                <a16:creationId xmlns:a16="http://schemas.microsoft.com/office/drawing/2014/main" id="{D695E25C-06E7-4082-BE92-B571B616B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9257916F-271C-4D56-AEDE-0309D1746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33">
            <a:extLst>
              <a:ext uri="{FF2B5EF4-FFF2-40B4-BE49-F238E27FC236}">
                <a16:creationId xmlns:a16="http://schemas.microsoft.com/office/drawing/2014/main" id="{EC75C176-BB0F-4087-B339-FC37356C0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35">
            <a:extLst>
              <a:ext uri="{FF2B5EF4-FFF2-40B4-BE49-F238E27FC236}">
                <a16:creationId xmlns:a16="http://schemas.microsoft.com/office/drawing/2014/main" id="{E64BD7DF-F4BB-427F-B4F6-6DC83A59AA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732" y="4428067"/>
            <a:ext cx="11260667" cy="1962497"/>
          </a:xfrm>
          <a:prstGeom prst="rect">
            <a:avLst/>
          </a:prstGeom>
          <a:solidFill>
            <a:schemeClr val="accent1">
              <a:alpha val="97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72A9E3B-420C-4262-8C26-6134CDC32B26}"/>
              </a:ext>
            </a:extLst>
          </p:cNvPr>
          <p:cNvSpPr>
            <a:spLocks noGrp="1"/>
          </p:cNvSpPr>
          <p:nvPr>
            <p:ph type="ctrTitle"/>
          </p:nvPr>
        </p:nvSpPr>
        <p:spPr>
          <a:xfrm>
            <a:off x="609599" y="4424510"/>
            <a:ext cx="10965141" cy="1042734"/>
          </a:xfrm>
        </p:spPr>
        <p:txBody>
          <a:bodyPr>
            <a:normAutofit/>
          </a:bodyPr>
          <a:lstStyle/>
          <a:p>
            <a:pPr>
              <a:lnSpc>
                <a:spcPct val="90000"/>
              </a:lnSpc>
            </a:pPr>
            <a:r>
              <a:rPr lang="en-US" sz="1800" i="1" dirty="0">
                <a:solidFill>
                  <a:schemeClr val="bg1">
                    <a:lumMod val="75000"/>
                  </a:schemeClr>
                </a:solidFill>
              </a:rPr>
              <a:t>University of wales trinity saint David</a:t>
            </a:r>
            <a:br>
              <a:rPr lang="en-US" sz="1800" i="1" dirty="0">
                <a:solidFill>
                  <a:schemeClr val="bg1">
                    <a:lumMod val="75000"/>
                  </a:schemeClr>
                </a:solidFill>
              </a:rPr>
            </a:br>
            <a:r>
              <a:rPr lang="en-US" sz="1800" i="1" dirty="0">
                <a:solidFill>
                  <a:schemeClr val="bg1">
                    <a:lumMod val="75000"/>
                  </a:schemeClr>
                </a:solidFill>
              </a:rPr>
              <a:t>engineering applications and study skills</a:t>
            </a:r>
            <a:br>
              <a:rPr lang="en-US" sz="1800" i="1" dirty="0">
                <a:solidFill>
                  <a:schemeClr val="bg1">
                    <a:lumMod val="75000"/>
                  </a:schemeClr>
                </a:solidFill>
              </a:rPr>
            </a:br>
            <a:r>
              <a:rPr lang="en-US" sz="1800" i="1" dirty="0">
                <a:solidFill>
                  <a:schemeClr val="bg1">
                    <a:lumMod val="75000"/>
                  </a:schemeClr>
                </a:solidFill>
              </a:rPr>
              <a:t>acma4007</a:t>
            </a:r>
            <a:br>
              <a:rPr lang="en-US" sz="1300" i="1" dirty="0">
                <a:solidFill>
                  <a:srgbClr val="FFFFFF"/>
                </a:solidFill>
              </a:rPr>
            </a:br>
            <a:endParaRPr lang="en-GB" sz="1300" i="1" dirty="0">
              <a:solidFill>
                <a:srgbClr val="FFFFFF"/>
              </a:solidFill>
            </a:endParaRPr>
          </a:p>
        </p:txBody>
      </p:sp>
      <p:sp>
        <p:nvSpPr>
          <p:cNvPr id="3" name="Subtitle 2">
            <a:extLst>
              <a:ext uri="{FF2B5EF4-FFF2-40B4-BE49-F238E27FC236}">
                <a16:creationId xmlns:a16="http://schemas.microsoft.com/office/drawing/2014/main" id="{7D401790-2BDE-4808-9A9E-C5DCC1F319EA}"/>
              </a:ext>
            </a:extLst>
          </p:cNvPr>
          <p:cNvSpPr>
            <a:spLocks noGrp="1"/>
          </p:cNvSpPr>
          <p:nvPr>
            <p:ph type="subTitle" idx="1"/>
          </p:nvPr>
        </p:nvSpPr>
        <p:spPr>
          <a:xfrm>
            <a:off x="609598" y="5467246"/>
            <a:ext cx="10965142" cy="484822"/>
          </a:xfrm>
        </p:spPr>
        <p:txBody>
          <a:bodyPr>
            <a:normAutofit/>
          </a:bodyPr>
          <a:lstStyle/>
          <a:p>
            <a:pPr>
              <a:lnSpc>
                <a:spcPct val="90000"/>
              </a:lnSpc>
            </a:pPr>
            <a:r>
              <a:rPr lang="en-US" sz="1000" dirty="0">
                <a:solidFill>
                  <a:schemeClr val="bg1">
                    <a:lumMod val="75000"/>
                  </a:schemeClr>
                </a:solidFill>
              </a:rPr>
              <a:t>Viktoria Berces</a:t>
            </a:r>
          </a:p>
          <a:p>
            <a:pPr>
              <a:lnSpc>
                <a:spcPct val="90000"/>
              </a:lnSpc>
            </a:pPr>
            <a:r>
              <a:rPr lang="en-US" sz="1000" dirty="0">
                <a:solidFill>
                  <a:schemeClr val="bg1">
                    <a:lumMod val="75000"/>
                  </a:schemeClr>
                </a:solidFill>
              </a:rPr>
              <a:t>1908705</a:t>
            </a:r>
            <a:endParaRPr lang="en-GB" sz="1000" dirty="0">
              <a:solidFill>
                <a:schemeClr val="bg1">
                  <a:lumMod val="75000"/>
                </a:schemeClr>
              </a:solidFill>
            </a:endParaRPr>
          </a:p>
        </p:txBody>
      </p:sp>
      <p:pic>
        <p:nvPicPr>
          <p:cNvPr id="7" name="Audio 6">
            <a:hlinkClick r:id="" action="ppaction://media"/>
            <a:extLst>
              <a:ext uri="{FF2B5EF4-FFF2-40B4-BE49-F238E27FC236}">
                <a16:creationId xmlns:a16="http://schemas.microsoft.com/office/drawing/2014/main" id="{DDB96AD9-4531-47B7-ABED-A5ECCA3393B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33446562"/>
      </p:ext>
    </p:extLst>
  </p:cSld>
  <p:clrMapOvr>
    <a:masterClrMapping/>
  </p:clrMapOvr>
  <mc:AlternateContent xmlns:mc="http://schemas.openxmlformats.org/markup-compatibility/2006">
    <mc:Choice xmlns:p14="http://schemas.microsoft.com/office/powerpoint/2010/main" Requires="p14">
      <p:transition spd="slow" p14:dur="2000" advTm="11160"/>
    </mc:Choice>
    <mc:Fallback>
      <p:transition spd="slow" advTm="1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7"/>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16">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744FF3-0545-47FA-82CB-8558DA3B5E78}"/>
              </a:ext>
            </a:extLst>
          </p:cNvPr>
          <p:cNvSpPr>
            <a:spLocks noGrp="1"/>
          </p:cNvSpPr>
          <p:nvPr>
            <p:ph type="title"/>
          </p:nvPr>
        </p:nvSpPr>
        <p:spPr>
          <a:xfrm>
            <a:off x="746228" y="1073231"/>
            <a:ext cx="3054091" cy="4711539"/>
          </a:xfrm>
          <a:effectLst>
            <a:outerShdw blurRad="50800" dist="50800" dir="5400000" algn="ctr" rotWithShape="0">
              <a:schemeClr val="bg1">
                <a:lumMod val="65000"/>
              </a:schemeClr>
            </a:outerShdw>
          </a:effectLst>
        </p:spPr>
        <p:txBody>
          <a:bodyPr anchor="ctr">
            <a:normAutofit/>
          </a:bodyPr>
          <a:lstStyle/>
          <a:p>
            <a:br>
              <a:rPr lang="en-US" sz="3200" i="1" dirty="0">
                <a:solidFill>
                  <a:schemeClr val="accent1"/>
                </a:solidFill>
              </a:rPr>
            </a:br>
            <a:r>
              <a:rPr lang="en-US" sz="3200" i="1" dirty="0">
                <a:solidFill>
                  <a:schemeClr val="accent1"/>
                </a:solidFill>
              </a:rPr>
              <a:t>introduction</a:t>
            </a:r>
            <a:endParaRPr lang="en-GB" sz="3200" i="1" dirty="0">
              <a:solidFill>
                <a:schemeClr val="accent1"/>
              </a:solidFill>
            </a:endParaRPr>
          </a:p>
        </p:txBody>
      </p:sp>
      <p:sp>
        <p:nvSpPr>
          <p:cNvPr id="32" name="Rectangle 18">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0">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2">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C8FCFF9-552A-4122-B129-D1B4265ED95E}"/>
              </a:ext>
            </a:extLst>
          </p:cNvPr>
          <p:cNvSpPr>
            <a:spLocks noGrp="1"/>
          </p:cNvSpPr>
          <p:nvPr>
            <p:ph idx="1"/>
          </p:nvPr>
        </p:nvSpPr>
        <p:spPr>
          <a:xfrm>
            <a:off x="4702629" y="1073231"/>
            <a:ext cx="6599582" cy="4711539"/>
          </a:xfrm>
        </p:spPr>
        <p:txBody>
          <a:bodyPr>
            <a:normAutofit/>
          </a:bodyPr>
          <a:lstStyle/>
          <a:p>
            <a:pPr marL="0" indent="0">
              <a:buNone/>
            </a:pPr>
            <a:endParaRPr lang="en-GB" sz="2000" i="1" dirty="0">
              <a:solidFill>
                <a:srgbClr val="FFFFFF"/>
              </a:solidFill>
            </a:endParaRPr>
          </a:p>
          <a:p>
            <a:pPr marL="0" indent="0">
              <a:buNone/>
            </a:pPr>
            <a:r>
              <a:rPr lang="en-GB" sz="2000" i="1" dirty="0">
                <a:solidFill>
                  <a:schemeClr val="bg1">
                    <a:lumMod val="75000"/>
                  </a:schemeClr>
                </a:solidFill>
              </a:rPr>
              <a:t>The aim of this presentation is to discuss the learning outcomes of UK engineering council Accreditation of Higher Education Programmes - AHEP - requirements for Mechanical and manufacturing engineering course</a:t>
            </a:r>
            <a:endParaRPr lang="en-GB" sz="2000" dirty="0">
              <a:solidFill>
                <a:schemeClr val="bg1">
                  <a:lumMod val="75000"/>
                </a:schemeClr>
              </a:solidFill>
            </a:endParaRPr>
          </a:p>
        </p:txBody>
      </p:sp>
      <p:pic>
        <p:nvPicPr>
          <p:cNvPr id="9" name="Audio 8">
            <a:hlinkClick r:id="" action="ppaction://media"/>
            <a:extLst>
              <a:ext uri="{FF2B5EF4-FFF2-40B4-BE49-F238E27FC236}">
                <a16:creationId xmlns:a16="http://schemas.microsoft.com/office/drawing/2014/main" id="{430730F6-E4A1-48F8-8D8E-DD83D8B1C6AE}"/>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656522854"/>
      </p:ext>
    </p:extLst>
  </p:cSld>
  <p:clrMapOvr>
    <a:masterClrMapping/>
  </p:clrMapOvr>
  <mc:AlternateContent xmlns:mc="http://schemas.openxmlformats.org/markup-compatibility/2006">
    <mc:Choice xmlns:p14="http://schemas.microsoft.com/office/powerpoint/2010/main" Requires="p14">
      <p:transition spd="slow" p14:dur="2000" advTm="11706"/>
    </mc:Choice>
    <mc:Fallback>
      <p:transition spd="slow" advTm="11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04D018-C02F-4BAE-B0D7-84F618A6454B}"/>
              </a:ext>
            </a:extLst>
          </p:cNvPr>
          <p:cNvSpPr>
            <a:spLocks noGrp="1"/>
          </p:cNvSpPr>
          <p:nvPr>
            <p:ph type="title"/>
          </p:nvPr>
        </p:nvSpPr>
        <p:spPr>
          <a:xfrm>
            <a:off x="746228" y="1073231"/>
            <a:ext cx="3054091" cy="4711539"/>
          </a:xfrm>
          <a:effectLst>
            <a:outerShdw blurRad="50800" dist="50800" dir="5400000" algn="ctr" rotWithShape="0">
              <a:schemeClr val="bg1">
                <a:lumMod val="75000"/>
              </a:schemeClr>
            </a:outerShdw>
          </a:effectLst>
        </p:spPr>
        <p:txBody>
          <a:bodyPr anchor="ctr">
            <a:normAutofit/>
          </a:bodyPr>
          <a:lstStyle/>
          <a:p>
            <a:pPr algn="ctr"/>
            <a:r>
              <a:rPr lang="en-US" sz="3200" i="1" dirty="0">
                <a:solidFill>
                  <a:schemeClr val="accent1"/>
                </a:solidFill>
              </a:rPr>
              <a:t>Content</a:t>
            </a:r>
            <a:endParaRPr lang="en-GB" sz="3200" i="1" dirty="0">
              <a:solidFill>
                <a:schemeClr val="accent1"/>
              </a:solidFill>
            </a:endParaRPr>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0F38FEC-539C-4F5B-B431-E42717310D6A}"/>
              </a:ext>
            </a:extLst>
          </p:cNvPr>
          <p:cNvSpPr>
            <a:spLocks noGrp="1"/>
          </p:cNvSpPr>
          <p:nvPr>
            <p:ph idx="1"/>
          </p:nvPr>
        </p:nvSpPr>
        <p:spPr>
          <a:xfrm>
            <a:off x="4702629" y="1073231"/>
            <a:ext cx="6599582" cy="4711539"/>
          </a:xfrm>
        </p:spPr>
        <p:txBody>
          <a:bodyPr>
            <a:normAutofit/>
          </a:bodyPr>
          <a:lstStyle/>
          <a:p>
            <a:r>
              <a:rPr lang="en-GB" sz="2000" i="1" dirty="0">
                <a:solidFill>
                  <a:schemeClr val="bg1">
                    <a:lumMod val="75000"/>
                  </a:schemeClr>
                </a:solidFill>
              </a:rPr>
              <a:t>D6 – Communication of work to technical and non-technical audiences</a:t>
            </a:r>
          </a:p>
          <a:p>
            <a:r>
              <a:rPr lang="en-GB" sz="2000" i="1" dirty="0">
                <a:solidFill>
                  <a:schemeClr val="bg1">
                    <a:lumMod val="75000"/>
                  </a:schemeClr>
                </a:solidFill>
              </a:rPr>
              <a:t>EL5 – Awareness of relevant legal requirements governing engineering activities including personnel, health and safety, contracts, intellectual property rights, product safety and liability issues</a:t>
            </a:r>
          </a:p>
          <a:p>
            <a:r>
              <a:rPr lang="en-GB" sz="2000" i="1" dirty="0">
                <a:solidFill>
                  <a:schemeClr val="bg1">
                    <a:lumMod val="75000"/>
                  </a:schemeClr>
                </a:solidFill>
              </a:rPr>
              <a:t>G1 – Applications of skills in problem solving, communication, information retrieval working with others and the effective use of general IT facilities</a:t>
            </a:r>
          </a:p>
          <a:p>
            <a:r>
              <a:rPr lang="en-GB" sz="2000" i="1" dirty="0">
                <a:solidFill>
                  <a:schemeClr val="bg1">
                    <a:lumMod val="75000"/>
                  </a:schemeClr>
                </a:solidFill>
              </a:rPr>
              <a:t>G2 – Plan self-learning and improve performance as a foundation for lifelong learning and continuous professional development</a:t>
            </a:r>
          </a:p>
        </p:txBody>
      </p:sp>
      <p:pic>
        <p:nvPicPr>
          <p:cNvPr id="9" name="Audio 8">
            <a:hlinkClick r:id="" action="ppaction://media"/>
            <a:extLst>
              <a:ext uri="{FF2B5EF4-FFF2-40B4-BE49-F238E27FC236}">
                <a16:creationId xmlns:a16="http://schemas.microsoft.com/office/drawing/2014/main" id="{EB343E2B-B184-491B-B27A-E3AB920525D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1706499"/>
      </p:ext>
    </p:extLst>
  </p:cSld>
  <p:clrMapOvr>
    <a:masterClrMapping/>
  </p:clrMapOvr>
  <mc:AlternateContent xmlns:mc="http://schemas.openxmlformats.org/markup-compatibility/2006">
    <mc:Choice xmlns:p14="http://schemas.microsoft.com/office/powerpoint/2010/main" Requires="p14">
      <p:transition spd="slow" p14:dur="2000" advTm="43049"/>
    </mc:Choice>
    <mc:Fallback>
      <p:transition spd="slow" advTm="43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9"/>
                </p:tgtEl>
              </p:cMediaNode>
            </p:audio>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F60C5-99A1-4562-9AB2-3817BD750F81}"/>
              </a:ext>
            </a:extLst>
          </p:cNvPr>
          <p:cNvSpPr>
            <a:spLocks noGrp="1"/>
          </p:cNvSpPr>
          <p:nvPr>
            <p:ph type="title"/>
          </p:nvPr>
        </p:nvSpPr>
        <p:spPr>
          <a:xfrm>
            <a:off x="581192" y="702156"/>
            <a:ext cx="11029616" cy="1013800"/>
          </a:xfrm>
        </p:spPr>
        <p:txBody>
          <a:bodyPr>
            <a:normAutofit/>
          </a:bodyPr>
          <a:lstStyle/>
          <a:p>
            <a:pPr>
              <a:lnSpc>
                <a:spcPct val="90000"/>
              </a:lnSpc>
            </a:pPr>
            <a:r>
              <a:rPr lang="en-GB" sz="2000" i="1" dirty="0">
                <a:solidFill>
                  <a:schemeClr val="bg1">
                    <a:lumMod val="75000"/>
                  </a:schemeClr>
                </a:solidFill>
              </a:rPr>
              <a:t>D6 – Communication of work to technical and non-technical audiences </a:t>
            </a:r>
            <a:br>
              <a:rPr lang="en-GB" sz="2400" dirty="0">
                <a:solidFill>
                  <a:srgbClr val="FFFEFF"/>
                </a:solidFill>
              </a:rPr>
            </a:br>
            <a:endParaRPr lang="en-GB" sz="2400" dirty="0">
              <a:solidFill>
                <a:srgbClr val="FFFEFF"/>
              </a:solidFill>
            </a:endParaRPr>
          </a:p>
        </p:txBody>
      </p:sp>
      <p:graphicFrame>
        <p:nvGraphicFramePr>
          <p:cNvPr id="49" name="Table 5">
            <a:extLst>
              <a:ext uri="{FF2B5EF4-FFF2-40B4-BE49-F238E27FC236}">
                <a16:creationId xmlns:a16="http://schemas.microsoft.com/office/drawing/2014/main" id="{B80D37D9-A400-48A2-9596-BE39ED1E651B}"/>
              </a:ext>
            </a:extLst>
          </p:cNvPr>
          <p:cNvGraphicFramePr>
            <a:graphicFrameLocks noGrp="1"/>
          </p:cNvGraphicFramePr>
          <p:nvPr>
            <p:ph idx="1"/>
            <p:extLst>
              <p:ext uri="{D42A27DB-BD31-4B8C-83A1-F6EECF244321}">
                <p14:modId xmlns:p14="http://schemas.microsoft.com/office/powerpoint/2010/main" val="141853916"/>
              </p:ext>
            </p:extLst>
          </p:nvPr>
        </p:nvGraphicFramePr>
        <p:xfrm>
          <a:off x="581025" y="2438877"/>
          <a:ext cx="11029952" cy="3860325"/>
        </p:xfrm>
        <a:graphic>
          <a:graphicData uri="http://schemas.openxmlformats.org/drawingml/2006/table">
            <a:tbl>
              <a:tblPr firstRow="1" bandRow="1">
                <a:tableStyleId>{5C22544A-7EE6-4342-B048-85BDC9FD1C3A}</a:tableStyleId>
              </a:tblPr>
              <a:tblGrid>
                <a:gridCol w="1951023">
                  <a:extLst>
                    <a:ext uri="{9D8B030D-6E8A-4147-A177-3AD203B41FA5}">
                      <a16:colId xmlns:a16="http://schemas.microsoft.com/office/drawing/2014/main" val="933084613"/>
                    </a:ext>
                  </a:extLst>
                </a:gridCol>
                <a:gridCol w="4538149">
                  <a:extLst>
                    <a:ext uri="{9D8B030D-6E8A-4147-A177-3AD203B41FA5}">
                      <a16:colId xmlns:a16="http://schemas.microsoft.com/office/drawing/2014/main" val="3599664766"/>
                    </a:ext>
                  </a:extLst>
                </a:gridCol>
                <a:gridCol w="4540780">
                  <a:extLst>
                    <a:ext uri="{9D8B030D-6E8A-4147-A177-3AD203B41FA5}">
                      <a16:colId xmlns:a16="http://schemas.microsoft.com/office/drawing/2014/main" val="772521640"/>
                    </a:ext>
                  </a:extLst>
                </a:gridCol>
              </a:tblGrid>
              <a:tr h="350939">
                <a:tc>
                  <a:txBody>
                    <a:bodyPr/>
                    <a:lstStyle/>
                    <a:p>
                      <a:r>
                        <a:rPr lang="en-US" sz="1300" b="0" i="1" dirty="0"/>
                        <a:t>Basis of Comparison</a:t>
                      </a:r>
                      <a:endParaRPr lang="en-GB" sz="1300" b="0" i="1" dirty="0"/>
                    </a:p>
                  </a:txBody>
                  <a:tcPr marL="65350" marR="65350" marT="32675" marB="32675"/>
                </a:tc>
                <a:tc>
                  <a:txBody>
                    <a:bodyPr/>
                    <a:lstStyle/>
                    <a:p>
                      <a:pPr algn="ctr"/>
                      <a:r>
                        <a:rPr lang="en-US" sz="1300"/>
                        <a:t>Formal</a:t>
                      </a:r>
                      <a:endParaRPr lang="en-GB" sz="1300"/>
                    </a:p>
                  </a:txBody>
                  <a:tcPr marL="65350" marR="65350" marT="32675" marB="32675"/>
                </a:tc>
                <a:tc>
                  <a:txBody>
                    <a:bodyPr/>
                    <a:lstStyle/>
                    <a:p>
                      <a:pPr algn="ctr"/>
                      <a:r>
                        <a:rPr lang="en-US" sz="1300"/>
                        <a:t>Informal</a:t>
                      </a:r>
                      <a:endParaRPr lang="en-GB" sz="1300"/>
                    </a:p>
                  </a:txBody>
                  <a:tcPr marL="65350" marR="65350" marT="32675" marB="32675"/>
                </a:tc>
                <a:extLst>
                  <a:ext uri="{0D108BD9-81ED-4DB2-BD59-A6C34878D82A}">
                    <a16:rowId xmlns:a16="http://schemas.microsoft.com/office/drawing/2014/main" val="1662999668"/>
                  </a:ext>
                </a:extLst>
              </a:tr>
              <a:tr h="829490">
                <a:tc>
                  <a:txBody>
                    <a:bodyPr/>
                    <a:lstStyle/>
                    <a:p>
                      <a:r>
                        <a:rPr lang="en-US" sz="1300" b="0" i="1"/>
                        <a:t>Meaning</a:t>
                      </a:r>
                      <a:endParaRPr lang="en-GB" sz="1300" b="0" i="1"/>
                    </a:p>
                  </a:txBody>
                  <a:tcPr marL="65350" marR="65350" marT="32675" marB="32675"/>
                </a:tc>
                <a:tc>
                  <a:txBody>
                    <a:bodyPr/>
                    <a:lstStyle/>
                    <a:p>
                      <a:r>
                        <a:rPr lang="en-GB" sz="1300" b="0" i="1"/>
                        <a:t>A form of verbal communication in which information is exchanged through predetermined channels is called formal communication.</a:t>
                      </a:r>
                    </a:p>
                  </a:txBody>
                  <a:tcPr marL="65350" marR="65350" marT="32675" marB="32675"/>
                </a:tc>
                <a:tc>
                  <a:txBody>
                    <a:bodyPr/>
                    <a:lstStyle/>
                    <a:p>
                      <a:r>
                        <a:rPr lang="en-GB" sz="1300" b="0" i="1" dirty="0"/>
                        <a:t>A type of verbal communication in which the exchange of information does not follow any channel, i.e. communication continues in all directions.</a:t>
                      </a:r>
                    </a:p>
                  </a:txBody>
                  <a:tcPr marL="65350" marR="65350" marT="32675" marB="32675"/>
                </a:tc>
                <a:extLst>
                  <a:ext uri="{0D108BD9-81ED-4DB2-BD59-A6C34878D82A}">
                    <a16:rowId xmlns:a16="http://schemas.microsoft.com/office/drawing/2014/main" val="4024427978"/>
                  </a:ext>
                </a:extLst>
              </a:tr>
              <a:tr h="350939">
                <a:tc>
                  <a:txBody>
                    <a:bodyPr/>
                    <a:lstStyle/>
                    <a:p>
                      <a:r>
                        <a:rPr lang="en-US" sz="1300" b="0" i="1"/>
                        <a:t>Reliability</a:t>
                      </a:r>
                      <a:endParaRPr lang="en-GB" sz="1300" b="0" i="1"/>
                    </a:p>
                  </a:txBody>
                  <a:tcPr marL="65350" marR="65350" marT="32675" marB="32675"/>
                </a:tc>
                <a:tc>
                  <a:txBody>
                    <a:bodyPr/>
                    <a:lstStyle/>
                    <a:p>
                      <a:r>
                        <a:rPr lang="en-US" sz="1300" b="0" i="1" dirty="0"/>
                        <a:t>More.</a:t>
                      </a:r>
                      <a:endParaRPr lang="en-GB" sz="1300" b="0" i="1" dirty="0"/>
                    </a:p>
                  </a:txBody>
                  <a:tcPr marL="65350" marR="65350" marT="32675" marB="32675"/>
                </a:tc>
                <a:tc>
                  <a:txBody>
                    <a:bodyPr/>
                    <a:lstStyle/>
                    <a:p>
                      <a:r>
                        <a:rPr lang="en-US" sz="1300" b="0" i="1" dirty="0"/>
                        <a:t>Compared to less.</a:t>
                      </a:r>
                      <a:endParaRPr lang="en-GB" sz="1300" b="0" i="1" dirty="0"/>
                    </a:p>
                  </a:txBody>
                  <a:tcPr marL="65350" marR="65350" marT="32675" marB="32675"/>
                </a:tc>
                <a:extLst>
                  <a:ext uri="{0D108BD9-81ED-4DB2-BD59-A6C34878D82A}">
                    <a16:rowId xmlns:a16="http://schemas.microsoft.com/office/drawing/2014/main" val="3684053569"/>
                  </a:ext>
                </a:extLst>
              </a:tr>
              <a:tr h="350939">
                <a:tc>
                  <a:txBody>
                    <a:bodyPr/>
                    <a:lstStyle/>
                    <a:p>
                      <a:r>
                        <a:rPr lang="en-US" sz="1300" b="0" i="1"/>
                        <a:t>Speed</a:t>
                      </a:r>
                      <a:endParaRPr lang="en-GB" sz="1300" b="0" i="1"/>
                    </a:p>
                  </a:txBody>
                  <a:tcPr marL="65350" marR="65350" marT="32675" marB="32675"/>
                </a:tc>
                <a:tc>
                  <a:txBody>
                    <a:bodyPr/>
                    <a:lstStyle/>
                    <a:p>
                      <a:r>
                        <a:rPr lang="en-US" sz="1300" b="0" i="1" dirty="0"/>
                        <a:t>Slow.</a:t>
                      </a:r>
                      <a:endParaRPr lang="en-GB" sz="1300" b="0" i="1" dirty="0"/>
                    </a:p>
                  </a:txBody>
                  <a:tcPr marL="65350" marR="65350" marT="32675" marB="32675"/>
                </a:tc>
                <a:tc>
                  <a:txBody>
                    <a:bodyPr/>
                    <a:lstStyle/>
                    <a:p>
                      <a:r>
                        <a:rPr lang="en-US" sz="1300" b="0" i="1" dirty="0"/>
                        <a:t>Very fast.</a:t>
                      </a:r>
                      <a:endParaRPr lang="en-GB" sz="1300" b="0" i="1" dirty="0"/>
                    </a:p>
                  </a:txBody>
                  <a:tcPr marL="65350" marR="65350" marT="32675" marB="32675"/>
                </a:tc>
                <a:extLst>
                  <a:ext uri="{0D108BD9-81ED-4DB2-BD59-A6C34878D82A}">
                    <a16:rowId xmlns:a16="http://schemas.microsoft.com/office/drawing/2014/main" val="249199421"/>
                  </a:ext>
                </a:extLst>
              </a:tr>
              <a:tr h="590215">
                <a:tc>
                  <a:txBody>
                    <a:bodyPr/>
                    <a:lstStyle/>
                    <a:p>
                      <a:r>
                        <a:rPr lang="en-US" sz="1300" b="0" i="1"/>
                        <a:t>Evidence</a:t>
                      </a:r>
                      <a:endParaRPr lang="en-GB" sz="1300" b="0" i="1"/>
                    </a:p>
                  </a:txBody>
                  <a:tcPr marL="65350" marR="65350" marT="32675" marB="32675"/>
                </a:tc>
                <a:tc>
                  <a:txBody>
                    <a:bodyPr/>
                    <a:lstStyle/>
                    <a:p>
                      <a:r>
                        <a:rPr lang="en-GB" sz="1300" b="0" i="1"/>
                        <a:t>Since the communication is usually in writing, evidence is present.</a:t>
                      </a:r>
                    </a:p>
                  </a:txBody>
                  <a:tcPr marL="65350" marR="65350" marT="32675" marB="32675"/>
                </a:tc>
                <a:tc>
                  <a:txBody>
                    <a:bodyPr/>
                    <a:lstStyle/>
                    <a:p>
                      <a:r>
                        <a:rPr lang="en-US" sz="1300" b="0" i="1"/>
                        <a:t>There is no documentary evidence.</a:t>
                      </a:r>
                      <a:endParaRPr lang="en-GB" sz="1300" b="0" i="1"/>
                    </a:p>
                  </a:txBody>
                  <a:tcPr marL="65350" marR="65350" marT="32675" marB="32675"/>
                </a:tc>
                <a:extLst>
                  <a:ext uri="{0D108BD9-81ED-4DB2-BD59-A6C34878D82A}">
                    <a16:rowId xmlns:a16="http://schemas.microsoft.com/office/drawing/2014/main" val="1791180467"/>
                  </a:ext>
                </a:extLst>
              </a:tr>
              <a:tr h="590215">
                <a:tc>
                  <a:txBody>
                    <a:bodyPr/>
                    <a:lstStyle/>
                    <a:p>
                      <a:r>
                        <a:rPr lang="en-US" sz="1300" b="0" i="1"/>
                        <a:t>Preference</a:t>
                      </a:r>
                      <a:endParaRPr lang="en-GB" sz="1300" b="0" i="1"/>
                    </a:p>
                  </a:txBody>
                  <a:tcPr marL="65350" marR="65350" marT="32675" marB="32675"/>
                </a:tc>
                <a:tc>
                  <a:txBody>
                    <a:bodyPr/>
                    <a:lstStyle/>
                    <a:p>
                      <a:r>
                        <a:rPr lang="en-US" sz="1300" b="0" i="1" dirty="0"/>
                        <a:t>Effective due to timely and systematic flow of information.</a:t>
                      </a:r>
                    </a:p>
                    <a:p>
                      <a:r>
                        <a:rPr lang="en-US" sz="1300" b="0" i="1" dirty="0"/>
                        <a:t>The complete secret is kept.</a:t>
                      </a:r>
                      <a:endParaRPr lang="en-GB" sz="1300" b="0" i="1" dirty="0"/>
                    </a:p>
                  </a:txBody>
                  <a:tcPr marL="65350" marR="65350" marT="32675" marB="32675"/>
                </a:tc>
                <a:tc>
                  <a:txBody>
                    <a:bodyPr/>
                    <a:lstStyle/>
                    <a:p>
                      <a:r>
                        <a:rPr lang="en-GB" sz="1300" b="0" i="1" dirty="0"/>
                        <a:t>It is effective because employees can discuss work-related issues, saving time and costs for the organization. Its hard to keep a secret.</a:t>
                      </a:r>
                    </a:p>
                  </a:txBody>
                  <a:tcPr marL="65350" marR="65350" marT="32675" marB="32675"/>
                </a:tc>
                <a:extLst>
                  <a:ext uri="{0D108BD9-81ED-4DB2-BD59-A6C34878D82A}">
                    <a16:rowId xmlns:a16="http://schemas.microsoft.com/office/drawing/2014/main" val="1193661886"/>
                  </a:ext>
                </a:extLst>
              </a:tr>
              <a:tr h="398794">
                <a:tc>
                  <a:txBody>
                    <a:bodyPr/>
                    <a:lstStyle/>
                    <a:p>
                      <a:r>
                        <a:rPr lang="en-US" sz="1300" i="1" dirty="0"/>
                        <a:t>Disadvantage</a:t>
                      </a:r>
                      <a:endParaRPr lang="en-GB" sz="1300" i="1" dirty="0"/>
                    </a:p>
                  </a:txBody>
                  <a:tcPr marL="65350" marR="65350" marT="32675" marB="32675"/>
                </a:tc>
                <a:tc>
                  <a:txBody>
                    <a:bodyPr/>
                    <a:lstStyle/>
                    <a:p>
                      <a:r>
                        <a:rPr lang="en-US" sz="1300" i="1" dirty="0"/>
                        <a:t>Distortion due to long communication chain.</a:t>
                      </a:r>
                      <a:endParaRPr lang="en-GB" sz="1300" i="1" dirty="0"/>
                    </a:p>
                  </a:txBody>
                  <a:tcPr marL="65350" marR="65350" marT="32675" marB="32675"/>
                </a:tc>
                <a:tc>
                  <a:txBody>
                    <a:bodyPr/>
                    <a:lstStyle/>
                    <a:p>
                      <a:r>
                        <a:rPr lang="en-US" sz="1300" i="1" dirty="0"/>
                        <a:t>Spread of rumors.</a:t>
                      </a:r>
                      <a:endParaRPr lang="en-GB" sz="1300" i="1" dirty="0"/>
                    </a:p>
                  </a:txBody>
                  <a:tcPr marL="65350" marR="65350" marT="32675" marB="32675"/>
                </a:tc>
                <a:extLst>
                  <a:ext uri="{0D108BD9-81ED-4DB2-BD59-A6C34878D82A}">
                    <a16:rowId xmlns:a16="http://schemas.microsoft.com/office/drawing/2014/main" val="3065176869"/>
                  </a:ext>
                </a:extLst>
              </a:tr>
              <a:tr h="398794">
                <a:tc>
                  <a:txBody>
                    <a:bodyPr/>
                    <a:lstStyle/>
                    <a:p>
                      <a:r>
                        <a:rPr lang="en-US" sz="1300" i="1" dirty="0"/>
                        <a:t>Information flow</a:t>
                      </a:r>
                      <a:endParaRPr lang="en-GB" sz="1300" i="1" dirty="0"/>
                    </a:p>
                  </a:txBody>
                  <a:tcPr marL="65350" marR="65350" marT="32675" marB="32675"/>
                </a:tc>
                <a:tc>
                  <a:txBody>
                    <a:bodyPr/>
                    <a:lstStyle/>
                    <a:p>
                      <a:r>
                        <a:rPr lang="en-US" sz="1300" i="1" dirty="0"/>
                        <a:t>Only through predefined channels.</a:t>
                      </a:r>
                      <a:endParaRPr lang="en-GB" sz="1300" i="1" dirty="0"/>
                    </a:p>
                  </a:txBody>
                  <a:tcPr marL="65350" marR="65350" marT="32675" marB="32675"/>
                </a:tc>
                <a:tc>
                  <a:txBody>
                    <a:bodyPr/>
                    <a:lstStyle/>
                    <a:p>
                      <a:r>
                        <a:rPr lang="en-US" sz="1300" i="1" dirty="0"/>
                        <a:t>Free flow of information.</a:t>
                      </a:r>
                      <a:endParaRPr lang="en-GB" sz="1300" i="1" dirty="0"/>
                    </a:p>
                  </a:txBody>
                  <a:tcPr marL="65350" marR="65350" marT="32675" marB="32675"/>
                </a:tc>
                <a:extLst>
                  <a:ext uri="{0D108BD9-81ED-4DB2-BD59-A6C34878D82A}">
                    <a16:rowId xmlns:a16="http://schemas.microsoft.com/office/drawing/2014/main" val="2870390046"/>
                  </a:ext>
                </a:extLst>
              </a:tr>
            </a:tbl>
          </a:graphicData>
        </a:graphic>
      </p:graphicFrame>
      <p:pic>
        <p:nvPicPr>
          <p:cNvPr id="23" name="Graphic 22" descr="Board Of Directors with solid fill">
            <a:extLst>
              <a:ext uri="{FF2B5EF4-FFF2-40B4-BE49-F238E27FC236}">
                <a16:creationId xmlns:a16="http://schemas.microsoft.com/office/drawing/2014/main" id="{F52B5319-51BE-4EE9-AE63-E8523718D25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19677" y="705817"/>
            <a:ext cx="914400" cy="914400"/>
          </a:xfrm>
          <a:prstGeom prst="rect">
            <a:avLst/>
          </a:prstGeom>
        </p:spPr>
      </p:pic>
      <p:pic>
        <p:nvPicPr>
          <p:cNvPr id="5" name="Audio 4">
            <a:hlinkClick r:id="" action="ppaction://media"/>
            <a:extLst>
              <a:ext uri="{FF2B5EF4-FFF2-40B4-BE49-F238E27FC236}">
                <a16:creationId xmlns:a16="http://schemas.microsoft.com/office/drawing/2014/main" id="{C317CF27-EEE3-4EEE-AF91-4B45F41C4FC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42141492"/>
      </p:ext>
    </p:extLst>
  </p:cSld>
  <p:clrMapOvr>
    <a:masterClrMapping/>
  </p:clrMapOvr>
  <mc:AlternateContent xmlns:mc="http://schemas.openxmlformats.org/markup-compatibility/2006">
    <mc:Choice xmlns:p14="http://schemas.microsoft.com/office/powerpoint/2010/main" Requires="p14">
      <p:transition spd="slow" p14:dur="2000" advTm="40120"/>
    </mc:Choice>
    <mc:Fallback>
      <p:transition spd="slow" advTm="40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
                                        </p:tgtEl>
                                        <p:attrNameLst>
                                          <p:attrName>style.visibility</p:attrName>
                                        </p:attrNameLst>
                                      </p:cBhvr>
                                      <p:to>
                                        <p:strVal val="visible"/>
                                      </p:to>
                                    </p:set>
                                    <p:animEffect transition="in" filter="fade">
                                      <p:cBhvr>
                                        <p:cTn id="15" dur="500"/>
                                        <p:tgtEl>
                                          <p:spTgt spid="23"/>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8D93-4F07-4499-A935-7E05DDEB328F}"/>
              </a:ext>
            </a:extLst>
          </p:cNvPr>
          <p:cNvSpPr>
            <a:spLocks noGrp="1"/>
          </p:cNvSpPr>
          <p:nvPr>
            <p:ph type="title"/>
          </p:nvPr>
        </p:nvSpPr>
        <p:spPr>
          <a:xfrm>
            <a:off x="581192" y="702156"/>
            <a:ext cx="11029616" cy="576228"/>
          </a:xfrm>
        </p:spPr>
        <p:txBody>
          <a:bodyPr>
            <a:normAutofit/>
          </a:bodyPr>
          <a:lstStyle/>
          <a:p>
            <a:r>
              <a:rPr lang="en-GB" sz="2000" i="1" dirty="0">
                <a:solidFill>
                  <a:schemeClr val="bg1">
                    <a:lumMod val="75000"/>
                  </a:schemeClr>
                </a:solidFill>
              </a:rPr>
              <a:t>D6 – Communication of work to technical and non-technical audiences</a:t>
            </a:r>
          </a:p>
        </p:txBody>
      </p:sp>
      <p:sp>
        <p:nvSpPr>
          <p:cNvPr id="3" name="Content Placeholder 2">
            <a:extLst>
              <a:ext uri="{FF2B5EF4-FFF2-40B4-BE49-F238E27FC236}">
                <a16:creationId xmlns:a16="http://schemas.microsoft.com/office/drawing/2014/main" id="{F97C4547-A9B8-43AB-9134-D6ADA582C6BA}"/>
              </a:ext>
            </a:extLst>
          </p:cNvPr>
          <p:cNvSpPr>
            <a:spLocks noGrp="1"/>
          </p:cNvSpPr>
          <p:nvPr>
            <p:ph idx="1"/>
          </p:nvPr>
        </p:nvSpPr>
        <p:spPr>
          <a:xfrm>
            <a:off x="585336" y="2334827"/>
            <a:ext cx="11029615" cy="4523172"/>
          </a:xfrm>
        </p:spPr>
        <p:txBody>
          <a:bodyPr>
            <a:normAutofit/>
          </a:bodyPr>
          <a:lstStyle/>
          <a:p>
            <a:r>
              <a:rPr lang="en-US" i="1" dirty="0"/>
              <a:t>Explaining ideas to non-technical audience</a:t>
            </a:r>
          </a:p>
          <a:p>
            <a:pPr marL="0" indent="0">
              <a:buNone/>
            </a:pPr>
            <a:endParaRPr lang="en-US" dirty="0"/>
          </a:p>
          <a:p>
            <a:pPr lvl="1"/>
            <a:r>
              <a:rPr lang="en-US" i="1" dirty="0"/>
              <a:t>Paying attention to the audience during the presentation</a:t>
            </a:r>
          </a:p>
          <a:p>
            <a:pPr lvl="1"/>
            <a:r>
              <a:rPr lang="en-GB" i="1" dirty="0"/>
              <a:t>Using visual content for better explaining and understanding of the technical information and processes.</a:t>
            </a:r>
          </a:p>
          <a:p>
            <a:pPr lvl="1"/>
            <a:r>
              <a:rPr lang="en-US" i="1" dirty="0"/>
              <a:t>Using humor or incorporate storytelling</a:t>
            </a:r>
          </a:p>
          <a:p>
            <a:pPr lvl="1"/>
            <a:r>
              <a:rPr lang="en-US" i="1" dirty="0"/>
              <a:t>Avoiding lingo when possible</a:t>
            </a:r>
          </a:p>
          <a:p>
            <a:pPr lvl="1"/>
            <a:endParaRPr lang="en-US" dirty="0"/>
          </a:p>
          <a:p>
            <a:endParaRPr lang="en-US" dirty="0"/>
          </a:p>
        </p:txBody>
      </p:sp>
      <p:pic>
        <p:nvPicPr>
          <p:cNvPr id="5" name="Graphic 4" descr="Customer review with solid fill">
            <a:extLst>
              <a:ext uri="{FF2B5EF4-FFF2-40B4-BE49-F238E27FC236}">
                <a16:creationId xmlns:a16="http://schemas.microsoft.com/office/drawing/2014/main" id="{B238B51B-A9E4-46F3-9C5C-E9448E47793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41429" y="739569"/>
            <a:ext cx="914400" cy="914400"/>
          </a:xfrm>
          <a:prstGeom prst="rect">
            <a:avLst/>
          </a:prstGeom>
        </p:spPr>
      </p:pic>
      <p:pic>
        <p:nvPicPr>
          <p:cNvPr id="13" name="Audio 12">
            <a:hlinkClick r:id="" action="ppaction://media"/>
            <a:extLst>
              <a:ext uri="{FF2B5EF4-FFF2-40B4-BE49-F238E27FC236}">
                <a16:creationId xmlns:a16="http://schemas.microsoft.com/office/drawing/2014/main" id="{5B7A2FA6-4C03-4145-8092-73C30ECF91A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0664253"/>
      </p:ext>
    </p:extLst>
  </p:cSld>
  <p:clrMapOvr>
    <a:masterClrMapping/>
  </p:clrMapOvr>
  <mc:AlternateContent xmlns:mc="http://schemas.openxmlformats.org/markup-compatibility/2006">
    <mc:Choice xmlns:p14="http://schemas.microsoft.com/office/powerpoint/2010/main" Requires="p14">
      <p:transition spd="slow" p14:dur="2000" advTm="23552"/>
    </mc:Choice>
    <mc:Fallback>
      <p:transition spd="slow" advTm="23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childTnLst>
                                </p:cTn>
                              </p:par>
                              <p:par>
                                <p:cTn id="22" presetID="1"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par>
                                <p:cTn id="24" presetID="1" presetClass="entr" presetSubtype="0"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childTnLst>
                                </p:cTn>
                              </p:par>
                              <p:par>
                                <p:cTn id="26" presetID="1"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13"/>
                </p:tgtEl>
              </p:cMediaNode>
            </p:audio>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F88BD-6A8E-4FBA-9B07-B4D21B20C7A2}"/>
              </a:ext>
            </a:extLst>
          </p:cNvPr>
          <p:cNvSpPr>
            <a:spLocks noGrp="1"/>
          </p:cNvSpPr>
          <p:nvPr>
            <p:ph type="title"/>
          </p:nvPr>
        </p:nvSpPr>
        <p:spPr>
          <a:xfrm>
            <a:off x="581192" y="702156"/>
            <a:ext cx="11029616" cy="1117766"/>
          </a:xfrm>
        </p:spPr>
        <p:txBody>
          <a:bodyPr>
            <a:normAutofit/>
          </a:bodyPr>
          <a:lstStyle/>
          <a:p>
            <a:r>
              <a:rPr lang="en-GB" sz="2000" i="1" dirty="0">
                <a:solidFill>
                  <a:schemeClr val="bg1">
                    <a:lumMod val="75000"/>
                  </a:schemeClr>
                </a:solidFill>
              </a:rPr>
              <a:t>EL5 – Awareness of relevant legal requirements governing engineering activities </a:t>
            </a:r>
            <a:br>
              <a:rPr lang="en-GB" dirty="0"/>
            </a:br>
            <a:endParaRPr lang="en-GB" dirty="0"/>
          </a:p>
        </p:txBody>
      </p:sp>
      <p:sp>
        <p:nvSpPr>
          <p:cNvPr id="3" name="Content Placeholder 2">
            <a:extLst>
              <a:ext uri="{FF2B5EF4-FFF2-40B4-BE49-F238E27FC236}">
                <a16:creationId xmlns:a16="http://schemas.microsoft.com/office/drawing/2014/main" id="{480192B9-19B4-4858-80FA-9E8228703217}"/>
              </a:ext>
            </a:extLst>
          </p:cNvPr>
          <p:cNvSpPr>
            <a:spLocks noGrp="1"/>
          </p:cNvSpPr>
          <p:nvPr>
            <p:ph idx="1"/>
          </p:nvPr>
        </p:nvSpPr>
        <p:spPr/>
        <p:txBody>
          <a:bodyPr/>
          <a:lstStyle/>
          <a:p>
            <a:r>
              <a:rPr lang="en-US" dirty="0"/>
              <a:t>Personnel</a:t>
            </a:r>
          </a:p>
          <a:p>
            <a:r>
              <a:rPr lang="en-US" dirty="0"/>
              <a:t>Health and safety</a:t>
            </a:r>
          </a:p>
          <a:p>
            <a:r>
              <a:rPr lang="en-US" dirty="0"/>
              <a:t>Contracts</a:t>
            </a:r>
          </a:p>
          <a:p>
            <a:r>
              <a:rPr lang="en-US" dirty="0"/>
              <a:t>Intellectual property rights</a:t>
            </a:r>
          </a:p>
          <a:p>
            <a:r>
              <a:rPr lang="en-US" dirty="0"/>
              <a:t>Product safety and liability issues</a:t>
            </a:r>
            <a:endParaRPr lang="en-GB" dirty="0"/>
          </a:p>
        </p:txBody>
      </p:sp>
      <p:pic>
        <p:nvPicPr>
          <p:cNvPr id="5" name="Graphic 4" descr="Scales of justice with solid fill">
            <a:extLst>
              <a:ext uri="{FF2B5EF4-FFF2-40B4-BE49-F238E27FC236}">
                <a16:creationId xmlns:a16="http://schemas.microsoft.com/office/drawing/2014/main" id="{5BC50B5B-EAA3-459A-86AB-437E1FE0E5E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02156"/>
            <a:ext cx="914400" cy="914400"/>
          </a:xfrm>
          <a:prstGeom prst="rect">
            <a:avLst/>
          </a:prstGeom>
        </p:spPr>
      </p:pic>
      <p:pic>
        <p:nvPicPr>
          <p:cNvPr id="8" name="Audio 7">
            <a:hlinkClick r:id="" action="ppaction://media"/>
            <a:extLst>
              <a:ext uri="{FF2B5EF4-FFF2-40B4-BE49-F238E27FC236}">
                <a16:creationId xmlns:a16="http://schemas.microsoft.com/office/drawing/2014/main" id="{473B3FD6-F370-4F02-A030-096CC735E1C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51225852"/>
      </p:ext>
    </p:extLst>
  </p:cSld>
  <p:clrMapOvr>
    <a:masterClrMapping/>
  </p:clrMapOvr>
  <mc:AlternateContent xmlns:mc="http://schemas.openxmlformats.org/markup-compatibility/2006">
    <mc:Choice xmlns:p14="http://schemas.microsoft.com/office/powerpoint/2010/main" Requires="p14">
      <p:transition spd="slow" p14:dur="2000" advTm="10128"/>
    </mc:Choice>
    <mc:Fallback>
      <p:transition spd="slow" advTm="10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1219F-00A6-4233-B0A3-0E1FE3BD79FA}"/>
              </a:ext>
            </a:extLst>
          </p:cNvPr>
          <p:cNvSpPr>
            <a:spLocks noGrp="1"/>
          </p:cNvSpPr>
          <p:nvPr>
            <p:ph type="title"/>
          </p:nvPr>
        </p:nvSpPr>
        <p:spPr>
          <a:xfrm>
            <a:off x="546563" y="702156"/>
            <a:ext cx="11029616" cy="1013800"/>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 </a:t>
            </a:r>
            <a:br>
              <a:rPr kumimoji="0" lang="en-GB" sz="2800" b="0" i="0" u="none" strike="noStrike" kern="1200" cap="all" spc="0" normalizeH="0" baseline="0" noProof="0" dirty="0">
                <a:ln>
                  <a:noFill/>
                </a:ln>
                <a:solidFill>
                  <a:prstClr val="white"/>
                </a:solidFill>
                <a:effectLst/>
                <a:uLnTx/>
                <a:uFillTx/>
                <a:latin typeface="Gill Sans MT" panose="020B0502020104020203"/>
                <a:ea typeface="+mj-ea"/>
                <a:cs typeface="+mj-cs"/>
              </a:rPr>
            </a:br>
            <a:endParaRPr lang="en-GB" dirty="0"/>
          </a:p>
        </p:txBody>
      </p:sp>
      <p:sp>
        <p:nvSpPr>
          <p:cNvPr id="3" name="Content Placeholder 2">
            <a:extLst>
              <a:ext uri="{FF2B5EF4-FFF2-40B4-BE49-F238E27FC236}">
                <a16:creationId xmlns:a16="http://schemas.microsoft.com/office/drawing/2014/main" id="{719AA646-5276-4F6B-A0C1-34BE9ECBABB7}"/>
              </a:ext>
            </a:extLst>
          </p:cNvPr>
          <p:cNvSpPr>
            <a:spLocks noGrp="1"/>
          </p:cNvSpPr>
          <p:nvPr>
            <p:ph idx="1"/>
          </p:nvPr>
        </p:nvSpPr>
        <p:spPr/>
        <p:txBody>
          <a:bodyPr/>
          <a:lstStyle/>
          <a:p>
            <a:r>
              <a:rPr lang="en-US" dirty="0"/>
              <a:t>Personnel</a:t>
            </a:r>
          </a:p>
          <a:p>
            <a:pPr marL="0" indent="0">
              <a:buNone/>
            </a:pPr>
            <a:r>
              <a:rPr lang="en-GB" dirty="0"/>
              <a:t>	“Regulation and licensure in engineering is established by various jurisdictions of the world to encourage public 	welfare, safety, well-being and other interests of the general public and to define the licensure process through 	which an engineer becomes authorized to practice engineering and/or provide engineering professional services 	to the public.”</a:t>
            </a:r>
          </a:p>
          <a:p>
            <a:pPr marL="0" indent="0">
              <a:buNone/>
            </a:pPr>
            <a:endParaRPr lang="en-GB" dirty="0"/>
          </a:p>
        </p:txBody>
      </p:sp>
      <p:pic>
        <p:nvPicPr>
          <p:cNvPr id="6" name="Graphic 5" descr="Employee badge with solid fill">
            <a:extLst>
              <a:ext uri="{FF2B5EF4-FFF2-40B4-BE49-F238E27FC236}">
                <a16:creationId xmlns:a16="http://schemas.microsoft.com/office/drawing/2014/main" id="{5B1758DB-2DBA-4CEF-88D9-D68ED822E04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49942" y="751856"/>
            <a:ext cx="914400" cy="914400"/>
          </a:xfrm>
          <a:prstGeom prst="rect">
            <a:avLst/>
          </a:prstGeom>
        </p:spPr>
      </p:pic>
      <p:pic>
        <p:nvPicPr>
          <p:cNvPr id="15" name="Audio 14">
            <a:hlinkClick r:id="" action="ppaction://media"/>
            <a:extLst>
              <a:ext uri="{FF2B5EF4-FFF2-40B4-BE49-F238E27FC236}">
                <a16:creationId xmlns:a16="http://schemas.microsoft.com/office/drawing/2014/main" id="{49A036F4-B41A-47CB-B357-DE6C8F84B5B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5467697"/>
      </p:ext>
    </p:extLst>
  </p:cSld>
  <p:clrMapOvr>
    <a:masterClrMapping/>
  </p:clrMapOvr>
  <mc:AlternateContent xmlns:mc="http://schemas.openxmlformats.org/markup-compatibility/2006">
    <mc:Choice xmlns:p14="http://schemas.microsoft.com/office/powerpoint/2010/main" Requires="p14">
      <p:transition spd="slow" p14:dur="2000" advTm="61663"/>
    </mc:Choice>
    <mc:Fallback>
      <p:transition spd="slow" advTm="61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6" fill="hold" display="0">
                  <p:stCondLst>
                    <p:cond delay="indefinite"/>
                  </p:stCondLst>
                  <p:endCondLst>
                    <p:cond evt="onStopAudio" delay="0">
                      <p:tgtEl>
                        <p:sldTgt/>
                      </p:tgtEl>
                    </p:cond>
                  </p:endCondLst>
                </p:cTn>
                <p:tgtEl>
                  <p:spTgt spid="15"/>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16A1F-B138-4DAB-B15A-C792902F6602}"/>
              </a:ext>
            </a:extLst>
          </p:cNvPr>
          <p:cNvSpPr>
            <a:spLocks noGrp="1"/>
          </p:cNvSpPr>
          <p:nvPr>
            <p:ph type="title"/>
          </p:nvPr>
        </p:nvSpPr>
        <p:spPr>
          <a:xfrm>
            <a:off x="581192" y="745777"/>
            <a:ext cx="11029616" cy="506847"/>
          </a:xfrm>
        </p:spPr>
        <p:txBody>
          <a:bodyPr>
            <a:normAutofit fontScale="90000"/>
          </a:bodyPr>
          <a:lstStyle/>
          <a:p>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b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br>
            <a:r>
              <a:rPr kumimoji="0" lang="en-GB" sz="22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200" dirty="0"/>
          </a:p>
        </p:txBody>
      </p:sp>
      <p:sp>
        <p:nvSpPr>
          <p:cNvPr id="3" name="Content Placeholder 2">
            <a:extLst>
              <a:ext uri="{FF2B5EF4-FFF2-40B4-BE49-F238E27FC236}">
                <a16:creationId xmlns:a16="http://schemas.microsoft.com/office/drawing/2014/main" id="{2CFF2A0D-D7A9-4E28-AC39-47DA2669C74A}"/>
              </a:ext>
            </a:extLst>
          </p:cNvPr>
          <p:cNvSpPr>
            <a:spLocks noGrp="1"/>
          </p:cNvSpPr>
          <p:nvPr>
            <p:ph idx="1"/>
          </p:nvPr>
        </p:nvSpPr>
        <p:spPr>
          <a:xfrm>
            <a:off x="400050" y="1772944"/>
            <a:ext cx="11363325" cy="5018382"/>
          </a:xfrm>
        </p:spPr>
        <p:txBody>
          <a:bodyPr>
            <a:normAutofit fontScale="92500" lnSpcReduction="20000"/>
          </a:bodyPr>
          <a:lstStyle/>
          <a:p>
            <a:pPr>
              <a:lnSpc>
                <a:spcPct val="150000"/>
              </a:lnSpc>
            </a:pPr>
            <a:r>
              <a:rPr lang="en-US" sz="1900" i="1" dirty="0"/>
              <a:t>Health and safety</a:t>
            </a:r>
          </a:p>
          <a:p>
            <a:pPr marL="0" indent="0" algn="just">
              <a:buNone/>
            </a:pPr>
            <a:r>
              <a:rPr lang="en-GB" sz="1500" i="1" dirty="0"/>
              <a:t>“The basis of British health and safety law is the Health and Safety at Work etc Act 1974. The Act sets out the general duties which employers have towards employees and members of the public, and employees have to themselves and to each other.</a:t>
            </a:r>
          </a:p>
          <a:p>
            <a:pPr marL="0" indent="0" algn="just">
              <a:buNone/>
            </a:pPr>
            <a:r>
              <a:rPr lang="en-GB" sz="1500" i="1" dirty="0"/>
              <a:t>These duties are qualified in the Act by the principle of ‘so far as is reasonably  practicable’. In other words, an employer does not have to take measures to avoid or reduce the risk if they are technically impossible or if the time, trouble or cost of the measures would be grossly disproportionate to the risk.</a:t>
            </a:r>
          </a:p>
          <a:p>
            <a:pPr marL="0" indent="0" algn="just">
              <a:buNone/>
            </a:pPr>
            <a:r>
              <a:rPr lang="en-GB" sz="1500" i="1" dirty="0"/>
              <a:t>What the law requires here is what good management and common sense would lead employers to do anyway: that is, to look at what the risks are and take sensible measures to tackle them.</a:t>
            </a:r>
          </a:p>
          <a:p>
            <a:pPr marL="0" indent="0" algn="just">
              <a:buNone/>
            </a:pPr>
            <a:r>
              <a:rPr lang="en-GB" sz="1500" i="1" dirty="0"/>
              <a:t>The Management of Health and Safety at Work Regulations 1999 (the Management Regulations) generally make more explicit what employers are required to do to manage health and safety under the Health and Safety at Work Act. Like the Act, they apply to every work activity.</a:t>
            </a:r>
          </a:p>
          <a:p>
            <a:pPr marL="0" indent="0" algn="just">
              <a:buNone/>
            </a:pPr>
            <a:r>
              <a:rPr lang="en-GB" sz="1500" i="1" dirty="0"/>
              <a:t>The main requirement on employers is to carry out a risk assessment. Employers with five or more employees need to record the significant findings of the risk assessment. </a:t>
            </a:r>
          </a:p>
          <a:p>
            <a:pPr marL="0" indent="0" algn="just">
              <a:buNone/>
            </a:pPr>
            <a:endParaRPr lang="en-GB" sz="1500" i="1" dirty="0"/>
          </a:p>
          <a:p>
            <a:pPr marL="0" indent="0" algn="just">
              <a:buNone/>
            </a:pPr>
            <a:r>
              <a:rPr lang="en-GB" sz="1500" i="1" dirty="0"/>
              <a:t>The HSE leaflet Five steps to risk assessment will give you more information.  Besides carrying out a risk assessment, employers also need to: </a:t>
            </a:r>
          </a:p>
          <a:p>
            <a:pPr marL="0" indent="0" algn="just">
              <a:buNone/>
            </a:pPr>
            <a:r>
              <a:rPr lang="en-GB" sz="1500" i="1" dirty="0"/>
              <a:t>- make arrangements for implementing the health and safety measures identified as necessary by the risk assessment; </a:t>
            </a:r>
          </a:p>
          <a:p>
            <a:pPr marL="0" indent="0" algn="just">
              <a:buNone/>
            </a:pPr>
            <a:r>
              <a:rPr lang="en-GB" sz="1500" i="1" dirty="0"/>
              <a:t>- appoint competent people (often themselves or company colleagues) to help them to implement the arrangements; </a:t>
            </a:r>
          </a:p>
          <a:p>
            <a:pPr marL="0" indent="0" algn="just">
              <a:buNone/>
            </a:pPr>
            <a:r>
              <a:rPr lang="en-GB" sz="1500" i="1" dirty="0"/>
              <a:t>- set up emergency procedures; </a:t>
            </a:r>
          </a:p>
          <a:p>
            <a:pPr marL="0" indent="0" algn="just">
              <a:buNone/>
            </a:pPr>
            <a:r>
              <a:rPr lang="en-GB" sz="1500" i="1" dirty="0"/>
              <a:t>- provide clear information and training to employees; </a:t>
            </a:r>
          </a:p>
          <a:p>
            <a:pPr marL="0" indent="0" algn="just">
              <a:buNone/>
            </a:pPr>
            <a:r>
              <a:rPr lang="en-GB" sz="1500" i="1" dirty="0"/>
              <a:t>- work together with other employers sharing the same workplace. ”</a:t>
            </a:r>
            <a:endParaRPr lang="en-US" sz="1500" i="1" dirty="0"/>
          </a:p>
        </p:txBody>
      </p:sp>
      <p:pic>
        <p:nvPicPr>
          <p:cNvPr id="8" name="Graphic 7" descr="Stethoscope with solid fill">
            <a:extLst>
              <a:ext uri="{FF2B5EF4-FFF2-40B4-BE49-F238E27FC236}">
                <a16:creationId xmlns:a16="http://schemas.microsoft.com/office/drawing/2014/main" id="{1F7D6820-5B9D-4F44-855D-9314421A1A3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802160"/>
            <a:ext cx="914400" cy="914400"/>
          </a:xfrm>
          <a:prstGeom prst="rect">
            <a:avLst/>
          </a:prstGeom>
        </p:spPr>
      </p:pic>
      <p:pic>
        <p:nvPicPr>
          <p:cNvPr id="5" name="Audio 4">
            <a:hlinkClick r:id="" action="ppaction://media"/>
            <a:extLst>
              <a:ext uri="{FF2B5EF4-FFF2-40B4-BE49-F238E27FC236}">
                <a16:creationId xmlns:a16="http://schemas.microsoft.com/office/drawing/2014/main" id="{8A715036-D125-441B-94E3-355A13AAD9C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898236477"/>
      </p:ext>
    </p:extLst>
  </p:cSld>
  <p:clrMapOvr>
    <a:masterClrMapping/>
  </p:clrMapOvr>
  <mc:AlternateContent xmlns:mc="http://schemas.openxmlformats.org/markup-compatibility/2006">
    <mc:Choice xmlns:p14="http://schemas.microsoft.com/office/powerpoint/2010/main" Requires="p14">
      <p:transition spd="slow" p14:dur="2000" advTm="36427"/>
    </mc:Choice>
    <mc:Fallback>
      <p:transition spd="slow" advTm="36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childTnLst>
                                </p:cTn>
                              </p:par>
                              <p:par>
                                <p:cTn id="36" presetID="1" presetClass="entr" presetSubtype="0" fill="hold" nodeType="withEffect">
                                  <p:stCondLst>
                                    <p:cond delay="0"/>
                                  </p:stCondLst>
                                  <p:childTnLst>
                                    <p:set>
                                      <p:cBhvr>
                                        <p:cTn id="37" dur="1" fill="hold">
                                          <p:stCondLst>
                                            <p:cond delay="0"/>
                                          </p:stCondLst>
                                        </p:cTn>
                                        <p:tgtEl>
                                          <p:spTgt spid="3">
                                            <p:txEl>
                                              <p:pRg st="9" end="9"/>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82CD0-1D49-4C02-9289-59CD8764C949}"/>
              </a:ext>
            </a:extLst>
          </p:cNvPr>
          <p:cNvSpPr>
            <a:spLocks noGrp="1"/>
          </p:cNvSpPr>
          <p:nvPr>
            <p:ph type="title"/>
          </p:nvPr>
        </p:nvSpPr>
        <p:spPr>
          <a:xfrm>
            <a:off x="438317" y="999201"/>
            <a:ext cx="11029616" cy="458656"/>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pic>
        <p:nvPicPr>
          <p:cNvPr id="5" name="Graphic 4" descr="Health And Safety with solid fill">
            <a:extLst>
              <a:ext uri="{FF2B5EF4-FFF2-40B4-BE49-F238E27FC236}">
                <a16:creationId xmlns:a16="http://schemas.microsoft.com/office/drawing/2014/main" id="{5AF71B77-1682-4F39-A245-B611DA6C3FD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71329"/>
            <a:ext cx="914400" cy="914400"/>
          </a:xfrm>
          <a:prstGeom prst="rect">
            <a:avLst/>
          </a:prstGeom>
        </p:spPr>
      </p:pic>
      <p:pic>
        <p:nvPicPr>
          <p:cNvPr id="9" name="Picture 8" descr="Text, letter&#10;&#10;Description automatically generated">
            <a:extLst>
              <a:ext uri="{FF2B5EF4-FFF2-40B4-BE49-F238E27FC236}">
                <a16:creationId xmlns:a16="http://schemas.microsoft.com/office/drawing/2014/main" id="{564C4874-C8AD-4502-9657-431DAF24E1A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71736" y="3543300"/>
            <a:ext cx="5211569" cy="3033099"/>
          </a:xfrm>
          <a:prstGeom prst="rect">
            <a:avLst/>
          </a:prstGeom>
        </p:spPr>
      </p:pic>
      <p:pic>
        <p:nvPicPr>
          <p:cNvPr id="25" name="Content Placeholder 24" descr="A picture containing text, newspaper, screenshot, document&#10;&#10;Description automatically generated">
            <a:extLst>
              <a:ext uri="{FF2B5EF4-FFF2-40B4-BE49-F238E27FC236}">
                <a16:creationId xmlns:a16="http://schemas.microsoft.com/office/drawing/2014/main" id="{B24A8E5A-DB97-4D40-B26E-699F341DF3C6}"/>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534465" y="1981199"/>
            <a:ext cx="4904310" cy="4511645"/>
          </a:xfrm>
        </p:spPr>
      </p:pic>
      <p:pic>
        <p:nvPicPr>
          <p:cNvPr id="27" name="Picture 26" descr="Text, letter&#10;&#10;Description automatically generated">
            <a:extLst>
              <a:ext uri="{FF2B5EF4-FFF2-40B4-BE49-F238E27FC236}">
                <a16:creationId xmlns:a16="http://schemas.microsoft.com/office/drawing/2014/main" id="{9271C1EE-AEB8-41F0-AE07-9AA98DA664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71736" y="2110956"/>
            <a:ext cx="5072287" cy="1318044"/>
          </a:xfrm>
          <a:prstGeom prst="rect">
            <a:avLst/>
          </a:prstGeom>
        </p:spPr>
      </p:pic>
      <p:pic>
        <p:nvPicPr>
          <p:cNvPr id="6" name="Audio 5">
            <a:hlinkClick r:id="" action="ppaction://media"/>
            <a:extLst>
              <a:ext uri="{FF2B5EF4-FFF2-40B4-BE49-F238E27FC236}">
                <a16:creationId xmlns:a16="http://schemas.microsoft.com/office/drawing/2014/main" id="{24BCD469-ACDC-4D9B-AF9B-3DBEBE4A7EC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90412752"/>
      </p:ext>
    </p:extLst>
  </p:cSld>
  <p:clrMapOvr>
    <a:masterClrMapping/>
  </p:clrMapOvr>
  <mc:AlternateContent xmlns:mc="http://schemas.openxmlformats.org/markup-compatibility/2006">
    <mc:Choice xmlns:p14="http://schemas.microsoft.com/office/powerpoint/2010/main" Requires="p14">
      <p:transition spd="slow" p14:dur="2000" advTm="7116"/>
    </mc:Choice>
    <mc:Fallback>
      <p:transition spd="slow" advTm="7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27"/>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2FAD6-5A47-4A63-B3F0-E7AE6E29E870}"/>
              </a:ext>
            </a:extLst>
          </p:cNvPr>
          <p:cNvSpPr>
            <a:spLocks noGrp="1"/>
          </p:cNvSpPr>
          <p:nvPr>
            <p:ph type="title"/>
          </p:nvPr>
        </p:nvSpPr>
        <p:spPr>
          <a:xfrm>
            <a:off x="581191" y="895348"/>
            <a:ext cx="11029616" cy="48723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E7E25CDB-7C10-4051-AC7F-89D8E5C9D2C9}"/>
              </a:ext>
            </a:extLst>
          </p:cNvPr>
          <p:cNvSpPr>
            <a:spLocks noGrp="1"/>
          </p:cNvSpPr>
          <p:nvPr>
            <p:ph idx="1"/>
          </p:nvPr>
        </p:nvSpPr>
        <p:spPr>
          <a:xfrm>
            <a:off x="581192" y="2019300"/>
            <a:ext cx="11029615" cy="3839499"/>
          </a:xfrm>
        </p:spPr>
        <p:txBody>
          <a:bodyPr/>
          <a:lstStyle/>
          <a:p>
            <a:r>
              <a:rPr lang="en-US" i="1" dirty="0"/>
              <a:t>Contracts are legally binding agreements. The requirements are the followings:</a:t>
            </a:r>
          </a:p>
          <a:p>
            <a:pPr lvl="1"/>
            <a:r>
              <a:rPr lang="en-US" i="1" dirty="0"/>
              <a:t>Offer – “</a:t>
            </a:r>
            <a:r>
              <a:rPr lang="en-GB" b="0" i="1" dirty="0">
                <a:solidFill>
                  <a:srgbClr val="444444"/>
                </a:solidFill>
                <a:effectLst/>
              </a:rPr>
              <a:t>One party must demonstrate clear intent to propose a specific agreement to another definite party.”</a:t>
            </a:r>
            <a:endParaRPr lang="en-US" i="1" dirty="0"/>
          </a:p>
          <a:p>
            <a:pPr lvl="1"/>
            <a:r>
              <a:rPr lang="en-US" i="1" dirty="0"/>
              <a:t>Acceptance – “</a:t>
            </a:r>
            <a:r>
              <a:rPr lang="en-GB" b="0" i="1" dirty="0">
                <a:solidFill>
                  <a:srgbClr val="444444"/>
                </a:solidFill>
                <a:effectLst/>
              </a:rPr>
              <a:t>The party which received the offer must communicate a readiness to be bound to the terms of the offer, without additional strings attached.”</a:t>
            </a:r>
          </a:p>
          <a:p>
            <a:pPr lvl="1"/>
            <a:r>
              <a:rPr lang="en-GB" i="1" dirty="0">
                <a:solidFill>
                  <a:srgbClr val="444444"/>
                </a:solidFill>
              </a:rPr>
              <a:t>Consideration – “</a:t>
            </a:r>
            <a:r>
              <a:rPr lang="en-GB" b="0" i="1" dirty="0">
                <a:solidFill>
                  <a:srgbClr val="444444"/>
                </a:solidFill>
                <a:effectLst/>
              </a:rPr>
              <a:t>Each party to the contract must give something of value to the other party or parties, such as money, or the promise of a future benefit.”</a:t>
            </a:r>
          </a:p>
          <a:p>
            <a:pPr lvl="1"/>
            <a:r>
              <a:rPr lang="en-US" i="1" dirty="0"/>
              <a:t>Mutual obligations – “</a:t>
            </a:r>
            <a:r>
              <a:rPr lang="en-GB" b="0" i="1" dirty="0">
                <a:solidFill>
                  <a:srgbClr val="444444"/>
                </a:solidFill>
                <a:effectLst/>
              </a:rPr>
              <a:t>The contract must show that there has been a “meeting of the minds” to enter into the agreement. One party cannot lie, misrepresent, or fraudulently induce the other.”</a:t>
            </a:r>
            <a:endParaRPr lang="en-US" i="1" dirty="0"/>
          </a:p>
          <a:p>
            <a:pPr lvl="1"/>
            <a:r>
              <a:rPr lang="en-US" i="1" dirty="0"/>
              <a:t>Competence – “</a:t>
            </a:r>
            <a:r>
              <a:rPr lang="en-GB" b="0" i="1" dirty="0">
                <a:solidFill>
                  <a:srgbClr val="444444"/>
                </a:solidFill>
                <a:effectLst/>
              </a:rPr>
              <a:t>The parties must understand the agreement they are entering into and be capable of making such an agreement.</a:t>
            </a:r>
            <a:r>
              <a:rPr lang="en-US" i="1" dirty="0"/>
              <a:t>”</a:t>
            </a:r>
            <a:endParaRPr lang="en-US" dirty="0"/>
          </a:p>
          <a:p>
            <a:pPr marL="0" indent="0">
              <a:buNone/>
            </a:pPr>
            <a:endParaRPr lang="en-US" dirty="0"/>
          </a:p>
          <a:p>
            <a:endParaRPr lang="en-GB" dirty="0"/>
          </a:p>
        </p:txBody>
      </p:sp>
      <p:pic>
        <p:nvPicPr>
          <p:cNvPr id="7" name="Graphic 6" descr="Scroll with solid fill">
            <a:extLst>
              <a:ext uri="{FF2B5EF4-FFF2-40B4-BE49-F238E27FC236}">
                <a16:creationId xmlns:a16="http://schemas.microsoft.com/office/drawing/2014/main" id="{3A7DD31B-6958-4D2E-AD95-BCCA1006661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96407" y="762000"/>
            <a:ext cx="914400" cy="914400"/>
          </a:xfrm>
          <a:prstGeom prst="rect">
            <a:avLst/>
          </a:prstGeom>
        </p:spPr>
      </p:pic>
      <p:pic>
        <p:nvPicPr>
          <p:cNvPr id="9" name="Audio 8">
            <a:hlinkClick r:id="" action="ppaction://media"/>
            <a:extLst>
              <a:ext uri="{FF2B5EF4-FFF2-40B4-BE49-F238E27FC236}">
                <a16:creationId xmlns:a16="http://schemas.microsoft.com/office/drawing/2014/main" id="{B518C8B3-FAD8-4760-9350-41F49E81F7A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0266178"/>
      </p:ext>
    </p:extLst>
  </p:cSld>
  <p:clrMapOvr>
    <a:masterClrMapping/>
  </p:clrMapOvr>
  <mc:AlternateContent xmlns:mc="http://schemas.openxmlformats.org/markup-compatibility/2006">
    <mc:Choice xmlns:p14="http://schemas.microsoft.com/office/powerpoint/2010/main" Requires="p14">
      <p:transition spd="slow" p14:dur="2000" advTm="37085"/>
    </mc:Choice>
    <mc:Fallback>
      <p:transition spd="slow" advTm="3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ID="1" presetClass="entr" presetSubtype="0"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0" fill="hold" display="0">
                  <p:stCondLst>
                    <p:cond delay="indefinite"/>
                  </p:stCondLst>
                  <p:endCondLst>
                    <p:cond evt="onStopAudio" delay="0">
                      <p:tgtEl>
                        <p:sldTgt/>
                      </p:tgtEl>
                    </p:cond>
                  </p:endCondLst>
                </p:cTn>
                <p:tgtEl>
                  <p:spTgt spid="9"/>
                </p:tgtEl>
              </p:cMediaNode>
            </p:audio>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0252-BE49-4753-B34B-12A27475351E}"/>
              </a:ext>
            </a:extLst>
          </p:cNvPr>
          <p:cNvSpPr>
            <a:spLocks noGrp="1"/>
          </p:cNvSpPr>
          <p:nvPr>
            <p:ph type="title"/>
          </p:nvPr>
        </p:nvSpPr>
        <p:spPr>
          <a:xfrm>
            <a:off x="581191" y="893134"/>
            <a:ext cx="11029616" cy="450682"/>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12F27385-78D6-448F-8D1D-A25BC4F40D3B}"/>
              </a:ext>
            </a:extLst>
          </p:cNvPr>
          <p:cNvSpPr>
            <a:spLocks noGrp="1"/>
          </p:cNvSpPr>
          <p:nvPr>
            <p:ph idx="1"/>
          </p:nvPr>
        </p:nvSpPr>
        <p:spPr>
          <a:xfrm>
            <a:off x="581192" y="2180496"/>
            <a:ext cx="11029615" cy="4677504"/>
          </a:xfrm>
        </p:spPr>
        <p:txBody>
          <a:bodyPr>
            <a:normAutofit/>
          </a:bodyPr>
          <a:lstStyle/>
          <a:p>
            <a:r>
              <a:rPr lang="en-GB" sz="1600" i="1" dirty="0"/>
              <a:t>By intellectual property we mean the products of the creative mind: this includes inventions, literary and artistic works, and the signs, names, images and forms used in commerce. Intellectual property objects enjoy legal protection: this ensures that the owners of inventions or other works receive appropriate moral and material recognition for their activities.</a:t>
            </a:r>
          </a:p>
          <a:p>
            <a:r>
              <a:rPr lang="en-GB" sz="1600" i="1" dirty="0"/>
              <a:t>The purpose of intellectual property protection is the moral and legal protection of products created by the creative mind.</a:t>
            </a:r>
          </a:p>
          <a:p>
            <a:r>
              <a:rPr lang="en-GB" sz="1600" i="1" dirty="0"/>
              <a:t>Automatic protection are the followings:</a:t>
            </a:r>
          </a:p>
          <a:p>
            <a:pPr lvl="1"/>
            <a:r>
              <a:rPr lang="en-GB" sz="1400" i="1" dirty="0"/>
              <a:t>Copyright</a:t>
            </a:r>
          </a:p>
          <a:p>
            <a:pPr lvl="1"/>
            <a:r>
              <a:rPr lang="en-GB" sz="1400" i="1" dirty="0"/>
              <a:t>Design right</a:t>
            </a:r>
          </a:p>
          <a:p>
            <a:r>
              <a:rPr lang="en-GB" sz="1600" i="1" dirty="0"/>
              <a:t>Protection what have to apply for:</a:t>
            </a:r>
          </a:p>
          <a:p>
            <a:pPr lvl="1"/>
            <a:r>
              <a:rPr lang="en-GB" sz="1400" i="1" dirty="0"/>
              <a:t>Trade marks</a:t>
            </a:r>
          </a:p>
          <a:p>
            <a:pPr lvl="1"/>
            <a:r>
              <a:rPr lang="en-GB" sz="1400" i="1" dirty="0"/>
              <a:t>Registered designs</a:t>
            </a:r>
          </a:p>
          <a:p>
            <a:pPr lvl="1"/>
            <a:r>
              <a:rPr lang="en-GB" sz="1400" i="1" dirty="0"/>
              <a:t>Patterns</a:t>
            </a:r>
          </a:p>
          <a:p>
            <a:pPr lvl="1"/>
            <a:endParaRPr lang="en-GB" sz="1400" i="1" dirty="0"/>
          </a:p>
        </p:txBody>
      </p:sp>
      <p:pic>
        <p:nvPicPr>
          <p:cNvPr id="5" name="Graphic 4" descr="Badge Copyright with solid fill">
            <a:extLst>
              <a:ext uri="{FF2B5EF4-FFF2-40B4-BE49-F238E27FC236}">
                <a16:creationId xmlns:a16="http://schemas.microsoft.com/office/drawing/2014/main" id="{881505E9-E913-4668-A32E-FB950912863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14837" y="661275"/>
            <a:ext cx="914400" cy="914400"/>
          </a:xfrm>
          <a:prstGeom prst="rect">
            <a:avLst/>
          </a:prstGeom>
        </p:spPr>
      </p:pic>
      <p:pic>
        <p:nvPicPr>
          <p:cNvPr id="6" name="Audio 5">
            <a:hlinkClick r:id="" action="ppaction://media"/>
            <a:extLst>
              <a:ext uri="{FF2B5EF4-FFF2-40B4-BE49-F238E27FC236}">
                <a16:creationId xmlns:a16="http://schemas.microsoft.com/office/drawing/2014/main" id="{FB5C78A5-20FB-4437-81FC-D15DF87688B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03741024"/>
      </p:ext>
    </p:extLst>
  </p:cSld>
  <p:clrMapOvr>
    <a:masterClrMapping/>
  </p:clrMapOvr>
  <mc:AlternateContent xmlns:mc="http://schemas.openxmlformats.org/markup-compatibility/2006">
    <mc:Choice xmlns:p14="http://schemas.microsoft.com/office/powerpoint/2010/main" Requires="p14">
      <p:transition spd="slow" p14:dur="2000" advTm="16663"/>
    </mc:Choice>
    <mc:Fallback>
      <p:transition spd="slow" advTm="16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1000"/>
                                        <p:tgtEl>
                                          <p:spTgt spid="5"/>
                                        </p:tgtEl>
                                      </p:cBhvr>
                                    </p:animEffect>
                                    <p:anim calcmode="lin" valueType="num">
                                      <p:cBhvr>
                                        <p:cTn id="16" dur="1000" fill="hold"/>
                                        <p:tgtEl>
                                          <p:spTgt spid="5"/>
                                        </p:tgtEl>
                                        <p:attrNameLst>
                                          <p:attrName>ppt_x</p:attrName>
                                        </p:attrNameLst>
                                      </p:cBhvr>
                                      <p:tavLst>
                                        <p:tav tm="0">
                                          <p:val>
                                            <p:strVal val="#ppt_x"/>
                                          </p:val>
                                        </p:tav>
                                        <p:tav tm="100000">
                                          <p:val>
                                            <p:strVal val="#ppt_x"/>
                                          </p:val>
                                        </p:tav>
                                      </p:tavLst>
                                    </p:anim>
                                    <p:anim calcmode="lin" valueType="num">
                                      <p:cBhvr>
                                        <p:cTn id="1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childTnLst>
                                </p:cTn>
                              </p:par>
                              <p:par>
                                <p:cTn id="30" presetID="1" presetClass="entr" presetSubtype="0" fill="hold" nodeType="with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childTnLst>
                                </p:cTn>
                              </p:par>
                              <p:par>
                                <p:cTn id="32" presetID="1" presetClass="entr" presetSubtype="0" fill="hold" nodeType="with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childTnLst>
                                </p:cTn>
                              </p:par>
                              <p:par>
                                <p:cTn id="38" presetID="1" presetClass="entr" presetSubtype="0" fill="hold" nodeType="with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childTnLst>
                                </p:cTn>
                              </p:par>
                              <p:par>
                                <p:cTn id="40" presetID="1" presetClass="entr" presetSubtype="0" fill="hold"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childTnLst>
                                </p:cTn>
                              </p:par>
                              <p:par>
                                <p:cTn id="42" presetID="1" presetClass="entr" presetSubtype="0" fill="hold" nodeType="withEffect">
                                  <p:stCondLst>
                                    <p:cond delay="0"/>
                                  </p:stCondLst>
                                  <p:childTnLst>
                                    <p:set>
                                      <p:cBhvr>
                                        <p:cTn id="4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078EE-67DA-45B3-891B-5D2566FF9A92}"/>
              </a:ext>
            </a:extLst>
          </p:cNvPr>
          <p:cNvSpPr>
            <a:spLocks noGrp="1"/>
          </p:cNvSpPr>
          <p:nvPr>
            <p:ph type="title"/>
          </p:nvPr>
        </p:nvSpPr>
        <p:spPr>
          <a:xfrm>
            <a:off x="581191" y="999201"/>
            <a:ext cx="11029616" cy="408151"/>
          </a:xfrm>
        </p:spPr>
        <p:txBody>
          <a:bodyPr>
            <a:normAutofit/>
          </a:bodyPr>
          <a:lstStyle/>
          <a:p>
            <a:r>
              <a:rPr kumimoji="0" lang="en-GB" sz="2000" b="0" i="1" u="none" strike="noStrike" kern="1200" cap="all" spc="0" normalizeH="0" baseline="0" noProof="0" dirty="0">
                <a:ln>
                  <a:noFill/>
                </a:ln>
                <a:solidFill>
                  <a:prstClr val="white">
                    <a:lumMod val="75000"/>
                  </a:prstClr>
                </a:solidFill>
                <a:effectLst/>
                <a:uLnTx/>
                <a:uFillTx/>
                <a:latin typeface="Gill Sans MT" panose="020B0502020104020203"/>
                <a:ea typeface="+mj-ea"/>
                <a:cs typeface="+mj-cs"/>
              </a:rPr>
              <a:t>EL5 – Awareness of relevant legal requirements governing engineering activities</a:t>
            </a:r>
            <a:endParaRPr lang="en-GB" sz="2000" i="1" dirty="0"/>
          </a:p>
        </p:txBody>
      </p:sp>
      <p:sp>
        <p:nvSpPr>
          <p:cNvPr id="3" name="Content Placeholder 2">
            <a:extLst>
              <a:ext uri="{FF2B5EF4-FFF2-40B4-BE49-F238E27FC236}">
                <a16:creationId xmlns:a16="http://schemas.microsoft.com/office/drawing/2014/main" id="{84C9DE1C-E922-497C-A9FD-D87A0F9233BF}"/>
              </a:ext>
            </a:extLst>
          </p:cNvPr>
          <p:cNvSpPr>
            <a:spLocks noGrp="1"/>
          </p:cNvSpPr>
          <p:nvPr>
            <p:ph idx="1"/>
          </p:nvPr>
        </p:nvSpPr>
        <p:spPr>
          <a:xfrm>
            <a:off x="581192" y="1913602"/>
            <a:ext cx="11029615" cy="3945198"/>
          </a:xfrm>
        </p:spPr>
        <p:txBody>
          <a:bodyPr/>
          <a:lstStyle/>
          <a:p>
            <a:pPr marL="0" indent="0">
              <a:buNone/>
            </a:pPr>
            <a:r>
              <a:rPr lang="en-US" sz="2000" i="1" dirty="0"/>
              <a:t>Product safety and liability issues</a:t>
            </a:r>
          </a:p>
          <a:p>
            <a:pPr algn="l"/>
            <a:r>
              <a:rPr lang="en-GB" b="0" i="1" dirty="0">
                <a:solidFill>
                  <a:srgbClr val="0B0C0C"/>
                </a:solidFill>
                <a:effectLst/>
                <a:latin typeface="nta"/>
              </a:rPr>
              <a:t>“Products should only be sold if their compliance with product safety regulations has been demonstrated appropriately.</a:t>
            </a:r>
          </a:p>
          <a:p>
            <a:pPr algn="l"/>
            <a:r>
              <a:rPr lang="en-GB" b="0" i="1" dirty="0">
                <a:solidFill>
                  <a:srgbClr val="0B0C0C"/>
                </a:solidFill>
                <a:effectLst/>
                <a:latin typeface="nta"/>
              </a:rPr>
              <a:t>The General Product Safety Regulations 2005 (GPSR) require all products to be safe in their normal or reasonably foreseeable usage and enforcement authorities have powers to take appropriate action when this obligation isn’t met.</a:t>
            </a:r>
          </a:p>
          <a:p>
            <a:pPr algn="l"/>
            <a:r>
              <a:rPr lang="en-GB" b="0" i="1" dirty="0">
                <a:solidFill>
                  <a:srgbClr val="0B0C0C"/>
                </a:solidFill>
                <a:effectLst/>
                <a:latin typeface="nta"/>
              </a:rPr>
              <a:t>Manufacturers, and sometimes others involved in a product’s supply chain, are liable for their products under the Consumer Protection Act 1987.</a:t>
            </a:r>
          </a:p>
          <a:p>
            <a:pPr algn="l"/>
            <a:r>
              <a:rPr lang="en-GB" b="0" i="1" dirty="0">
                <a:solidFill>
                  <a:srgbClr val="0B0C0C"/>
                </a:solidFill>
                <a:effectLst/>
                <a:latin typeface="nta"/>
              </a:rPr>
              <a:t>Local Authority Trading Standards (Environmental Health services in Northern Ireland) provide advice and support to manufacturers and importers in their local areas. They are responsible for investigating allegations of non-compliance.”</a:t>
            </a:r>
            <a:endParaRPr lang="en-GB" i="1" dirty="0"/>
          </a:p>
          <a:p>
            <a:endParaRPr lang="en-GB" dirty="0"/>
          </a:p>
        </p:txBody>
      </p:sp>
      <p:pic>
        <p:nvPicPr>
          <p:cNvPr id="5" name="Graphic 4" descr="Seat Belt outline">
            <a:extLst>
              <a:ext uri="{FF2B5EF4-FFF2-40B4-BE49-F238E27FC236}">
                <a16:creationId xmlns:a16="http://schemas.microsoft.com/office/drawing/2014/main" id="{30B2DDC9-AFAA-4529-9638-377877CB7CA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646787" y="746076"/>
            <a:ext cx="914400" cy="914400"/>
          </a:xfrm>
          <a:prstGeom prst="rect">
            <a:avLst/>
          </a:prstGeom>
        </p:spPr>
      </p:pic>
      <p:pic>
        <p:nvPicPr>
          <p:cNvPr id="12" name="Audio 11">
            <a:hlinkClick r:id="" action="ppaction://media"/>
            <a:extLst>
              <a:ext uri="{FF2B5EF4-FFF2-40B4-BE49-F238E27FC236}">
                <a16:creationId xmlns:a16="http://schemas.microsoft.com/office/drawing/2014/main" id="{5C30815B-AA7D-4309-B88B-3FFA7D0F14F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586289869"/>
      </p:ext>
    </p:extLst>
  </p:cSld>
  <p:clrMapOvr>
    <a:masterClrMapping/>
  </p:clrMapOvr>
  <mc:AlternateContent xmlns:mc="http://schemas.openxmlformats.org/markup-compatibility/2006">
    <mc:Choice xmlns:p14="http://schemas.microsoft.com/office/powerpoint/2010/main" Requires="p14">
      <p:transition spd="slow" p14:dur="2000" advTm="37647"/>
    </mc:Choice>
    <mc:Fallback>
      <p:transition spd="slow" advTm="37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BDF5C-038D-4FDB-B710-59FA2B65B41E}"/>
              </a:ext>
            </a:extLst>
          </p:cNvPr>
          <p:cNvSpPr>
            <a:spLocks noGrp="1"/>
          </p:cNvSpPr>
          <p:nvPr>
            <p:ph type="title"/>
          </p:nvPr>
        </p:nvSpPr>
        <p:spPr>
          <a:xfrm>
            <a:off x="581192" y="702155"/>
            <a:ext cx="11029616" cy="1307397"/>
          </a:xfrm>
        </p:spPr>
        <p:txBody>
          <a:bodyPr>
            <a:normAutofit/>
          </a:bodyPr>
          <a:lstStyle/>
          <a:p>
            <a:r>
              <a:rPr lang="en-GB" sz="2200" i="1" dirty="0">
                <a:solidFill>
                  <a:schemeClr val="bg1">
                    <a:lumMod val="75000"/>
                  </a:schemeClr>
                </a:solidFill>
              </a:rPr>
              <a:t>G1 – Applications of skills in problem solving, communication, information retrieval working with others and the effective use of general IT facilities</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F324A3E-16B6-4FEC-8A8C-0A97693FC609}"/>
              </a:ext>
            </a:extLst>
          </p:cNvPr>
          <p:cNvSpPr>
            <a:spLocks noGrp="1"/>
          </p:cNvSpPr>
          <p:nvPr>
            <p:ph idx="1"/>
          </p:nvPr>
        </p:nvSpPr>
        <p:spPr/>
        <p:txBody>
          <a:bodyPr/>
          <a:lstStyle/>
          <a:p>
            <a:r>
              <a:rPr lang="en-US" dirty="0"/>
              <a:t>Problem solving</a:t>
            </a:r>
          </a:p>
          <a:p>
            <a:r>
              <a:rPr lang="en-US" dirty="0"/>
              <a:t>Communication</a:t>
            </a:r>
          </a:p>
          <a:p>
            <a:r>
              <a:rPr lang="en-US" dirty="0"/>
              <a:t>Information retrieval</a:t>
            </a:r>
          </a:p>
          <a:p>
            <a:r>
              <a:rPr lang="en-US" dirty="0"/>
              <a:t>Working with others</a:t>
            </a:r>
          </a:p>
          <a:p>
            <a:r>
              <a:rPr lang="en-US" dirty="0"/>
              <a:t>Use of IT facilities </a:t>
            </a:r>
            <a:endParaRPr lang="en-GB" dirty="0"/>
          </a:p>
        </p:txBody>
      </p:sp>
      <p:pic>
        <p:nvPicPr>
          <p:cNvPr id="5" name="Graphic 4" descr="Classroom with solid fill">
            <a:extLst>
              <a:ext uri="{FF2B5EF4-FFF2-40B4-BE49-F238E27FC236}">
                <a16:creationId xmlns:a16="http://schemas.microsoft.com/office/drawing/2014/main" id="{39DFEA90-DC83-4213-B714-D04848F3D88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727509" y="702155"/>
            <a:ext cx="914400" cy="914400"/>
          </a:xfrm>
          <a:prstGeom prst="rect">
            <a:avLst/>
          </a:prstGeom>
        </p:spPr>
      </p:pic>
      <p:pic>
        <p:nvPicPr>
          <p:cNvPr id="19" name="Audio 18">
            <a:hlinkClick r:id="" action="ppaction://media"/>
            <a:extLst>
              <a:ext uri="{FF2B5EF4-FFF2-40B4-BE49-F238E27FC236}">
                <a16:creationId xmlns:a16="http://schemas.microsoft.com/office/drawing/2014/main" id="{7D7BBBB9-AE52-4EE5-A642-FE41F055261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47519042"/>
      </p:ext>
    </p:extLst>
  </p:cSld>
  <p:clrMapOvr>
    <a:masterClrMapping/>
  </p:clrMapOvr>
  <mc:AlternateContent xmlns:mc="http://schemas.openxmlformats.org/markup-compatibility/2006">
    <mc:Choice xmlns:p14="http://schemas.microsoft.com/office/powerpoint/2010/main" Requires="p14">
      <p:transition spd="slow" p14:dur="2000" advTm="74980"/>
    </mc:Choice>
    <mc:Fallback>
      <p:transition spd="slow" advTm="749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19"/>
                </p:tgtEl>
              </p:cMediaNode>
            </p:audio>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06971-CBE0-48DA-B8F5-75734DBD5D15}"/>
              </a:ext>
            </a:extLst>
          </p:cNvPr>
          <p:cNvSpPr>
            <a:spLocks noGrp="1"/>
          </p:cNvSpPr>
          <p:nvPr>
            <p:ph type="title"/>
          </p:nvPr>
        </p:nvSpPr>
        <p:spPr>
          <a:xfrm>
            <a:off x="581192" y="510363"/>
            <a:ext cx="11029616" cy="1477925"/>
          </a:xfrm>
        </p:spPr>
        <p:txBody>
          <a:bodyPr>
            <a:normAutofit/>
          </a:bodyPr>
          <a:lstStyle/>
          <a:p>
            <a:r>
              <a:rPr lang="en-GB" sz="2200" i="1" dirty="0">
                <a:solidFill>
                  <a:schemeClr val="bg1">
                    <a:lumMod val="75000"/>
                  </a:schemeClr>
                </a:solidFill>
              </a:rPr>
              <a:t>G2 – Plan self-learning and improve performance as a foundation for</a:t>
            </a:r>
            <a:br>
              <a:rPr lang="en-GB" sz="2200" i="1" dirty="0">
                <a:solidFill>
                  <a:schemeClr val="bg1">
                    <a:lumMod val="75000"/>
                  </a:schemeClr>
                </a:solidFill>
              </a:rPr>
            </a:br>
            <a:r>
              <a:rPr lang="en-GB" sz="2200" i="1" dirty="0">
                <a:solidFill>
                  <a:schemeClr val="bg1">
                    <a:lumMod val="75000"/>
                  </a:schemeClr>
                </a:solidFill>
              </a:rPr>
              <a:t>lifelong learning and continuous professional development</a:t>
            </a:r>
            <a:br>
              <a:rPr lang="en-GB" sz="2800" i="1" dirty="0">
                <a:solidFill>
                  <a:schemeClr val="bg1">
                    <a:lumMod val="75000"/>
                  </a:schemeClr>
                </a:solidFill>
              </a:rPr>
            </a:br>
            <a:endParaRPr lang="en-GB" dirty="0"/>
          </a:p>
        </p:txBody>
      </p:sp>
      <p:sp>
        <p:nvSpPr>
          <p:cNvPr id="3" name="Content Placeholder 2">
            <a:extLst>
              <a:ext uri="{FF2B5EF4-FFF2-40B4-BE49-F238E27FC236}">
                <a16:creationId xmlns:a16="http://schemas.microsoft.com/office/drawing/2014/main" id="{E8159F86-FAD6-4836-BCF4-EFAD225A9EF9}"/>
              </a:ext>
            </a:extLst>
          </p:cNvPr>
          <p:cNvSpPr>
            <a:spLocks noGrp="1"/>
          </p:cNvSpPr>
          <p:nvPr>
            <p:ph idx="1"/>
          </p:nvPr>
        </p:nvSpPr>
        <p:spPr/>
        <p:txBody>
          <a:bodyPr/>
          <a:lstStyle/>
          <a:p>
            <a:r>
              <a:rPr lang="en-GB" dirty="0"/>
              <a:t>To acquire, use and adapt the knowledge gained here.</a:t>
            </a:r>
          </a:p>
          <a:p>
            <a:r>
              <a:rPr lang="en-GB" dirty="0"/>
              <a:t>Completion of further trainings.</a:t>
            </a:r>
          </a:p>
          <a:p>
            <a:r>
              <a:rPr lang="en-GB" dirty="0"/>
              <a:t>Striving for continuous development in the professional field.</a:t>
            </a:r>
          </a:p>
        </p:txBody>
      </p:sp>
      <p:pic>
        <p:nvPicPr>
          <p:cNvPr id="7" name="Graphic 6" descr="Idea with solid fill">
            <a:extLst>
              <a:ext uri="{FF2B5EF4-FFF2-40B4-BE49-F238E27FC236}">
                <a16:creationId xmlns:a16="http://schemas.microsoft.com/office/drawing/2014/main" id="{98349A0A-9965-4087-A6E0-5D494B9A8BE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70288" y="712792"/>
            <a:ext cx="914400" cy="914400"/>
          </a:xfrm>
          <a:prstGeom prst="rect">
            <a:avLst/>
          </a:prstGeom>
        </p:spPr>
      </p:pic>
      <p:pic>
        <p:nvPicPr>
          <p:cNvPr id="12" name="Audio 11">
            <a:hlinkClick r:id="" action="ppaction://media"/>
            <a:extLst>
              <a:ext uri="{FF2B5EF4-FFF2-40B4-BE49-F238E27FC236}">
                <a16:creationId xmlns:a16="http://schemas.microsoft.com/office/drawing/2014/main" id="{3AD6B84A-CE83-44C7-80D3-8F4A8C51EF2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0554848"/>
      </p:ext>
    </p:extLst>
  </p:cSld>
  <p:clrMapOvr>
    <a:masterClrMapping/>
  </p:clrMapOvr>
  <mc:AlternateContent xmlns:mc="http://schemas.openxmlformats.org/markup-compatibility/2006">
    <mc:Choice xmlns:p14="http://schemas.microsoft.com/office/powerpoint/2010/main" Requires="p14">
      <p:transition spd="slow" p14:dur="2000" advTm="42644"/>
    </mc:Choice>
    <mc:Fallback>
      <p:transition spd="slow" advTm="426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childTnLst>
                                </p:cTn>
                              </p:par>
                              <p:par>
                                <p:cTn id="20" presetID="1" presetClass="entr" presetSubtype="0" fill="hold" nodeType="with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par>
                                <p:cTn id="22" presetID="1"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4" fill="hold" display="0">
                  <p:stCondLst>
                    <p:cond delay="indefinite"/>
                  </p:stCondLst>
                  <p:endCondLst>
                    <p:cond evt="onStopAudio" delay="0">
                      <p:tgtEl>
                        <p:sldTgt/>
                      </p:tgtEl>
                    </p:cond>
                  </p:endCondLst>
                </p:cTn>
                <p:tgtEl>
                  <p:spTgt spid="12"/>
                </p:tgtEl>
              </p:cMediaNode>
            </p:audio>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5B8AC-97B4-4E5D-89DE-67618589A932}"/>
              </a:ext>
            </a:extLst>
          </p:cNvPr>
          <p:cNvSpPr>
            <a:spLocks noGrp="1"/>
          </p:cNvSpPr>
          <p:nvPr>
            <p:ph type="title"/>
          </p:nvPr>
        </p:nvSpPr>
        <p:spPr>
          <a:xfrm>
            <a:off x="581192" y="756356"/>
            <a:ext cx="11029616" cy="666044"/>
          </a:xfrm>
        </p:spPr>
        <p:txBody>
          <a:bodyPr>
            <a:normAutofit/>
          </a:bodyPr>
          <a:lstStyle/>
          <a:p>
            <a:r>
              <a:rPr lang="en-US" sz="2200" i="1" dirty="0">
                <a:solidFill>
                  <a:schemeClr val="bg1">
                    <a:lumMod val="65000"/>
                  </a:schemeClr>
                </a:solidFill>
              </a:rPr>
              <a:t>References</a:t>
            </a:r>
            <a:endParaRPr lang="en-GB" sz="2200" i="1" dirty="0">
              <a:solidFill>
                <a:schemeClr val="bg1">
                  <a:lumMod val="65000"/>
                </a:schemeClr>
              </a:solidFill>
            </a:endParaRPr>
          </a:p>
        </p:txBody>
      </p:sp>
      <p:sp>
        <p:nvSpPr>
          <p:cNvPr id="3" name="Content Placeholder 2">
            <a:extLst>
              <a:ext uri="{FF2B5EF4-FFF2-40B4-BE49-F238E27FC236}">
                <a16:creationId xmlns:a16="http://schemas.microsoft.com/office/drawing/2014/main" id="{FAD3FFE5-C315-4A98-872B-ECB00A7C86DE}"/>
              </a:ext>
            </a:extLst>
          </p:cNvPr>
          <p:cNvSpPr>
            <a:spLocks noGrp="1"/>
          </p:cNvSpPr>
          <p:nvPr>
            <p:ph idx="1"/>
          </p:nvPr>
        </p:nvSpPr>
        <p:spPr>
          <a:xfrm>
            <a:off x="525780" y="1836420"/>
            <a:ext cx="11085027" cy="4022379"/>
          </a:xfrm>
        </p:spPr>
        <p:txBody>
          <a:bodyPr>
            <a:normAutofit/>
          </a:bodyPr>
          <a:lstStyle/>
          <a:p>
            <a:pPr marL="0" indent="0">
              <a:lnSpc>
                <a:spcPct val="107000"/>
              </a:lnSpc>
              <a:spcBef>
                <a:spcPts val="0"/>
              </a:spcBef>
              <a:spcAft>
                <a:spcPts val="0"/>
              </a:spcAft>
              <a:buNone/>
            </a:pPr>
            <a:r>
              <a:rPr lang="en-GB" sz="900" i="1" kern="1800" dirty="0" err="1">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Lucidchart</a:t>
            </a:r>
            <a:r>
              <a:rPr lang="en-GB" sz="900" i="1"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Content Team. How to explain technical ideas to a non-technical audience</a:t>
            </a:r>
            <a:r>
              <a:rPr lang="en-GB" sz="900"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 </a:t>
            </a:r>
            <a:r>
              <a:rPr lang="en-GB" sz="900" u="sng" kern="1800" dirty="0">
                <a:solidFill>
                  <a:srgbClr val="3D4752"/>
                </a:solidFill>
                <a:effectLst/>
                <a:latin typeface="Calibri" panose="020F0502020204030204" pitchFamily="34" charset="0"/>
                <a:ea typeface="Times New Roman" panose="02020603050405020304" pitchFamily="18" charset="0"/>
                <a:cs typeface="Calibri" panose="020F0502020204030204" pitchFamily="34" charset="0"/>
              </a:rPr>
              <a:t>Available at:</a:t>
            </a:r>
            <a:r>
              <a:rPr lang="en-GB" sz="900" kern="1800" dirty="0">
                <a:latin typeface="Calibri" panose="020F0502020204030204" pitchFamily="34" charset="0"/>
                <a:ea typeface="Times New Roman" panose="02020603050405020304" pitchFamily="18" charset="0"/>
                <a:cs typeface="Times New Roman" panose="02020603050405020304" pitchFamily="18" charset="0"/>
              </a:rPr>
              <a:t> </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https://www.lucidchart.com/blog/how-to-explain-technical-ideas-to-a-non-technical-audience</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Formal vs informal communication</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https://status.net/articles/formal-communication-informal-communication/</a:t>
            </a:r>
            <a:r>
              <a:rPr lang="en-GB"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A guide to health and safety regulation in Great Britain.</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https://www.hse.gov.uk/pubns/hse49.pdf</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Stim, R. What Is a Contract? What goes into a legally binding agreement? </a:t>
            </a:r>
            <a:r>
              <a:rPr lang="en-US" sz="900" dirty="0">
                <a:effectLst/>
                <a:latin typeface="Calibri" panose="020F0502020204030204" pitchFamily="34" charset="0"/>
                <a:ea typeface="Calibri" panose="020F0502020204030204" pitchFamily="34" charset="0"/>
                <a:cs typeface="Times New Roman" panose="02020603050405020304" pitchFamily="18" charset="0"/>
              </a:rPr>
              <a:t>Available </a:t>
            </a:r>
            <a:r>
              <a:rPr lang="en-US" sz="900" dirty="0" err="1">
                <a:effectLst/>
                <a:latin typeface="Calibri" panose="020F0502020204030204" pitchFamily="34" charset="0"/>
                <a:ea typeface="Calibri" panose="020F0502020204030204" pitchFamily="34" charset="0"/>
                <a:cs typeface="Times New Roman" panose="02020603050405020304" pitchFamily="18" charset="0"/>
              </a:rPr>
              <a:t>at:</a:t>
            </a:r>
            <a:r>
              <a:rPr lang="en-US" sz="900" u="sng"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://www.nolo.com/legal-encyclopedia/contracts-basics-33367.html</a:t>
            </a:r>
            <a:endParaRPr lang="en-US" sz="9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How to form a valid contract</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https://www.rocketlawyer.com/gb/en/quick-guides/how-to-form-a-valid-contract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Business law (2019) Do You Know the 5 Basic Requirements For A Contract? </a:t>
            </a:r>
            <a:r>
              <a:rPr lang="en-GB" sz="900" dirty="0">
                <a:effectLst/>
                <a:latin typeface="Calibri" panose="020F0502020204030204" pitchFamily="34" charset="0"/>
                <a:ea typeface="Calibri" panose="020F0502020204030204" pitchFamily="34" charset="0"/>
                <a:cs typeface="Times New Roman" panose="02020603050405020304" pitchFamily="18" charset="0"/>
              </a:rPr>
              <a:t>Available at:</a:t>
            </a:r>
          </a:p>
          <a:p>
            <a:pPr marL="0" indent="0">
              <a:lnSpc>
                <a:spcPct val="107000"/>
              </a:lnSpc>
              <a:spcBef>
                <a:spcPts val="0"/>
              </a:spcBef>
              <a:spcAft>
                <a:spcPts val="0"/>
              </a:spcAft>
              <a:buNone/>
            </a:pP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https://www.tarshuslaw.com/blog/do-you-know-the-5-basic-requirements-for-a-contract</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GB" sz="900" i="1" dirty="0">
                <a:effectLst/>
                <a:latin typeface="Calibri" panose="020F0502020204030204" pitchFamily="34" charset="0"/>
                <a:ea typeface="Calibri" panose="020F0502020204030204" pitchFamily="34" charset="0"/>
                <a:cs typeface="Times New Roman" panose="02020603050405020304" pitchFamily="18" charset="0"/>
              </a:rPr>
              <a:t>Intellectual property and your work</a:t>
            </a:r>
            <a:r>
              <a:rPr lang="en-GB"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https://www.gov.uk/intellectual-property-an-overview</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Product safety advice for businesses</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https://www.gov.uk/guidance/product-safety-advice-for-businesses</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rPr>
              <a:t> </a:t>
            </a:r>
            <a:r>
              <a:rPr lang="en-US" sz="900" dirty="0">
                <a:effectLst/>
                <a:latin typeface="Calibri" panose="020F0502020204030204" pitchFamily="34" charset="0"/>
                <a:ea typeface="Calibri" panose="020F0502020204030204" pitchFamily="34" charset="0"/>
                <a:cs typeface="Times New Roman" panose="02020603050405020304" pitchFamily="18" charset="0"/>
              </a:rPr>
              <a:t>(Assessed: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Guidance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https://www.hse.gov.uk/guidance/index.htm</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Health and safety regulation- short guide</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https://www.hse.gov.uk/pubns/hsc13.pdf</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p>
          <a:p>
            <a:pPr marL="0" indent="0">
              <a:lnSpc>
                <a:spcPct val="107000"/>
              </a:lnSpc>
              <a:spcBef>
                <a:spcPts val="0"/>
              </a:spcBef>
              <a:spcAft>
                <a:spcPts val="0"/>
              </a:spcAft>
              <a:buNone/>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Bef>
                <a:spcPts val="0"/>
              </a:spcBef>
              <a:spcAft>
                <a:spcPts val="0"/>
              </a:spcAft>
              <a:buNone/>
            </a:pPr>
            <a:r>
              <a:rPr lang="en-US" sz="900" i="1" dirty="0">
                <a:effectLst/>
                <a:latin typeface="Calibri" panose="020F0502020204030204" pitchFamily="34" charset="0"/>
                <a:ea typeface="Calibri" panose="020F0502020204030204" pitchFamily="34" charset="0"/>
                <a:cs typeface="Times New Roman" panose="02020603050405020304" pitchFamily="18" charset="0"/>
              </a:rPr>
              <a:t>Regulation and licensure in 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Available at:</a:t>
            </a:r>
            <a:r>
              <a:rPr lang="en-GB" sz="900" dirty="0">
                <a:latin typeface="Calibri" panose="020F0502020204030204" pitchFamily="34" charset="0"/>
                <a:ea typeface="Calibri" panose="020F0502020204030204" pitchFamily="34" charset="0"/>
                <a:cs typeface="Times New Roman" panose="02020603050405020304" pitchFamily="18" charset="0"/>
              </a:rPr>
              <a:t> </a:t>
            </a:r>
            <a:r>
              <a:rPr lang="en-US" sz="9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https://en.wikipedia.org/wiki/Regulation_and_licensure_in_engineering</a:t>
            </a:r>
            <a:r>
              <a:rPr lang="en-US" sz="900" dirty="0">
                <a:effectLst/>
                <a:latin typeface="Calibri" panose="020F0502020204030204" pitchFamily="34" charset="0"/>
                <a:ea typeface="Calibri" panose="020F0502020204030204" pitchFamily="34" charset="0"/>
                <a:cs typeface="Times New Roman" panose="02020603050405020304" pitchFamily="18" charset="0"/>
              </a:rPr>
              <a:t> (Assessed: 07/01/2021)</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pic>
        <p:nvPicPr>
          <p:cNvPr id="7" name="Graphic 6" descr="Books with solid fill">
            <a:extLst>
              <a:ext uri="{FF2B5EF4-FFF2-40B4-BE49-F238E27FC236}">
                <a16:creationId xmlns:a16="http://schemas.microsoft.com/office/drawing/2014/main" id="{97CE85B4-D646-4615-BCED-122A229D06E3}"/>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10445262" y="756356"/>
            <a:ext cx="914400" cy="914400"/>
          </a:xfrm>
          <a:prstGeom prst="rect">
            <a:avLst/>
          </a:prstGeom>
        </p:spPr>
      </p:pic>
    </p:spTree>
    <p:extLst>
      <p:ext uri="{BB962C8B-B14F-4D97-AF65-F5344CB8AC3E}">
        <p14:creationId xmlns:p14="http://schemas.microsoft.com/office/powerpoint/2010/main" val="4144290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3" end="13"/>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4" end="14"/>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6" end="1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8" end="1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20" end="20"/>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22" end="2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24" end="2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2.4"/>
</p:tagLst>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901</TotalTime>
  <Words>2772</Words>
  <Application>Microsoft Office PowerPoint</Application>
  <PresentationFormat>Widescreen</PresentationFormat>
  <Paragraphs>186</Paragraphs>
  <Slides>15</Slides>
  <Notes>14</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Gill Sans MT</vt:lpstr>
      <vt:lpstr>nta</vt:lpstr>
      <vt:lpstr>Open Sans</vt:lpstr>
      <vt:lpstr>Proxima Nova Rg Regular</vt:lpstr>
      <vt:lpstr>Wingdings 2</vt:lpstr>
      <vt:lpstr>Dividend</vt:lpstr>
      <vt:lpstr>University of wales trinity saint David engineering applications and study skills acma4007 </vt:lpstr>
      <vt:lpstr> introduction</vt:lpstr>
      <vt:lpstr>Content</vt:lpstr>
      <vt:lpstr>D6 – Communication of work to technical and non-technical audiences  </vt:lpstr>
      <vt:lpstr>D6 – Communication of work to technical and non-technical audiences</vt:lpstr>
      <vt:lpstr>EL5 – Awareness of relevant legal requirements governing engineering activities  </vt:lpstr>
      <vt:lpstr>EL5 – Awareness of relevant legal requirements governing engineering activities  </vt:lpstr>
      <vt:lpstr>    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EL5 – Awareness of relevant legal requirements governing engineering activities</vt:lpstr>
      <vt:lpstr>G1 – Applications of skills in problem solving, communication, information retrieval working with others and the effective use of general IT facilities </vt:lpstr>
      <vt:lpstr>G2 – Plan self-learning and improve performance as a foundation for lifelong learning and continuous professional development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 engineering applications and study skills acma4007 </dc:title>
  <dc:creator>Viktoria Berces</dc:creator>
  <cp:lastModifiedBy>Viktoria Berces</cp:lastModifiedBy>
  <cp:revision>55</cp:revision>
  <dcterms:created xsi:type="dcterms:W3CDTF">2021-01-03T14:53:59Z</dcterms:created>
  <dcterms:modified xsi:type="dcterms:W3CDTF">2021-01-07T17:38:29Z</dcterms:modified>
</cp:coreProperties>
</file>