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17053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62084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5762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67608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81613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86103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3269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57998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369256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709465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792829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623251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190955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18963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LID4096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033120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438675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16918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LID4096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LID4096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C0927D6-6159-4053-BC75-7673317E6626}" type="datetimeFigureOut">
              <a:rPr lang="LID4096" smtClean="0"/>
              <a:t>06/19/2026</a:t>
            </a:fld>
            <a:endParaRPr lang="LID4096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LID4096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LID4096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8A8B819-A832-4EF2-AFDE-37E50B61DAD2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4606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/businesswoman-holding-coffee-discussing-with-male-colleague-in-office-hallway-gm2204767535-622200406?searchscope=image%2Cfil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photo/help-support-and-wheelchair-with-nurse-and-old-man-for-disability-rehabilitation-or-gm1473162531-503348168?searchscope=image%2Cfil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apable.club/blog/wp-content/uploads/2024/08/S.O.L.E.R.-Technique-1-1536x864.webp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mc.org.uk/globalassets/sitedocuments/nmc-publications/nmc-code.pdf" TargetMode="External"/><Relationship Id="rId2" Type="http://schemas.openxmlformats.org/officeDocument/2006/relationships/hyperlink" Target="https://doi.org/10.1002/nop2.7018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healthcare10112119" TargetMode="External"/><Relationship Id="rId5" Type="http://schemas.openxmlformats.org/officeDocument/2006/relationships/hyperlink" Target="https://doi.org/10.1186/s12913-023-09869-8" TargetMode="External"/><Relationship Id="rId4" Type="http://schemas.openxmlformats.org/officeDocument/2006/relationships/hyperlink" Target="https://www.jstor.org/stable/48546767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AAF07A-BA1B-87C0-CFB7-182129B10F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684" y="751114"/>
            <a:ext cx="9203516" cy="2362199"/>
          </a:xfrm>
        </p:spPr>
        <p:txBody>
          <a:bodyPr/>
          <a:lstStyle/>
          <a:p>
            <a:r>
              <a:rPr lang="en-GB" sz="3600" noProof="0" dirty="0">
                <a:latin typeface="Arial Black" panose="020B0A04020102020204" pitchFamily="34" charset="0"/>
              </a:rPr>
              <a:t>The Importance of Effective Communication in Health and Social Care</a:t>
            </a:r>
            <a:br>
              <a:rPr lang="en-GB" sz="3600" noProof="0" dirty="0">
                <a:latin typeface="Arial Black" panose="020B0A04020102020204" pitchFamily="34" charset="0"/>
              </a:rPr>
            </a:br>
            <a:endParaRPr lang="en-GB" sz="3600" noProof="0" dirty="0">
              <a:latin typeface="Arial Black" panose="020B0A040201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85969F-2F70-B34A-7531-2E00AECBE4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0871" y="3429000"/>
            <a:ext cx="11310257" cy="2503717"/>
          </a:xfrm>
        </p:spPr>
        <p:txBody>
          <a:bodyPr>
            <a:noAutofit/>
          </a:bodyPr>
          <a:lstStyle/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Name: </a:t>
            </a:r>
            <a:r>
              <a:rPr lang="en-GB" sz="3200" noProof="0" dirty="0" err="1">
                <a:latin typeface="Arial Black" panose="020B0A04020102020204" pitchFamily="34" charset="0"/>
                <a:cs typeface="Arial" panose="020B0604020202020204" pitchFamily="34" charset="0"/>
              </a:rPr>
              <a:t>Osadolor</a:t>
            </a:r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 </a:t>
            </a:r>
            <a:r>
              <a:rPr lang="en-GB" sz="3200" noProof="0" dirty="0" err="1">
                <a:latin typeface="Arial Black" panose="020B0A04020102020204" pitchFamily="34" charset="0"/>
                <a:cs typeface="Arial" panose="020B0604020202020204" pitchFamily="34" charset="0"/>
              </a:rPr>
              <a:t>Edenene</a:t>
            </a:r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 </a:t>
            </a:r>
          </a:p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ID Number: 2507561</a:t>
            </a:r>
          </a:p>
          <a:p>
            <a:pPr algn="ctr"/>
            <a:r>
              <a:rPr lang="en-GB" sz="3200" noProof="0" dirty="0">
                <a:latin typeface="Arial Black" panose="020B0A04020102020204" pitchFamily="34" charset="0"/>
                <a:cs typeface="Arial" panose="020B0604020202020204" pitchFamily="34" charset="0"/>
              </a:rPr>
              <a:t>Date: 22 June 2026</a:t>
            </a:r>
          </a:p>
          <a:p>
            <a:pPr algn="ctr"/>
            <a:endParaRPr lang="en-GB" sz="3200" noProof="0" dirty="0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116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100AB1-DE2F-820D-820B-497F8884C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What is Effective Communication?</a:t>
            </a:r>
            <a:br>
              <a:rPr lang="en-GB" noProof="0" dirty="0">
                <a:latin typeface="Arial Black" panose="020B0A04020102020204" pitchFamily="34" charset="0"/>
              </a:rPr>
            </a:br>
            <a:endParaRPr lang="en-GB" noProof="0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F78E5B-4C17-9E75-6BCC-A245567BE3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is a clear, respectful exchange of information (verbal, nonverbal, written and digital).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This includes active listening, empathy, clarity and adapting to individual needs.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is essential between carers, service users, families and the multi-disciplinary team.</a:t>
            </a:r>
          </a:p>
          <a:p>
            <a:pPr marL="0" indent="0">
              <a:buNone/>
            </a:pP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									(Ratna, 2019)</a:t>
            </a:r>
          </a:p>
          <a:p>
            <a:pPr marL="0" indent="0">
              <a:buNone/>
            </a:pP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8638714-4262-00B0-8B93-B7D5D745C9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3999" y="2348288"/>
            <a:ext cx="4628469" cy="3536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65A46CA-5667-C61E-D81E-95D88DFD7486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istockphoto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223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85C7C-AE3B-EBFB-3E24-08EF966815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6085B-1E9E-4ED1-2967-9EB1A4780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3"/>
            <a:ext cx="9230017" cy="706964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Why is Communication Important?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17507B2-A9D3-B94F-92B5-533A2900E3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Builds trust and therapeutic relationships (</a:t>
            </a:r>
            <a:r>
              <a:rPr lang="en-GB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Sharkiya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Improves service users’ safety and reduces errors (NMC, 2018)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Supports person-centred care and maintains dignity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Enhances teamwork in care home settings</a:t>
            </a: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Leads to better health outcomes and service user satisfaction (Coyne, 2025)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925ABD4-72D7-361A-203B-62F20097F41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483756"/>
            <a:ext cx="4628469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B4A9D17-B79C-9DB0-EC29-D822ED528F7A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istockphoto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9659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A3B84-7263-401F-BF0B-0E3775E33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9A0A80-EC76-0B2F-25F7-B3988E800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840" y="832153"/>
            <a:ext cx="9230017" cy="706964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Egan’s SOLER Model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BBF345-A9F6-430B-DB37-E19A777CBB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Developed by Gerard Egan, a widely used non-verbal communication system for active listening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(Egan, 2014; Wanko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Keutchafo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2022).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helps demonstrate genuine interest and attentiveness, making service users feel valued and heard (Egan, 2014; Wanko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Keutchafo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i="1" noProof="0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2022).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9B9D376-19C0-6FF1-5CB0-D98C3DFA69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348288"/>
            <a:ext cx="4628469" cy="353604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DAF31E8-40C8-DBC1-D4F5-AA4F7CF48ADB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kapable</a:t>
            </a:r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2428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A568FD-9489-D32A-A457-1AC612199B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1CFF7E3-C322-7DED-FCC6-3C1967F79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258" y="973668"/>
            <a:ext cx="9372600" cy="706964"/>
          </a:xfrm>
        </p:spPr>
        <p:txBody>
          <a:bodyPr/>
          <a:lstStyle/>
          <a:p>
            <a:r>
              <a:rPr lang="en-GB" noProof="0" dirty="0">
                <a:latin typeface="Arial Black" panose="020B0A04020102020204" pitchFamily="34" charset="0"/>
              </a:rPr>
              <a:t>Applying the Model: A </a:t>
            </a:r>
            <a:r>
              <a:rPr lang="en-GB" dirty="0">
                <a:latin typeface="Arial Black" panose="020B0A04020102020204" pitchFamily="34" charset="0"/>
              </a:rPr>
              <a:t>Practical</a:t>
            </a:r>
            <a:r>
              <a:rPr lang="en-GB" noProof="0" dirty="0">
                <a:latin typeface="Arial Black" panose="020B0A04020102020204" pitchFamily="34" charset="0"/>
              </a:rPr>
              <a:t> Example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7670D3D-2913-6616-E495-3E4CA5AE7D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9532" y="2483757"/>
            <a:ext cx="6308725" cy="4034744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service user living with dementia and hearing loss became upset and refused personal care.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carer applied the SOLER model by using a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familiar family photo to readjust the resident.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 a result, the resident was 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calmed, care was completed safely, and trust was maintained (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NMC, 2018; </a:t>
            </a:r>
            <a:r>
              <a:rPr lang="en-US" sz="2400" noProof="0" dirty="0" err="1">
                <a:latin typeface="Arial" panose="020B0604020202020204" pitchFamily="34" charset="0"/>
                <a:cs typeface="Arial" panose="020B0604020202020204" pitchFamily="34" charset="0"/>
              </a:rPr>
              <a:t>Sharkiya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, 2023;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Coyne, 2025</a:t>
            </a:r>
            <a:r>
              <a:rPr lang="en-US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 ).</a:t>
            </a: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0CC3C42-0AC8-94FE-4A63-B3D811FEBB9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33999" y="2483756"/>
            <a:ext cx="4628469" cy="34005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12CD50A-2160-BE0E-E92B-8A1DA9E77CB3}"/>
              </a:ext>
            </a:extLst>
          </p:cNvPr>
          <p:cNvSpPr txBox="1"/>
          <p:nvPr/>
        </p:nvSpPr>
        <p:spPr>
          <a:xfrm>
            <a:off x="7133999" y="5958490"/>
            <a:ext cx="4824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Image from Magnific</a:t>
            </a:r>
          </a:p>
        </p:txBody>
      </p:sp>
    </p:spTree>
    <p:extLst>
      <p:ext uri="{BB962C8B-B14F-4D97-AF65-F5344CB8AC3E}">
        <p14:creationId xmlns:p14="http://schemas.microsoft.com/office/powerpoint/2010/main" val="3860691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8BF650-EB5E-4A50-88C0-265BC8AFB4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Conclusion</a:t>
            </a:r>
            <a:endParaRPr lang="LID4096" dirty="0">
              <a:latin typeface="Arial Black" panose="020B0A040201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D91271-B7AA-D7DB-30A4-13A0E33C7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625271"/>
            <a:ext cx="11081657" cy="4004129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involves clear and respectful exchange of information, whether verbal, non-verbal, written or digital.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it is crucial to safe, compassionate care, leading to positive outcomes for service users.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Egan’s SOLER model is a widely used nonverbal communication system for active listening.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Applying the model leads to enhanced trust, resolving difficult situations, and safer care delivery.</a:t>
            </a:r>
            <a:endParaRPr lang="LID4096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6079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4DB2EF-DE27-41C6-9397-06A977CA6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71D8A90-DF77-03CB-F4BB-9DCC3DF1A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References</a:t>
            </a:r>
            <a:endParaRPr lang="LID4096" dirty="0">
              <a:latin typeface="Arial Black" panose="020B0A040201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406D7D-2EFC-097A-7F89-E54339BC4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385786"/>
            <a:ext cx="11081657" cy="4004129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Coyne, E.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Dieperink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K.B. (2025). Effective Health Communication to Reduce Avoidable Readmission: Enhancing Understanding for Patients and Families. Nursing	open,12(3),	e70187.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https://doi.org/10.1002/nop2.70187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(Accessed: 15 June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Egan, G. (2014). The Skilled Helper: A Problem-Management and Opportunity-Development Approach to Helping. 10th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(2018). The Code: Professional standards of practice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for nurses, midwives and nursing associates.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https://www.nmc.org.uk/globalassets/sitedocuments/nmc-publications/nmc-code.pdf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Ratna, H. (2019). The Importance of Effective Communication in Healthcare Practice. Harvard Public Health Review, 23: 1-6.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https://www.jstor.org/stable/48546767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Sharkiya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S.H. (2023). ‘Quality communication can improve patient-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health outcomes among older patients: a rapid review’, BMC Health Services Research, 23(886).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https://doi.org/10.1186/s12913-023-09869-8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Wanko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Keutchafo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E.L., Kerr, J., and Baloyi, O.B. (2022). A Model for Effective Nonverbal Communication between Nurses and Older Patients: A Grounded Theory Inquiry. Healthcare (Basel, Switzerland), 10(11), 2119.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https://doi.org/10.3390/healthcare10112119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15 June 2026).</a:t>
            </a:r>
          </a:p>
        </p:txBody>
      </p:sp>
    </p:spTree>
    <p:extLst>
      <p:ext uri="{BB962C8B-B14F-4D97-AF65-F5344CB8AC3E}">
        <p14:creationId xmlns:p14="http://schemas.microsoft.com/office/powerpoint/2010/main" val="3817630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643E7E4-B3BC-3864-21A7-2FA009007F82}"/>
              </a:ext>
            </a:extLst>
          </p:cNvPr>
          <p:cNvSpPr txBox="1"/>
          <p:nvPr/>
        </p:nvSpPr>
        <p:spPr>
          <a:xfrm>
            <a:off x="2090057" y="3238343"/>
            <a:ext cx="8773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Arial Black" panose="020B0A04020102020204" pitchFamily="34" charset="0"/>
              </a:rPr>
              <a:t>THANK YOU FOR LISTENING!!!</a:t>
            </a:r>
            <a:endParaRPr lang="LID4096" sz="3600" b="1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4442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145</TotalTime>
  <Words>665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Century Gothic</vt:lpstr>
      <vt:lpstr>Wingdings 3</vt:lpstr>
      <vt:lpstr>Ion Boardroom</vt:lpstr>
      <vt:lpstr>The Importance of Effective Communication in Health and Social Care </vt:lpstr>
      <vt:lpstr>What is Effective Communication? </vt:lpstr>
      <vt:lpstr>Why is Communication Important?</vt:lpstr>
      <vt:lpstr>Egan’s SOLER Model</vt:lpstr>
      <vt:lpstr>Applying the Model: A Practical Example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BRIGHT OSAMEDE OWIE</dc:creator>
  <cp:lastModifiedBy>BRIGHT OSAMEDE OWIE</cp:lastModifiedBy>
  <cp:revision>6</cp:revision>
  <dcterms:created xsi:type="dcterms:W3CDTF">2026-06-19T11:27:24Z</dcterms:created>
  <dcterms:modified xsi:type="dcterms:W3CDTF">2026-06-19T17:53:01Z</dcterms:modified>
</cp:coreProperties>
</file>