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27"/>
  </p:handoutMasterIdLst>
  <p:sldIdLst>
    <p:sldId id="256" r:id="rId2"/>
    <p:sldId id="257" r:id="rId3"/>
    <p:sldId id="258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6" r:id="rId17"/>
    <p:sldId id="289" r:id="rId18"/>
    <p:sldId id="290" r:id="rId19"/>
    <p:sldId id="288" r:id="rId20"/>
    <p:sldId id="294" r:id="rId21"/>
    <p:sldId id="287" r:id="rId22"/>
    <p:sldId id="292" r:id="rId23"/>
    <p:sldId id="291" r:id="rId24"/>
    <p:sldId id="285" r:id="rId25"/>
    <p:sldId id="29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2DF98C-671E-E211-FBCD-E256EE4BAA4E}" v="3" dt="2025-01-28T21:09:34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46"/>
    <p:restoredTop sz="95872"/>
  </p:normalViewPr>
  <p:slideViewPr>
    <p:cSldViewPr snapToGrid="0">
      <p:cViewPr varScale="1">
        <p:scale>
          <a:sx n="44" d="100"/>
          <a:sy n="44" d="100"/>
        </p:scale>
        <p:origin x="78" y="12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5" d="100"/>
          <a:sy n="85" d="100"/>
        </p:scale>
        <p:origin x="272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S::j.coleman@uwtsd.ac.uk::4cdc1fe8-b8ae-49b1-b8bb-2b6bab88a8bf" providerId="AD" clId="Web-{8BD071AF-F6A1-3E24-F0FF-1F13719013A1}"/>
    <pc:docChg chg="modSld">
      <pc:chgData name="Joe Coleman" userId="S::j.coleman@uwtsd.ac.uk::4cdc1fe8-b8ae-49b1-b8bb-2b6bab88a8bf" providerId="AD" clId="Web-{8BD071AF-F6A1-3E24-F0FF-1F13719013A1}" dt="2025-01-26T20:09:51.392" v="47" actId="20577"/>
      <pc:docMkLst>
        <pc:docMk/>
      </pc:docMkLst>
      <pc:sldChg chg="modSp">
        <pc:chgData name="Joe Coleman" userId="S::j.coleman@uwtsd.ac.uk::4cdc1fe8-b8ae-49b1-b8bb-2b6bab88a8bf" providerId="AD" clId="Web-{8BD071AF-F6A1-3E24-F0FF-1F13719013A1}" dt="2025-01-26T20:05:47.057" v="28" actId="20577"/>
        <pc:sldMkLst>
          <pc:docMk/>
          <pc:sldMk cId="3453830038" sldId="257"/>
        </pc:sldMkLst>
        <pc:spChg chg="mod">
          <ac:chgData name="Joe Coleman" userId="S::j.coleman@uwtsd.ac.uk::4cdc1fe8-b8ae-49b1-b8bb-2b6bab88a8bf" providerId="AD" clId="Web-{8BD071AF-F6A1-3E24-F0FF-1F13719013A1}" dt="2025-01-26T20:05:20.431" v="25" actId="20577"/>
          <ac:spMkLst>
            <pc:docMk/>
            <pc:sldMk cId="3453830038" sldId="257"/>
            <ac:spMk id="2" creationId="{52F8DFF5-0F05-17AF-D348-397E418A3B73}"/>
          </ac:spMkLst>
        </pc:spChg>
        <pc:spChg chg="mod">
          <ac:chgData name="Joe Coleman" userId="S::j.coleman@uwtsd.ac.uk::4cdc1fe8-b8ae-49b1-b8bb-2b6bab88a8bf" providerId="AD" clId="Web-{8BD071AF-F6A1-3E24-F0FF-1F13719013A1}" dt="2025-01-26T20:05:47.057" v="28" actId="20577"/>
          <ac:spMkLst>
            <pc:docMk/>
            <pc:sldMk cId="3453830038" sldId="257"/>
            <ac:spMk id="3" creationId="{133C7286-EDA9-7EFF-3826-C1AECC56F5FF}"/>
          </ac:spMkLst>
        </pc:spChg>
        <pc:spChg chg="mod">
          <ac:chgData name="Joe Coleman" userId="S::j.coleman@uwtsd.ac.uk::4cdc1fe8-b8ae-49b1-b8bb-2b6bab88a8bf" providerId="AD" clId="Web-{8BD071AF-F6A1-3E24-F0FF-1F13719013A1}" dt="2025-01-26T20:04:48.727" v="0" actId="20577"/>
          <ac:spMkLst>
            <pc:docMk/>
            <pc:sldMk cId="3453830038" sldId="257"/>
            <ac:spMk id="8" creationId="{D41A114F-1FEE-FB4B-E787-FB5490229B9E}"/>
          </ac:spMkLst>
        </pc:spChg>
      </pc:sldChg>
      <pc:sldChg chg="modSp">
        <pc:chgData name="Joe Coleman" userId="S::j.coleman@uwtsd.ac.uk::4cdc1fe8-b8ae-49b1-b8bb-2b6bab88a8bf" providerId="AD" clId="Web-{8BD071AF-F6A1-3E24-F0FF-1F13719013A1}" dt="2025-01-26T20:06:33.120" v="30" actId="20577"/>
        <pc:sldMkLst>
          <pc:docMk/>
          <pc:sldMk cId="1626122872" sldId="282"/>
        </pc:sldMkLst>
        <pc:spChg chg="mod">
          <ac:chgData name="Joe Coleman" userId="S::j.coleman@uwtsd.ac.uk::4cdc1fe8-b8ae-49b1-b8bb-2b6bab88a8bf" providerId="AD" clId="Web-{8BD071AF-F6A1-3E24-F0FF-1F13719013A1}" dt="2025-01-26T20:06:33.120" v="30" actId="20577"/>
          <ac:spMkLst>
            <pc:docMk/>
            <pc:sldMk cId="1626122872" sldId="282"/>
            <ac:spMk id="5" creationId="{03BB9CD6-3B36-BE18-769F-E2FCDB17F468}"/>
          </ac:spMkLst>
        </pc:spChg>
      </pc:sldChg>
      <pc:sldChg chg="modSp">
        <pc:chgData name="Joe Coleman" userId="S::j.coleman@uwtsd.ac.uk::4cdc1fe8-b8ae-49b1-b8bb-2b6bab88a8bf" providerId="AD" clId="Web-{8BD071AF-F6A1-3E24-F0FF-1F13719013A1}" dt="2025-01-26T20:09:30.282" v="44" actId="20577"/>
        <pc:sldMkLst>
          <pc:docMk/>
          <pc:sldMk cId="3808221765" sldId="285"/>
        </pc:sldMkLst>
        <pc:spChg chg="mod">
          <ac:chgData name="Joe Coleman" userId="S::j.coleman@uwtsd.ac.uk::4cdc1fe8-b8ae-49b1-b8bb-2b6bab88a8bf" providerId="AD" clId="Web-{8BD071AF-F6A1-3E24-F0FF-1F13719013A1}" dt="2025-01-26T20:09:30.282" v="44" actId="20577"/>
          <ac:spMkLst>
            <pc:docMk/>
            <pc:sldMk cId="3808221765" sldId="285"/>
            <ac:spMk id="3" creationId="{8A059638-072E-C590-636D-3D5E7C6946C1}"/>
          </ac:spMkLst>
        </pc:spChg>
      </pc:sldChg>
      <pc:sldChg chg="modSp">
        <pc:chgData name="Joe Coleman" userId="S::j.coleman@uwtsd.ac.uk::4cdc1fe8-b8ae-49b1-b8bb-2b6bab88a8bf" providerId="AD" clId="Web-{8BD071AF-F6A1-3E24-F0FF-1F13719013A1}" dt="2025-01-26T20:09:51.392" v="47" actId="20577"/>
        <pc:sldMkLst>
          <pc:docMk/>
          <pc:sldMk cId="1983037939" sldId="293"/>
        </pc:sldMkLst>
        <pc:spChg chg="mod">
          <ac:chgData name="Joe Coleman" userId="S::j.coleman@uwtsd.ac.uk::4cdc1fe8-b8ae-49b1-b8bb-2b6bab88a8bf" providerId="AD" clId="Web-{8BD071AF-F6A1-3E24-F0FF-1F13719013A1}" dt="2025-01-26T20:09:51.392" v="47" actId="20577"/>
          <ac:spMkLst>
            <pc:docMk/>
            <pc:sldMk cId="1983037939" sldId="293"/>
            <ac:spMk id="3" creationId="{3BACF7C9-F677-A176-47BD-62995C959987}"/>
          </ac:spMkLst>
        </pc:spChg>
      </pc:sldChg>
    </pc:docChg>
  </pc:docChgLst>
  <pc:docChgLst>
    <pc:chgData name="Joe Coleman" userId="4cdc1fe8-b8ae-49b1-b8bb-2b6bab88a8bf" providerId="ADAL" clId="{64305436-907C-452F-BDF4-B7128C90620B}"/>
    <pc:docChg chg="custSel modSld">
      <pc:chgData name="Joe Coleman" userId="4cdc1fe8-b8ae-49b1-b8bb-2b6bab88a8bf" providerId="ADAL" clId="{64305436-907C-452F-BDF4-B7128C90620B}" dt="2025-01-28T13:43:08.479" v="195" actId="12"/>
      <pc:docMkLst>
        <pc:docMk/>
      </pc:docMkLst>
      <pc:sldChg chg="modSp mod">
        <pc:chgData name="Joe Coleman" userId="4cdc1fe8-b8ae-49b1-b8bb-2b6bab88a8bf" providerId="ADAL" clId="{64305436-907C-452F-BDF4-B7128C90620B}" dt="2025-01-28T13:34:11.885" v="39" actId="20577"/>
        <pc:sldMkLst>
          <pc:docMk/>
          <pc:sldMk cId="3453830038" sldId="257"/>
        </pc:sldMkLst>
        <pc:spChg chg="mod">
          <ac:chgData name="Joe Coleman" userId="4cdc1fe8-b8ae-49b1-b8bb-2b6bab88a8bf" providerId="ADAL" clId="{64305436-907C-452F-BDF4-B7128C90620B}" dt="2025-01-28T13:34:11.885" v="39" actId="20577"/>
          <ac:spMkLst>
            <pc:docMk/>
            <pc:sldMk cId="3453830038" sldId="257"/>
            <ac:spMk id="8" creationId="{D41A114F-1FEE-FB4B-E787-FB5490229B9E}"/>
          </ac:spMkLst>
        </pc:spChg>
      </pc:sldChg>
      <pc:sldChg chg="modSp mod">
        <pc:chgData name="Joe Coleman" userId="4cdc1fe8-b8ae-49b1-b8bb-2b6bab88a8bf" providerId="ADAL" clId="{64305436-907C-452F-BDF4-B7128C90620B}" dt="2025-01-28T13:34:25.655" v="41" actId="27636"/>
        <pc:sldMkLst>
          <pc:docMk/>
          <pc:sldMk cId="7149543" sldId="258"/>
        </pc:sldMkLst>
        <pc:spChg chg="mod">
          <ac:chgData name="Joe Coleman" userId="4cdc1fe8-b8ae-49b1-b8bb-2b6bab88a8bf" providerId="ADAL" clId="{64305436-907C-452F-BDF4-B7128C90620B}" dt="2025-01-28T13:34:25.655" v="41" actId="27636"/>
          <ac:spMkLst>
            <pc:docMk/>
            <pc:sldMk cId="7149543" sldId="258"/>
            <ac:spMk id="3" creationId="{F97FD9B8-E889-7489-852C-FA2B1A4737B0}"/>
          </ac:spMkLst>
        </pc:spChg>
      </pc:sldChg>
      <pc:sldChg chg="modSp mod">
        <pc:chgData name="Joe Coleman" userId="4cdc1fe8-b8ae-49b1-b8bb-2b6bab88a8bf" providerId="ADAL" clId="{64305436-907C-452F-BDF4-B7128C90620B}" dt="2025-01-28T13:41:58.155" v="95" actId="20577"/>
        <pc:sldMkLst>
          <pc:docMk/>
          <pc:sldMk cId="3808221765" sldId="285"/>
        </pc:sldMkLst>
        <pc:spChg chg="mod">
          <ac:chgData name="Joe Coleman" userId="4cdc1fe8-b8ae-49b1-b8bb-2b6bab88a8bf" providerId="ADAL" clId="{64305436-907C-452F-BDF4-B7128C90620B}" dt="2025-01-28T13:41:58.155" v="95" actId="20577"/>
          <ac:spMkLst>
            <pc:docMk/>
            <pc:sldMk cId="3808221765" sldId="285"/>
            <ac:spMk id="3" creationId="{8A059638-072E-C590-636D-3D5E7C6946C1}"/>
          </ac:spMkLst>
        </pc:spChg>
      </pc:sldChg>
      <pc:sldChg chg="modSp mod">
        <pc:chgData name="Joe Coleman" userId="4cdc1fe8-b8ae-49b1-b8bb-2b6bab88a8bf" providerId="ADAL" clId="{64305436-907C-452F-BDF4-B7128C90620B}" dt="2025-01-28T13:36:18.227" v="81" actId="20577"/>
        <pc:sldMkLst>
          <pc:docMk/>
          <pc:sldMk cId="2647747969" sldId="288"/>
        </pc:sldMkLst>
        <pc:spChg chg="mod">
          <ac:chgData name="Joe Coleman" userId="4cdc1fe8-b8ae-49b1-b8bb-2b6bab88a8bf" providerId="ADAL" clId="{64305436-907C-452F-BDF4-B7128C90620B}" dt="2025-01-28T13:36:18.227" v="81" actId="20577"/>
          <ac:spMkLst>
            <pc:docMk/>
            <pc:sldMk cId="2647747969" sldId="288"/>
            <ac:spMk id="8" creationId="{652FAB23-BA44-5B3C-3372-AD690CDA1CF5}"/>
          </ac:spMkLst>
        </pc:spChg>
      </pc:sldChg>
      <pc:sldChg chg="modSp mod">
        <pc:chgData name="Joe Coleman" userId="4cdc1fe8-b8ae-49b1-b8bb-2b6bab88a8bf" providerId="ADAL" clId="{64305436-907C-452F-BDF4-B7128C90620B}" dt="2025-01-28T13:43:08.479" v="195" actId="12"/>
        <pc:sldMkLst>
          <pc:docMk/>
          <pc:sldMk cId="1983037939" sldId="293"/>
        </pc:sldMkLst>
        <pc:spChg chg="mod">
          <ac:chgData name="Joe Coleman" userId="4cdc1fe8-b8ae-49b1-b8bb-2b6bab88a8bf" providerId="ADAL" clId="{64305436-907C-452F-BDF4-B7128C90620B}" dt="2025-01-28T13:43:08.479" v="195" actId="12"/>
          <ac:spMkLst>
            <pc:docMk/>
            <pc:sldMk cId="1983037939" sldId="293"/>
            <ac:spMk id="3" creationId="{3BACF7C9-F677-A176-47BD-62995C959987}"/>
          </ac:spMkLst>
        </pc:spChg>
      </pc:sldChg>
    </pc:docChg>
  </pc:docChgLst>
  <pc:docChgLst>
    <pc:chgData name="Joe Coleman" userId="S::j.coleman@uwtsd.ac.uk::4cdc1fe8-b8ae-49b1-b8bb-2b6bab88a8bf" providerId="AD" clId="Web-{082DF98C-671E-E211-FBCD-E256EE4BAA4E}"/>
    <pc:docChg chg="modSld">
      <pc:chgData name="Joe Coleman" userId="S::j.coleman@uwtsd.ac.uk::4cdc1fe8-b8ae-49b1-b8bb-2b6bab88a8bf" providerId="AD" clId="Web-{082DF98C-671E-E211-FBCD-E256EE4BAA4E}" dt="2025-01-28T21:09:34.093" v="2" actId="20577"/>
      <pc:docMkLst>
        <pc:docMk/>
      </pc:docMkLst>
      <pc:sldChg chg="modSp">
        <pc:chgData name="Joe Coleman" userId="S::j.coleman@uwtsd.ac.uk::4cdc1fe8-b8ae-49b1-b8bb-2b6bab88a8bf" providerId="AD" clId="Web-{082DF98C-671E-E211-FBCD-E256EE4BAA4E}" dt="2025-01-28T21:08:59.623" v="0" actId="20577"/>
        <pc:sldMkLst>
          <pc:docMk/>
          <pc:sldMk cId="1626122872" sldId="282"/>
        </pc:sldMkLst>
        <pc:spChg chg="mod">
          <ac:chgData name="Joe Coleman" userId="S::j.coleman@uwtsd.ac.uk::4cdc1fe8-b8ae-49b1-b8bb-2b6bab88a8bf" providerId="AD" clId="Web-{082DF98C-671E-E211-FBCD-E256EE4BAA4E}" dt="2025-01-28T21:08:59.623" v="0" actId="20577"/>
          <ac:spMkLst>
            <pc:docMk/>
            <pc:sldMk cId="1626122872" sldId="282"/>
            <ac:spMk id="5" creationId="{03BB9CD6-3B36-BE18-769F-E2FCDB17F468}"/>
          </ac:spMkLst>
        </pc:spChg>
      </pc:sldChg>
      <pc:sldChg chg="modSp">
        <pc:chgData name="Joe Coleman" userId="S::j.coleman@uwtsd.ac.uk::4cdc1fe8-b8ae-49b1-b8bb-2b6bab88a8bf" providerId="AD" clId="Web-{082DF98C-671E-E211-FBCD-E256EE4BAA4E}" dt="2025-01-28T21:09:15.811" v="1" actId="20577"/>
        <pc:sldMkLst>
          <pc:docMk/>
          <pc:sldMk cId="3124410066" sldId="290"/>
        </pc:sldMkLst>
        <pc:spChg chg="mod">
          <ac:chgData name="Joe Coleman" userId="S::j.coleman@uwtsd.ac.uk::4cdc1fe8-b8ae-49b1-b8bb-2b6bab88a8bf" providerId="AD" clId="Web-{082DF98C-671E-E211-FBCD-E256EE4BAA4E}" dt="2025-01-28T21:09:15.811" v="1" actId="20577"/>
          <ac:spMkLst>
            <pc:docMk/>
            <pc:sldMk cId="3124410066" sldId="290"/>
            <ac:spMk id="3" creationId="{1CAE19BB-554C-B53C-55C5-3013FCD43DE7}"/>
          </ac:spMkLst>
        </pc:spChg>
      </pc:sldChg>
      <pc:sldChg chg="modSp">
        <pc:chgData name="Joe Coleman" userId="S::j.coleman@uwtsd.ac.uk::4cdc1fe8-b8ae-49b1-b8bb-2b6bab88a8bf" providerId="AD" clId="Web-{082DF98C-671E-E211-FBCD-E256EE4BAA4E}" dt="2025-01-28T21:09:34.093" v="2" actId="20577"/>
        <pc:sldMkLst>
          <pc:docMk/>
          <pc:sldMk cId="1213913669" sldId="291"/>
        </pc:sldMkLst>
        <pc:spChg chg="mod">
          <ac:chgData name="Joe Coleman" userId="S::j.coleman@uwtsd.ac.uk::4cdc1fe8-b8ae-49b1-b8bb-2b6bab88a8bf" providerId="AD" clId="Web-{082DF98C-671E-E211-FBCD-E256EE4BAA4E}" dt="2025-01-28T21:09:34.093" v="2" actId="20577"/>
          <ac:spMkLst>
            <pc:docMk/>
            <pc:sldMk cId="1213913669" sldId="291"/>
            <ac:spMk id="3" creationId="{8B3789ED-5241-D83F-47C4-840C0576E794}"/>
          </ac:spMkLst>
        </pc:spChg>
      </pc:sldChg>
    </pc:docChg>
  </pc:docChgLst>
  <pc:docChgLst>
    <pc:chgData name="Joe Coleman" userId="4cdc1fe8-b8ae-49b1-b8bb-2b6bab88a8bf" providerId="ADAL" clId="{8CEB4F20-986C-4649-8027-D991765DBACF}"/>
    <pc:docChg chg="undo custSel addSld delSld modSld modMainMaster">
      <pc:chgData name="Joe Coleman" userId="4cdc1fe8-b8ae-49b1-b8bb-2b6bab88a8bf" providerId="ADAL" clId="{8CEB4F20-986C-4649-8027-D991765DBACF}" dt="2024-02-06T21:38:36.633" v="6629" actId="1076"/>
      <pc:docMkLst>
        <pc:docMk/>
      </pc:docMkLst>
      <pc:sldChg chg="modSp mod setBg">
        <pc:chgData name="Joe Coleman" userId="4cdc1fe8-b8ae-49b1-b8bb-2b6bab88a8bf" providerId="ADAL" clId="{8CEB4F20-986C-4649-8027-D991765DBACF}" dt="2024-02-06T20:49:54.739" v="2840" actId="403"/>
        <pc:sldMkLst>
          <pc:docMk/>
          <pc:sldMk cId="2970278355" sldId="256"/>
        </pc:sldMkLst>
      </pc:sldChg>
      <pc:sldChg chg="addSp delSp modSp new mod">
        <pc:chgData name="Joe Coleman" userId="4cdc1fe8-b8ae-49b1-b8bb-2b6bab88a8bf" providerId="ADAL" clId="{8CEB4F20-986C-4649-8027-D991765DBACF}" dt="2024-02-06T21:32:43.750" v="6506" actId="208"/>
        <pc:sldMkLst>
          <pc:docMk/>
          <pc:sldMk cId="3453830038" sldId="257"/>
        </pc:sldMkLst>
      </pc:sldChg>
      <pc:sldChg chg="addSp modSp new mod">
        <pc:chgData name="Joe Coleman" userId="4cdc1fe8-b8ae-49b1-b8bb-2b6bab88a8bf" providerId="ADAL" clId="{8CEB4F20-986C-4649-8027-D991765DBACF}" dt="2024-02-06T21:32:54.034" v="6507" actId="208"/>
        <pc:sldMkLst>
          <pc:docMk/>
          <pc:sldMk cId="7149543" sldId="258"/>
        </pc:sldMkLst>
      </pc:sldChg>
      <pc:sldChg chg="delSp new del mod">
        <pc:chgData name="Joe Coleman" userId="4cdc1fe8-b8ae-49b1-b8bb-2b6bab88a8bf" providerId="ADAL" clId="{8CEB4F20-986C-4649-8027-D991765DBACF}" dt="2024-02-06T20:22:03.070" v="804" actId="2696"/>
        <pc:sldMkLst>
          <pc:docMk/>
          <pc:sldMk cId="836839649" sldId="259"/>
        </pc:sldMkLst>
      </pc:sldChg>
      <pc:sldChg chg="modSp add mod">
        <pc:chgData name="Joe Coleman" userId="4cdc1fe8-b8ae-49b1-b8bb-2b6bab88a8bf" providerId="ADAL" clId="{8CEB4F20-986C-4649-8027-D991765DBACF}" dt="2024-02-06T20:00:56.537" v="402" actId="5793"/>
        <pc:sldMkLst>
          <pc:docMk/>
          <pc:sldMk cId="2055436883" sldId="273"/>
        </pc:sldMkLst>
      </pc:sldChg>
      <pc:sldChg chg="addSp delSp modSp new mod">
        <pc:chgData name="Joe Coleman" userId="4cdc1fe8-b8ae-49b1-b8bb-2b6bab88a8bf" providerId="ADAL" clId="{8CEB4F20-986C-4649-8027-D991765DBACF}" dt="2024-02-06T21:33:03.284" v="6508" actId="208"/>
        <pc:sldMkLst>
          <pc:docMk/>
          <pc:sldMk cId="723240986" sldId="274"/>
        </pc:sldMkLst>
      </pc:sldChg>
      <pc:sldChg chg="addSp delSp modSp new mod">
        <pc:chgData name="Joe Coleman" userId="4cdc1fe8-b8ae-49b1-b8bb-2b6bab88a8bf" providerId="ADAL" clId="{8CEB4F20-986C-4649-8027-D991765DBACF}" dt="2024-02-06T21:37:47.956" v="6613"/>
        <pc:sldMkLst>
          <pc:docMk/>
          <pc:sldMk cId="1007941660" sldId="275"/>
        </pc:sldMkLst>
      </pc:sldChg>
      <pc:sldChg chg="addSp delSp modSp new mod">
        <pc:chgData name="Joe Coleman" userId="4cdc1fe8-b8ae-49b1-b8bb-2b6bab88a8bf" providerId="ADAL" clId="{8CEB4F20-986C-4649-8027-D991765DBACF}" dt="2024-02-06T21:37:55.886" v="6616" actId="1076"/>
        <pc:sldMkLst>
          <pc:docMk/>
          <pc:sldMk cId="2317821466" sldId="276"/>
        </pc:sldMkLst>
      </pc:sldChg>
      <pc:sldChg chg="addSp delSp modSp new mod">
        <pc:chgData name="Joe Coleman" userId="4cdc1fe8-b8ae-49b1-b8bb-2b6bab88a8bf" providerId="ADAL" clId="{8CEB4F20-986C-4649-8027-D991765DBACF}" dt="2024-02-06T21:38:05.186" v="6618" actId="1076"/>
        <pc:sldMkLst>
          <pc:docMk/>
          <pc:sldMk cId="3205024694" sldId="277"/>
        </pc:sldMkLst>
      </pc:sldChg>
      <pc:sldChg chg="addSp delSp modSp new mod">
        <pc:chgData name="Joe Coleman" userId="4cdc1fe8-b8ae-49b1-b8bb-2b6bab88a8bf" providerId="ADAL" clId="{8CEB4F20-986C-4649-8027-D991765DBACF}" dt="2024-02-06T21:38:10.753" v="6620" actId="1076"/>
        <pc:sldMkLst>
          <pc:docMk/>
          <pc:sldMk cId="3961249391" sldId="278"/>
        </pc:sldMkLst>
      </pc:sldChg>
      <pc:sldChg chg="addSp delSp modSp new mod">
        <pc:chgData name="Joe Coleman" userId="4cdc1fe8-b8ae-49b1-b8bb-2b6bab88a8bf" providerId="ADAL" clId="{8CEB4F20-986C-4649-8027-D991765DBACF}" dt="2024-02-06T21:38:16.602" v="6622" actId="1076"/>
        <pc:sldMkLst>
          <pc:docMk/>
          <pc:sldMk cId="3954719783" sldId="279"/>
        </pc:sldMkLst>
      </pc:sldChg>
      <pc:sldChg chg="addSp delSp modSp new mod">
        <pc:chgData name="Joe Coleman" userId="4cdc1fe8-b8ae-49b1-b8bb-2b6bab88a8bf" providerId="ADAL" clId="{8CEB4F20-986C-4649-8027-D991765DBACF}" dt="2024-02-06T21:38:30.566" v="6627" actId="1076"/>
        <pc:sldMkLst>
          <pc:docMk/>
          <pc:sldMk cId="1865826070" sldId="280"/>
        </pc:sldMkLst>
      </pc:sldChg>
      <pc:sldChg chg="addSp delSp modSp new mod">
        <pc:chgData name="Joe Coleman" userId="4cdc1fe8-b8ae-49b1-b8bb-2b6bab88a8bf" providerId="ADAL" clId="{8CEB4F20-986C-4649-8027-D991765DBACF}" dt="2024-02-06T21:38:36.633" v="6629" actId="1076"/>
        <pc:sldMkLst>
          <pc:docMk/>
          <pc:sldMk cId="3427452158" sldId="281"/>
        </pc:sldMkLst>
      </pc:sldChg>
      <pc:sldChg chg="addSp delSp modSp new mod">
        <pc:chgData name="Joe Coleman" userId="4cdc1fe8-b8ae-49b1-b8bb-2b6bab88a8bf" providerId="ADAL" clId="{8CEB4F20-986C-4649-8027-D991765DBACF}" dt="2024-02-06T21:33:41.370" v="6530" actId="20577"/>
        <pc:sldMkLst>
          <pc:docMk/>
          <pc:sldMk cId="1626122872" sldId="282"/>
        </pc:sldMkLst>
      </pc:sldChg>
      <pc:sldChg chg="modSp new mod setBg">
        <pc:chgData name="Joe Coleman" userId="4cdc1fe8-b8ae-49b1-b8bb-2b6bab88a8bf" providerId="ADAL" clId="{8CEB4F20-986C-4649-8027-D991765DBACF}" dt="2024-02-06T21:34:14.122" v="6532"/>
        <pc:sldMkLst>
          <pc:docMk/>
          <pc:sldMk cId="2707649551" sldId="283"/>
        </pc:sldMkLst>
      </pc:sldChg>
      <pc:sldChg chg="addSp modSp new mod">
        <pc:chgData name="Joe Coleman" userId="4cdc1fe8-b8ae-49b1-b8bb-2b6bab88a8bf" providerId="ADAL" clId="{8CEB4F20-986C-4649-8027-D991765DBACF}" dt="2024-02-06T21:35:12.115" v="6571" actId="5793"/>
        <pc:sldMkLst>
          <pc:docMk/>
          <pc:sldMk cId="3120887793" sldId="284"/>
        </pc:sldMkLst>
      </pc:sldChg>
      <pc:sldChg chg="modSp new mod">
        <pc:chgData name="Joe Coleman" userId="4cdc1fe8-b8ae-49b1-b8bb-2b6bab88a8bf" providerId="ADAL" clId="{8CEB4F20-986C-4649-8027-D991765DBACF}" dt="2024-02-06T21:29:00.022" v="5971" actId="20577"/>
        <pc:sldMkLst>
          <pc:docMk/>
          <pc:sldMk cId="3808221765" sldId="285"/>
        </pc:sldMkLst>
      </pc:sldChg>
      <pc:sldChg chg="modSp add mod">
        <pc:chgData name="Joe Coleman" userId="4cdc1fe8-b8ae-49b1-b8bb-2b6bab88a8bf" providerId="ADAL" clId="{8CEB4F20-986C-4649-8027-D991765DBACF}" dt="2024-02-06T21:35:28.836" v="6572" actId="207"/>
        <pc:sldMkLst>
          <pc:docMk/>
          <pc:sldMk cId="596281500" sldId="286"/>
        </pc:sldMkLst>
      </pc:sldChg>
      <pc:sldChg chg="addSp delSp modSp new mod">
        <pc:chgData name="Joe Coleman" userId="4cdc1fe8-b8ae-49b1-b8bb-2b6bab88a8bf" providerId="ADAL" clId="{8CEB4F20-986C-4649-8027-D991765DBACF}" dt="2024-02-06T21:28:43.614" v="5961" actId="208"/>
        <pc:sldMkLst>
          <pc:docMk/>
          <pc:sldMk cId="982718352" sldId="287"/>
        </pc:sldMkLst>
      </pc:sldChg>
      <pc:sldChg chg="addSp delSp modSp new mod">
        <pc:chgData name="Joe Coleman" userId="4cdc1fe8-b8ae-49b1-b8bb-2b6bab88a8bf" providerId="ADAL" clId="{8CEB4F20-986C-4649-8027-D991765DBACF}" dt="2024-02-06T21:36:22.313" v="6607" actId="20577"/>
        <pc:sldMkLst>
          <pc:docMk/>
          <pc:sldMk cId="2647747969" sldId="288"/>
        </pc:sldMkLst>
      </pc:sldChg>
      <pc:sldChg chg="addSp modSp add mod setBg">
        <pc:chgData name="Joe Coleman" userId="4cdc1fe8-b8ae-49b1-b8bb-2b6bab88a8bf" providerId="ADAL" clId="{8CEB4F20-986C-4649-8027-D991765DBACF}" dt="2024-02-06T21:35:39.996" v="6580" actId="20577"/>
        <pc:sldMkLst>
          <pc:docMk/>
          <pc:sldMk cId="1258908098" sldId="289"/>
        </pc:sldMkLst>
      </pc:sldChg>
      <pc:sldChg chg="addSp modSp add mod">
        <pc:chgData name="Joe Coleman" userId="4cdc1fe8-b8ae-49b1-b8bb-2b6bab88a8bf" providerId="ADAL" clId="{8CEB4F20-986C-4649-8027-D991765DBACF}" dt="2024-02-06T21:36:08.940" v="6596" actId="20577"/>
        <pc:sldMkLst>
          <pc:docMk/>
          <pc:sldMk cId="3124410066" sldId="290"/>
        </pc:sldMkLst>
      </pc:sldChg>
      <pc:sldChg chg="addSp modSp add mod">
        <pc:chgData name="Joe Coleman" userId="4cdc1fe8-b8ae-49b1-b8bb-2b6bab88a8bf" providerId="ADAL" clId="{8CEB4F20-986C-4649-8027-D991765DBACF}" dt="2024-02-06T21:13:04.540" v="4307" actId="1076"/>
        <pc:sldMkLst>
          <pc:docMk/>
          <pc:sldMk cId="1213913669" sldId="291"/>
        </pc:sldMkLst>
      </pc:sldChg>
      <pc:sldChg chg="modSp add mod">
        <pc:chgData name="Joe Coleman" userId="4cdc1fe8-b8ae-49b1-b8bb-2b6bab88a8bf" providerId="ADAL" clId="{8CEB4F20-986C-4649-8027-D991765DBACF}" dt="2024-02-06T21:36:39.698" v="6609" actId="20577"/>
        <pc:sldMkLst>
          <pc:docMk/>
          <pc:sldMk cId="70804913" sldId="292"/>
        </pc:sldMkLst>
      </pc:sldChg>
      <pc:sldChg chg="add del">
        <pc:chgData name="Joe Coleman" userId="4cdc1fe8-b8ae-49b1-b8bb-2b6bab88a8bf" providerId="ADAL" clId="{8CEB4F20-986C-4649-8027-D991765DBACF}" dt="2024-02-06T21:10:11.975" v="3988"/>
        <pc:sldMkLst>
          <pc:docMk/>
          <pc:sldMk cId="2789622529" sldId="292"/>
        </pc:sldMkLst>
      </pc:sldChg>
      <pc:sldChg chg="modSp new mod">
        <pc:chgData name="Joe Coleman" userId="4cdc1fe8-b8ae-49b1-b8bb-2b6bab88a8bf" providerId="ADAL" clId="{8CEB4F20-986C-4649-8027-D991765DBACF}" dt="2024-02-06T21:30:50.138" v="6402" actId="20577"/>
        <pc:sldMkLst>
          <pc:docMk/>
          <pc:sldMk cId="1983037939" sldId="293"/>
        </pc:sldMkLst>
      </pc:sldChg>
      <pc:sldChg chg="add del">
        <pc:chgData name="Joe Coleman" userId="4cdc1fe8-b8ae-49b1-b8bb-2b6bab88a8bf" providerId="ADAL" clId="{8CEB4F20-986C-4649-8027-D991765DBACF}" dt="2024-02-06T21:27:42.436" v="5934"/>
        <pc:sldMkLst>
          <pc:docMk/>
          <pc:sldMk cId="3683516227" sldId="293"/>
        </pc:sldMkLst>
      </pc:sldChg>
      <pc:sldMasterChg chg="modSp modSldLayout">
        <pc:chgData name="Joe Coleman" userId="4cdc1fe8-b8ae-49b1-b8bb-2b6bab88a8bf" providerId="ADAL" clId="{8CEB4F20-986C-4649-8027-D991765DBACF}" dt="2024-02-06T21:37:28.642" v="6611" actId="947"/>
        <pc:sldMasterMkLst>
          <pc:docMk/>
          <pc:sldMasterMk cId="2262718400" sldId="2147483648"/>
        </pc:sldMasterMkLst>
        <pc:sldLayoutChg chg="modSp">
          <pc:chgData name="Joe Coleman" userId="4cdc1fe8-b8ae-49b1-b8bb-2b6bab88a8bf" providerId="ADAL" clId="{8CEB4F20-986C-4649-8027-D991765DBACF}" dt="2024-02-06T21:37:19.359" v="6610" actId="947"/>
          <pc:sldLayoutMkLst>
            <pc:docMk/>
            <pc:sldMasterMk cId="2262718400" sldId="2147483648"/>
            <pc:sldLayoutMk cId="4257163387" sldId="214748365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02AEFE9-B5DF-BEA5-B432-56418916513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CD82DA-2239-5FBC-7BE6-60D65AA863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E5DC0E-C5F9-5C43-85F3-EB7A928202BD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A50A8C-8D3E-FF2D-EF1E-837938F30EB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48BFBB-2110-772B-25A9-BA9CEC781C1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E3CCF-8665-9240-84CD-13CB0E47A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5387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2369C-9C2F-0F97-E395-C5BA740D05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C50AC8-D65D-FD92-5C91-0AA3CDE6EC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99895-2FF0-5835-40B9-CB7C6FABA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25876-86D7-B744-D5C6-DEFFB0D4E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A9BC8-C3B0-70F2-2F85-3591C6DD9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0487-C1E2-1318-A3C6-C789EA71F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latin typeface="Aharoni" panose="02010803020104030203" pitchFamily="2" charset="-79"/>
              </a:defRPr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C4766-F365-2E7E-D857-D19926DE8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latin typeface="Bierstadt" panose="020B0004020202020204" pitchFamily="34" charset="0"/>
              </a:defRPr>
            </a:lvl1pPr>
            <a:lvl2pPr>
              <a:defRPr baseline="0">
                <a:latin typeface="Bierstadt" panose="020B0004020202020204" pitchFamily="34" charset="0"/>
              </a:defRPr>
            </a:lvl2pPr>
            <a:lvl3pPr>
              <a:defRPr baseline="0">
                <a:latin typeface="Bierstadt" panose="020B0004020202020204" pitchFamily="34" charset="0"/>
              </a:defRPr>
            </a:lvl3pPr>
            <a:lvl4pPr>
              <a:defRPr baseline="0">
                <a:latin typeface="Bierstadt" panose="020B0004020202020204" pitchFamily="34" charset="0"/>
              </a:defRPr>
            </a:lvl4pPr>
            <a:lvl5pPr>
              <a:defRPr baseline="0">
                <a:latin typeface="Bierstadt" panose="020B00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8B126-DEEC-B398-5E77-9F4F12723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4A3C9-792F-EB6E-A10D-0670C0378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00327-431D-7234-5486-0F954B457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163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2D785-E027-C949-136A-A6E995BE7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106CD4-B2D7-6094-651A-ED6087F2B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B6520-76FE-B79F-5914-1B77D74B1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45090-F50A-4269-D76A-1325E2C07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5AA90-33B2-75D7-E6D4-8D6291334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51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E4EE4-2BD1-ADB9-7CD2-57915CC2B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3F9A-31C2-6A89-4885-612D83F87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5A463-FAE7-32B2-412B-729FB13A81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091A7-5465-68DE-97AD-E73385885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AB697C-0C7C-4045-C929-E197AB1CA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5F7C2-8D61-DF0C-C9D9-944D4975B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8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F538-A38B-DC43-DCF3-22942AEC7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9F01B-866A-5347-7236-3D544C624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DCA83-67C5-E25E-9672-0E960DEFA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FA1D1B-5EE5-1C98-0301-FA63C4B4DC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DE692-7945-5A6F-7729-C792D9DF9C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107A7-122E-D7A5-9AD8-525F788D8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30D39D-D0D5-621F-0FF4-ECFCC9AD7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F6E27B-68D8-F78F-ED68-6C3DF27ED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185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550AB-D355-BC97-DB70-23B2F829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FBD6E1-DD84-1C3B-73DD-4EE225B0E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BD5CD-DA1B-4E9C-6EFE-9F03E9016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EB7A29-BDA6-E224-5045-9A04D6A17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66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87E9A8-4D63-C5CC-AD51-A4A5190F4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DEB806-9A06-8FAF-74AE-C172833CE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584F42-9BDF-7B91-FD5E-FFF0AAF98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773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12854-A36A-CBEC-E588-8792DE26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4BF65-3BAE-2621-3599-434330AA2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60F5D-4503-5A17-70DF-6B339FE08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666656-D38C-D4CD-EFF0-FF4E68B15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9D1677-29D4-D45B-77AE-F108BE957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97D0B-5299-9147-18EF-41FA0E473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96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17F6-84AA-9981-7339-31EC3B896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0665DE-43E2-98F1-5B3B-6ED2E7D3B8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4A38EB-38C7-D13C-1CD3-CAD6CDA14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D14A0-F1F1-715E-DCBD-F27178A14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01391-DECF-59AB-D3B6-04970D999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46E06A-5A7B-EAA8-5E9A-653E0B2D4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60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8FB82-E380-9711-FAEA-2173BA490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AC6D5-356A-9E62-B8D4-9138535058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BEDD0-1DAF-CFDC-DAD0-23271E92A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DA748-86A9-2928-AF78-C54EC792B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E86E72-8CAF-4B63-7159-4F5BFEAD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287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5FD5BA-7FDF-71EE-A939-72FEF5B4A5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B04CB4-F93E-0213-B330-782D87A6C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CC654-3ABE-4F12-4604-E5AF7A340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2213A-D2FD-2A35-047E-DAFD361B3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CF214-D44F-E8B7-E235-91BAD38D5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046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51A824-C19B-AD4F-E427-7D85177D3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C286DB-3F0A-5C34-C08B-31728B790D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93BA7-9517-82FD-2FE0-89D454F285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20F475-1311-D74F-BE01-B9AAEACE1AFC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31AE3-02CE-60F6-00F0-1A0554C2D3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26E07-59B0-D524-19F6-E730990DC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368552-107D-8A49-9FFC-F5442D1F9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18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Aharoni" panose="02010803020104030203" pitchFamily="2" charset="-79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folder/view.php?id=484889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uratorspace.com/" TargetMode="External"/><Relationship Id="rId2" Type="http://schemas.openxmlformats.org/officeDocument/2006/relationships/hyperlink" Target="https://www.artrabbit.com/artist-opportunit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www.instagram.com/explore/search/keyword/?q=open%20calls%20for%20artists%202024" TargetMode="External"/><Relationship Id="rId4" Type="http://schemas.openxmlformats.org/officeDocument/2006/relationships/hyperlink" Target="https://www.starvingartists.studio/opportunities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grainphotographyhub.co.uk/portfolio-type/internship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AB275-D8CA-CE4E-55E4-C5CBE3F779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0892" y="234856"/>
            <a:ext cx="12232892" cy="31941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Week 2</a:t>
            </a:r>
            <a:b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External Engagement Folder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6525AF-E843-D291-379A-15F133A03F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Bierstadt" panose="020B0004020202020204" pitchFamily="34" charset="0"/>
              </a:rPr>
              <a:t>Compiling Your experiences</a:t>
            </a:r>
          </a:p>
        </p:txBody>
      </p:sp>
    </p:spTree>
    <p:extLst>
      <p:ext uri="{BB962C8B-B14F-4D97-AF65-F5344CB8AC3E}">
        <p14:creationId xmlns:p14="http://schemas.microsoft.com/office/powerpoint/2010/main" val="2970278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DFF5-0F05-17AF-D348-397E418A3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haroni"/>
                <a:cs typeface="Aharoni"/>
              </a:rPr>
              <a:t>Introduction and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C7286-EDA9-7EFF-3826-C1AECC56F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212"/>
            <a:ext cx="10515600" cy="1442011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latin typeface="Bierstadt"/>
              </a:rPr>
              <a:t>In the introduction, I went over the key documents in Moodle and considered the content of the three submission components. The module introduction PowerPoint contains valuable information about the content of each.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0B76F5E-01F1-5776-A6EB-B52F8F672299}"/>
              </a:ext>
            </a:extLst>
          </p:cNvPr>
          <p:cNvSpPr txBox="1">
            <a:spLocks/>
          </p:cNvSpPr>
          <p:nvPr/>
        </p:nvSpPr>
        <p:spPr>
          <a:xfrm>
            <a:off x="838200" y="3059289"/>
            <a:ext cx="10515600" cy="1233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1A114F-1FEE-FB4B-E787-FB5490229B9E}"/>
              </a:ext>
            </a:extLst>
          </p:cNvPr>
          <p:cNvSpPr txBox="1"/>
          <p:nvPr/>
        </p:nvSpPr>
        <p:spPr>
          <a:xfrm>
            <a:off x="838200" y="3198583"/>
            <a:ext cx="10699376" cy="29083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GB" sz="18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1 -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Read all docs (Brief, PowerPoint, Scheme of Work).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Complete the module quiz</a:t>
            </a:r>
            <a:endParaRPr lang="en-GB" sz="18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2 - Set up and share “External Engagement 25% Folder: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fontAlgn="base">
              <a:lnSpc>
                <a:spcPct val="107000"/>
              </a:lnSpc>
              <a:spcAft>
                <a:spcPts val="800"/>
              </a:spcAft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 3 folders – External Engagement, Graduate Plan, Website. 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fontAlgn="base">
              <a:lnSpc>
                <a:spcPct val="107000"/>
              </a:lnSpc>
              <a:spcAft>
                <a:spcPts val="800"/>
              </a:spcAft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Download documents from Moodle and organise into folders.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3 - Timetable 2-4 hours weekly study. Look for a good time in the week to plan this. Maybe two shorter blocks? I suggest one on Wednesday as the content will be fresh. Then one later in the week.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830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31F21-38C0-10F0-4B78-50D4413A6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FD9B8-E889-7489-852C-FA2B1A473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56729" cy="4351338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 resources, and examples:</a:t>
            </a:r>
          </a:p>
          <a:p>
            <a:pPr marL="514350" indent="-514350" fontAlgn="base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from exemplars (on Moodle) consider the role of external engagement</a:t>
            </a:r>
            <a:endParaRPr lang="en-GB" kern="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 fontAlgn="base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Open Calls, External opportunities, Projects, Portfolio building, Internships, Work Experience.</a:t>
            </a:r>
          </a:p>
        </p:txBody>
      </p:sp>
      <p:pic>
        <p:nvPicPr>
          <p:cNvPr id="5" name="Picture 4" descr="A collage of a magazine&#10;&#10;Description automatically generated">
            <a:extLst>
              <a:ext uri="{FF2B5EF4-FFF2-40B4-BE49-F238E27FC236}">
                <a16:creationId xmlns:a16="http://schemas.microsoft.com/office/drawing/2014/main" id="{203A27C5-694C-855D-45A9-4AF3B3779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039" y="0"/>
            <a:ext cx="54329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9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A1F9A6-0696-2B73-713C-FCD703B67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0680"/>
            <a:ext cx="10515600" cy="1325563"/>
          </a:xfrm>
        </p:spPr>
        <p:txBody>
          <a:bodyPr>
            <a:noAutofit/>
          </a:bodyPr>
          <a:lstStyle/>
          <a:p>
            <a:r>
              <a:rPr lang="en-GB" sz="3600" dirty="0"/>
              <a:t>Component </a:t>
            </a:r>
            <a:r>
              <a:rPr lang="en-GB" sz="4800" dirty="0"/>
              <a:t>3</a:t>
            </a:r>
            <a:r>
              <a:rPr lang="en-GB" sz="3600" dirty="0"/>
              <a:t> - External engagement Folder.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B89CF5-1914-00DA-A01C-C7F8E9399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802" y="2934120"/>
            <a:ext cx="6267492" cy="3615290"/>
          </a:xfrm>
          <a:ln>
            <a:solidFill>
              <a:schemeClr val="tx1"/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u="sng" dirty="0"/>
              <a:t>Guidance</a:t>
            </a:r>
          </a:p>
          <a:p>
            <a:r>
              <a:rPr lang="en-GB" dirty="0"/>
              <a:t>Projects – external projects working to live brief</a:t>
            </a:r>
          </a:p>
          <a:p>
            <a:r>
              <a:rPr lang="en-GB" dirty="0"/>
              <a:t>Exhibitions – exhibited or curate. Invitation or application.</a:t>
            </a:r>
          </a:p>
          <a:p>
            <a:r>
              <a:rPr lang="en-GB" dirty="0"/>
              <a:t>Meetings – professional meetings with relevant persons.</a:t>
            </a:r>
          </a:p>
          <a:p>
            <a:r>
              <a:rPr lang="en-GB" dirty="0"/>
              <a:t>Awards – awards shortlisted or won. Details, judges etc.</a:t>
            </a:r>
          </a:p>
          <a:p>
            <a:r>
              <a:rPr lang="en-GB" dirty="0"/>
              <a:t>Publication – document publication in journal</a:t>
            </a:r>
          </a:p>
          <a:p>
            <a:r>
              <a:rPr lang="en-GB" dirty="0"/>
              <a:t>Cv – include a copy of your CV</a:t>
            </a:r>
          </a:p>
          <a:p>
            <a:r>
              <a:rPr lang="en-GB" dirty="0"/>
              <a:t>Collectives – document work with any collective</a:t>
            </a:r>
          </a:p>
          <a:p>
            <a:r>
              <a:rPr lang="en-GB" dirty="0"/>
              <a:t>Residencies – residency opportunities. Show outputs/reflections</a:t>
            </a:r>
          </a:p>
          <a:p>
            <a:r>
              <a:rPr lang="en-GB" dirty="0"/>
              <a:t>Internships –internships or work experience. Discuss process/skills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497A31-0404-F443-7238-C857CEE9893D}"/>
              </a:ext>
            </a:extLst>
          </p:cNvPr>
          <p:cNvSpPr/>
          <p:nvPr/>
        </p:nvSpPr>
        <p:spPr>
          <a:xfrm>
            <a:off x="7050510" y="1690688"/>
            <a:ext cx="4645688" cy="48666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CCB0F3-ADA8-050D-05CD-D9C4EDB0EE4A}"/>
              </a:ext>
            </a:extLst>
          </p:cNvPr>
          <p:cNvSpPr txBox="1"/>
          <p:nvPr/>
        </p:nvSpPr>
        <p:spPr>
          <a:xfrm>
            <a:off x="495802" y="1705731"/>
            <a:ext cx="6267492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A comprehensive document which contains </a:t>
            </a:r>
            <a:r>
              <a:rPr lang="en-GB" sz="2000" u="sng" dirty="0">
                <a:solidFill>
                  <a:srgbClr val="FF0000"/>
                </a:solidFill>
              </a:rPr>
              <a:t>information</a:t>
            </a:r>
            <a:r>
              <a:rPr lang="en-GB" sz="2000" dirty="0">
                <a:solidFill>
                  <a:srgbClr val="FF0000"/>
                </a:solidFill>
              </a:rPr>
              <a:t> and </a:t>
            </a:r>
            <a:r>
              <a:rPr lang="en-GB" sz="2000" u="sng" dirty="0">
                <a:solidFill>
                  <a:srgbClr val="FF0000"/>
                </a:solidFill>
              </a:rPr>
              <a:t>reflection</a:t>
            </a:r>
            <a:r>
              <a:rPr lang="en-GB" sz="2000" dirty="0">
                <a:solidFill>
                  <a:srgbClr val="FF0000"/>
                </a:solidFill>
              </a:rPr>
              <a:t> on opportunities you’ve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Undertaken.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" name="Graphic 1" descr="Contract with solid fill">
            <a:extLst>
              <a:ext uri="{FF2B5EF4-FFF2-40B4-BE49-F238E27FC236}">
                <a16:creationId xmlns:a16="http://schemas.microsoft.com/office/drawing/2014/main" id="{1E83F8A4-D215-896C-7CD6-89C9EC66AF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0528" y="3538909"/>
            <a:ext cx="2550607" cy="25506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0BAB4F-0A9F-5F06-EE18-414D02CA10DC}"/>
              </a:ext>
            </a:extLst>
          </p:cNvPr>
          <p:cNvSpPr txBox="1"/>
          <p:nvPr/>
        </p:nvSpPr>
        <p:spPr>
          <a:xfrm>
            <a:off x="7196296" y="1888941"/>
            <a:ext cx="41575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sng" dirty="0">
                <a:solidFill>
                  <a:srgbClr val="000A0F"/>
                </a:solidFill>
                <a:effectLst/>
                <a:latin typeface="-apple-system"/>
                <a:hlinkClick r:id="rId4"/>
              </a:rPr>
              <a:t>Examples of Graduate Plan/ External Engagement</a:t>
            </a:r>
            <a:endParaRPr lang="en-GB" b="0" i="0" u="sng" dirty="0">
              <a:solidFill>
                <a:srgbClr val="000A0F"/>
              </a:solidFill>
              <a:effectLst/>
              <a:latin typeface="Bierstadt" panose="020B0004020202020204" pitchFamily="34" charset="0"/>
            </a:endParaRPr>
          </a:p>
          <a:p>
            <a:r>
              <a:rPr lang="en-GB" dirty="0"/>
              <a:t>Folder on moodle containing examples.</a:t>
            </a:r>
          </a:p>
        </p:txBody>
      </p:sp>
    </p:spTree>
    <p:extLst>
      <p:ext uri="{BB962C8B-B14F-4D97-AF65-F5344CB8AC3E}">
        <p14:creationId xmlns:p14="http://schemas.microsoft.com/office/powerpoint/2010/main" val="205543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66502-9212-D857-C800-C5199812D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checklist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DE4208-F8D1-2650-AF60-021BB8957D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4489330"/>
              </p:ext>
            </p:extLst>
          </p:nvPr>
        </p:nvGraphicFramePr>
        <p:xfrm>
          <a:off x="1537447" y="1606364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B35B0F8-1598-108B-4ADC-41F7432C6369}"/>
              </a:ext>
            </a:extLst>
          </p:cNvPr>
          <p:cNvSpPr txBox="1">
            <a:spLocks/>
          </p:cNvSpPr>
          <p:nvPr/>
        </p:nvSpPr>
        <p:spPr>
          <a:xfrm>
            <a:off x="6426199" y="2991629"/>
            <a:ext cx="4479365" cy="197820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kern="0" dirty="0">
                <a:latin typeface="Arial" panose="020B0604020202020204" pitchFamily="34" charset="0"/>
                <a:cs typeface="Times New Roman" panose="02020603050405020304" pitchFamily="18" charset="0"/>
              </a:rPr>
              <a:t>This week we will start by looking at the examples and how they complete these criteria.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240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3730-A087-631D-183F-0B722ABB2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</a:t>
            </a:r>
          </a:p>
        </p:txBody>
      </p:sp>
      <p:pic>
        <p:nvPicPr>
          <p:cNvPr id="6" name="Content Placeholder 5" descr="A page of a book&#10;&#10;Description automatically generated">
            <a:extLst>
              <a:ext uri="{FF2B5EF4-FFF2-40B4-BE49-F238E27FC236}">
                <a16:creationId xmlns:a16="http://schemas.microsoft.com/office/drawing/2014/main" id="{2866A769-3D16-554B-3425-23241E9AF4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36318" y="685800"/>
            <a:ext cx="5817482" cy="5807075"/>
          </a:xfrm>
          <a:ln>
            <a:solidFill>
              <a:schemeClr val="tx1"/>
            </a:solidFill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CF0FA7-420D-DF49-D466-68E28E813E5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3976688" cy="435133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kern="0" dirty="0">
                <a:latin typeface="Arial" panose="020B0604020202020204" pitchFamily="34" charset="0"/>
                <a:cs typeface="Times New Roman" panose="02020603050405020304" pitchFamily="18" charset="0"/>
              </a:rPr>
              <a:t>Emma’s Contents page clearly labels all of the opportunities in order.</a:t>
            </a:r>
          </a:p>
          <a:p>
            <a:pPr marL="0" indent="0" fontAlgn="base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kern="0" dirty="0">
                <a:latin typeface="Arial" panose="020B0604020202020204" pitchFamily="34" charset="0"/>
                <a:cs typeface="Times New Roman" panose="02020603050405020304" pitchFamily="18" charset="0"/>
              </a:rPr>
              <a:t> From the titles what kind of opportunities has Emma taken part 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941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B4D739CA-99B3-8B56-7AFB-FF41B9DEC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271545"/>
              </p:ext>
            </p:extLst>
          </p:nvPr>
        </p:nvGraphicFramePr>
        <p:xfrm>
          <a:off x="1354142" y="169068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13" name="Title 1">
            <a:extLst>
              <a:ext uri="{FF2B5EF4-FFF2-40B4-BE49-F238E27FC236}">
                <a16:creationId xmlns:a16="http://schemas.microsoft.com/office/drawing/2014/main" id="{08A32D83-3A14-C76E-4730-8D4B3A37B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8" y="365125"/>
            <a:ext cx="10515600" cy="1325563"/>
          </a:xfrm>
        </p:spPr>
        <p:txBody>
          <a:bodyPr/>
          <a:lstStyle/>
          <a:p>
            <a:r>
              <a:rPr lang="en-GB" dirty="0"/>
              <a:t>Submission checklist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35417C-CFDB-CE3E-CB51-EF42B7E99D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85" t="17641" r="23616" b="15077"/>
          <a:stretch>
            <a:fillRect/>
          </a:stretch>
        </p:blipFill>
        <p:spPr>
          <a:xfrm>
            <a:off x="6807089" y="239151"/>
            <a:ext cx="5062653" cy="638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821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7B998DD-E7D5-F1C5-92DA-89145F1A063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0759263"/>
              </p:ext>
            </p:extLst>
          </p:nvPr>
        </p:nvGraphicFramePr>
        <p:xfrm>
          <a:off x="1633988" y="169068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66FE5989-F240-4D32-963D-C23FE43C81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30" t="19591" r="34005" b="7097"/>
          <a:stretch/>
        </p:blipFill>
        <p:spPr>
          <a:xfrm>
            <a:off x="6942221" y="268538"/>
            <a:ext cx="4668253" cy="622433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FDCA369-FDF3-50DB-4FA0-F2A3C9FB1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8" y="365125"/>
            <a:ext cx="10515600" cy="1325563"/>
          </a:xfrm>
        </p:spPr>
        <p:txBody>
          <a:bodyPr/>
          <a:lstStyle/>
          <a:p>
            <a:r>
              <a:rPr lang="en-GB" dirty="0"/>
              <a:t>Submission checklist</a:t>
            </a:r>
          </a:p>
        </p:txBody>
      </p:sp>
    </p:spTree>
    <p:extLst>
      <p:ext uri="{BB962C8B-B14F-4D97-AF65-F5344CB8AC3E}">
        <p14:creationId xmlns:p14="http://schemas.microsoft.com/office/powerpoint/2010/main" val="3205024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per with text on it&#10;&#10;Description automatically generated">
            <a:extLst>
              <a:ext uri="{FF2B5EF4-FFF2-40B4-BE49-F238E27FC236}">
                <a16:creationId xmlns:a16="http://schemas.microsoft.com/office/drawing/2014/main" id="{34166BA4-8B4A-73C9-3302-C8DFBA452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6113" y="0"/>
            <a:ext cx="4795887" cy="6858000"/>
          </a:xfrm>
          <a:prstGeom prst="rect">
            <a:avLst/>
          </a:prstGeom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5DF97625-75C7-D052-53E7-47692E8B641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12010290"/>
              </p:ext>
            </p:extLst>
          </p:nvPr>
        </p:nvGraphicFramePr>
        <p:xfrm>
          <a:off x="1633988" y="169068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8BE0EA82-2950-5D1B-E69B-E8F76278A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8" y="365125"/>
            <a:ext cx="10515600" cy="1325563"/>
          </a:xfrm>
        </p:spPr>
        <p:txBody>
          <a:bodyPr/>
          <a:lstStyle/>
          <a:p>
            <a:r>
              <a:rPr lang="en-GB" dirty="0"/>
              <a:t>Submission checklist</a:t>
            </a:r>
          </a:p>
        </p:txBody>
      </p:sp>
    </p:spTree>
    <p:extLst>
      <p:ext uri="{BB962C8B-B14F-4D97-AF65-F5344CB8AC3E}">
        <p14:creationId xmlns:p14="http://schemas.microsoft.com/office/powerpoint/2010/main" val="3961249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B3357CDF-9429-9A6D-E0A7-F83821E60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6872" y="0"/>
            <a:ext cx="4765128" cy="6858000"/>
          </a:xfrm>
          <a:prstGeom prst="rect">
            <a:avLst/>
          </a:prstGeom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6BB7A7-630B-A364-EB84-98BF2BFE5A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3809925"/>
              </p:ext>
            </p:extLst>
          </p:nvPr>
        </p:nvGraphicFramePr>
        <p:xfrm>
          <a:off x="1528762" y="169068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AD164AA3-ABA6-1AB0-42F7-56FBE6C87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8" y="365125"/>
            <a:ext cx="10515600" cy="1325563"/>
          </a:xfrm>
        </p:spPr>
        <p:txBody>
          <a:bodyPr/>
          <a:lstStyle/>
          <a:p>
            <a:r>
              <a:rPr lang="en-GB" dirty="0"/>
              <a:t>Submission checklist</a:t>
            </a:r>
          </a:p>
        </p:txBody>
      </p:sp>
    </p:spTree>
    <p:extLst>
      <p:ext uri="{BB962C8B-B14F-4D97-AF65-F5344CB8AC3E}">
        <p14:creationId xmlns:p14="http://schemas.microsoft.com/office/powerpoint/2010/main" val="3954719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3D89C7A2-0EB7-6829-01CA-A684BE9A256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7659665"/>
              </p:ext>
            </p:extLst>
          </p:nvPr>
        </p:nvGraphicFramePr>
        <p:xfrm>
          <a:off x="1712259" y="1899977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32DE3571-5C4C-7CA9-C75E-31F616F28293}"/>
              </a:ext>
            </a:extLst>
          </p:cNvPr>
          <p:cNvSpPr txBox="1">
            <a:spLocks/>
          </p:cNvSpPr>
          <p:nvPr/>
        </p:nvSpPr>
        <p:spPr>
          <a:xfrm>
            <a:off x="225909" y="36923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+mj-cs"/>
              </a:defRPr>
            </a:lvl1pPr>
          </a:lstStyle>
          <a:p>
            <a:r>
              <a:rPr lang="en-GB" dirty="0"/>
              <a:t>Submission checklist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90FE9D-9FB8-1ABF-F5B9-82D37919FB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500" t="13334" r="23962" b="9127"/>
          <a:stretch>
            <a:fillRect/>
          </a:stretch>
        </p:blipFill>
        <p:spPr>
          <a:xfrm>
            <a:off x="7399608" y="369234"/>
            <a:ext cx="4228860" cy="624417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65826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756255D-39E6-FE92-3F45-04B7FADEC8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1781340"/>
              </p:ext>
            </p:extLst>
          </p:nvPr>
        </p:nvGraphicFramePr>
        <p:xfrm>
          <a:off x="1633988" y="169068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113FECFD-3524-AE73-06AC-D3A882EAF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8" y="365125"/>
            <a:ext cx="10515600" cy="1325563"/>
          </a:xfrm>
        </p:spPr>
        <p:txBody>
          <a:bodyPr/>
          <a:lstStyle/>
          <a:p>
            <a:r>
              <a:rPr lang="en-GB" dirty="0"/>
              <a:t>Submission checklist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E50845-1F07-FE17-D810-0DE5880A0F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84" t="14662" r="25000" b="8103"/>
          <a:stretch>
            <a:fillRect/>
          </a:stretch>
        </p:blipFill>
        <p:spPr>
          <a:xfrm>
            <a:off x="7498079" y="289329"/>
            <a:ext cx="4135902" cy="627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452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CF1D4-87AB-82D8-4BDE-B2F378A1A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First Task this week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4F666C-24E3-5D58-B86B-72DD510F65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3006951"/>
              </p:ext>
            </p:extLst>
          </p:nvPr>
        </p:nvGraphicFramePr>
        <p:xfrm>
          <a:off x="6754905" y="1360208"/>
          <a:ext cx="3771450" cy="474873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91069844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r>
                        <a:rPr lang="en-GB" dirty="0"/>
                        <a:t>External Engagement Folder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230167"/>
                  </a:ext>
                </a:extLst>
              </a:tr>
              <a:tr h="453822">
                <a:tc>
                  <a:txBody>
                    <a:bodyPr/>
                    <a:lstStyle/>
                    <a:p>
                      <a:pPr algn="ctr"/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587222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the opportunity and my performance?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relevant terminology?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understand the opportunities I applied for/undertook: themes/topics/ expectations/equipment.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Evidenced examples of high-quality practical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Shown I have learned new skills through this?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me taking part (where relevant)?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contact with external professionals?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Reflected on my successes and effort?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255909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3BB9CD6-3B36-BE18-769F-E2FCDB17F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8949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latin typeface="Bierstadt"/>
              </a:rPr>
              <a:t>Using the examples given for reference, write up an external engagement you have already completed, ticking off each part of the submission checklist.</a:t>
            </a:r>
          </a:p>
        </p:txBody>
      </p:sp>
    </p:spTree>
    <p:extLst>
      <p:ext uri="{BB962C8B-B14F-4D97-AF65-F5344CB8AC3E}">
        <p14:creationId xmlns:p14="http://schemas.microsoft.com/office/powerpoint/2010/main" val="1626122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3C344-D2FE-53A6-C3C9-34080BFA7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Part 2 – Types of Opportunity.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F02C9-5977-D160-5791-0D60EB019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Open Call </a:t>
            </a:r>
            <a:r>
              <a:rPr lang="en-GB" dirty="0">
                <a:solidFill>
                  <a:schemeClr val="bg1"/>
                </a:solidFill>
              </a:rPr>
              <a:t>- exhibition, publication etc</a:t>
            </a:r>
          </a:p>
          <a:p>
            <a:r>
              <a:rPr lang="en-GB" dirty="0">
                <a:solidFill>
                  <a:srgbClr val="FFFF00"/>
                </a:solidFill>
              </a:rPr>
              <a:t>Internship/Work experience/Residency</a:t>
            </a:r>
          </a:p>
          <a:p>
            <a:r>
              <a:rPr lang="en-GB" dirty="0">
                <a:solidFill>
                  <a:srgbClr val="FFFF00"/>
                </a:solidFill>
              </a:rPr>
              <a:t>Part-time Employment </a:t>
            </a:r>
            <a:r>
              <a:rPr lang="en-GB" dirty="0">
                <a:solidFill>
                  <a:schemeClr val="bg1"/>
                </a:solidFill>
              </a:rPr>
              <a:t>– club/wedding. Portrait.</a:t>
            </a:r>
          </a:p>
          <a:p>
            <a:r>
              <a:rPr lang="en-GB" dirty="0">
                <a:solidFill>
                  <a:srgbClr val="FFFF00"/>
                </a:solidFill>
              </a:rPr>
              <a:t>Exhibition/curation </a:t>
            </a:r>
            <a:r>
              <a:rPr lang="en-GB" dirty="0">
                <a:solidFill>
                  <a:schemeClr val="bg1"/>
                </a:solidFill>
              </a:rPr>
              <a:t>– curating, hanging, technician.</a:t>
            </a:r>
          </a:p>
          <a:p>
            <a:r>
              <a:rPr lang="en-GB" dirty="0">
                <a:solidFill>
                  <a:srgbClr val="FFFF00"/>
                </a:solidFill>
              </a:rPr>
              <a:t>Project</a:t>
            </a:r>
            <a:r>
              <a:rPr lang="en-GB" dirty="0">
                <a:solidFill>
                  <a:schemeClr val="bg1"/>
                </a:solidFill>
              </a:rPr>
              <a:t> - individual/collective self-initiated projects.</a:t>
            </a:r>
          </a:p>
          <a:p>
            <a:r>
              <a:rPr lang="en-GB" dirty="0">
                <a:solidFill>
                  <a:srgbClr val="FFFF00"/>
                </a:solidFill>
              </a:rPr>
              <a:t>Assisting </a:t>
            </a:r>
            <a:r>
              <a:rPr lang="en-GB" dirty="0">
                <a:solidFill>
                  <a:schemeClr val="bg1"/>
                </a:solidFill>
              </a:rPr>
              <a:t>– second shooter/studio assistant/editing assistant</a:t>
            </a:r>
          </a:p>
          <a:p>
            <a:r>
              <a:rPr lang="en-GB" dirty="0">
                <a:solidFill>
                  <a:srgbClr val="FFFF00"/>
                </a:solidFill>
              </a:rPr>
              <a:t>Professional photography </a:t>
            </a:r>
            <a:r>
              <a:rPr lang="en-GB" dirty="0">
                <a:solidFill>
                  <a:schemeClr val="bg1"/>
                </a:solidFill>
              </a:rPr>
              <a:t>– event coverage/portrait/website etc</a:t>
            </a:r>
          </a:p>
          <a:p>
            <a:r>
              <a:rPr lang="en-GB" dirty="0">
                <a:solidFill>
                  <a:srgbClr val="FFFF00"/>
                </a:solidFill>
              </a:rPr>
              <a:t>Running Workshops </a:t>
            </a:r>
            <a:r>
              <a:rPr lang="en-GB" dirty="0">
                <a:solidFill>
                  <a:schemeClr val="bg1"/>
                </a:solidFill>
              </a:rPr>
              <a:t>– in university or an external opportunity.</a:t>
            </a:r>
          </a:p>
        </p:txBody>
      </p:sp>
    </p:spTree>
    <p:extLst>
      <p:ext uri="{BB962C8B-B14F-4D97-AF65-F5344CB8AC3E}">
        <p14:creationId xmlns:p14="http://schemas.microsoft.com/office/powerpoint/2010/main" val="2707649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54F97-076B-4F1C-B4D2-60A114A97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Calls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4EF9-CA44-F1EA-425C-089D0A74C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Open calls are opportunities listed by a wide range of galleries, companies, curators, publications and institutions. They provide practice for application and a huge range of opportunities. </a:t>
            </a:r>
          </a:p>
          <a:p>
            <a:endParaRPr lang="en-GB" dirty="0"/>
          </a:p>
          <a:p>
            <a:r>
              <a:rPr lang="en-GB" dirty="0" err="1">
                <a:hlinkClick r:id="rId2"/>
              </a:rPr>
              <a:t>Artrabbit</a:t>
            </a:r>
            <a:endParaRPr lang="en-GB" dirty="0"/>
          </a:p>
          <a:p>
            <a:r>
              <a:rPr lang="en-GB" dirty="0" err="1">
                <a:hlinkClick r:id="rId3"/>
              </a:rPr>
              <a:t>Curatorspace</a:t>
            </a:r>
            <a:endParaRPr lang="en-GB" dirty="0"/>
          </a:p>
          <a:p>
            <a:r>
              <a:rPr lang="en-GB" dirty="0">
                <a:hlinkClick r:id="rId4"/>
              </a:rPr>
              <a:t>Starving Artist Opportunities</a:t>
            </a:r>
            <a:endParaRPr lang="en-GB" dirty="0"/>
          </a:p>
          <a:p>
            <a:pPr lvl="1"/>
            <a:r>
              <a:rPr lang="en-GB" dirty="0"/>
              <a:t>They post free on Instagram.</a:t>
            </a:r>
          </a:p>
          <a:p>
            <a:r>
              <a:rPr lang="en-GB" dirty="0">
                <a:hlinkClick r:id="rId5"/>
              </a:rPr>
              <a:t>Instagram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10E5D181-5D07-AF2A-CA90-D785A4EF01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6023" y="4105132"/>
            <a:ext cx="5793816" cy="134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887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0C258-4691-0D14-36A8-1C779B7E7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654F9-16C1-FAD9-501A-5DB62196F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Calls -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BF9-9C07-DD48-E12C-B25A99FF7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Open calls are applied to by hundreds of creatives at different stages of their career. Success relies on </a:t>
            </a:r>
            <a:r>
              <a:rPr lang="en-GB" b="1" dirty="0"/>
              <a:t>tenacity, application writing skills, organisation and comprehension of the task.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Early career creatives should be looking at these opportunities weekly.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include any opportunity you apply to – you don’t have to win them all! Show research into the opportunity, work you send.</a:t>
            </a:r>
          </a:p>
        </p:txBody>
      </p:sp>
    </p:spTree>
    <p:extLst>
      <p:ext uri="{BB962C8B-B14F-4D97-AF65-F5344CB8AC3E}">
        <p14:creationId xmlns:p14="http://schemas.microsoft.com/office/powerpoint/2010/main" val="596281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0D49BE-9AE3-594B-8716-E0B6947F1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6BC5D-27E9-1311-CF03-BCFC98CD9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Open Calls - Research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0F21E-DF3D-FECA-88EB-34C35612F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b="1" u="sng" dirty="0"/>
              <a:t>Key points</a:t>
            </a:r>
          </a:p>
          <a:p>
            <a:pPr marL="0" indent="0">
              <a:buNone/>
            </a:pPr>
            <a:r>
              <a:rPr lang="en-GB" sz="2200" b="1" dirty="0"/>
              <a:t>Eligibility</a:t>
            </a:r>
            <a:r>
              <a:rPr lang="en-GB" sz="2200" dirty="0"/>
              <a:t> – Many opportunities have specific eligibility criteria- don’t take it personally, just move on!</a:t>
            </a:r>
          </a:p>
          <a:p>
            <a:pPr marL="0" indent="0">
              <a:buNone/>
            </a:pPr>
            <a:r>
              <a:rPr lang="en-GB" sz="2200" b="1" dirty="0"/>
              <a:t>Cost</a:t>
            </a:r>
            <a:r>
              <a:rPr lang="en-GB" sz="2200" dirty="0"/>
              <a:t> – Some opportunities cost. </a:t>
            </a:r>
            <a:r>
              <a:rPr lang="en-GB" sz="2200" b="1" dirty="0"/>
              <a:t>Avoid up front costs</a:t>
            </a:r>
            <a:r>
              <a:rPr lang="en-GB" sz="2200" dirty="0"/>
              <a:t>, consider whether a participant cost is worth it for you.</a:t>
            </a:r>
          </a:p>
          <a:p>
            <a:pPr marL="0" indent="0">
              <a:buNone/>
            </a:pPr>
            <a:r>
              <a:rPr lang="en-GB" sz="2200" b="1" dirty="0"/>
              <a:t>Quality of opportunity/company </a:t>
            </a:r>
            <a:r>
              <a:rPr lang="en-GB" sz="2200" dirty="0"/>
              <a:t>– As part of your documentation, look for who is offering the opportunity.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5B5DDDA-CBF2-63B2-4D77-3B9F8B3B0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3" r="-1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08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EFE0-A3B6-EA30-2A08-DA46322D6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28335-3212-7B9A-D7EC-3EFFA31FF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Calls – Josh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E19BB-554C-B53C-55C5-3013FCD43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6450107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/>
              <a:t>In your folder</a:t>
            </a:r>
          </a:p>
          <a:p>
            <a:r>
              <a:rPr lang="en-GB" dirty="0"/>
              <a:t>Include the opportunity.</a:t>
            </a:r>
          </a:p>
          <a:p>
            <a:r>
              <a:rPr lang="en-GB" dirty="0">
                <a:latin typeface="Bierstadt"/>
              </a:rPr>
              <a:t>Research the opportunity and the organiser. Include important info, particularly if </a:t>
            </a:r>
            <a:r>
              <a:rPr lang="en-GB">
                <a:latin typeface="Bierstadt"/>
              </a:rPr>
              <a:t>it’s</a:t>
            </a:r>
            <a:r>
              <a:rPr lang="en-GB" dirty="0">
                <a:latin typeface="Bierstadt"/>
              </a:rPr>
              <a:t> something you feel is missing from the listing. For example, organisers frequently forget to list their location!</a:t>
            </a:r>
          </a:p>
          <a:p>
            <a:r>
              <a:rPr lang="en-GB" dirty="0">
                <a:latin typeface="Bierstadt"/>
              </a:rPr>
              <a:t>Write about your eligibility, why you want to take part, what skills </a:t>
            </a:r>
            <a:r>
              <a:rPr lang="en-GB">
                <a:latin typeface="Bierstadt"/>
              </a:rPr>
              <a:t>you'll</a:t>
            </a:r>
            <a:r>
              <a:rPr lang="en-GB" dirty="0">
                <a:latin typeface="Bierstadt"/>
              </a:rPr>
              <a:t> use, what you hope to learn, how </a:t>
            </a:r>
            <a:r>
              <a:rPr lang="en-GB">
                <a:latin typeface="Bierstadt"/>
              </a:rPr>
              <a:t>it'll</a:t>
            </a:r>
            <a:r>
              <a:rPr lang="en-GB" dirty="0">
                <a:latin typeface="Bierstadt"/>
              </a:rPr>
              <a:t> impact your career.</a:t>
            </a:r>
          </a:p>
          <a:p>
            <a:r>
              <a:rPr lang="en-GB" dirty="0"/>
              <a:t>Include your application – including your written work and any imagery supplied.</a:t>
            </a:r>
          </a:p>
          <a:p>
            <a:r>
              <a:rPr lang="en-GB" dirty="0"/>
              <a:t>Reflect on the correspondence you receive, positive or negative!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lose-up of a letter&#10;&#10;Description automatically generated">
            <a:extLst>
              <a:ext uri="{FF2B5EF4-FFF2-40B4-BE49-F238E27FC236}">
                <a16:creationId xmlns:a16="http://schemas.microsoft.com/office/drawing/2014/main" id="{27340FA4-A648-F592-14F8-78E0F39B8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877" y="0"/>
            <a:ext cx="4736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410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D68B4-AEF1-CE20-F41F-FE5410296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Internships/work experience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862B32-52A2-A726-E146-6469FF459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30036" cy="2934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Internships don’t come around every day – they are incredibly valuable!</a:t>
            </a:r>
          </a:p>
          <a:p>
            <a:pPr marL="0" indent="0">
              <a:buNone/>
            </a:pPr>
            <a:r>
              <a:rPr lang="en-GB" dirty="0"/>
              <a:t>As well as practicing skills they give you experience working for reputable companies.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8AB4DC-27FA-6C90-7B08-55E5672102B1}"/>
              </a:ext>
            </a:extLst>
          </p:cNvPr>
          <p:cNvSpPr txBox="1"/>
          <p:nvPr/>
        </p:nvSpPr>
        <p:spPr>
          <a:xfrm>
            <a:off x="736227" y="5807630"/>
            <a:ext cx="78309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hlinkClick r:id="rId2"/>
              </a:rPr>
              <a:t>Internship opportunity example</a:t>
            </a:r>
            <a:endParaRPr lang="en-GB" sz="2400" b="1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52FAB23-BA44-5B3C-3372-AD690CDA1CF5}"/>
              </a:ext>
            </a:extLst>
          </p:cNvPr>
          <p:cNvSpPr txBox="1">
            <a:spLocks/>
          </p:cNvSpPr>
          <p:nvPr/>
        </p:nvSpPr>
        <p:spPr>
          <a:xfrm>
            <a:off x="838200" y="4760259"/>
            <a:ext cx="7230036" cy="10473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baseline="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Current internship in digital marketing</a:t>
            </a:r>
          </a:p>
        </p:txBody>
      </p:sp>
    </p:spTree>
    <p:extLst>
      <p:ext uri="{BB962C8B-B14F-4D97-AF65-F5344CB8AC3E}">
        <p14:creationId xmlns:p14="http://schemas.microsoft.com/office/powerpoint/2010/main" val="26477479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4CCE2-73D6-2552-5888-CF71CAEEB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22297-5760-7CE4-A50B-D2C7563F4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Internships/work experience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C1A3C8-6510-3228-404A-4FE708639D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143" t="17778" r="24821" b="12063"/>
          <a:stretch>
            <a:fillRect/>
          </a:stretch>
        </p:blipFill>
        <p:spPr>
          <a:xfrm>
            <a:off x="2677886" y="1681389"/>
            <a:ext cx="3418114" cy="48114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DAB1B5-A8A9-F10E-A9AD-C888E47945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929" t="13333" r="21071" b="8572"/>
          <a:stretch>
            <a:fillRect/>
          </a:stretch>
        </p:blipFill>
        <p:spPr>
          <a:xfrm>
            <a:off x="6540544" y="1681389"/>
            <a:ext cx="3833542" cy="481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982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5C615-0BBC-D53D-134F-6EFCAD399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4F90A-55CD-E65E-C73C-211F11DC1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64306" cy="3001869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Option 1 – Wait for work</a:t>
            </a:r>
          </a:p>
          <a:p>
            <a:pPr marL="0" indent="0">
              <a:buNone/>
            </a:pPr>
            <a:r>
              <a:rPr lang="en-GB" sz="2400" dirty="0"/>
              <a:t>You can keep an eye out for opportunities on local online pages like gumtree or job hosting websites.</a:t>
            </a:r>
          </a:p>
          <a:p>
            <a:pPr marL="0" indent="0">
              <a:buNone/>
            </a:pPr>
            <a:r>
              <a:rPr lang="en-GB" sz="2400" dirty="0"/>
              <a:t>Charities are always looking for ways to support creatives willing to volunteer. Contact them or look on </a:t>
            </a:r>
            <a:r>
              <a:rPr lang="en-GB" sz="2400" dirty="0" err="1"/>
              <a:t>glassdoor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Take part in local initiatives through galleries like the Glynn Vivian, </a:t>
            </a:r>
            <a:r>
              <a:rPr lang="en-GB" sz="2400" dirty="0" err="1"/>
              <a:t>ffotogallery</a:t>
            </a:r>
            <a:r>
              <a:rPr lang="en-GB" sz="2400" dirty="0"/>
              <a:t> etc</a:t>
            </a:r>
          </a:p>
        </p:txBody>
      </p:sp>
      <p:pic>
        <p:nvPicPr>
          <p:cNvPr id="7" name="Picture 6" descr="A screenshot of a web page&#10;&#10;Description automatically generated">
            <a:extLst>
              <a:ext uri="{FF2B5EF4-FFF2-40B4-BE49-F238E27FC236}">
                <a16:creationId xmlns:a16="http://schemas.microsoft.com/office/drawing/2014/main" id="{C7B7D2F8-08E6-395B-6B6C-947B79D50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537" y="1425388"/>
            <a:ext cx="4894609" cy="355525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D797E69-8BC9-E30F-5EBC-D38F60D40513}"/>
              </a:ext>
            </a:extLst>
          </p:cNvPr>
          <p:cNvSpPr txBox="1"/>
          <p:nvPr/>
        </p:nvSpPr>
        <p:spPr>
          <a:xfrm>
            <a:off x="838200" y="5446059"/>
            <a:ext cx="110680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Option 2 – Make work!</a:t>
            </a:r>
          </a:p>
          <a:p>
            <a:pPr marL="0" indent="0">
              <a:buNone/>
            </a:pPr>
            <a:r>
              <a:rPr lang="en-GB" sz="2400" dirty="0"/>
              <a:t>Contact a friend of a friend, make sure your colleagues know you’re a photographer. Contact local events/music nights and local businesses. </a:t>
            </a:r>
          </a:p>
        </p:txBody>
      </p:sp>
    </p:spTree>
    <p:extLst>
      <p:ext uri="{BB962C8B-B14F-4D97-AF65-F5344CB8AC3E}">
        <p14:creationId xmlns:p14="http://schemas.microsoft.com/office/powerpoint/2010/main" val="982718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B0DD4-8CA6-15BA-361B-BF3AFBC8F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62FA4-6EFF-1A22-06C2-D34DB7BD4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48370-7CA4-EE3E-41E1-23A343480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 dirty="0"/>
              <a:t>Rules of engagement</a:t>
            </a:r>
          </a:p>
          <a:p>
            <a:pPr marL="0" indent="0">
              <a:buNone/>
            </a:pPr>
            <a:r>
              <a:rPr lang="en-GB" b="1" dirty="0"/>
              <a:t>Don’t overpromise – </a:t>
            </a:r>
            <a:r>
              <a:rPr lang="en-GB" dirty="0"/>
              <a:t> be realistic about your skills and the time you have.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Involve us - </a:t>
            </a:r>
            <a:r>
              <a:rPr lang="en-GB" dirty="0"/>
              <a:t>Discuss opportunities with us in tutorial – we can advise!</a:t>
            </a:r>
          </a:p>
          <a:p>
            <a:pPr marL="0" indent="0">
              <a:buNone/>
            </a:pPr>
            <a:r>
              <a:rPr lang="en-GB" b="1" dirty="0"/>
              <a:t>Make a shot-list - </a:t>
            </a:r>
            <a:r>
              <a:rPr lang="en-GB" dirty="0"/>
              <a:t> A clear shot list makes sure you know what’s expected and they know what to expect.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Agree a price in advance – </a:t>
            </a:r>
            <a:r>
              <a:rPr lang="en-GB" dirty="0"/>
              <a:t>Be up front and if working for free, ensure there is a reference/testimonial available. 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Be professional – </a:t>
            </a:r>
            <a:r>
              <a:rPr lang="en-GB" dirty="0"/>
              <a:t> Be polite, personable and 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Document your contact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04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12650B-D16F-75A5-BC9B-92C7FB20F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864CA-D4AD-0DB5-DC6F-8CF0C6494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789ED-5241-D83F-47C4-840C0576E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130" y="1510181"/>
            <a:ext cx="60198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Bierstadt"/>
              </a:rPr>
              <a:t>Consider running a workshop in a technique/skill </a:t>
            </a:r>
            <a:r>
              <a:rPr lang="en-GB">
                <a:latin typeface="Bierstadt"/>
              </a:rPr>
              <a:t>you're</a:t>
            </a:r>
            <a:r>
              <a:rPr lang="en-GB" dirty="0">
                <a:latin typeface="Bierstadt"/>
              </a:rPr>
              <a:t> competent and confident in.</a:t>
            </a:r>
          </a:p>
          <a:p>
            <a:pPr marL="0" indent="0">
              <a:buNone/>
            </a:pPr>
            <a:r>
              <a:rPr lang="en-GB" dirty="0"/>
              <a:t>The workshop could be in university or affiliated with us.</a:t>
            </a:r>
          </a:p>
          <a:p>
            <a:pPr marL="0" indent="0">
              <a:buNone/>
            </a:pPr>
            <a:r>
              <a:rPr lang="en-GB" dirty="0">
                <a:latin typeface="Bierstadt"/>
              </a:rPr>
              <a:t>Note: A great opportunity if </a:t>
            </a:r>
            <a:r>
              <a:rPr lang="en-GB">
                <a:latin typeface="Bierstadt"/>
              </a:rPr>
              <a:t>you’re</a:t>
            </a:r>
            <a:r>
              <a:rPr lang="en-GB" dirty="0">
                <a:latin typeface="Bierstadt"/>
              </a:rPr>
              <a:t> graduate plan may include teaching at some point.</a:t>
            </a:r>
          </a:p>
        </p:txBody>
      </p:sp>
      <p:pic>
        <p:nvPicPr>
          <p:cNvPr id="5" name="Picture 4" descr="A black and white photo of a bird&#10;&#10;Description automatically generated">
            <a:extLst>
              <a:ext uri="{FF2B5EF4-FFF2-40B4-BE49-F238E27FC236}">
                <a16:creationId xmlns:a16="http://schemas.microsoft.com/office/drawing/2014/main" id="{EEB59FB3-56B3-302B-933E-C45D494D7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7070" y="182562"/>
            <a:ext cx="4543224" cy="64928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B1E86B-7DFC-70B5-9A3C-939C577D1F4A}"/>
              </a:ext>
            </a:extLst>
          </p:cNvPr>
          <p:cNvSpPr txBox="1"/>
          <p:nvPr/>
        </p:nvSpPr>
        <p:spPr>
          <a:xfrm>
            <a:off x="587189" y="6076576"/>
            <a:ext cx="6521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Chelsea’s workshop poster</a:t>
            </a:r>
          </a:p>
        </p:txBody>
      </p:sp>
    </p:spTree>
    <p:extLst>
      <p:ext uri="{BB962C8B-B14F-4D97-AF65-F5344CB8AC3E}">
        <p14:creationId xmlns:p14="http://schemas.microsoft.com/office/powerpoint/2010/main" val="12139136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0E392-393B-308F-B42A-9CE1D88A0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week’s second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59638-072E-C590-636D-3D5E7C694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Begin/complete at least 2 of the following.</a:t>
            </a:r>
          </a:p>
          <a:p>
            <a:r>
              <a:rPr lang="en-GB" dirty="0">
                <a:latin typeface="Bierstadt"/>
              </a:rPr>
              <a:t>An Open Call – or 20!</a:t>
            </a:r>
          </a:p>
          <a:p>
            <a:r>
              <a:rPr lang="en-GB" dirty="0">
                <a:latin typeface="Bierstadt"/>
              </a:rPr>
              <a:t>Take-up professional opportunities within university</a:t>
            </a:r>
          </a:p>
          <a:p>
            <a:r>
              <a:rPr lang="en-GB" dirty="0">
                <a:latin typeface="Bierstadt"/>
              </a:rPr>
              <a:t>Setting up a workshop – sign up for Chelsea’s</a:t>
            </a:r>
          </a:p>
          <a:p>
            <a:r>
              <a:rPr lang="en-GB" dirty="0"/>
              <a:t>Contacting a friend of a friend and offering professional services.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221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3B17-7BA0-4CAC-25EB-ACAD86DA8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of this week’s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F7C9-F677-A176-47BD-62995C959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Task 1</a:t>
            </a:r>
          </a:p>
          <a:p>
            <a:pPr marL="0" indent="0">
              <a:buNone/>
            </a:pPr>
            <a:r>
              <a:rPr lang="en-GB" dirty="0"/>
              <a:t>Start and format your External Engagement document using the student examples on Moodle.</a:t>
            </a:r>
          </a:p>
          <a:p>
            <a:r>
              <a:rPr lang="en-GB" dirty="0"/>
              <a:t>Task 2 </a:t>
            </a:r>
          </a:p>
          <a:p>
            <a:pPr marL="0" indent="0">
              <a:buNone/>
            </a:pPr>
            <a:r>
              <a:rPr lang="en-GB" dirty="0">
                <a:latin typeface="Bierstadt"/>
              </a:rPr>
              <a:t>Write up an opportunity you have already completed. Attempt to tick off all elements of the checklist.</a:t>
            </a:r>
          </a:p>
          <a:p>
            <a:r>
              <a:rPr lang="en-GB" dirty="0"/>
              <a:t>Task 3</a:t>
            </a:r>
          </a:p>
          <a:p>
            <a:pPr marL="0" indent="0">
              <a:buNone/>
            </a:pPr>
            <a:r>
              <a:rPr lang="en-GB" dirty="0"/>
              <a:t>Begin at least two applications for new opportunities looked at using the resources here. We will review these in next week’s session tutorials</a:t>
            </a:r>
          </a:p>
        </p:txBody>
      </p:sp>
    </p:spTree>
    <p:extLst>
      <p:ext uri="{BB962C8B-B14F-4D97-AF65-F5344CB8AC3E}">
        <p14:creationId xmlns:p14="http://schemas.microsoft.com/office/powerpoint/2010/main" val="1983037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1711</Words>
  <Application>Microsoft Office PowerPoint</Application>
  <PresentationFormat>Widescreen</PresentationFormat>
  <Paragraphs>189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Aharoni</vt:lpstr>
      <vt:lpstr>-apple-system</vt:lpstr>
      <vt:lpstr>Aptos</vt:lpstr>
      <vt:lpstr>Arial</vt:lpstr>
      <vt:lpstr>Bierstadt</vt:lpstr>
      <vt:lpstr>Calibri</vt:lpstr>
      <vt:lpstr>Wingdings</vt:lpstr>
      <vt:lpstr>Office Theme</vt:lpstr>
      <vt:lpstr>Week 2 External Engagement Folder 1</vt:lpstr>
      <vt:lpstr>Introduction and tasks</vt:lpstr>
      <vt:lpstr>This week</vt:lpstr>
      <vt:lpstr>Component 3 - External engagement Folder. </vt:lpstr>
      <vt:lpstr>Submission checklist</vt:lpstr>
      <vt:lpstr>Contents page</vt:lpstr>
      <vt:lpstr>Submission checklist</vt:lpstr>
      <vt:lpstr>Submission checklist</vt:lpstr>
      <vt:lpstr>Submission checklist</vt:lpstr>
      <vt:lpstr>Submission checklist</vt:lpstr>
      <vt:lpstr>PowerPoint Presentation</vt:lpstr>
      <vt:lpstr>Submission checklist</vt:lpstr>
      <vt:lpstr>Your First Task this week</vt:lpstr>
      <vt:lpstr>Part 2 – Types of Opportunity.</vt:lpstr>
      <vt:lpstr>Open Calls</vt:lpstr>
      <vt:lpstr>Open Calls - Success</vt:lpstr>
      <vt:lpstr>Open Calls - Research</vt:lpstr>
      <vt:lpstr>Open Calls – Josh</vt:lpstr>
      <vt:lpstr>Internships/work experience</vt:lpstr>
      <vt:lpstr>Internships/work experience</vt:lpstr>
      <vt:lpstr>Professional opportunities</vt:lpstr>
      <vt:lpstr>Professional opportunities</vt:lpstr>
      <vt:lpstr>Workshops</vt:lpstr>
      <vt:lpstr>This week’s second task</vt:lpstr>
      <vt:lpstr>Recap of this week’s 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Coleman</dc:creator>
  <cp:lastModifiedBy>Joe Coleman</cp:lastModifiedBy>
  <cp:revision>21</cp:revision>
  <dcterms:created xsi:type="dcterms:W3CDTF">2024-02-06T19:54:36Z</dcterms:created>
  <dcterms:modified xsi:type="dcterms:W3CDTF">2026-01-27T20:51:51Z</dcterms:modified>
</cp:coreProperties>
</file>