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sldIdLst>
    <p:sldId id="342" r:id="rId5"/>
    <p:sldId id="351" r:id="rId6"/>
    <p:sldId id="352" r:id="rId7"/>
    <p:sldId id="360" r:id="rId8"/>
    <p:sldId id="361" r:id="rId9"/>
    <p:sldId id="348" r:id="rId10"/>
    <p:sldId id="366" r:id="rId11"/>
    <p:sldId id="349" r:id="rId12"/>
    <p:sldId id="363" r:id="rId13"/>
    <p:sldId id="359" r:id="rId14"/>
    <p:sldId id="344" r:id="rId15"/>
    <p:sldId id="354" r:id="rId16"/>
    <p:sldId id="355" r:id="rId17"/>
    <p:sldId id="358" r:id="rId18"/>
    <p:sldId id="345" r:id="rId19"/>
    <p:sldId id="356" r:id="rId20"/>
    <p:sldId id="357" r:id="rId21"/>
    <p:sldId id="364" r:id="rId22"/>
    <p:sldId id="35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25E869-6681-499F-B243-6094F26AAE39}" v="82" dt="2025-03-04T21:19:39.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808" autoAdjust="0"/>
  </p:normalViewPr>
  <p:slideViewPr>
    <p:cSldViewPr snapToGrid="0">
      <p:cViewPr varScale="1">
        <p:scale>
          <a:sx n="87" d="100"/>
          <a:sy n="87" d="100"/>
        </p:scale>
        <p:origin x="66"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F425E869-6681-499F-B243-6094F26AAE39}"/>
    <pc:docChg chg="custSel delSld modSld">
      <pc:chgData name="Rhiannon Akers" userId="fb3c9d12-5c8c-42d7-8dc7-d872d7a3d202" providerId="ADAL" clId="{F425E869-6681-499F-B243-6094F26AAE39}" dt="2025-03-04T21:20:52.543" v="305" actId="20577"/>
      <pc:docMkLst>
        <pc:docMk/>
      </pc:docMkLst>
      <pc:sldChg chg="modSp mod">
        <pc:chgData name="Rhiannon Akers" userId="fb3c9d12-5c8c-42d7-8dc7-d872d7a3d202" providerId="ADAL" clId="{F425E869-6681-499F-B243-6094F26AAE39}" dt="2025-02-25T22:20:44.740" v="29" actId="20577"/>
        <pc:sldMkLst>
          <pc:docMk/>
          <pc:sldMk cId="2498031464" sldId="342"/>
        </pc:sldMkLst>
        <pc:spChg chg="mod">
          <ac:chgData name="Rhiannon Akers" userId="fb3c9d12-5c8c-42d7-8dc7-d872d7a3d202" providerId="ADAL" clId="{F425E869-6681-499F-B243-6094F26AAE39}" dt="2025-02-25T22:20:44.740" v="29" actId="20577"/>
          <ac:spMkLst>
            <pc:docMk/>
            <pc:sldMk cId="2498031464" sldId="342"/>
            <ac:spMk id="4" creationId="{2981AB9E-AF0F-CAD0-2DD2-D640FB871E66}"/>
          </ac:spMkLst>
        </pc:spChg>
      </pc:sldChg>
      <pc:sldChg chg="modSp modAnim modNotesTx">
        <pc:chgData name="Rhiannon Akers" userId="fb3c9d12-5c8c-42d7-8dc7-d872d7a3d202" providerId="ADAL" clId="{F425E869-6681-499F-B243-6094F26AAE39}" dt="2025-03-04T21:19:39.918" v="249" actId="13926"/>
        <pc:sldMkLst>
          <pc:docMk/>
          <pc:sldMk cId="3999271791" sldId="344"/>
        </pc:sldMkLst>
        <pc:spChg chg="mod">
          <ac:chgData name="Rhiannon Akers" userId="fb3c9d12-5c8c-42d7-8dc7-d872d7a3d202" providerId="ADAL" clId="{F425E869-6681-499F-B243-6094F26AAE39}" dt="2025-03-04T21:19:39.918" v="249" actId="13926"/>
          <ac:spMkLst>
            <pc:docMk/>
            <pc:sldMk cId="3999271791" sldId="344"/>
            <ac:spMk id="19" creationId="{D82E6F5D-9918-40FB-B47B-150730A7A071}"/>
          </ac:spMkLst>
        </pc:spChg>
      </pc:sldChg>
      <pc:sldChg chg="modSp mod">
        <pc:chgData name="Rhiannon Akers" userId="fb3c9d12-5c8c-42d7-8dc7-d872d7a3d202" providerId="ADAL" clId="{F425E869-6681-499F-B243-6094F26AAE39}" dt="2025-03-04T21:20:52.543" v="305" actId="20577"/>
        <pc:sldMkLst>
          <pc:docMk/>
          <pc:sldMk cId="2249031310" sldId="351"/>
        </pc:sldMkLst>
        <pc:spChg chg="mod">
          <ac:chgData name="Rhiannon Akers" userId="fb3c9d12-5c8c-42d7-8dc7-d872d7a3d202" providerId="ADAL" clId="{F425E869-6681-499F-B243-6094F26AAE39}" dt="2025-03-04T21:20:52.543" v="305" actId="20577"/>
          <ac:spMkLst>
            <pc:docMk/>
            <pc:sldMk cId="2249031310" sldId="351"/>
            <ac:spMk id="3" creationId="{B90F77A5-9A4F-1583-1DB9-95BA90866C29}"/>
          </ac:spMkLst>
        </pc:spChg>
      </pc:sldChg>
      <pc:sldChg chg="modNotesTx">
        <pc:chgData name="Rhiannon Akers" userId="fb3c9d12-5c8c-42d7-8dc7-d872d7a3d202" providerId="ADAL" clId="{F425E869-6681-499F-B243-6094F26AAE39}" dt="2025-03-04T21:17:30.292" v="218" actId="6549"/>
        <pc:sldMkLst>
          <pc:docMk/>
          <pc:sldMk cId="1684423348" sldId="355"/>
        </pc:sldMkLst>
      </pc:sldChg>
      <pc:sldChg chg="addSp delSp modSp mod modNotesTx">
        <pc:chgData name="Rhiannon Akers" userId="fb3c9d12-5c8c-42d7-8dc7-d872d7a3d202" providerId="ADAL" clId="{F425E869-6681-499F-B243-6094F26AAE39}" dt="2025-03-04T21:14:57.072" v="171" actId="20577"/>
        <pc:sldMkLst>
          <pc:docMk/>
          <pc:sldMk cId="1008954382" sldId="356"/>
        </pc:sldMkLst>
        <pc:spChg chg="add mod">
          <ac:chgData name="Rhiannon Akers" userId="fb3c9d12-5c8c-42d7-8dc7-d872d7a3d202" providerId="ADAL" clId="{F425E869-6681-499F-B243-6094F26AAE39}" dt="2025-03-04T21:14:57.072" v="171" actId="20577"/>
          <ac:spMkLst>
            <pc:docMk/>
            <pc:sldMk cId="1008954382" sldId="356"/>
            <ac:spMk id="4" creationId="{3EF823AB-84EC-673C-F1E8-BE9FEC8205DE}"/>
          </ac:spMkLst>
        </pc:spChg>
        <pc:spChg chg="del mod">
          <ac:chgData name="Rhiannon Akers" userId="fb3c9d12-5c8c-42d7-8dc7-d872d7a3d202" providerId="ADAL" clId="{F425E869-6681-499F-B243-6094F26AAE39}" dt="2025-03-04T21:12:15.645" v="101"/>
          <ac:spMkLst>
            <pc:docMk/>
            <pc:sldMk cId="1008954382" sldId="356"/>
            <ac:spMk id="9" creationId="{F429B0E1-26BF-4CED-9CE4-7CF37153849F}"/>
          </ac:spMkLst>
        </pc:spChg>
      </pc:sldChg>
      <pc:sldChg chg="modSp modAnim modNotesTx">
        <pc:chgData name="Rhiannon Akers" userId="fb3c9d12-5c8c-42d7-8dc7-d872d7a3d202" providerId="ADAL" clId="{F425E869-6681-499F-B243-6094F26AAE39}" dt="2025-03-04T21:17:15.830" v="217" actId="20577"/>
        <pc:sldMkLst>
          <pc:docMk/>
          <pc:sldMk cId="2973642580" sldId="358"/>
        </pc:sldMkLst>
        <pc:spChg chg="mod">
          <ac:chgData name="Rhiannon Akers" userId="fb3c9d12-5c8c-42d7-8dc7-d872d7a3d202" providerId="ADAL" clId="{F425E869-6681-499F-B243-6094F26AAE39}" dt="2025-03-04T21:17:15.830" v="217" actId="20577"/>
          <ac:spMkLst>
            <pc:docMk/>
            <pc:sldMk cId="2973642580" sldId="358"/>
            <ac:spMk id="9" creationId="{B961D280-1046-47F9-B192-EA4F3E325469}"/>
          </ac:spMkLst>
        </pc:spChg>
      </pc:sldChg>
      <pc:sldChg chg="del">
        <pc:chgData name="Rhiannon Akers" userId="fb3c9d12-5c8c-42d7-8dc7-d872d7a3d202" providerId="ADAL" clId="{F425E869-6681-499F-B243-6094F26AAE39}" dt="2025-02-25T22:21:34.143" v="39" actId="47"/>
        <pc:sldMkLst>
          <pc:docMk/>
          <pc:sldMk cId="948389415" sldId="367"/>
        </pc:sldMkLst>
      </pc:sldChg>
      <pc:sldChg chg="del">
        <pc:chgData name="Rhiannon Akers" userId="fb3c9d12-5c8c-42d7-8dc7-d872d7a3d202" providerId="ADAL" clId="{F425E869-6681-499F-B243-6094F26AAE39}" dt="2025-02-25T22:21:22.151" v="33" actId="47"/>
        <pc:sldMkLst>
          <pc:docMk/>
          <pc:sldMk cId="3270628540" sldId="368"/>
        </pc:sldMkLst>
      </pc:sldChg>
      <pc:sldChg chg="del">
        <pc:chgData name="Rhiannon Akers" userId="fb3c9d12-5c8c-42d7-8dc7-d872d7a3d202" providerId="ADAL" clId="{F425E869-6681-499F-B243-6094F26AAE39}" dt="2025-02-25T22:21:26.135" v="34" actId="47"/>
        <pc:sldMkLst>
          <pc:docMk/>
          <pc:sldMk cId="1807576494" sldId="369"/>
        </pc:sldMkLst>
      </pc:sldChg>
      <pc:sldChg chg="del">
        <pc:chgData name="Rhiannon Akers" userId="fb3c9d12-5c8c-42d7-8dc7-d872d7a3d202" providerId="ADAL" clId="{F425E869-6681-499F-B243-6094F26AAE39}" dt="2025-02-25T22:21:27.184" v="35" actId="47"/>
        <pc:sldMkLst>
          <pc:docMk/>
          <pc:sldMk cId="3110634483" sldId="370"/>
        </pc:sldMkLst>
      </pc:sldChg>
      <pc:sldChg chg="del">
        <pc:chgData name="Rhiannon Akers" userId="fb3c9d12-5c8c-42d7-8dc7-d872d7a3d202" providerId="ADAL" clId="{F425E869-6681-499F-B243-6094F26AAE39}" dt="2025-02-25T22:21:27.930" v="36" actId="47"/>
        <pc:sldMkLst>
          <pc:docMk/>
          <pc:sldMk cId="4051500677" sldId="371"/>
        </pc:sldMkLst>
      </pc:sldChg>
      <pc:sldChg chg="del">
        <pc:chgData name="Rhiannon Akers" userId="fb3c9d12-5c8c-42d7-8dc7-d872d7a3d202" providerId="ADAL" clId="{F425E869-6681-499F-B243-6094F26AAE39}" dt="2025-02-25T22:21:28.792" v="37" actId="47"/>
        <pc:sldMkLst>
          <pc:docMk/>
          <pc:sldMk cId="539227582" sldId="372"/>
        </pc:sldMkLst>
      </pc:sldChg>
      <pc:sldChg chg="del">
        <pc:chgData name="Rhiannon Akers" userId="fb3c9d12-5c8c-42d7-8dc7-d872d7a3d202" providerId="ADAL" clId="{F425E869-6681-499F-B243-6094F26AAE39}" dt="2025-02-25T22:21:31.279" v="38" actId="47"/>
        <pc:sldMkLst>
          <pc:docMk/>
          <pc:sldMk cId="1417409656" sldId="3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3/4/2025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a:p>
        </p:txBody>
      </p:sp>
    </p:spTree>
    <p:extLst>
      <p:ext uri="{BB962C8B-B14F-4D97-AF65-F5344CB8AC3E}">
        <p14:creationId xmlns:p14="http://schemas.microsoft.com/office/powerpoint/2010/main" val="1860155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3177418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3332489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Phase 1: Ideas – An innovation potential is a newly discovered opportunity for example, an unfulfilled customer requirement, a problem with a customer, a possible new market or a new technical solution.</a:t>
            </a:r>
          </a:p>
          <a:p>
            <a:endParaRPr lang="en-GB" dirty="0">
              <a:solidFill>
                <a:srgbClr val="FFFFFF"/>
              </a:solidFill>
            </a:endParaRPr>
          </a:p>
          <a:p>
            <a:r>
              <a:rPr lang="en-GB" dirty="0">
                <a:solidFill>
                  <a:srgbClr val="FFFFFF"/>
                </a:solidFill>
              </a:rPr>
              <a:t>Phase 2: Concepts – This is an intensive and important analysis of the customer requirements such as: what are the needs of the customers? Are there any unfulfilled or unconscious customer needs? Which customer problems are there and must be resolved? What is the importance of their needs?</a:t>
            </a:r>
          </a:p>
          <a:p>
            <a:endParaRPr lang="en-GB" dirty="0">
              <a:solidFill>
                <a:srgbClr val="FFFFFF"/>
              </a:solidFill>
            </a:endParaRPr>
          </a:p>
          <a:p>
            <a:r>
              <a:rPr lang="en-GB" dirty="0">
                <a:solidFill>
                  <a:srgbClr val="FFFFFF"/>
                </a:solidFill>
              </a:rPr>
              <a:t>Phase 3: Solution - The aim of Phase 3 is to develop a ready-to-use solution that can be brought to the market. Solutions are being developed, prototypes built and tests carried out. Outputs of this phase are usually technical specifications and know-how for application and production.</a:t>
            </a:r>
          </a:p>
          <a:p>
            <a:endParaRPr lang="en-GB" dirty="0">
              <a:solidFill>
                <a:srgbClr val="FFFFFF"/>
              </a:solidFill>
            </a:endParaRPr>
          </a:p>
          <a:p>
            <a:r>
              <a:rPr lang="en-GB" dirty="0">
                <a:solidFill>
                  <a:srgbClr val="FFFFFF"/>
                </a:solidFill>
              </a:rPr>
              <a:t>Phase 4: Market - The last phase is about bringing the product to the potential customers. On the one hand, this requires the physical availability of the product. These include procurement, production and logistics. On the basis of the continuous evaluation and analysis of the product on the market by, for example, customer feedback or quantitative market analyses, measures are taken to increase sales, margins and customer satisfaction. </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a:p>
        </p:txBody>
      </p:sp>
    </p:spTree>
    <p:extLst>
      <p:ext uri="{BB962C8B-B14F-4D97-AF65-F5344CB8AC3E}">
        <p14:creationId xmlns:p14="http://schemas.microsoft.com/office/powerpoint/2010/main" val="4082535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a:solidFill>
                  <a:srgbClr val="13343B"/>
                </a:solidFill>
                <a:effectLst/>
                <a:highlight>
                  <a:srgbClr val="FCFCF9"/>
                </a:highlight>
                <a:latin typeface="__fkGroteskNeue_598ab8"/>
              </a:rPr>
              <a:t>The Innovation Matrix can help organisations choose the right innovation strategy by mapping their innovation initiatives based on two key factors:</a:t>
            </a:r>
          </a:p>
          <a:p>
            <a:pPr algn="l">
              <a:buFont typeface="+mj-lt"/>
              <a:buAutoNum type="arabicPeriod"/>
            </a:pPr>
            <a:r>
              <a:rPr lang="en-GB" b="0" i="0">
                <a:solidFill>
                  <a:srgbClr val="13343B"/>
                </a:solidFill>
                <a:effectLst/>
                <a:highlight>
                  <a:srgbClr val="FCFCF9"/>
                </a:highlight>
                <a:latin typeface="__fkGroteskNeue_598ab8"/>
              </a:rPr>
              <a:t>Clarity of the problem definition</a:t>
            </a:r>
          </a:p>
          <a:p>
            <a:pPr algn="l">
              <a:buFont typeface="+mj-lt"/>
              <a:buAutoNum type="arabicPeriod"/>
            </a:pPr>
            <a:r>
              <a:rPr lang="en-GB" b="0" i="0">
                <a:solidFill>
                  <a:srgbClr val="13343B"/>
                </a:solidFill>
                <a:effectLst/>
                <a:highlight>
                  <a:srgbClr val="FCFCF9"/>
                </a:highlight>
                <a:latin typeface="__fkGroteskNeue_598ab8"/>
              </a:rPr>
              <a:t>Clarity of the required skills/domain knowledge to solve the problem/technology</a:t>
            </a:r>
          </a:p>
          <a:p>
            <a:pPr algn="l"/>
            <a:r>
              <a:rPr lang="en-GB" b="0" i="0">
                <a:solidFill>
                  <a:srgbClr val="13343B"/>
                </a:solidFill>
                <a:effectLst/>
                <a:highlight>
                  <a:srgbClr val="FCFCF9"/>
                </a:highlight>
                <a:latin typeface="__fkGroteskNeue_598ab8"/>
              </a:rPr>
              <a:t>By assessing where their innovation challenge falls on the matrix, organisations can identify the appropriate type of innovation strategy to pursue:</a:t>
            </a:r>
          </a:p>
          <a:p>
            <a:pPr algn="l"/>
            <a:endParaRPr lang="en-GB" b="0" i="0">
              <a:solidFill>
                <a:srgbClr val="13343B"/>
              </a:solidFill>
              <a:effectLst/>
              <a:highlight>
                <a:srgbClr val="FCFCF9"/>
              </a:highlight>
              <a:latin typeface="__fkGroteskNeue_598ab8"/>
            </a:endParaRPr>
          </a:p>
          <a:p>
            <a:pPr algn="l"/>
            <a:r>
              <a:rPr lang="en-GB" b="0" i="0">
                <a:solidFill>
                  <a:srgbClr val="13343B"/>
                </a:solidFill>
                <a:effectLst/>
                <a:highlight>
                  <a:srgbClr val="FCFCF9"/>
                </a:highlight>
                <a:latin typeface="var(--font-fk-grotesk)"/>
              </a:rPr>
              <a:t>Sustaining Innovation</a:t>
            </a:r>
          </a:p>
          <a:p>
            <a:pPr algn="l"/>
            <a:r>
              <a:rPr lang="en-GB" b="0" i="0">
                <a:solidFill>
                  <a:srgbClr val="13343B"/>
                </a:solidFill>
                <a:effectLst/>
                <a:highlight>
                  <a:srgbClr val="FCFCF9"/>
                </a:highlight>
                <a:latin typeface="__fkGroteskNeue_598ab8"/>
              </a:rPr>
              <a:t>If the problem and the skills needed are well-defined, a sustaining or incremental innovation strategy is suitable. This involves making improvements to existing products, services or processes within the organization's current capabilities.</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Breakthrough/Radical Innovation</a:t>
            </a:r>
          </a:p>
          <a:p>
            <a:pPr algn="l"/>
            <a:r>
              <a:rPr lang="en-GB" b="0" i="0">
                <a:solidFill>
                  <a:srgbClr val="13343B"/>
                </a:solidFill>
                <a:effectLst/>
                <a:highlight>
                  <a:srgbClr val="FCFCF9"/>
                </a:highlight>
                <a:latin typeface="__fkGroteskNeue_598ab8"/>
              </a:rPr>
              <a:t>When the problem is clear but the skills/domain knowledge required is not well understood, a breakthrough or radical innovation approach is needed. This entails exploring new technologies, methods or unconventional solutions to solve a known problem.</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Disruptive Innovation</a:t>
            </a:r>
          </a:p>
          <a:p>
            <a:pPr algn="l"/>
            <a:r>
              <a:rPr lang="en-GB" b="0" i="0">
                <a:solidFill>
                  <a:srgbClr val="13343B"/>
                </a:solidFill>
                <a:effectLst/>
                <a:highlight>
                  <a:srgbClr val="FCFCF9"/>
                </a:highlight>
                <a:latin typeface="__fkGroteskNeue_598ab8"/>
              </a:rPr>
              <a:t>If the organization has a good grasp of the required skills but the problem itself is not clearly defined, a disruptive innovation strategy may be appropriate. This could involve leveraging existing capabilities to target new markets or customer segments.</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Basic Research</a:t>
            </a:r>
          </a:p>
          <a:p>
            <a:r>
              <a:rPr lang="en-GB" b="0" i="0">
                <a:solidFill>
                  <a:srgbClr val="13343B"/>
                </a:solidFill>
                <a:effectLst/>
                <a:highlight>
                  <a:srgbClr val="FCFCF9"/>
                </a:highlight>
                <a:latin typeface="__fkGroteskNeue_598ab8"/>
              </a:rPr>
              <a:t>In cases where neither the problem nor the required skills are well-defined, the matrix suggests pursuing basic research as an innovation strategy. This exploratory phase involves fundamental investigation to address entirely new challenges.</a:t>
            </a:r>
          </a:p>
          <a:p>
            <a:endParaRPr lang="en-GB" b="0" i="0">
              <a:solidFill>
                <a:srgbClr val="13343B"/>
              </a:solidFill>
              <a:effectLst/>
              <a:highlight>
                <a:srgbClr val="FCFCF9"/>
              </a:highlight>
              <a:latin typeface="__fkGroteskNeue_598ab8"/>
            </a:endParaRPr>
          </a:p>
          <a:p>
            <a:r>
              <a:rPr lang="en-GB" b="0" i="0">
                <a:solidFill>
                  <a:srgbClr val="13343B"/>
                </a:solidFill>
                <a:effectLst/>
                <a:highlight>
                  <a:srgbClr val="FCFCF9"/>
                </a:highlight>
                <a:latin typeface="__fkGroteskNeue_598ab8"/>
              </a:rPr>
              <a:t>Additionally, the matrix can guide decisions on whether to rely on internal capabilities or external sources (like startups, acquisitions) for innovation, and whether a one-off event (e.g. workshop) or a structured long-term program (e.g. innovation centre) is more suitable. By mapping their innovation goals on the matrix, organisations can select the innovation strategy that best aligns with the nature of the problem, their existing skills, and their desired level of investment in internal vs. external innovation capabilities.</a:t>
            </a:r>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a:p>
        </p:txBody>
      </p:sp>
    </p:spTree>
    <p:extLst>
      <p:ext uri="{BB962C8B-B14F-4D97-AF65-F5344CB8AC3E}">
        <p14:creationId xmlns:p14="http://schemas.microsoft.com/office/powerpoint/2010/main" val="2417367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25631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598ab8"/>
              </a:rPr>
              <a:t>Apple is renowned for its innovative products like the iPhone, iPad, MacBook, and Apple Watch. Their innovations stem from a design-focused approach that prioritizes user experience and simplicity. For example, the original iPhone introduced a revolutionary multi-touch interface and sleek form factor that redefined smartphones.</a:t>
            </a:r>
          </a:p>
          <a:p>
            <a:endParaRPr lang="en-GB" b="0" i="0">
              <a:solidFill>
                <a:srgbClr val="13343B"/>
              </a:solidFill>
              <a:effectLst/>
              <a:highlight>
                <a:srgbClr val="FCFCF9"/>
              </a:highlight>
              <a:latin typeface="__fkGroteskNeue_598ab8"/>
            </a:endParaRPr>
          </a:p>
          <a:p>
            <a:r>
              <a:rPr lang="en-GB" b="0">
                <a:effectLst/>
                <a:latin typeface="var(--font-fk-grotesk)"/>
              </a:rPr>
              <a:t>Amazon</a:t>
            </a:r>
          </a:p>
          <a:p>
            <a:pPr>
              <a:buFont typeface="Arial" panose="020B0604020202020204" pitchFamily="34" charset="0"/>
              <a:buChar char="•"/>
            </a:pPr>
            <a:r>
              <a:rPr lang="en-GB">
                <a:effectLst/>
                <a:latin typeface="var(--font-fk-grotesk-neue)"/>
              </a:rPr>
              <a:t>Amazon pioneered e-commerce and innovated with services </a:t>
            </a:r>
            <a:r>
              <a:rPr lang="en-GB" err="1">
                <a:effectLst/>
                <a:latin typeface="var(--font-fk-grotesk-neue)"/>
              </a:rPr>
              <a:t>like:Amazon</a:t>
            </a:r>
            <a:r>
              <a:rPr lang="en-GB">
                <a:effectLst/>
                <a:latin typeface="var(--font-fk-grotesk-neue)"/>
              </a:rPr>
              <a:t> Prime (subscription-based free shipping/streaming)</a:t>
            </a:r>
          </a:p>
          <a:p>
            <a:pPr>
              <a:buFont typeface="Arial" panose="020B0604020202020204" pitchFamily="34" charset="0"/>
              <a:buChar char="•"/>
            </a:pPr>
            <a:r>
              <a:rPr lang="en-GB">
                <a:effectLst/>
                <a:latin typeface="var(--font-fk-grotesk-neue)"/>
              </a:rPr>
              <a:t>Amazon Web Services (cloud computing services)</a:t>
            </a:r>
          </a:p>
          <a:p>
            <a:pPr>
              <a:buFont typeface="Arial" panose="020B0604020202020204" pitchFamily="34" charset="0"/>
              <a:buChar char="•"/>
            </a:pPr>
            <a:r>
              <a:rPr lang="en-GB">
                <a:effectLst/>
                <a:latin typeface="var(--font-fk-grotesk-neue)"/>
              </a:rPr>
              <a:t>Amazon Kindle (e-reader device and </a:t>
            </a:r>
            <a:r>
              <a:rPr lang="en-GB" err="1">
                <a:effectLst/>
                <a:latin typeface="var(--font-fk-grotesk-neue)"/>
              </a:rPr>
              <a:t>ebook</a:t>
            </a:r>
            <a:r>
              <a:rPr lang="en-GB">
                <a:effectLst/>
                <a:latin typeface="var(--font-fk-grotesk-neue)"/>
              </a:rPr>
              <a:t> ecosystem)</a:t>
            </a:r>
          </a:p>
          <a:p>
            <a:r>
              <a:rPr lang="en-GB">
                <a:effectLst/>
                <a:latin typeface="var(--font-fk-grotesk-neue)"/>
              </a:rPr>
              <a:t>Their innovations disrupted traditional retail and computing models.</a:t>
            </a:r>
          </a:p>
          <a:p>
            <a:endParaRPr lang="en-GB" b="0">
              <a:effectLst/>
              <a:latin typeface="var(--font-fk-grotesk)"/>
            </a:endParaRPr>
          </a:p>
          <a:p>
            <a:r>
              <a:rPr lang="en-GB">
                <a:effectLst/>
                <a:latin typeface="var(--font-fk-grotesk-neue)"/>
              </a:rPr>
              <a:t>Netflix innovated by shifting from a DVD rental service to a streaming video platform. Their data-driven recommendations and original content creation further disrupted the entertainment industry. Netflix's innovations made video entertainment more convenient and personalised.</a:t>
            </a:r>
          </a:p>
          <a:p>
            <a:endParaRPr lang="en-GB" b="0">
              <a:effectLst/>
              <a:latin typeface="var(--font-fk-grotesk)"/>
            </a:endParaRPr>
          </a:p>
          <a:p>
            <a:r>
              <a:rPr lang="en-GB">
                <a:effectLst/>
                <a:latin typeface="var(--font-fk-grotesk-neue)"/>
              </a:rPr>
              <a:t>Tesla is innovating electric vehicles and clean energy products. Their fully electric cars like the Model S, as well as battery storage systems, are transforming the automotive and energy industries through sustainable technology.</a:t>
            </a:r>
            <a:endParaRPr lang="en-GB" b="0">
              <a:effectLst/>
              <a:latin typeface="var(--font-fk-grotesk)"/>
            </a:endParaRPr>
          </a:p>
          <a:p>
            <a:endParaRPr lang="en-GB" b="0">
              <a:effectLst/>
              <a:latin typeface="var(--font-fk-grotesk)"/>
            </a:endParaRPr>
          </a:p>
          <a:p>
            <a:r>
              <a:rPr lang="en-GB">
                <a:effectLst/>
                <a:latin typeface="var(--font-fk-grotesk-neue)"/>
              </a:rPr>
              <a:t>Uber's innovative ride-sharing platform and business model disrupted the taxi industry. Their app connects riders with drivers using their personal vehicles, providing convenience and affordability.</a:t>
            </a:r>
          </a:p>
          <a:p>
            <a:endParaRPr lang="en-GB" b="0">
              <a:effectLst/>
              <a:latin typeface="var(--font-fk-grotesk-neue)"/>
            </a:endParaRPr>
          </a:p>
          <a:p>
            <a:r>
              <a:rPr lang="en-GB">
                <a:effectLst/>
                <a:latin typeface="var(--font-fk-grotesk-neue)"/>
              </a:rPr>
              <a:t>Airbnb innovated with its online marketplace for short-term home rentals. This peer-to-peer model disrupted the hospitality industry by providing affordable lodging options and new income for homeowners.</a:t>
            </a:r>
          </a:p>
          <a:p>
            <a:endParaRPr lang="en-GB">
              <a:effectLst/>
              <a:latin typeface="var(--font-fk-grotesk-neue)"/>
            </a:endParaRPr>
          </a:p>
          <a:p>
            <a:r>
              <a:rPr lang="en-GB">
                <a:effectLst/>
                <a:latin typeface="var(--font-fk-grotesk-neue)"/>
              </a:rPr>
              <a:t>These examples showcase how organisations across various sectors have introduced innovative products, services, business models, and processes to create new value and transform industries. Their ability to think differently and leverage technology enabled breakthrough innovations.</a:t>
            </a:r>
          </a:p>
          <a:p>
            <a:br>
              <a:rPr lang="en-GB">
                <a:effectLst/>
              </a:rPr>
            </a:br>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a:p>
        </p:txBody>
      </p:sp>
    </p:spTree>
    <p:extLst>
      <p:ext uri="{BB962C8B-B14F-4D97-AF65-F5344CB8AC3E}">
        <p14:creationId xmlns:p14="http://schemas.microsoft.com/office/powerpoint/2010/main" val="1215254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https://www.carlajohnson.co/innovationarchetype/</a:t>
            </a:r>
          </a:p>
          <a:p>
            <a:endParaRPr lang="en-GB" dirty="0"/>
          </a:p>
          <a:p>
            <a:r>
              <a:rPr lang="en-GB" sz="1200" dirty="0">
                <a:solidFill>
                  <a:srgbClr val="FFFFFF"/>
                </a:solidFill>
              </a:rPr>
              <a:t>Strategists – are naturally good at planning and understanding the throughline. When they see an idea developing, they’ve already begun crafting a plan for how it could potentially go to market.</a:t>
            </a:r>
          </a:p>
          <a:p>
            <a:endParaRPr lang="en-GB" sz="1200" dirty="0">
              <a:solidFill>
                <a:srgbClr val="FFFFFF"/>
              </a:solidFill>
            </a:endParaRPr>
          </a:p>
          <a:p>
            <a:r>
              <a:rPr lang="en-GB" sz="1200" dirty="0">
                <a:solidFill>
                  <a:srgbClr val="FFFFFF"/>
                </a:solidFill>
              </a:rPr>
              <a:t>Provocateurs – are the opposite of strategists in some ways because they aren’t thinking about the logistics of an idea. They are constantly pushing the envelope and challenging the status quo.</a:t>
            </a:r>
          </a:p>
          <a:p>
            <a:endParaRPr lang="en-GB" sz="1200" dirty="0">
              <a:solidFill>
                <a:srgbClr val="FFFFFF"/>
              </a:solidFill>
            </a:endParaRPr>
          </a:p>
          <a:p>
            <a:r>
              <a:rPr lang="en-GB" sz="1200" dirty="0">
                <a:solidFill>
                  <a:srgbClr val="FFFFFF"/>
                </a:solidFill>
              </a:rPr>
              <a:t>Psychologists – are innovators who retrieve inspiration and </a:t>
            </a:r>
          </a:p>
          <a:p>
            <a:r>
              <a:rPr lang="en-GB" sz="1200" dirty="0">
                <a:solidFill>
                  <a:srgbClr val="FFFFFF"/>
                </a:solidFill>
              </a:rPr>
              <a:t>ideas from their understanding of and empathy for their customers. They measure the potential of an idea by how much it might improve the lives of the people their products will serve.</a:t>
            </a:r>
          </a:p>
          <a:p>
            <a:endParaRPr lang="en-GB" sz="1200" dirty="0">
              <a:solidFill>
                <a:srgbClr val="FFFFFF"/>
              </a:solidFill>
            </a:endParaRPr>
          </a:p>
          <a:p>
            <a:r>
              <a:rPr lang="en-GB" sz="1200" dirty="0">
                <a:solidFill>
                  <a:srgbClr val="FFFFFF"/>
                </a:solidFill>
              </a:rPr>
              <a:t>Collaborators – are highly capable when it comes to reaching across different departments and breaking down silos. They naturally bring people together and aren’t as interested in getting credit for the idea. They intuitively know their approach has the ability to help the idea achieve its full potential.</a:t>
            </a:r>
          </a:p>
          <a:p>
            <a:endParaRPr lang="en-GB" sz="1200" dirty="0">
              <a:solidFill>
                <a:srgbClr val="FFFFFF"/>
              </a:solidFill>
            </a:endParaRPr>
          </a:p>
          <a:p>
            <a:r>
              <a:rPr lang="en-GB" sz="1200" dirty="0">
                <a:solidFill>
                  <a:srgbClr val="FFFFFF"/>
                </a:solidFill>
              </a:rPr>
              <a:t>Culture Shapers – are fantastic at communicating change. These individuals tell compelling stories that paint a picture and help people believe in the idea. They inspire others to imagine the future state of things after implementing innovation.</a:t>
            </a:r>
          </a:p>
          <a:p>
            <a:endParaRPr lang="en-GB" sz="1200" dirty="0">
              <a:solidFill>
                <a:srgbClr val="FFFFFF"/>
              </a:solidFill>
            </a:endParaRPr>
          </a:p>
          <a:p>
            <a:r>
              <a:rPr lang="en-GB" sz="1200" dirty="0">
                <a:solidFill>
                  <a:srgbClr val="FFFFFF"/>
                </a:solidFill>
              </a:rPr>
              <a:t>Orchestrators – are fearless leaders. They demolish roadblocks to innovation by having difficult conversations early in the process, which eliminates the friction between team members and departments. They are also excellent at manoeuvring through the political pitfalls in any organisation.</a:t>
            </a:r>
          </a:p>
          <a:p>
            <a:endParaRPr lang="en-GB" dirty="0"/>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368982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Microwave: A Raytheon engineer, Percy Spencer, was working on some radar-related technology when he noticed something interesting.</a:t>
            </a:r>
          </a:p>
          <a:p>
            <a:r>
              <a:rPr lang="en-GB"/>
              <a:t>In 1946, whilst conducting work on a new kind of vacuum tube, he noticed the chocolate bar in his pocket melted quicker than one might expect.</a:t>
            </a:r>
          </a:p>
          <a:p>
            <a:r>
              <a:rPr lang="en-GB"/>
              <a:t>This clearly intrigued him, and he soon realized it must be something to do with the tube he was working on. He played around with the tube by aiming it at other objects like eggs and popcorn kernels and noticed they seemed to become heated.</a:t>
            </a:r>
          </a:p>
          <a:p>
            <a:r>
              <a:rPr lang="en-GB"/>
              <a:t>Percy quickly realised it must be something to do with microwave energy the tube emitted. Soon after, Raytheon filed a patent for the first “Microwave” in 1945.</a:t>
            </a:r>
          </a:p>
          <a:p>
            <a:endParaRPr lang="en-GB"/>
          </a:p>
          <a:p>
            <a:r>
              <a:rPr lang="en-GB"/>
              <a:t>Super glue: Super Glue, or rather Cyanoacrylate, was an accidental discovery during the Second World War. Its discoverer, Harry </a:t>
            </a:r>
            <a:r>
              <a:rPr lang="en-GB" err="1"/>
              <a:t>Coover</a:t>
            </a:r>
            <a:r>
              <a:rPr lang="en-GB"/>
              <a:t> Junior, was actually trying to find a way of making clear plastic gun sights.</a:t>
            </a:r>
          </a:p>
          <a:p>
            <a:r>
              <a:rPr lang="en-GB"/>
              <a:t>Whilst experimenting with a class of chemicals, called acrylates, he noticed his formula was far too sticky for the intended application. He subsequently abandoned his research and moved on.</a:t>
            </a:r>
          </a:p>
          <a:p>
            <a:r>
              <a:rPr lang="en-GB"/>
              <a:t>A few years later, </a:t>
            </a:r>
            <a:r>
              <a:rPr lang="en-GB" err="1"/>
              <a:t>Coover</a:t>
            </a:r>
            <a:r>
              <a:rPr lang="en-GB"/>
              <a:t> was attempting to find another solution to produce heat-resistant coatings for jet cockpits. He and his team decided to take another look at acrylates.</a:t>
            </a:r>
          </a:p>
          <a:p>
            <a:r>
              <a:rPr lang="en-GB"/>
              <a:t>During the research one of his team colleagues, Fred Joyner spread the compound between two lenses for later examination under a refractometer.</a:t>
            </a:r>
          </a:p>
          <a:p>
            <a:r>
              <a:rPr lang="en-GB"/>
              <a:t>To their dismay the noticed the lenses were firmly bonded together. This time, however, </a:t>
            </a:r>
            <a:r>
              <a:rPr lang="en-GB" err="1"/>
              <a:t>Coover</a:t>
            </a:r>
            <a:r>
              <a:rPr lang="en-GB"/>
              <a:t> immediately realized the commercial potential for it.</a:t>
            </a:r>
          </a:p>
        </p:txBody>
      </p:sp>
      <p:sp>
        <p:nvSpPr>
          <p:cNvPr id="4" name="Slide Number Placeholder 3"/>
          <p:cNvSpPr>
            <a:spLocks noGrp="1"/>
          </p:cNvSpPr>
          <p:nvPr>
            <p:ph type="sldNum" sz="quarter" idx="5"/>
          </p:nvPr>
        </p:nvSpPr>
        <p:spPr/>
        <p:txBody>
          <a:bodyPr/>
          <a:lstStyle/>
          <a:p>
            <a:fld id="{DEF75CB5-5666-5049-9AE0-38EFD385C21E}" type="slidenum">
              <a:rPr lang="en-US" smtClean="0"/>
              <a:t>12</a:t>
            </a:fld>
            <a:endParaRPr lang="en-US"/>
          </a:p>
        </p:txBody>
      </p:sp>
    </p:spTree>
    <p:extLst>
      <p:ext uri="{BB962C8B-B14F-4D97-AF65-F5344CB8AC3E}">
        <p14:creationId xmlns:p14="http://schemas.microsoft.com/office/powerpoint/2010/main" val="1749116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13</a:t>
            </a:fld>
            <a:endParaRPr lang="en-US"/>
          </a:p>
        </p:txBody>
      </p:sp>
    </p:spTree>
    <p:extLst>
      <p:ext uri="{BB962C8B-B14F-4D97-AF65-F5344CB8AC3E}">
        <p14:creationId xmlns:p14="http://schemas.microsoft.com/office/powerpoint/2010/main" val="25171979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panose="05000000000000000000" pitchFamily="2" charset="2"/>
              <a:buChar char="Ø"/>
            </a:pPr>
            <a:r>
              <a:rPr lang="en-GB" dirty="0">
                <a:solidFill>
                  <a:srgbClr val="FFFFFF"/>
                </a:solidFill>
              </a:rPr>
              <a:t>Clarifying: Clarifying the situation is the foundation of any problem-solving. It narrows it down and enables you to take the next step in the right direction. When dealing with people who are clarifiers, you need to ask as many clarifying questions as possible.</a:t>
            </a:r>
          </a:p>
          <a:p>
            <a:pPr marL="285750" indent="-285750">
              <a:buFont typeface="Wingdings" panose="05000000000000000000" pitchFamily="2" charset="2"/>
              <a:buChar char="Ø"/>
            </a:pPr>
            <a:r>
              <a:rPr lang="en-GB" dirty="0">
                <a:solidFill>
                  <a:srgbClr val="FFFFFF"/>
                </a:solidFill>
              </a:rPr>
              <a:t>Ideating: People who prefer the ideation process are creative, visionary, and they want something unique with a story behind it. For example, if deciding which car to buy, these people would like to hear some fascinating story about the car to choose it.</a:t>
            </a:r>
          </a:p>
          <a:p>
            <a:pPr marL="285750" indent="-285750">
              <a:buFont typeface="Wingdings" panose="05000000000000000000" pitchFamily="2" charset="2"/>
              <a:buChar char="Ø"/>
            </a:pPr>
            <a:r>
              <a:rPr lang="en-GB" dirty="0">
                <a:solidFill>
                  <a:srgbClr val="FFFFFF"/>
                </a:solidFill>
              </a:rPr>
              <a:t>Developing: Developers are very analytical and want to be sure that they made the right decision. These people are perfectionists and very detail-oriented. Developers need time to think, and this can be challenging for the problem solving process.</a:t>
            </a:r>
          </a:p>
          <a:p>
            <a:pPr marL="285750" indent="-285750">
              <a:buFont typeface="Wingdings" panose="05000000000000000000" pitchFamily="2" charset="2"/>
              <a:buChar char="Ø"/>
            </a:pPr>
            <a:r>
              <a:rPr lang="en-GB" dirty="0">
                <a:solidFill>
                  <a:srgbClr val="FFFFFF"/>
                </a:solidFill>
              </a:rPr>
              <a:t>Implementing: Most of the business people, especially salespeople, are implementors wanting to find the solution yesterday. Research shows that implementors like to work only with other implementors because they get each other’s sense of urgency. However, when dealing with implementors, it is crucial to make sure that they go through all previous creative problem-solving processes, to slow implementors’ point of urgency and make them go through clarifying, ideating, and developing stages if you can.</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14</a:t>
            </a:fld>
            <a:endParaRPr lang="en-US"/>
          </a:p>
        </p:txBody>
      </p:sp>
    </p:spTree>
    <p:extLst>
      <p:ext uri="{BB962C8B-B14F-4D97-AF65-F5344CB8AC3E}">
        <p14:creationId xmlns:p14="http://schemas.microsoft.com/office/powerpoint/2010/main" val="1626354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FFFF"/>
                </a:solidFill>
              </a:rPr>
              <a:t>In order to approach the problems presented to you it is important that you approach it with the confidence that there are practical solutions for it and adopt a relaxed, calm and clear mindset.</a:t>
            </a:r>
          </a:p>
          <a:p>
            <a:r>
              <a:rPr lang="en-GB">
                <a:solidFill>
                  <a:srgbClr val="FFFFFF"/>
                </a:solidFill>
              </a:rPr>
              <a:t>You also exchange ideas and bring different points of view to define the problem in order to find a suitable solution, if you are ever stuck just ask yourself “what exactly is the challenge that I am facing?” this will assist you in identifying the root cause of the problems and automatically give you a clear view of the solutions that you should present, failure to do this is akin to rolling a boulder uphill and have it roll back down again….you will get stuck.</a:t>
            </a:r>
          </a:p>
          <a:p>
            <a:r>
              <a:rPr lang="en-GB">
                <a:solidFill>
                  <a:srgbClr val="FFFFFF"/>
                </a:solidFill>
              </a:rPr>
              <a:t>If you face lack of clarity approach the problem from different directions and brainstorm unique (and often multiple) solutions…be innovative!</a:t>
            </a:r>
          </a:p>
          <a:p>
            <a:r>
              <a:rPr lang="en-GB">
                <a:solidFill>
                  <a:srgbClr val="FFFFFF"/>
                </a:solidFill>
              </a:rPr>
              <a:t>Once you have these solutions rank them in order of ease and likelihood to succeed then focus on the solution.</a:t>
            </a:r>
          </a:p>
          <a:p>
            <a:r>
              <a:rPr lang="en-GB">
                <a:solidFill>
                  <a:srgbClr val="FFFFFF"/>
                </a:solidFill>
              </a:rPr>
              <a:t>Take responsibility for your choices and solutions even if these create other problems and you have to go through the process again, remember lack of ownership is also a problem!</a:t>
            </a:r>
          </a:p>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15</a:t>
            </a:fld>
            <a:endParaRPr lang="en-US"/>
          </a:p>
        </p:txBody>
      </p:sp>
    </p:spTree>
    <p:extLst>
      <p:ext uri="{BB962C8B-B14F-4D97-AF65-F5344CB8AC3E}">
        <p14:creationId xmlns:p14="http://schemas.microsoft.com/office/powerpoint/2010/main" val="1726701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16</a:t>
            </a:fld>
            <a:endParaRPr lang="en-US"/>
          </a:p>
        </p:txBody>
      </p:sp>
    </p:spTree>
    <p:extLst>
      <p:ext uri="{BB962C8B-B14F-4D97-AF65-F5344CB8AC3E}">
        <p14:creationId xmlns:p14="http://schemas.microsoft.com/office/powerpoint/2010/main" val="602126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18</a:t>
            </a:fld>
            <a:endParaRPr lang="en-US"/>
          </a:p>
        </p:txBody>
      </p:sp>
    </p:spTree>
    <p:extLst>
      <p:ext uri="{BB962C8B-B14F-4D97-AF65-F5344CB8AC3E}">
        <p14:creationId xmlns:p14="http://schemas.microsoft.com/office/powerpoint/2010/main" val="194658051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a:noAutofit/>
          </a:bodyPr>
          <a:lstStyle>
            <a:lvl1pPr algn="ctr">
              <a:defRPr sz="6000" kern="1200" spc="2200" baseline="0">
                <a:solidFill>
                  <a:schemeClr val="accent5"/>
                </a:solidFill>
              </a:defRPr>
            </a:lvl1pPr>
          </a:lstStyle>
          <a:p>
            <a:r>
              <a:rPr lang="en-US"/>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a:noAutofit/>
          </a:bodyPr>
          <a:lstStyle>
            <a:lvl1pPr marL="0" indent="0" algn="ctr">
              <a:buNone/>
              <a:defRPr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anchor="ctr" anchorCtr="0">
            <a:noAutofit/>
          </a:bodyPr>
          <a:lstStyle>
            <a:lvl1pPr marL="0" indent="0" algn="ctr">
              <a:lnSpc>
                <a:spcPct val="60000"/>
              </a:lnSpc>
              <a:buNone/>
              <a:defRPr sz="2000" b="0" i="0" spc="300">
                <a:solidFill>
                  <a:schemeClr val="bg1"/>
                </a:solidFill>
                <a:latin typeface="+mn-lt"/>
                <a:cs typeface="Arial" panose="020B0604020202020204" pitchFamily="34" charset="0"/>
              </a:defRPr>
            </a:lvl1pPr>
          </a:lstStyle>
          <a:p>
            <a:pPr lvl="0"/>
            <a:r>
              <a:rPr lang="en-US"/>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anchor="b">
            <a:noAutofit/>
          </a:bodyPr>
          <a:lstStyle/>
          <a:p>
            <a:r>
              <a:rPr lang="en-US"/>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a:noAutofit/>
          </a:bodyPr>
          <a:lstStyle>
            <a:lvl1pPr>
              <a:lnSpc>
                <a:spcPct val="140000"/>
              </a:lnSpc>
              <a:defRPr sz="2000"/>
            </a:lvl1pPr>
          </a:lstStyle>
          <a:p>
            <a:pPr lv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endParaRPr lang="en-US">
              <a:solidFill>
                <a:schemeClr val="bg1"/>
              </a:solidFill>
            </a:endParaRPr>
          </a:p>
          <a:p>
            <a:endParaRPr lang="en-US">
              <a:solidFill>
                <a:schemeClr val="bg1"/>
              </a:solidFill>
            </a:endParaRPr>
          </a:p>
          <a:p>
            <a:endParaRPr lang="en-US">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a:noAutofit/>
          </a:bodyPr>
          <a:lstStyle>
            <a:lvl1pPr algn="ctr">
              <a:defRPr spc="0"/>
            </a:lvl1pPr>
          </a:lstStyle>
          <a:p>
            <a:r>
              <a:rPr lang="en-US"/>
              <a:t>Click to edit Master title style</a:t>
            </a:r>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anchor="t">
            <a:noAutofit/>
          </a:bodyPr>
          <a:lstStyle>
            <a:lvl1pPr marL="0" indent="0" algn="ctr">
              <a:lnSpc>
                <a:spcPct val="140000"/>
              </a:lnSpc>
              <a:buFontTx/>
              <a:buNone/>
              <a:defRPr sz="1600">
                <a:solidFill>
                  <a:schemeClr val="bg1"/>
                </a:solidFill>
                <a:latin typeface="+mn-lt"/>
                <a:cs typeface="Arial" panose="020B0604020202020204" pitchFamily="34" charset="0"/>
              </a:defRPr>
            </a:lvl1pPr>
          </a:lstStyle>
          <a:p>
            <a:r>
              <a:rPr lang="en-US">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anchor="ctr">
            <a:noAutofit/>
          </a:bodyPr>
          <a:lstStyle>
            <a:lvl1pPr algn="ctr">
              <a:defRPr sz="2000"/>
            </a:lvl1pPr>
          </a:lstStyle>
          <a:p>
            <a:pPr lv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anchor="ctr">
            <a:noAutofit/>
          </a:bodyPr>
          <a:lstStyle>
            <a:lvl1pPr algn="ctr">
              <a:defRPr sz="2000"/>
            </a:lvl1pPr>
          </a:lstStyle>
          <a:p>
            <a:pPr lv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anchor="ctr">
            <a:noAutofit/>
          </a:bodyPr>
          <a:lstStyle>
            <a:lvl1pPr algn="ctr">
              <a:defRPr sz="2000"/>
            </a:lvl1pPr>
          </a:lstStyle>
          <a:p>
            <a:pPr lv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a:noAutofit/>
          </a:bodyPr>
          <a:lstStyle>
            <a:lvl1pPr algn="ctr">
              <a:defRPr spc="0"/>
            </a:lvl1pPr>
          </a:lstStyle>
          <a:p>
            <a:r>
              <a:rPr lang="en-US"/>
              <a:t>Click to edit Master title style</a:t>
            </a:r>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anchor="ctr">
            <a:noAutofit/>
          </a:bodyPr>
          <a:lstStyle>
            <a:lvl1pPr>
              <a:defRPr sz="2000" spc="300"/>
            </a:lvl1pPr>
          </a:lstStyle>
          <a:p>
            <a:pPr lvl="0"/>
            <a:r>
              <a:rPr lang="en-US"/>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anchor="ctr">
            <a:noAutofit/>
          </a:bodyPr>
          <a:lstStyle>
            <a:lvl1pPr>
              <a:defRPr sz="2000" spc="300"/>
            </a:lvl1pPr>
          </a:lstStyle>
          <a:p>
            <a:pPr lvl="0"/>
            <a:r>
              <a:rPr lang="en-US"/>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anchor="ctr">
            <a:noAutofit/>
          </a:bodyPr>
          <a:lstStyle>
            <a:lvl1pPr algn="ctr" rtl="0" fontAlgn="base">
              <a:defRPr lang="en-US"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US" b="0" i="0">
                <a:solidFill>
                  <a:srgbClr val="201F1E"/>
                </a:solidFill>
                <a:effectLst/>
                <a:latin typeface="Calibri" panose="020F0502020204030204" pitchFamily="34" charset="0"/>
              </a:rPr>
              <a:t>Click to insert image or graphic here</a:t>
            </a:r>
            <a:endParaRPr lang="en-US" b="0" i="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a:noAutofit/>
          </a:bodyPr>
          <a:lstStyle>
            <a:lvl1pPr algn="ctr">
              <a:defRPr spc="0"/>
            </a:lvl1pPr>
          </a:lstStyle>
          <a:p>
            <a:r>
              <a:rPr lang="en-US"/>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anchor="ctr">
            <a:noAutofit/>
          </a:bodyPr>
          <a:lstStyle>
            <a:lvl1pPr marL="0" indent="0" algn="ctr">
              <a:lnSpc>
                <a:spcPct val="100000"/>
              </a:lnSpc>
              <a:buFontTx/>
              <a:buNone/>
              <a:defRPr sz="1600">
                <a:solidFill>
                  <a:schemeClr val="bg1"/>
                </a:solidFill>
                <a:latin typeface="Arial Nova" panose="020B0504020202020204" pitchFamily="34" charset="0"/>
              </a:defRPr>
            </a:lvl1pPr>
          </a:lstStyle>
          <a:p>
            <a:r>
              <a:rPr lang="en-US">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p>
            <a:endParaRPr lang="en-US"/>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anchor="ctr">
            <a:noAutofit/>
          </a:bodyPr>
          <a:lstStyle>
            <a:lvl1pPr algn="ctr">
              <a:defRPr sz="1800">
                <a:solidFill>
                  <a:schemeClr val="tx1"/>
                </a:solidFill>
              </a:defRPr>
            </a:lvl1pPr>
          </a:lstStyle>
          <a:p>
            <a:r>
              <a:rPr lang="en-US"/>
              <a:t>Click icon to add picture</a:t>
            </a:r>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anchor="b">
            <a:noAutofit/>
          </a:bodyPr>
          <a:lstStyle/>
          <a:p>
            <a:r>
              <a:rPr lang="en-US"/>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a:noAutofit/>
          </a:bodyPr>
          <a:lstStyle>
            <a:lvl1pPr>
              <a:lnSpc>
                <a:spcPct val="100000"/>
              </a:lnSpc>
              <a:defRPr sz="1600">
                <a:solidFill>
                  <a:schemeClr val="bg1"/>
                </a:solidFill>
                <a:latin typeface="+mn-lt"/>
              </a:defRPr>
            </a:lvl1pPr>
          </a:lstStyle>
          <a:p>
            <a:pPr lv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q4K5KQ--F9I?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rlajohnson.co/innovationarchetype/"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7.xml"/><Relationship Id="rId1" Type="http://schemas.openxmlformats.org/officeDocument/2006/relationships/video" Target="https://www.youtube.com/embed/UHtTvWFufHM?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3" y="1630443"/>
            <a:ext cx="12191998" cy="1713910"/>
          </a:xfrm>
        </p:spPr>
        <p:txBody>
          <a:bodyPr/>
          <a:lstStyle/>
          <a:p>
            <a:r>
              <a:rPr lang="en-US" dirty="0"/>
              <a:t>Problem Solving &amp; Innovation</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a:lstStyle/>
          <a:p>
            <a:r>
              <a:rPr lang="en-US" dirty="0"/>
              <a:t>Rhiannon Akers, Tristan Hawkins and Chris Rogers</a:t>
            </a:r>
          </a:p>
          <a:p>
            <a:r>
              <a:rPr lang="en-US" dirty="0"/>
              <a:t>March 2025</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146058" y="1074797"/>
            <a:ext cx="6910627" cy="1164882"/>
          </a:xfrm>
        </p:spPr>
        <p:txBody>
          <a:bodyPr/>
          <a:lstStyle/>
          <a:p>
            <a:r>
              <a:rPr lang="en-US">
                <a:latin typeface="Raleway" pitchFamily="2" charset="0"/>
              </a:rPr>
              <a:t>Learning objectives</a:t>
            </a:r>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146058" y="2497060"/>
            <a:ext cx="6888665" cy="3386155"/>
          </a:xfrm>
        </p:spPr>
        <p:txBody>
          <a:bodyPr/>
          <a:lstStyle/>
          <a:p>
            <a:r>
              <a:rPr lang="en-US" dirty="0"/>
              <a:t>What is innovation? The 4 phases of innovation.</a:t>
            </a:r>
          </a:p>
          <a:p>
            <a:r>
              <a:rPr lang="en-US" dirty="0"/>
              <a:t>Innovation Matrix.</a:t>
            </a:r>
          </a:p>
          <a:p>
            <a:r>
              <a:rPr lang="en-US" dirty="0"/>
              <a:t>Types of innovators.</a:t>
            </a:r>
          </a:p>
          <a:p>
            <a:r>
              <a:rPr lang="en-US" dirty="0"/>
              <a:t>Why innovation is important.</a:t>
            </a:r>
          </a:p>
          <a:p>
            <a:r>
              <a:rPr lang="en-US" dirty="0"/>
              <a:t>Types of problem solvers.</a:t>
            </a:r>
          </a:p>
          <a:p>
            <a:r>
              <a:rPr lang="en-US" dirty="0"/>
              <a:t>Problem of the week. </a:t>
            </a:r>
          </a:p>
          <a:p>
            <a:r>
              <a:rPr lang="en-US" dirty="0"/>
              <a:t>Making recommendations. </a:t>
            </a:r>
          </a:p>
          <a:p>
            <a:endParaRPr lang="en-US" dirty="0"/>
          </a:p>
          <a:p>
            <a:endParaRPr lang="en-US" dirty="0"/>
          </a:p>
          <a:p>
            <a:endParaRPr lang="en-US"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a:lstStyle/>
          <a:p>
            <a:fld id="{FE024F78-56A6-7740-B68D-8D4D026EDF3F}" type="slidenum">
              <a:rPr lang="en-US" smtClean="0"/>
              <a:pPr/>
              <a:t>2</a:t>
            </a:fld>
            <a:endParaRPr lang="en-US"/>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a:lstStyle/>
          <a:p>
            <a:endParaRPr lang="en-US"/>
          </a:p>
          <a:p>
            <a:endParaRPr lang="en-US"/>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a:lstStyle/>
          <a:p>
            <a:fld id="{FE024F78-56A6-7740-B68D-8D4D026EDF3F}" type="slidenum">
              <a:rPr lang="en-US" smtClean="0"/>
              <a:pPr/>
              <a:t>3</a:t>
            </a:fld>
            <a:endParaRPr lang="en-US"/>
          </a:p>
        </p:txBody>
      </p:sp>
      <p:pic>
        <p:nvPicPr>
          <p:cNvPr id="6" name="Picture 5">
            <a:extLst>
              <a:ext uri="{FF2B5EF4-FFF2-40B4-BE49-F238E27FC236}">
                <a16:creationId xmlns:a16="http://schemas.microsoft.com/office/drawing/2014/main" id="{F6AE8E85-E481-40CE-A4CB-08CAD8E40CB7}"/>
              </a:ext>
            </a:extLst>
          </p:cNvPr>
          <p:cNvPicPr>
            <a:picLocks noChangeAspect="1"/>
          </p:cNvPicPr>
          <p:nvPr/>
        </p:nvPicPr>
        <p:blipFill>
          <a:blip r:embed="rId3"/>
          <a:stretch>
            <a:fillRect/>
          </a:stretch>
        </p:blipFill>
        <p:spPr>
          <a:xfrm>
            <a:off x="750658" y="354415"/>
            <a:ext cx="10516511" cy="1664352"/>
          </a:xfrm>
          <a:prstGeom prst="rect">
            <a:avLst/>
          </a:prstGeom>
        </p:spPr>
      </p:pic>
      <p:pic>
        <p:nvPicPr>
          <p:cNvPr id="13" name="Picture 12">
            <a:extLst>
              <a:ext uri="{FF2B5EF4-FFF2-40B4-BE49-F238E27FC236}">
                <a16:creationId xmlns:a16="http://schemas.microsoft.com/office/drawing/2014/main" id="{8E74D035-E74B-4B7C-B5E0-883EF5477D35}"/>
              </a:ext>
            </a:extLst>
          </p:cNvPr>
          <p:cNvPicPr>
            <a:picLocks noChangeAspect="1"/>
          </p:cNvPicPr>
          <p:nvPr/>
        </p:nvPicPr>
        <p:blipFill>
          <a:blip r:embed="rId4"/>
          <a:stretch>
            <a:fillRect/>
          </a:stretch>
        </p:blipFill>
        <p:spPr>
          <a:xfrm>
            <a:off x="971868" y="2121295"/>
            <a:ext cx="10248264" cy="2354912"/>
          </a:xfrm>
          <a:prstGeom prst="rect">
            <a:avLst/>
          </a:prstGeom>
        </p:spPr>
      </p:pic>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4</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838200" y="103868"/>
            <a:ext cx="10515600" cy="1325563"/>
          </a:xfrm>
        </p:spPr>
        <p:txBody>
          <a:bodyPr/>
          <a:lstStyle/>
          <a:p>
            <a:r>
              <a:rPr lang="en-GB"/>
              <a:t>The 4 phases of innovation</a:t>
            </a:r>
          </a:p>
        </p:txBody>
      </p:sp>
      <p:sp>
        <p:nvSpPr>
          <p:cNvPr id="14" name="TextBox 13">
            <a:extLst>
              <a:ext uri="{FF2B5EF4-FFF2-40B4-BE49-F238E27FC236}">
                <a16:creationId xmlns:a16="http://schemas.microsoft.com/office/drawing/2014/main" id="{600E12E5-9C05-419D-A0AB-8D826A9D4E4D}"/>
              </a:ext>
            </a:extLst>
          </p:cNvPr>
          <p:cNvSpPr txBox="1"/>
          <p:nvPr/>
        </p:nvSpPr>
        <p:spPr>
          <a:xfrm>
            <a:off x="269966" y="1565657"/>
            <a:ext cx="11834949" cy="3139321"/>
          </a:xfrm>
          <a:prstGeom prst="rect">
            <a:avLst/>
          </a:prstGeom>
          <a:noFill/>
        </p:spPr>
        <p:txBody>
          <a:bodyPr wrap="square" rtlCol="0">
            <a:spAutoFit/>
          </a:bodyPr>
          <a:lstStyle/>
          <a:p>
            <a:r>
              <a:rPr lang="en-GB">
                <a:solidFill>
                  <a:srgbClr val="FFFFFF"/>
                </a:solidFill>
              </a:rPr>
              <a:t>The phases of an innovation, the innovation process, can be divided into four main steps:</a:t>
            </a:r>
          </a:p>
          <a:p>
            <a:endParaRPr lang="en-GB">
              <a:solidFill>
                <a:srgbClr val="FFFFFF"/>
              </a:solidFill>
            </a:endParaRPr>
          </a:p>
          <a:p>
            <a:r>
              <a:rPr lang="en-GB">
                <a:solidFill>
                  <a:srgbClr val="FFFFFF"/>
                </a:solidFill>
              </a:rPr>
              <a:t>1. Idea: Collection of innovation potentials, derivation of ideas, evaluation and release of ideas.</a:t>
            </a:r>
          </a:p>
          <a:p>
            <a:endParaRPr lang="en-GB">
              <a:solidFill>
                <a:srgbClr val="FFFFFF"/>
              </a:solidFill>
            </a:endParaRPr>
          </a:p>
          <a:p>
            <a:r>
              <a:rPr lang="en-GB">
                <a:solidFill>
                  <a:srgbClr val="FFFFFF"/>
                </a:solidFill>
              </a:rPr>
              <a:t>2. Concept: Extensive analysis and derivation of concepts for the solution, implementation and marketing.</a:t>
            </a:r>
          </a:p>
          <a:p>
            <a:endParaRPr lang="en-GB">
              <a:solidFill>
                <a:srgbClr val="FFFFFF"/>
              </a:solidFill>
            </a:endParaRPr>
          </a:p>
          <a:p>
            <a:r>
              <a:rPr lang="en-GB">
                <a:solidFill>
                  <a:srgbClr val="FFFFFF"/>
                </a:solidFill>
              </a:rPr>
              <a:t>3. Solution: Development and testing of the solutions to the finished product.</a:t>
            </a:r>
          </a:p>
          <a:p>
            <a:endParaRPr lang="en-GB">
              <a:solidFill>
                <a:srgbClr val="FFFFFF"/>
              </a:solidFill>
            </a:endParaRPr>
          </a:p>
          <a:p>
            <a:r>
              <a:rPr lang="en-GB">
                <a:solidFill>
                  <a:srgbClr val="FFFFFF"/>
                </a:solidFill>
              </a:rPr>
              <a:t>4. Market: Arouse and fulfil a customer's needs by implementing in procurement, production and logistics as well as marketing and sales.</a:t>
            </a:r>
          </a:p>
          <a:p>
            <a:endParaRPr lang="en-GB">
              <a:solidFill>
                <a:srgbClr val="FFFFFF"/>
              </a:solidFill>
            </a:endParaRPr>
          </a:p>
        </p:txBody>
      </p:sp>
    </p:spTree>
    <p:extLst>
      <p:ext uri="{BB962C8B-B14F-4D97-AF65-F5344CB8AC3E}">
        <p14:creationId xmlns:p14="http://schemas.microsoft.com/office/powerpoint/2010/main" val="340852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2" end="2"/>
                                            </p:txEl>
                                          </p:spTgt>
                                        </p:tgtEl>
                                        <p:attrNameLst>
                                          <p:attrName>style.visibility</p:attrName>
                                        </p:attrNameLst>
                                      </p:cBhvr>
                                      <p:to>
                                        <p:strVal val="visible"/>
                                      </p:to>
                                    </p:set>
                                    <p:anim calcmode="lin" valueType="num">
                                      <p:cBhvr additive="base">
                                        <p:cTn id="7"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4" end="4"/>
                                            </p:txEl>
                                          </p:spTgt>
                                        </p:tgtEl>
                                        <p:attrNameLst>
                                          <p:attrName>style.visibility</p:attrName>
                                        </p:attrNameLst>
                                      </p:cBhvr>
                                      <p:to>
                                        <p:strVal val="visible"/>
                                      </p:to>
                                    </p:set>
                                    <p:anim calcmode="lin" valueType="num">
                                      <p:cBhvr additive="base">
                                        <p:cTn id="13"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6" end="6"/>
                                            </p:txEl>
                                          </p:spTgt>
                                        </p:tgtEl>
                                        <p:attrNameLst>
                                          <p:attrName>style.visibility</p:attrName>
                                        </p:attrNameLst>
                                      </p:cBhvr>
                                      <p:to>
                                        <p:strVal val="visible"/>
                                      </p:to>
                                    </p:set>
                                    <p:anim calcmode="lin" valueType="num">
                                      <p:cBhvr additive="base">
                                        <p:cTn id="19"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xEl>
                                              <p:pRg st="8" end="8"/>
                                            </p:txEl>
                                          </p:spTgt>
                                        </p:tgtEl>
                                        <p:attrNameLst>
                                          <p:attrName>style.visibility</p:attrName>
                                        </p:attrNameLst>
                                      </p:cBhvr>
                                      <p:to>
                                        <p:strVal val="visible"/>
                                      </p:to>
                                    </p:set>
                                    <p:anim calcmode="lin" valueType="num">
                                      <p:cBhvr additive="base">
                                        <p:cTn id="25" dur="500" fill="hold"/>
                                        <p:tgtEl>
                                          <p:spTgt spid="1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5</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148047" y="103868"/>
            <a:ext cx="11956868" cy="1325563"/>
          </a:xfrm>
        </p:spPr>
        <p:txBody>
          <a:bodyPr/>
          <a:lstStyle/>
          <a:p>
            <a:r>
              <a:rPr lang="en-GB"/>
              <a:t>The 4 phases of innovation continued</a:t>
            </a:r>
          </a:p>
        </p:txBody>
      </p:sp>
      <p:sp>
        <p:nvSpPr>
          <p:cNvPr id="14" name="TextBox 13">
            <a:extLst>
              <a:ext uri="{FF2B5EF4-FFF2-40B4-BE49-F238E27FC236}">
                <a16:creationId xmlns:a16="http://schemas.microsoft.com/office/drawing/2014/main" id="{600E12E5-9C05-419D-A0AB-8D826A9D4E4D}"/>
              </a:ext>
            </a:extLst>
          </p:cNvPr>
          <p:cNvSpPr txBox="1"/>
          <p:nvPr/>
        </p:nvSpPr>
        <p:spPr>
          <a:xfrm>
            <a:off x="728133" y="1565658"/>
            <a:ext cx="11376782" cy="2062103"/>
          </a:xfrm>
          <a:prstGeom prst="rect">
            <a:avLst/>
          </a:prstGeom>
          <a:noFill/>
        </p:spPr>
        <p:txBody>
          <a:bodyPr wrap="square" rtlCol="0">
            <a:spAutoFit/>
          </a:bodyPr>
          <a:lstStyle/>
          <a:p>
            <a:r>
              <a:rPr lang="en-GB" sz="3200" dirty="0">
                <a:solidFill>
                  <a:srgbClr val="FFFFFF"/>
                </a:solidFill>
              </a:rPr>
              <a:t>Phase 1: Ideas</a:t>
            </a:r>
          </a:p>
          <a:p>
            <a:r>
              <a:rPr lang="en-GB" sz="3200" dirty="0">
                <a:solidFill>
                  <a:srgbClr val="FFFFFF"/>
                </a:solidFill>
              </a:rPr>
              <a:t>Phase 2: Concepts</a:t>
            </a:r>
          </a:p>
          <a:p>
            <a:r>
              <a:rPr lang="en-GB" sz="3200" dirty="0">
                <a:solidFill>
                  <a:srgbClr val="FFFFFF"/>
                </a:solidFill>
              </a:rPr>
              <a:t>Phase 3: Solution</a:t>
            </a:r>
          </a:p>
          <a:p>
            <a:r>
              <a:rPr lang="en-GB" sz="3200" dirty="0">
                <a:solidFill>
                  <a:srgbClr val="FFFFFF"/>
                </a:solidFill>
              </a:rPr>
              <a:t>Phase 4: Market</a:t>
            </a:r>
          </a:p>
        </p:txBody>
      </p:sp>
    </p:spTree>
    <p:extLst>
      <p:ext uri="{BB962C8B-B14F-4D97-AF65-F5344CB8AC3E}">
        <p14:creationId xmlns:p14="http://schemas.microsoft.com/office/powerpoint/2010/main" val="371248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arn(inVertic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arn(inVertic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arn(inVertic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arn(inVertical)">
                                      <p:cBhvr>
                                        <p:cTn id="22"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a:xfrm>
            <a:off x="835370" y="34199"/>
            <a:ext cx="10515601" cy="1325563"/>
          </a:xfrm>
        </p:spPr>
        <p:txBody>
          <a:bodyPr/>
          <a:lstStyle/>
          <a:p>
            <a:r>
              <a:rPr lang="en-US"/>
              <a:t>Innovation matrix</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a:lstStyle/>
          <a:p>
            <a:fld id="{FE024F78-56A6-7740-B68D-8D4D026EDF3F}" type="slidenum">
              <a:rPr lang="en-US" smtClean="0"/>
              <a:pPr/>
              <a:t>6</a:t>
            </a:fld>
            <a:endParaRPr lang="en-US"/>
          </a:p>
        </p:txBody>
      </p:sp>
      <p:pic>
        <p:nvPicPr>
          <p:cNvPr id="17" name="Online Media 16" title="Innovation Matrix (Incremental, Disruptive, Architectural, Radical) | From A Business Professor">
            <a:hlinkClick r:id="" action="ppaction://media"/>
            <a:extLst>
              <a:ext uri="{FF2B5EF4-FFF2-40B4-BE49-F238E27FC236}">
                <a16:creationId xmlns:a16="http://schemas.microsoft.com/office/drawing/2014/main" id="{D8140E85-AFE3-4279-B9ED-89A0DFE258C5}"/>
              </a:ext>
            </a:extLst>
          </p:cNvPr>
          <p:cNvPicPr>
            <a:picLocks noRot="1" noChangeAspect="1"/>
          </p:cNvPicPr>
          <p:nvPr>
            <a:videoFile r:link="rId1"/>
          </p:nvPr>
        </p:nvPicPr>
        <p:blipFill>
          <a:blip r:embed="rId3"/>
          <a:stretch>
            <a:fillRect/>
          </a:stretch>
        </p:blipFill>
        <p:spPr>
          <a:xfrm>
            <a:off x="165463" y="1323703"/>
            <a:ext cx="11904617" cy="5416731"/>
          </a:xfrm>
          <a:prstGeom prst="rect">
            <a:avLst/>
          </a:prstGeom>
        </p:spPr>
      </p:pic>
    </p:spTree>
    <p:extLst>
      <p:ext uri="{BB962C8B-B14F-4D97-AF65-F5344CB8AC3E}">
        <p14:creationId xmlns:p14="http://schemas.microsoft.com/office/powerpoint/2010/main" val="304902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BBA1-D3E0-E80D-574A-7947D2157C0D}"/>
              </a:ext>
            </a:extLst>
          </p:cNvPr>
          <p:cNvSpPr>
            <a:spLocks noGrp="1"/>
          </p:cNvSpPr>
          <p:nvPr>
            <p:ph type="title"/>
          </p:nvPr>
        </p:nvSpPr>
        <p:spPr/>
        <p:txBody>
          <a:bodyPr/>
          <a:lstStyle/>
          <a:p>
            <a:r>
              <a:rPr lang="en-GB"/>
              <a:t>How can the matrix help?</a:t>
            </a:r>
          </a:p>
        </p:txBody>
      </p:sp>
      <p:sp>
        <p:nvSpPr>
          <p:cNvPr id="3" name="Text Placeholder 2">
            <a:extLst>
              <a:ext uri="{FF2B5EF4-FFF2-40B4-BE49-F238E27FC236}">
                <a16:creationId xmlns:a16="http://schemas.microsoft.com/office/drawing/2014/main" id="{F2FBD6A0-BBC7-DDC7-042B-E88DF202E528}"/>
              </a:ext>
            </a:extLst>
          </p:cNvPr>
          <p:cNvSpPr>
            <a:spLocks noGrp="1"/>
          </p:cNvSpPr>
          <p:nvPr>
            <p:ph type="body" sz="quarter" idx="30"/>
          </p:nvPr>
        </p:nvSpPr>
        <p:spPr/>
        <p:txBody>
          <a:bodyPr/>
          <a:lstStyle/>
          <a:p>
            <a:r>
              <a:rPr lang="en-GB"/>
              <a:t>1. Clarity of the problem definition</a:t>
            </a:r>
          </a:p>
        </p:txBody>
      </p:sp>
      <p:sp>
        <p:nvSpPr>
          <p:cNvPr id="4" name="Text Placeholder 3">
            <a:extLst>
              <a:ext uri="{FF2B5EF4-FFF2-40B4-BE49-F238E27FC236}">
                <a16:creationId xmlns:a16="http://schemas.microsoft.com/office/drawing/2014/main" id="{4B704AFC-F2B6-C112-D3C2-DF84D0AD4921}"/>
              </a:ext>
            </a:extLst>
          </p:cNvPr>
          <p:cNvSpPr>
            <a:spLocks noGrp="1"/>
          </p:cNvSpPr>
          <p:nvPr>
            <p:ph type="body" sz="quarter" idx="32"/>
          </p:nvPr>
        </p:nvSpPr>
        <p:spPr/>
        <p:txBody>
          <a:bodyPr/>
          <a:lstStyle/>
          <a:p>
            <a:r>
              <a:rPr lang="en-GB"/>
              <a:t>2. Clarity of the required skills/domain knowledge to solve problem/technology</a:t>
            </a:r>
          </a:p>
        </p:txBody>
      </p:sp>
      <p:sp>
        <p:nvSpPr>
          <p:cNvPr id="7" name="Footer Placeholder 6">
            <a:extLst>
              <a:ext uri="{FF2B5EF4-FFF2-40B4-BE49-F238E27FC236}">
                <a16:creationId xmlns:a16="http://schemas.microsoft.com/office/drawing/2014/main" id="{D793DDB6-8063-1D44-15C1-861B5E945CD5}"/>
              </a:ext>
            </a:extLst>
          </p:cNvPr>
          <p:cNvSpPr>
            <a:spLocks noGrp="1"/>
          </p:cNvSpPr>
          <p:nvPr>
            <p:ph type="ftr" sz="quarter" idx="11"/>
          </p:nvPr>
        </p:nvSpPr>
        <p:spPr/>
        <p:txBody>
          <a:bodyPr/>
          <a:lstStyle/>
          <a:p>
            <a:r>
              <a:rPr lang="en-US"/>
              <a:t>Scientific findings</a:t>
            </a:r>
          </a:p>
        </p:txBody>
      </p:sp>
      <p:sp>
        <p:nvSpPr>
          <p:cNvPr id="8" name="Slide Number Placeholder 7">
            <a:extLst>
              <a:ext uri="{FF2B5EF4-FFF2-40B4-BE49-F238E27FC236}">
                <a16:creationId xmlns:a16="http://schemas.microsoft.com/office/drawing/2014/main" id="{862B2536-9E7B-1372-99A0-00CB4B33968F}"/>
              </a:ext>
            </a:extLst>
          </p:cNvPr>
          <p:cNvSpPr>
            <a:spLocks noGrp="1"/>
          </p:cNvSpPr>
          <p:nvPr>
            <p:ph type="sldNum" sz="quarter" idx="12"/>
          </p:nvPr>
        </p:nvSpPr>
        <p:spPr/>
        <p:txBody>
          <a:bodyPr/>
          <a:lstStyle/>
          <a:p>
            <a:fld id="{FE024F78-56A6-7740-B68D-8D4D026EDF3F}" type="slidenum">
              <a:rPr lang="en-US" smtClean="0"/>
              <a:pPr/>
              <a:t>7</a:t>
            </a:fld>
            <a:endParaRPr lang="en-US"/>
          </a:p>
        </p:txBody>
      </p:sp>
      <p:pic>
        <p:nvPicPr>
          <p:cNvPr id="3076" name="Picture 4" descr="Understand question. Problem solving ...">
            <a:extLst>
              <a:ext uri="{FF2B5EF4-FFF2-40B4-BE49-F238E27FC236}">
                <a16:creationId xmlns:a16="http://schemas.microsoft.com/office/drawing/2014/main" id="{7834691C-AA4C-A167-7BB8-F95F0227CCF7}"/>
              </a:ext>
            </a:extLst>
          </p:cNvPr>
          <p:cNvPicPr>
            <a:picLocks noGrp="1" noChangeAspect="1" noChangeArrowheads="1"/>
          </p:cNvPicPr>
          <p:nvPr>
            <p:ph sz="quarter" idx="35"/>
          </p:nvPr>
        </p:nvPicPr>
        <p:blipFill>
          <a:blip r:embed="rId3">
            <a:extLst>
              <a:ext uri="{28A0092B-C50C-407E-A947-70E740481C1C}">
                <a14:useLocalDpi xmlns:a14="http://schemas.microsoft.com/office/drawing/2010/main" val="0"/>
              </a:ext>
            </a:extLst>
          </a:blip>
          <a:srcRect/>
          <a:stretch>
            <a:fillRect/>
          </a:stretch>
        </p:blipFill>
        <p:spPr bwMode="auto">
          <a:xfrm>
            <a:off x="2162626" y="3706812"/>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ersonal Skills that employers are ...">
            <a:extLst>
              <a:ext uri="{FF2B5EF4-FFF2-40B4-BE49-F238E27FC236}">
                <a16:creationId xmlns:a16="http://schemas.microsoft.com/office/drawing/2014/main" id="{B4641F67-991C-3E16-20B9-9DB94BCEA092}"/>
              </a:ext>
            </a:extLst>
          </p:cNvPr>
          <p:cNvPicPr>
            <a:picLocks noGrp="1" noChangeAspect="1" noChangeArrowheads="1"/>
          </p:cNvPicPr>
          <p:nvPr>
            <p:ph sz="quarter" idx="36"/>
          </p:nvPr>
        </p:nvPicPr>
        <p:blipFill>
          <a:blip r:embed="rId4">
            <a:extLst>
              <a:ext uri="{28A0092B-C50C-407E-A947-70E740481C1C}">
                <a14:useLocalDpi xmlns:a14="http://schemas.microsoft.com/office/drawing/2010/main" val="0"/>
              </a:ext>
            </a:extLst>
          </a:blip>
          <a:srcRect/>
          <a:stretch>
            <a:fillRect/>
          </a:stretch>
        </p:blipFill>
        <p:spPr bwMode="auto">
          <a:xfrm>
            <a:off x="7476676" y="3678237"/>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23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a:xfrm>
            <a:off x="838200" y="109541"/>
            <a:ext cx="10515600" cy="1121571"/>
          </a:xfrm>
        </p:spPr>
        <p:txBody>
          <a:bodyPr/>
          <a:lstStyle/>
          <a:p>
            <a:r>
              <a:rPr lang="en-US"/>
              <a:t>Examples of innovation</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a:lstStyle/>
          <a:p>
            <a:fld id="{FE024F78-56A6-7740-B68D-8D4D026EDF3F}" type="slidenum">
              <a:rPr lang="en-US" smtClean="0"/>
              <a:pPr/>
              <a:t>8</a:t>
            </a:fld>
            <a:endParaRPr lang="en-US"/>
          </a:p>
        </p:txBody>
      </p:sp>
      <p:pic>
        <p:nvPicPr>
          <p:cNvPr id="9" name="Picture 8" descr="A couple of people standing next to a printer&#10;&#10;Description automatically generated">
            <a:extLst>
              <a:ext uri="{FF2B5EF4-FFF2-40B4-BE49-F238E27FC236}">
                <a16:creationId xmlns:a16="http://schemas.microsoft.com/office/drawing/2014/main" id="{B3AB6B4A-B7FA-45F5-BB76-57B287B758E1}"/>
              </a:ext>
            </a:extLst>
          </p:cNvPr>
          <p:cNvPicPr>
            <a:picLocks noChangeAspect="1"/>
          </p:cNvPicPr>
          <p:nvPr/>
        </p:nvPicPr>
        <p:blipFill>
          <a:blip r:embed="rId3"/>
          <a:stretch>
            <a:fillRect/>
          </a:stretch>
        </p:blipFill>
        <p:spPr>
          <a:xfrm>
            <a:off x="78987" y="1433800"/>
            <a:ext cx="4789104" cy="2307429"/>
          </a:xfrm>
          <a:prstGeom prst="rect">
            <a:avLst/>
          </a:prstGeom>
        </p:spPr>
      </p:pic>
      <p:pic>
        <p:nvPicPr>
          <p:cNvPr id="11" name="Picture 10" descr="A person and person looking at a computer&#10;&#10;Description automatically generated">
            <a:extLst>
              <a:ext uri="{FF2B5EF4-FFF2-40B4-BE49-F238E27FC236}">
                <a16:creationId xmlns:a16="http://schemas.microsoft.com/office/drawing/2014/main" id="{593571FA-D412-433E-9151-D8BC85D4A043}"/>
              </a:ext>
            </a:extLst>
          </p:cNvPr>
          <p:cNvPicPr>
            <a:picLocks noChangeAspect="1"/>
          </p:cNvPicPr>
          <p:nvPr/>
        </p:nvPicPr>
        <p:blipFill>
          <a:blip r:embed="rId4"/>
          <a:stretch>
            <a:fillRect/>
          </a:stretch>
        </p:blipFill>
        <p:spPr>
          <a:xfrm>
            <a:off x="7802879" y="1449041"/>
            <a:ext cx="4310134" cy="2292188"/>
          </a:xfrm>
          <a:prstGeom prst="rect">
            <a:avLst/>
          </a:prstGeom>
        </p:spPr>
      </p:pic>
      <p:pic>
        <p:nvPicPr>
          <p:cNvPr id="13" name="Picture 12" descr="A diagram of evolution of computers&#10;&#10;Description automatically generated">
            <a:extLst>
              <a:ext uri="{FF2B5EF4-FFF2-40B4-BE49-F238E27FC236}">
                <a16:creationId xmlns:a16="http://schemas.microsoft.com/office/drawing/2014/main" id="{AA2BE126-D2DA-4BFB-9D46-A8EECB01169A}"/>
              </a:ext>
            </a:extLst>
          </p:cNvPr>
          <p:cNvPicPr>
            <a:picLocks noChangeAspect="1"/>
          </p:cNvPicPr>
          <p:nvPr/>
        </p:nvPicPr>
        <p:blipFill>
          <a:blip r:embed="rId5"/>
          <a:stretch>
            <a:fillRect/>
          </a:stretch>
        </p:blipFill>
        <p:spPr>
          <a:xfrm>
            <a:off x="78987" y="4022295"/>
            <a:ext cx="4789104" cy="2577737"/>
          </a:xfrm>
          <a:prstGeom prst="rect">
            <a:avLst/>
          </a:prstGeom>
        </p:spPr>
      </p:pic>
      <p:pic>
        <p:nvPicPr>
          <p:cNvPr id="15" name="Picture 14" descr="A person and person standing next to each other&#10;&#10;Description automatically generated">
            <a:extLst>
              <a:ext uri="{FF2B5EF4-FFF2-40B4-BE49-F238E27FC236}">
                <a16:creationId xmlns:a16="http://schemas.microsoft.com/office/drawing/2014/main" id="{BB09A919-94CE-4DC4-A217-668D9FAD7A0C}"/>
              </a:ext>
            </a:extLst>
          </p:cNvPr>
          <p:cNvPicPr>
            <a:picLocks noChangeAspect="1"/>
          </p:cNvPicPr>
          <p:nvPr/>
        </p:nvPicPr>
        <p:blipFill>
          <a:blip r:embed="rId6"/>
          <a:stretch>
            <a:fillRect/>
          </a:stretch>
        </p:blipFill>
        <p:spPr>
          <a:xfrm>
            <a:off x="7802878" y="3943917"/>
            <a:ext cx="4389121" cy="2647406"/>
          </a:xfrm>
          <a:prstGeom prst="rect">
            <a:avLst/>
          </a:prstGeom>
        </p:spPr>
      </p:pic>
      <p:sp>
        <p:nvSpPr>
          <p:cNvPr id="16" name="TextBox 15">
            <a:extLst>
              <a:ext uri="{FF2B5EF4-FFF2-40B4-BE49-F238E27FC236}">
                <a16:creationId xmlns:a16="http://schemas.microsoft.com/office/drawing/2014/main" id="{69A7FB90-A441-4BBA-857D-EFEAF89EABF3}"/>
              </a:ext>
            </a:extLst>
          </p:cNvPr>
          <p:cNvSpPr txBox="1"/>
          <p:nvPr/>
        </p:nvSpPr>
        <p:spPr>
          <a:xfrm>
            <a:off x="5212079" y="2995748"/>
            <a:ext cx="2246811" cy="1754326"/>
          </a:xfrm>
          <a:prstGeom prst="rect">
            <a:avLst/>
          </a:prstGeom>
          <a:noFill/>
        </p:spPr>
        <p:txBody>
          <a:bodyPr wrap="square" rtlCol="0">
            <a:spAutoFit/>
          </a:bodyPr>
          <a:lstStyle/>
          <a:p>
            <a:r>
              <a:rPr lang="en-GB">
                <a:solidFill>
                  <a:srgbClr val="FF0000"/>
                </a:solidFill>
              </a:rPr>
              <a:t>When we talk about these categories we tend to look at the novelty, impact and timeline of the innovation.</a:t>
            </a:r>
          </a:p>
        </p:txBody>
      </p:sp>
    </p:spTree>
    <p:extLst>
      <p:ext uri="{BB962C8B-B14F-4D97-AF65-F5344CB8AC3E}">
        <p14:creationId xmlns:p14="http://schemas.microsoft.com/office/powerpoint/2010/main" val="125063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80">
                                          <p:stCondLst>
                                            <p:cond delay="0"/>
                                          </p:stCondLst>
                                        </p:cTn>
                                        <p:tgtEl>
                                          <p:spTgt spid="11"/>
                                        </p:tgtEl>
                                      </p:cBhvr>
                                    </p:animEffect>
                                    <p:anim calcmode="lin" valueType="num">
                                      <p:cBhvr>
                                        <p:cTn id="26"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1" dur="26">
                                          <p:stCondLst>
                                            <p:cond delay="650"/>
                                          </p:stCondLst>
                                        </p:cTn>
                                        <p:tgtEl>
                                          <p:spTgt spid="11"/>
                                        </p:tgtEl>
                                      </p:cBhvr>
                                      <p:to x="100000" y="60000"/>
                                    </p:animScale>
                                    <p:animScale>
                                      <p:cBhvr>
                                        <p:cTn id="32" dur="166" decel="50000">
                                          <p:stCondLst>
                                            <p:cond delay="676"/>
                                          </p:stCondLst>
                                        </p:cTn>
                                        <p:tgtEl>
                                          <p:spTgt spid="11"/>
                                        </p:tgtEl>
                                      </p:cBhvr>
                                      <p:to x="100000" y="100000"/>
                                    </p:animScale>
                                    <p:animScale>
                                      <p:cBhvr>
                                        <p:cTn id="33" dur="26">
                                          <p:stCondLst>
                                            <p:cond delay="1312"/>
                                          </p:stCondLst>
                                        </p:cTn>
                                        <p:tgtEl>
                                          <p:spTgt spid="11"/>
                                        </p:tgtEl>
                                      </p:cBhvr>
                                      <p:to x="100000" y="80000"/>
                                    </p:animScale>
                                    <p:animScale>
                                      <p:cBhvr>
                                        <p:cTn id="34" dur="166" decel="50000">
                                          <p:stCondLst>
                                            <p:cond delay="1338"/>
                                          </p:stCondLst>
                                        </p:cTn>
                                        <p:tgtEl>
                                          <p:spTgt spid="11"/>
                                        </p:tgtEl>
                                      </p:cBhvr>
                                      <p:to x="100000" y="100000"/>
                                    </p:animScale>
                                    <p:animScale>
                                      <p:cBhvr>
                                        <p:cTn id="35" dur="26">
                                          <p:stCondLst>
                                            <p:cond delay="1642"/>
                                          </p:stCondLst>
                                        </p:cTn>
                                        <p:tgtEl>
                                          <p:spTgt spid="11"/>
                                        </p:tgtEl>
                                      </p:cBhvr>
                                      <p:to x="100000" y="90000"/>
                                    </p:animScale>
                                    <p:animScale>
                                      <p:cBhvr>
                                        <p:cTn id="36" dur="166" decel="50000">
                                          <p:stCondLst>
                                            <p:cond delay="1668"/>
                                          </p:stCondLst>
                                        </p:cTn>
                                        <p:tgtEl>
                                          <p:spTgt spid="11"/>
                                        </p:tgtEl>
                                      </p:cBhvr>
                                      <p:to x="100000" y="100000"/>
                                    </p:animScale>
                                    <p:animScale>
                                      <p:cBhvr>
                                        <p:cTn id="37" dur="26">
                                          <p:stCondLst>
                                            <p:cond delay="1808"/>
                                          </p:stCondLst>
                                        </p:cTn>
                                        <p:tgtEl>
                                          <p:spTgt spid="11"/>
                                        </p:tgtEl>
                                      </p:cBhvr>
                                      <p:to x="100000" y="95000"/>
                                    </p:animScale>
                                    <p:animScale>
                                      <p:cBhvr>
                                        <p:cTn id="38" dur="166" decel="50000">
                                          <p:stCondLst>
                                            <p:cond delay="1834"/>
                                          </p:stCondLst>
                                        </p:cTn>
                                        <p:tgtEl>
                                          <p:spTgt spid="11"/>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down)">
                                      <p:cBhvr>
                                        <p:cTn id="43" dur="580">
                                          <p:stCondLst>
                                            <p:cond delay="0"/>
                                          </p:stCondLst>
                                        </p:cTn>
                                        <p:tgtEl>
                                          <p:spTgt spid="13"/>
                                        </p:tgtEl>
                                      </p:cBhvr>
                                    </p:animEffect>
                                    <p:anim calcmode="lin" valueType="num">
                                      <p:cBhvr>
                                        <p:cTn id="4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49" dur="26">
                                          <p:stCondLst>
                                            <p:cond delay="650"/>
                                          </p:stCondLst>
                                        </p:cTn>
                                        <p:tgtEl>
                                          <p:spTgt spid="13"/>
                                        </p:tgtEl>
                                      </p:cBhvr>
                                      <p:to x="100000" y="60000"/>
                                    </p:animScale>
                                    <p:animScale>
                                      <p:cBhvr>
                                        <p:cTn id="50" dur="166" decel="50000">
                                          <p:stCondLst>
                                            <p:cond delay="676"/>
                                          </p:stCondLst>
                                        </p:cTn>
                                        <p:tgtEl>
                                          <p:spTgt spid="13"/>
                                        </p:tgtEl>
                                      </p:cBhvr>
                                      <p:to x="100000" y="100000"/>
                                    </p:animScale>
                                    <p:animScale>
                                      <p:cBhvr>
                                        <p:cTn id="51" dur="26">
                                          <p:stCondLst>
                                            <p:cond delay="1312"/>
                                          </p:stCondLst>
                                        </p:cTn>
                                        <p:tgtEl>
                                          <p:spTgt spid="13"/>
                                        </p:tgtEl>
                                      </p:cBhvr>
                                      <p:to x="100000" y="80000"/>
                                    </p:animScale>
                                    <p:animScale>
                                      <p:cBhvr>
                                        <p:cTn id="52" dur="166" decel="50000">
                                          <p:stCondLst>
                                            <p:cond delay="1338"/>
                                          </p:stCondLst>
                                        </p:cTn>
                                        <p:tgtEl>
                                          <p:spTgt spid="13"/>
                                        </p:tgtEl>
                                      </p:cBhvr>
                                      <p:to x="100000" y="100000"/>
                                    </p:animScale>
                                    <p:animScale>
                                      <p:cBhvr>
                                        <p:cTn id="53" dur="26">
                                          <p:stCondLst>
                                            <p:cond delay="1642"/>
                                          </p:stCondLst>
                                        </p:cTn>
                                        <p:tgtEl>
                                          <p:spTgt spid="13"/>
                                        </p:tgtEl>
                                      </p:cBhvr>
                                      <p:to x="100000" y="90000"/>
                                    </p:animScale>
                                    <p:animScale>
                                      <p:cBhvr>
                                        <p:cTn id="54" dur="166" decel="50000">
                                          <p:stCondLst>
                                            <p:cond delay="1668"/>
                                          </p:stCondLst>
                                        </p:cTn>
                                        <p:tgtEl>
                                          <p:spTgt spid="13"/>
                                        </p:tgtEl>
                                      </p:cBhvr>
                                      <p:to x="100000" y="100000"/>
                                    </p:animScale>
                                    <p:animScale>
                                      <p:cBhvr>
                                        <p:cTn id="55" dur="26">
                                          <p:stCondLst>
                                            <p:cond delay="1808"/>
                                          </p:stCondLst>
                                        </p:cTn>
                                        <p:tgtEl>
                                          <p:spTgt spid="13"/>
                                        </p:tgtEl>
                                      </p:cBhvr>
                                      <p:to x="100000" y="95000"/>
                                    </p:animScale>
                                    <p:animScale>
                                      <p:cBhvr>
                                        <p:cTn id="56" dur="166" decel="50000">
                                          <p:stCondLst>
                                            <p:cond delay="1834"/>
                                          </p:stCondLst>
                                        </p:cTn>
                                        <p:tgtEl>
                                          <p:spTgt spid="13"/>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wipe(down)">
                                      <p:cBhvr>
                                        <p:cTn id="61" dur="580">
                                          <p:stCondLst>
                                            <p:cond delay="0"/>
                                          </p:stCondLst>
                                        </p:cTn>
                                        <p:tgtEl>
                                          <p:spTgt spid="15"/>
                                        </p:tgtEl>
                                      </p:cBhvr>
                                    </p:animEffect>
                                    <p:anim calcmode="lin" valueType="num">
                                      <p:cBhvr>
                                        <p:cTn id="62"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7" dur="26">
                                          <p:stCondLst>
                                            <p:cond delay="650"/>
                                          </p:stCondLst>
                                        </p:cTn>
                                        <p:tgtEl>
                                          <p:spTgt spid="15"/>
                                        </p:tgtEl>
                                      </p:cBhvr>
                                      <p:to x="100000" y="60000"/>
                                    </p:animScale>
                                    <p:animScale>
                                      <p:cBhvr>
                                        <p:cTn id="68" dur="166" decel="50000">
                                          <p:stCondLst>
                                            <p:cond delay="676"/>
                                          </p:stCondLst>
                                        </p:cTn>
                                        <p:tgtEl>
                                          <p:spTgt spid="15"/>
                                        </p:tgtEl>
                                      </p:cBhvr>
                                      <p:to x="100000" y="100000"/>
                                    </p:animScale>
                                    <p:animScale>
                                      <p:cBhvr>
                                        <p:cTn id="69" dur="26">
                                          <p:stCondLst>
                                            <p:cond delay="1312"/>
                                          </p:stCondLst>
                                        </p:cTn>
                                        <p:tgtEl>
                                          <p:spTgt spid="15"/>
                                        </p:tgtEl>
                                      </p:cBhvr>
                                      <p:to x="100000" y="80000"/>
                                    </p:animScale>
                                    <p:animScale>
                                      <p:cBhvr>
                                        <p:cTn id="70" dur="166" decel="50000">
                                          <p:stCondLst>
                                            <p:cond delay="1338"/>
                                          </p:stCondLst>
                                        </p:cTn>
                                        <p:tgtEl>
                                          <p:spTgt spid="15"/>
                                        </p:tgtEl>
                                      </p:cBhvr>
                                      <p:to x="100000" y="100000"/>
                                    </p:animScale>
                                    <p:animScale>
                                      <p:cBhvr>
                                        <p:cTn id="71" dur="26">
                                          <p:stCondLst>
                                            <p:cond delay="1642"/>
                                          </p:stCondLst>
                                        </p:cTn>
                                        <p:tgtEl>
                                          <p:spTgt spid="15"/>
                                        </p:tgtEl>
                                      </p:cBhvr>
                                      <p:to x="100000" y="90000"/>
                                    </p:animScale>
                                    <p:animScale>
                                      <p:cBhvr>
                                        <p:cTn id="72" dur="166" decel="50000">
                                          <p:stCondLst>
                                            <p:cond delay="1668"/>
                                          </p:stCondLst>
                                        </p:cTn>
                                        <p:tgtEl>
                                          <p:spTgt spid="15"/>
                                        </p:tgtEl>
                                      </p:cBhvr>
                                      <p:to x="100000" y="100000"/>
                                    </p:animScale>
                                    <p:animScale>
                                      <p:cBhvr>
                                        <p:cTn id="73" dur="26">
                                          <p:stCondLst>
                                            <p:cond delay="1808"/>
                                          </p:stCondLst>
                                        </p:cTn>
                                        <p:tgtEl>
                                          <p:spTgt spid="15"/>
                                        </p:tgtEl>
                                      </p:cBhvr>
                                      <p:to x="100000" y="95000"/>
                                    </p:animScale>
                                    <p:animScale>
                                      <p:cBhvr>
                                        <p:cTn id="74"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C073E-445B-826B-409E-E70BA939AFBE}"/>
              </a:ext>
            </a:extLst>
          </p:cNvPr>
          <p:cNvSpPr>
            <a:spLocks noGrp="1"/>
          </p:cNvSpPr>
          <p:nvPr>
            <p:ph type="title"/>
          </p:nvPr>
        </p:nvSpPr>
        <p:spPr/>
        <p:txBody>
          <a:bodyPr/>
          <a:lstStyle/>
          <a:p>
            <a:r>
              <a:rPr lang="en-GB"/>
              <a:t>Innovative Organisations</a:t>
            </a:r>
          </a:p>
        </p:txBody>
      </p:sp>
      <p:sp>
        <p:nvSpPr>
          <p:cNvPr id="6" name="Text Placeholder 5">
            <a:extLst>
              <a:ext uri="{FF2B5EF4-FFF2-40B4-BE49-F238E27FC236}">
                <a16:creationId xmlns:a16="http://schemas.microsoft.com/office/drawing/2014/main" id="{3F621F49-2E74-0DDD-81BC-CD1B5DFCEC1E}"/>
              </a:ext>
            </a:extLst>
          </p:cNvPr>
          <p:cNvSpPr>
            <a:spLocks noGrp="1"/>
          </p:cNvSpPr>
          <p:nvPr>
            <p:ph type="body" sz="quarter" idx="28"/>
          </p:nvPr>
        </p:nvSpPr>
        <p:spPr/>
        <p:txBody>
          <a:bodyPr/>
          <a:lstStyle/>
          <a:p>
            <a:endParaRPr lang="en-GB"/>
          </a:p>
        </p:txBody>
      </p:sp>
      <p:sp>
        <p:nvSpPr>
          <p:cNvPr id="7" name="Footer Placeholder 6">
            <a:extLst>
              <a:ext uri="{FF2B5EF4-FFF2-40B4-BE49-F238E27FC236}">
                <a16:creationId xmlns:a16="http://schemas.microsoft.com/office/drawing/2014/main" id="{68A87E6F-FC78-6659-589A-911B508A0359}"/>
              </a:ext>
            </a:extLst>
          </p:cNvPr>
          <p:cNvSpPr>
            <a:spLocks noGrp="1"/>
          </p:cNvSpPr>
          <p:nvPr>
            <p:ph type="ftr" sz="quarter" idx="11"/>
          </p:nvPr>
        </p:nvSpPr>
        <p:spPr/>
        <p:txBody>
          <a:bodyPr/>
          <a:lstStyle/>
          <a:p>
            <a:r>
              <a:rPr lang="en-US"/>
              <a:t>Scientific findings</a:t>
            </a:r>
          </a:p>
        </p:txBody>
      </p:sp>
      <p:sp>
        <p:nvSpPr>
          <p:cNvPr id="8" name="Slide Number Placeholder 7">
            <a:extLst>
              <a:ext uri="{FF2B5EF4-FFF2-40B4-BE49-F238E27FC236}">
                <a16:creationId xmlns:a16="http://schemas.microsoft.com/office/drawing/2014/main" id="{CC8E0D62-6899-DA1E-258E-24886585F42C}"/>
              </a:ext>
            </a:extLst>
          </p:cNvPr>
          <p:cNvSpPr>
            <a:spLocks noGrp="1"/>
          </p:cNvSpPr>
          <p:nvPr>
            <p:ph type="sldNum" sz="quarter" idx="12"/>
          </p:nvPr>
        </p:nvSpPr>
        <p:spPr/>
        <p:txBody>
          <a:bodyPr/>
          <a:lstStyle/>
          <a:p>
            <a:fld id="{FE024F78-56A6-7740-B68D-8D4D026EDF3F}" type="slidenum">
              <a:rPr lang="en-US" smtClean="0"/>
              <a:pPr/>
              <a:t>9</a:t>
            </a:fld>
            <a:endParaRPr lang="en-US"/>
          </a:p>
        </p:txBody>
      </p:sp>
      <p:pic>
        <p:nvPicPr>
          <p:cNvPr id="1026" name="Picture 2" descr="Apple (@Apple) / X">
            <a:extLst>
              <a:ext uri="{FF2B5EF4-FFF2-40B4-BE49-F238E27FC236}">
                <a16:creationId xmlns:a16="http://schemas.microsoft.com/office/drawing/2014/main" id="{D9CCD7D7-D716-8401-0FD5-E373D47944B3}"/>
              </a:ext>
            </a:extLst>
          </p:cNvPr>
          <p:cNvPicPr>
            <a:picLocks noGrp="1" noChangeAspect="1" noChangeArrowheads="1"/>
          </p:cNvPicPr>
          <p:nvPr>
            <p:ph sz="quarter" idx="29"/>
          </p:nvPr>
        </p:nvPicPr>
        <p:blipFill>
          <a:blip r:embed="rId3">
            <a:extLst>
              <a:ext uri="{28A0092B-C50C-407E-A947-70E740481C1C}">
                <a14:useLocalDpi xmlns:a14="http://schemas.microsoft.com/office/drawing/2010/main" val="0"/>
              </a:ext>
            </a:extLst>
          </a:blip>
          <a:srcRect/>
          <a:stretch>
            <a:fillRect/>
          </a:stretch>
        </p:blipFill>
        <p:spPr bwMode="auto">
          <a:xfrm>
            <a:off x="4946352" y="1413619"/>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tflix Review | PCMag">
            <a:extLst>
              <a:ext uri="{FF2B5EF4-FFF2-40B4-BE49-F238E27FC236}">
                <a16:creationId xmlns:a16="http://schemas.microsoft.com/office/drawing/2014/main" id="{DD412277-85A9-DD39-505B-4623FFD191B9}"/>
              </a:ext>
            </a:extLst>
          </p:cNvPr>
          <p:cNvPicPr>
            <a:picLocks noGrp="1" noChangeAspect="1" noChangeArrowheads="1"/>
          </p:cNvPicPr>
          <p:nvPr>
            <p:ph sz="quarter" idx="31"/>
          </p:nvPr>
        </p:nvPicPr>
        <p:blipFill>
          <a:blip r:embed="rId4">
            <a:extLst>
              <a:ext uri="{28A0092B-C50C-407E-A947-70E740481C1C}">
                <a14:useLocalDpi xmlns:a14="http://schemas.microsoft.com/office/drawing/2010/main" val="0"/>
              </a:ext>
            </a:extLst>
          </a:blip>
          <a:srcRect/>
          <a:stretch>
            <a:fillRect/>
          </a:stretch>
        </p:blipFill>
        <p:spPr bwMode="auto">
          <a:xfrm>
            <a:off x="8354465" y="1708059"/>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sla, Inc. - Wikipedia">
            <a:extLst>
              <a:ext uri="{FF2B5EF4-FFF2-40B4-BE49-F238E27FC236}">
                <a16:creationId xmlns:a16="http://schemas.microsoft.com/office/drawing/2014/main" id="{D8C33298-9251-8AC7-9C57-F19B1B2939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9845" y="3597689"/>
            <a:ext cx="1885950" cy="24288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Uber">
            <a:extLst>
              <a:ext uri="{FF2B5EF4-FFF2-40B4-BE49-F238E27FC236}">
                <a16:creationId xmlns:a16="http://schemas.microsoft.com/office/drawing/2014/main" id="{ADF8BB8B-DB31-0FFC-D1D0-D972AAFE2B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24437" y="390727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DesignStudio creates new logo for Airbnb">
            <a:extLst>
              <a:ext uri="{FF2B5EF4-FFF2-40B4-BE49-F238E27FC236}">
                <a16:creationId xmlns:a16="http://schemas.microsoft.com/office/drawing/2014/main" id="{11930476-181B-391E-7433-E273FFDA25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74368" y="3637547"/>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istory of the Amazon Logo ...">
            <a:extLst>
              <a:ext uri="{FF2B5EF4-FFF2-40B4-BE49-F238E27FC236}">
                <a16:creationId xmlns:a16="http://schemas.microsoft.com/office/drawing/2014/main" id="{34577EAD-5D4A-B939-1AED-BFFB98241590}"/>
              </a:ext>
            </a:extLst>
          </p:cNvPr>
          <p:cNvPicPr>
            <a:picLocks noGrp="1" noChangeAspect="1" noChangeArrowheads="1"/>
          </p:cNvPicPr>
          <p:nvPr>
            <p:ph sz="quarter" idx="30"/>
          </p:nvPr>
        </p:nvPicPr>
        <p:blipFill>
          <a:blip r:embed="rId8">
            <a:extLst>
              <a:ext uri="{28A0092B-C50C-407E-A947-70E740481C1C}">
                <a14:useLocalDpi xmlns:a14="http://schemas.microsoft.com/office/drawing/2010/main" val="0"/>
              </a:ext>
            </a:extLst>
          </a:blip>
          <a:srcRect/>
          <a:stretch>
            <a:fillRect/>
          </a:stretch>
        </p:blipFill>
        <p:spPr bwMode="auto">
          <a:xfrm>
            <a:off x="1281220" y="1737495"/>
            <a:ext cx="2743200" cy="1541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16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A377F-2A9A-48DF-B80F-22A272E3D4A0}"/>
              </a:ext>
            </a:extLst>
          </p:cNvPr>
          <p:cNvSpPr>
            <a:spLocks noGrp="1"/>
          </p:cNvSpPr>
          <p:nvPr>
            <p:ph type="title"/>
          </p:nvPr>
        </p:nvSpPr>
        <p:spPr>
          <a:xfrm>
            <a:off x="838200" y="114087"/>
            <a:ext cx="10515600" cy="1325563"/>
          </a:xfrm>
        </p:spPr>
        <p:txBody>
          <a:bodyPr/>
          <a:lstStyle/>
          <a:p>
            <a:r>
              <a:rPr lang="en-GB"/>
              <a:t>Frozen in time</a:t>
            </a:r>
          </a:p>
        </p:txBody>
      </p:sp>
      <p:sp>
        <p:nvSpPr>
          <p:cNvPr id="8" name="Slide Number Placeholder 7">
            <a:extLst>
              <a:ext uri="{FF2B5EF4-FFF2-40B4-BE49-F238E27FC236}">
                <a16:creationId xmlns:a16="http://schemas.microsoft.com/office/drawing/2014/main" id="{133FCBB1-C992-4FE1-8DCF-5A559E694C91}"/>
              </a:ext>
            </a:extLst>
          </p:cNvPr>
          <p:cNvSpPr>
            <a:spLocks noGrp="1"/>
          </p:cNvSpPr>
          <p:nvPr>
            <p:ph type="sldNum" sz="quarter" idx="12"/>
          </p:nvPr>
        </p:nvSpPr>
        <p:spPr/>
        <p:txBody>
          <a:bodyPr/>
          <a:lstStyle/>
          <a:p>
            <a:fld id="{FE024F78-56A6-7740-B68D-8D4D026EDF3F}" type="slidenum">
              <a:rPr lang="en-US" smtClean="0"/>
              <a:pPr/>
              <a:t>10</a:t>
            </a:fld>
            <a:endParaRPr lang="en-US"/>
          </a:p>
        </p:txBody>
      </p:sp>
      <p:sp>
        <p:nvSpPr>
          <p:cNvPr id="9" name="TextBox 8">
            <a:extLst>
              <a:ext uri="{FF2B5EF4-FFF2-40B4-BE49-F238E27FC236}">
                <a16:creationId xmlns:a16="http://schemas.microsoft.com/office/drawing/2014/main" id="{1E2E1C20-0173-4FE9-8440-68C295E5AB1D}"/>
              </a:ext>
            </a:extLst>
          </p:cNvPr>
          <p:cNvSpPr txBox="1"/>
          <p:nvPr/>
        </p:nvSpPr>
        <p:spPr>
          <a:xfrm>
            <a:off x="78377" y="1219200"/>
            <a:ext cx="12000411" cy="646331"/>
          </a:xfrm>
          <a:prstGeom prst="rect">
            <a:avLst/>
          </a:prstGeom>
          <a:noFill/>
        </p:spPr>
        <p:txBody>
          <a:bodyPr wrap="square" rtlCol="0">
            <a:spAutoFit/>
          </a:bodyPr>
          <a:lstStyle/>
          <a:p>
            <a:r>
              <a:rPr lang="en-GB">
                <a:solidFill>
                  <a:srgbClr val="FFFFFF"/>
                </a:solidFill>
              </a:rPr>
              <a:t>In the 20th century, a time of great invention and innovation, when the world was rapidly changing and new ideas and products were popping up left and right. But for some products, innovation seemed to stop after the initial invention.</a:t>
            </a:r>
          </a:p>
        </p:txBody>
      </p:sp>
      <p:pic>
        <p:nvPicPr>
          <p:cNvPr id="10" name="Picture 9">
            <a:extLst>
              <a:ext uri="{FF2B5EF4-FFF2-40B4-BE49-F238E27FC236}">
                <a16:creationId xmlns:a16="http://schemas.microsoft.com/office/drawing/2014/main" id="{A7A89AC7-989C-45FE-9EB3-5215CDB1E01C}"/>
              </a:ext>
            </a:extLst>
          </p:cNvPr>
          <p:cNvPicPr>
            <a:picLocks noChangeAspect="1"/>
          </p:cNvPicPr>
          <p:nvPr/>
        </p:nvPicPr>
        <p:blipFill>
          <a:blip r:embed="rId2"/>
          <a:stretch>
            <a:fillRect/>
          </a:stretch>
        </p:blipFill>
        <p:spPr>
          <a:xfrm>
            <a:off x="243841" y="2544763"/>
            <a:ext cx="3676379" cy="1706880"/>
          </a:xfrm>
          <a:prstGeom prst="rect">
            <a:avLst/>
          </a:prstGeom>
        </p:spPr>
      </p:pic>
      <p:sp>
        <p:nvSpPr>
          <p:cNvPr id="11" name="TextBox 10">
            <a:extLst>
              <a:ext uri="{FF2B5EF4-FFF2-40B4-BE49-F238E27FC236}">
                <a16:creationId xmlns:a16="http://schemas.microsoft.com/office/drawing/2014/main" id="{233CE5C0-2629-460F-9CFB-B2AAA8FC2DEC}"/>
              </a:ext>
            </a:extLst>
          </p:cNvPr>
          <p:cNvSpPr txBox="1"/>
          <p:nvPr/>
        </p:nvSpPr>
        <p:spPr>
          <a:xfrm>
            <a:off x="243841" y="4490536"/>
            <a:ext cx="2508068" cy="1754326"/>
          </a:xfrm>
          <a:prstGeom prst="rect">
            <a:avLst/>
          </a:prstGeom>
          <a:noFill/>
        </p:spPr>
        <p:txBody>
          <a:bodyPr wrap="square" rtlCol="0">
            <a:spAutoFit/>
          </a:bodyPr>
          <a:lstStyle/>
          <a:p>
            <a:r>
              <a:rPr lang="en-GB">
                <a:solidFill>
                  <a:srgbClr val="FF0000"/>
                </a:solidFill>
              </a:rPr>
              <a:t>The toaster was invented in 1921 (as pictured) and updated in 1930 but since then not much has changed.</a:t>
            </a:r>
          </a:p>
        </p:txBody>
      </p:sp>
      <p:pic>
        <p:nvPicPr>
          <p:cNvPr id="12" name="Picture 11">
            <a:extLst>
              <a:ext uri="{FF2B5EF4-FFF2-40B4-BE49-F238E27FC236}">
                <a16:creationId xmlns:a16="http://schemas.microsoft.com/office/drawing/2014/main" id="{B9D335E8-E7AC-4AE3-9119-5CE4C822F5E5}"/>
              </a:ext>
            </a:extLst>
          </p:cNvPr>
          <p:cNvPicPr>
            <a:picLocks noChangeAspect="1"/>
          </p:cNvPicPr>
          <p:nvPr/>
        </p:nvPicPr>
        <p:blipFill>
          <a:blip r:embed="rId3"/>
          <a:stretch>
            <a:fillRect/>
          </a:stretch>
        </p:blipFill>
        <p:spPr>
          <a:xfrm>
            <a:off x="8212148" y="2302789"/>
            <a:ext cx="2619375" cy="1743075"/>
          </a:xfrm>
          <a:prstGeom prst="rect">
            <a:avLst/>
          </a:prstGeom>
        </p:spPr>
      </p:pic>
      <p:sp>
        <p:nvSpPr>
          <p:cNvPr id="13" name="TextBox 12">
            <a:extLst>
              <a:ext uri="{FF2B5EF4-FFF2-40B4-BE49-F238E27FC236}">
                <a16:creationId xmlns:a16="http://schemas.microsoft.com/office/drawing/2014/main" id="{56F080AC-B1F9-42CB-A0E5-14B4771A9562}"/>
              </a:ext>
            </a:extLst>
          </p:cNvPr>
          <p:cNvSpPr txBox="1"/>
          <p:nvPr/>
        </p:nvSpPr>
        <p:spPr>
          <a:xfrm>
            <a:off x="8196092" y="4251643"/>
            <a:ext cx="2508068" cy="2031325"/>
          </a:xfrm>
          <a:prstGeom prst="rect">
            <a:avLst/>
          </a:prstGeom>
          <a:noFill/>
        </p:spPr>
        <p:txBody>
          <a:bodyPr wrap="square" rtlCol="0">
            <a:spAutoFit/>
          </a:bodyPr>
          <a:lstStyle/>
          <a:p>
            <a:r>
              <a:rPr lang="en-GB">
                <a:solidFill>
                  <a:srgbClr val="FF0000"/>
                </a:solidFill>
              </a:rPr>
              <a:t>Handcuffs had a manual locking system until 1914 then were upgraded with a “quick jab” mechanism years later and have not changed since.</a:t>
            </a:r>
          </a:p>
        </p:txBody>
      </p:sp>
      <p:sp>
        <p:nvSpPr>
          <p:cNvPr id="14" name="TextBox 13">
            <a:extLst>
              <a:ext uri="{FF2B5EF4-FFF2-40B4-BE49-F238E27FC236}">
                <a16:creationId xmlns:a16="http://schemas.microsoft.com/office/drawing/2014/main" id="{749BB52A-D6B6-4D1A-9F40-2A2C39B1F70F}"/>
              </a:ext>
            </a:extLst>
          </p:cNvPr>
          <p:cNvSpPr txBox="1"/>
          <p:nvPr/>
        </p:nvSpPr>
        <p:spPr>
          <a:xfrm>
            <a:off x="4728754" y="2936538"/>
            <a:ext cx="2795452" cy="1754326"/>
          </a:xfrm>
          <a:prstGeom prst="rect">
            <a:avLst/>
          </a:prstGeom>
          <a:noFill/>
        </p:spPr>
        <p:txBody>
          <a:bodyPr wrap="square" rtlCol="0">
            <a:spAutoFit/>
          </a:bodyPr>
          <a:lstStyle/>
          <a:p>
            <a:r>
              <a:rPr lang="en-GB">
                <a:solidFill>
                  <a:srgbClr val="FFC000"/>
                </a:solidFill>
              </a:rPr>
              <a:t>Can you think of any other examples of products frozen in time?</a:t>
            </a:r>
          </a:p>
          <a:p>
            <a:endParaRPr lang="en-GB">
              <a:solidFill>
                <a:srgbClr val="FFC000"/>
              </a:solidFill>
            </a:endParaRPr>
          </a:p>
          <a:p>
            <a:r>
              <a:rPr lang="en-GB">
                <a:solidFill>
                  <a:srgbClr val="FFC000"/>
                </a:solidFill>
              </a:rPr>
              <a:t>How would you change them?</a:t>
            </a:r>
          </a:p>
        </p:txBody>
      </p:sp>
    </p:spTree>
    <p:extLst>
      <p:ext uri="{BB962C8B-B14F-4D97-AF65-F5344CB8AC3E}">
        <p14:creationId xmlns:p14="http://schemas.microsoft.com/office/powerpoint/2010/main" val="3040156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a:xfrm>
            <a:off x="838200" y="42908"/>
            <a:ext cx="10515600" cy="1325563"/>
          </a:xfrm>
        </p:spPr>
        <p:txBody>
          <a:bodyPr/>
          <a:lstStyle/>
          <a:p>
            <a:r>
              <a:rPr lang="en-US"/>
              <a:t>Types of innovators</a:t>
            </a:r>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a:lstStyle/>
          <a:p>
            <a:fld id="{FE024F78-56A6-7740-B68D-8D4D026EDF3F}" type="slidenum">
              <a:rPr lang="en-US" smtClean="0"/>
              <a:pPr/>
              <a:t>11</a:t>
            </a:fld>
            <a:endParaRPr lang="en-US"/>
          </a:p>
        </p:txBody>
      </p:sp>
      <p:sp>
        <p:nvSpPr>
          <p:cNvPr id="19" name="TextBox 18">
            <a:extLst>
              <a:ext uri="{FF2B5EF4-FFF2-40B4-BE49-F238E27FC236}">
                <a16:creationId xmlns:a16="http://schemas.microsoft.com/office/drawing/2014/main" id="{D82E6F5D-9918-40FB-B47B-150730A7A071}"/>
              </a:ext>
            </a:extLst>
          </p:cNvPr>
          <p:cNvSpPr txBox="1"/>
          <p:nvPr/>
        </p:nvSpPr>
        <p:spPr>
          <a:xfrm>
            <a:off x="1143000" y="1497875"/>
            <a:ext cx="10900954"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FFFFFF"/>
                </a:solidFill>
              </a:rPr>
              <a:t>Strategists</a:t>
            </a:r>
          </a:p>
          <a:p>
            <a:pPr marL="285750" indent="-285750">
              <a:buFont typeface="Arial" panose="020B0604020202020204" pitchFamily="34" charset="0"/>
              <a:buChar char="•"/>
            </a:pPr>
            <a:r>
              <a:rPr lang="en-GB" sz="2800" dirty="0">
                <a:solidFill>
                  <a:srgbClr val="FFFFFF"/>
                </a:solidFill>
              </a:rPr>
              <a:t>Provocateurs</a:t>
            </a:r>
          </a:p>
          <a:p>
            <a:pPr marL="285750" indent="-285750">
              <a:buFont typeface="Arial" panose="020B0604020202020204" pitchFamily="34" charset="0"/>
              <a:buChar char="•"/>
            </a:pPr>
            <a:r>
              <a:rPr lang="en-GB" sz="2800" dirty="0">
                <a:solidFill>
                  <a:srgbClr val="FFFFFF"/>
                </a:solidFill>
              </a:rPr>
              <a:t>Psychologists</a:t>
            </a:r>
          </a:p>
          <a:p>
            <a:pPr marL="285750" indent="-285750">
              <a:buFont typeface="Arial" panose="020B0604020202020204" pitchFamily="34" charset="0"/>
              <a:buChar char="•"/>
            </a:pPr>
            <a:r>
              <a:rPr lang="en-GB" sz="2800" dirty="0">
                <a:solidFill>
                  <a:srgbClr val="FFFFFF"/>
                </a:solidFill>
              </a:rPr>
              <a:t>Collaborators</a:t>
            </a:r>
          </a:p>
          <a:p>
            <a:pPr marL="285750" indent="-285750">
              <a:buFont typeface="Arial" panose="020B0604020202020204" pitchFamily="34" charset="0"/>
              <a:buChar char="•"/>
            </a:pPr>
            <a:r>
              <a:rPr lang="en-GB" sz="2800" dirty="0">
                <a:solidFill>
                  <a:srgbClr val="FFFFFF"/>
                </a:solidFill>
              </a:rPr>
              <a:t>Culture Shapers</a:t>
            </a:r>
          </a:p>
          <a:p>
            <a:pPr marL="285750" indent="-285750">
              <a:buFont typeface="Arial" panose="020B0604020202020204" pitchFamily="34" charset="0"/>
              <a:buChar char="•"/>
            </a:pPr>
            <a:r>
              <a:rPr lang="en-GB" sz="2800" dirty="0">
                <a:solidFill>
                  <a:srgbClr val="FFFFFF"/>
                </a:solidFill>
              </a:rPr>
              <a:t>Orchestrators</a:t>
            </a:r>
          </a:p>
          <a:p>
            <a:endParaRPr lang="en-GB" sz="2800" dirty="0">
              <a:solidFill>
                <a:srgbClr val="FFFFFF"/>
              </a:solidFill>
            </a:endParaRPr>
          </a:p>
          <a:p>
            <a:endParaRPr lang="en-GB" sz="2800" dirty="0">
              <a:solidFill>
                <a:srgbClr val="FFFFFF"/>
              </a:solidFill>
            </a:endParaRPr>
          </a:p>
          <a:p>
            <a:r>
              <a:rPr lang="en-GB" sz="2800" dirty="0">
                <a:solidFill>
                  <a:srgbClr val="FFC000"/>
                </a:solidFill>
              </a:rPr>
              <a:t>So what type of innovator are you? Complete the quiz: </a:t>
            </a:r>
          </a:p>
          <a:p>
            <a:r>
              <a:rPr lang="en-GB" sz="2800" dirty="0">
                <a:hlinkClick r:id="rId3"/>
              </a:rPr>
              <a:t>https://www.carlajohnson.co/innovationarchetype/</a:t>
            </a:r>
            <a:r>
              <a:rPr lang="en-GB" sz="2800" dirty="0"/>
              <a:t> </a:t>
            </a:r>
          </a:p>
          <a:p>
            <a:endParaRPr lang="en-GB" sz="2800" dirty="0">
              <a:solidFill>
                <a:srgbClr val="FFC000"/>
              </a:solidFill>
            </a:endParaRPr>
          </a:p>
        </p:txBody>
      </p:sp>
    </p:spTree>
    <p:extLst>
      <p:ext uri="{BB962C8B-B14F-4D97-AF65-F5344CB8AC3E}">
        <p14:creationId xmlns:p14="http://schemas.microsoft.com/office/powerpoint/2010/main" val="399927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fade">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fade">
                                      <p:cBhvr>
                                        <p:cTn id="27" dur="5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fade">
                                      <p:cBhvr>
                                        <p:cTn id="32" dur="500"/>
                                        <p:tgtEl>
                                          <p:spTgt spid="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19">
                                            <p:txEl>
                                              <p:pRg st="8" end="8"/>
                                            </p:txEl>
                                          </p:spTgt>
                                        </p:tgtEl>
                                        <p:attrNameLst>
                                          <p:attrName>style.visibility</p:attrName>
                                        </p:attrNameLst>
                                      </p:cBhvr>
                                      <p:to>
                                        <p:strVal val="visible"/>
                                      </p:to>
                                    </p:set>
                                    <p:anim calcmode="lin" valueType="num">
                                      <p:cBhvr>
                                        <p:cTn id="37" dur="500" fill="hold"/>
                                        <p:tgtEl>
                                          <p:spTgt spid="19">
                                            <p:txEl>
                                              <p:pRg st="8" end="8"/>
                                            </p:txEl>
                                          </p:spTgt>
                                        </p:tgtEl>
                                        <p:attrNameLst>
                                          <p:attrName>ppt_w</p:attrName>
                                        </p:attrNameLst>
                                      </p:cBhvr>
                                      <p:tavLst>
                                        <p:tav tm="0">
                                          <p:val>
                                            <p:fltVal val="0"/>
                                          </p:val>
                                        </p:tav>
                                        <p:tav tm="100000">
                                          <p:val>
                                            <p:strVal val="#ppt_w"/>
                                          </p:val>
                                        </p:tav>
                                      </p:tavLst>
                                    </p:anim>
                                    <p:anim calcmode="lin" valueType="num">
                                      <p:cBhvr>
                                        <p:cTn id="38" dur="500" fill="hold"/>
                                        <p:tgtEl>
                                          <p:spTgt spid="19">
                                            <p:txEl>
                                              <p:pRg st="8" end="8"/>
                                            </p:txEl>
                                          </p:spTgt>
                                        </p:tgtEl>
                                        <p:attrNameLst>
                                          <p:attrName>ppt_h</p:attrName>
                                        </p:attrNameLst>
                                      </p:cBhvr>
                                      <p:tavLst>
                                        <p:tav tm="0">
                                          <p:val>
                                            <p:fltVal val="0"/>
                                          </p:val>
                                        </p:tav>
                                        <p:tav tm="100000">
                                          <p:val>
                                            <p:strVal val="#ppt_h"/>
                                          </p:val>
                                        </p:tav>
                                      </p:tavLst>
                                    </p:anim>
                                    <p:animEffect transition="in" filter="fade">
                                      <p:cBhvr>
                                        <p:cTn id="39" dur="500"/>
                                        <p:tgtEl>
                                          <p:spTgt spid="19">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nodeType="clickEffect">
                                  <p:stCondLst>
                                    <p:cond delay="0"/>
                                  </p:stCondLst>
                                  <p:childTnLst>
                                    <p:set>
                                      <p:cBhvr>
                                        <p:cTn id="43" dur="1" fill="hold">
                                          <p:stCondLst>
                                            <p:cond delay="0"/>
                                          </p:stCondLst>
                                        </p:cTn>
                                        <p:tgtEl>
                                          <p:spTgt spid="19">
                                            <p:txEl>
                                              <p:pRg st="9" end="9"/>
                                            </p:txEl>
                                          </p:spTgt>
                                        </p:tgtEl>
                                        <p:attrNameLst>
                                          <p:attrName>style.visibility</p:attrName>
                                        </p:attrNameLst>
                                      </p:cBhvr>
                                      <p:to>
                                        <p:strVal val="visible"/>
                                      </p:to>
                                    </p:set>
                                    <p:anim calcmode="lin" valueType="num">
                                      <p:cBhvr>
                                        <p:cTn id="44" dur="500" fill="hold"/>
                                        <p:tgtEl>
                                          <p:spTgt spid="19">
                                            <p:txEl>
                                              <p:pRg st="9" end="9"/>
                                            </p:txEl>
                                          </p:spTgt>
                                        </p:tgtEl>
                                        <p:attrNameLst>
                                          <p:attrName>ppt_w</p:attrName>
                                        </p:attrNameLst>
                                      </p:cBhvr>
                                      <p:tavLst>
                                        <p:tav tm="0">
                                          <p:val>
                                            <p:fltVal val="0"/>
                                          </p:val>
                                        </p:tav>
                                        <p:tav tm="100000">
                                          <p:val>
                                            <p:strVal val="#ppt_w"/>
                                          </p:val>
                                        </p:tav>
                                      </p:tavLst>
                                    </p:anim>
                                    <p:anim calcmode="lin" valueType="num">
                                      <p:cBhvr>
                                        <p:cTn id="45" dur="500" fill="hold"/>
                                        <p:tgtEl>
                                          <p:spTgt spid="19">
                                            <p:txEl>
                                              <p:pRg st="9" end="9"/>
                                            </p:txEl>
                                          </p:spTgt>
                                        </p:tgtEl>
                                        <p:attrNameLst>
                                          <p:attrName>ppt_h</p:attrName>
                                        </p:attrNameLst>
                                      </p:cBhvr>
                                      <p:tavLst>
                                        <p:tav tm="0">
                                          <p:val>
                                            <p:fltVal val="0"/>
                                          </p:val>
                                        </p:tav>
                                        <p:tav tm="100000">
                                          <p:val>
                                            <p:strVal val="#ppt_h"/>
                                          </p:val>
                                        </p:tav>
                                      </p:tavLst>
                                    </p:anim>
                                    <p:animEffect transition="in" filter="fade">
                                      <p:cBhvr>
                                        <p:cTn id="46" dur="500"/>
                                        <p:tgtEl>
                                          <p:spTgt spid="1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7FD9-646E-46F7-8044-3BF4C5C922E8}"/>
              </a:ext>
            </a:extLst>
          </p:cNvPr>
          <p:cNvSpPr>
            <a:spLocks noGrp="1"/>
          </p:cNvSpPr>
          <p:nvPr>
            <p:ph type="title"/>
          </p:nvPr>
        </p:nvSpPr>
        <p:spPr>
          <a:xfrm>
            <a:off x="838200" y="114087"/>
            <a:ext cx="10515600" cy="1325563"/>
          </a:xfrm>
        </p:spPr>
        <p:txBody>
          <a:bodyPr/>
          <a:lstStyle/>
          <a:p>
            <a:r>
              <a:rPr lang="en-GB"/>
              <a:t>Accidental innovations</a:t>
            </a:r>
          </a:p>
        </p:txBody>
      </p:sp>
      <p:sp>
        <p:nvSpPr>
          <p:cNvPr id="8" name="Slide Number Placeholder 7">
            <a:extLst>
              <a:ext uri="{FF2B5EF4-FFF2-40B4-BE49-F238E27FC236}">
                <a16:creationId xmlns:a16="http://schemas.microsoft.com/office/drawing/2014/main" id="{3F57CC08-00DA-4CF7-9ECD-E123B16A62B0}"/>
              </a:ext>
            </a:extLst>
          </p:cNvPr>
          <p:cNvSpPr>
            <a:spLocks noGrp="1"/>
          </p:cNvSpPr>
          <p:nvPr>
            <p:ph type="sldNum" sz="quarter" idx="12"/>
          </p:nvPr>
        </p:nvSpPr>
        <p:spPr/>
        <p:txBody>
          <a:bodyPr/>
          <a:lstStyle/>
          <a:p>
            <a:fld id="{FE024F78-56A6-7740-B68D-8D4D026EDF3F}" type="slidenum">
              <a:rPr lang="en-US" smtClean="0"/>
              <a:pPr/>
              <a:t>12</a:t>
            </a:fld>
            <a:endParaRPr lang="en-US"/>
          </a:p>
        </p:txBody>
      </p:sp>
      <p:pic>
        <p:nvPicPr>
          <p:cNvPr id="10" name="Picture 9">
            <a:extLst>
              <a:ext uri="{FF2B5EF4-FFF2-40B4-BE49-F238E27FC236}">
                <a16:creationId xmlns:a16="http://schemas.microsoft.com/office/drawing/2014/main" id="{ACF8DD65-1665-4915-826A-A5D9D5DA1FD2}"/>
              </a:ext>
            </a:extLst>
          </p:cNvPr>
          <p:cNvPicPr>
            <a:picLocks noChangeAspect="1"/>
          </p:cNvPicPr>
          <p:nvPr/>
        </p:nvPicPr>
        <p:blipFill>
          <a:blip r:embed="rId3"/>
          <a:stretch>
            <a:fillRect/>
          </a:stretch>
        </p:blipFill>
        <p:spPr>
          <a:xfrm>
            <a:off x="357052" y="1439649"/>
            <a:ext cx="4998720" cy="4368967"/>
          </a:xfrm>
          <a:prstGeom prst="rect">
            <a:avLst/>
          </a:prstGeom>
        </p:spPr>
      </p:pic>
      <p:pic>
        <p:nvPicPr>
          <p:cNvPr id="11" name="Picture 10">
            <a:extLst>
              <a:ext uri="{FF2B5EF4-FFF2-40B4-BE49-F238E27FC236}">
                <a16:creationId xmlns:a16="http://schemas.microsoft.com/office/drawing/2014/main" id="{B08154D8-1DCC-4954-BC71-6FD2C8EE8DFB}"/>
              </a:ext>
            </a:extLst>
          </p:cNvPr>
          <p:cNvPicPr>
            <a:picLocks noChangeAspect="1"/>
          </p:cNvPicPr>
          <p:nvPr/>
        </p:nvPicPr>
        <p:blipFill>
          <a:blip r:embed="rId4"/>
          <a:stretch>
            <a:fillRect/>
          </a:stretch>
        </p:blipFill>
        <p:spPr>
          <a:xfrm>
            <a:off x="6627223" y="1358537"/>
            <a:ext cx="5286102" cy="4450080"/>
          </a:xfrm>
          <a:prstGeom prst="rect">
            <a:avLst/>
          </a:prstGeom>
        </p:spPr>
      </p:pic>
    </p:spTree>
    <p:extLst>
      <p:ext uri="{BB962C8B-B14F-4D97-AF65-F5344CB8AC3E}">
        <p14:creationId xmlns:p14="http://schemas.microsoft.com/office/powerpoint/2010/main" val="364172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Importance of innovation</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13</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174171" y="1100016"/>
            <a:ext cx="11710000" cy="2031325"/>
          </a:xfrm>
          <a:prstGeom prst="rect">
            <a:avLst/>
          </a:prstGeom>
          <a:noFill/>
        </p:spPr>
        <p:txBody>
          <a:bodyPr wrap="square" rtlCol="0">
            <a:spAutoFit/>
          </a:bodyPr>
          <a:lstStyle/>
          <a:p>
            <a:r>
              <a:rPr lang="en-GB">
                <a:solidFill>
                  <a:srgbClr val="FFFFFF"/>
                </a:solidFill>
              </a:rPr>
              <a:t>Innovation is widely recognised as a crucial driver of economic growth, societal progress, and organisational success. Its importance stems from its ability to generate new ideas, solutions, and opportunities that fuel advancement across various domains also innovation has the power to address complex societal challenges and improve quality of life. </a:t>
            </a:r>
          </a:p>
          <a:p>
            <a:r>
              <a:rPr lang="en-GB">
                <a:solidFill>
                  <a:srgbClr val="FFFFFF"/>
                </a:solidFill>
              </a:rPr>
              <a:t>Have you ever relied on innovation to make tasks easier/quicker?</a:t>
            </a:r>
          </a:p>
          <a:p>
            <a:r>
              <a:rPr lang="en-GB">
                <a:solidFill>
                  <a:srgbClr val="FFFFFF"/>
                </a:solidFill>
              </a:rPr>
              <a:t>Who are some innovators that you can think of?</a:t>
            </a:r>
          </a:p>
          <a:p>
            <a:r>
              <a:rPr lang="en-GB">
                <a:solidFill>
                  <a:srgbClr val="FFFFFF"/>
                </a:solidFill>
              </a:rPr>
              <a:t>Give some examples.</a:t>
            </a:r>
          </a:p>
        </p:txBody>
      </p:sp>
      <p:pic>
        <p:nvPicPr>
          <p:cNvPr id="10" name="Picture 9">
            <a:extLst>
              <a:ext uri="{FF2B5EF4-FFF2-40B4-BE49-F238E27FC236}">
                <a16:creationId xmlns:a16="http://schemas.microsoft.com/office/drawing/2014/main" id="{6A8450D6-D043-4D00-B331-A83288838EBA}"/>
              </a:ext>
            </a:extLst>
          </p:cNvPr>
          <p:cNvPicPr>
            <a:picLocks noChangeAspect="1"/>
          </p:cNvPicPr>
          <p:nvPr/>
        </p:nvPicPr>
        <p:blipFill>
          <a:blip r:embed="rId3"/>
          <a:stretch>
            <a:fillRect/>
          </a:stretch>
        </p:blipFill>
        <p:spPr>
          <a:xfrm>
            <a:off x="3737491" y="3169919"/>
            <a:ext cx="4717017" cy="3531326"/>
          </a:xfrm>
          <a:prstGeom prst="rect">
            <a:avLst/>
          </a:prstGeom>
        </p:spPr>
      </p:pic>
    </p:spTree>
    <p:extLst>
      <p:ext uri="{BB962C8B-B14F-4D97-AF65-F5344CB8AC3E}">
        <p14:creationId xmlns:p14="http://schemas.microsoft.com/office/powerpoint/2010/main" val="168442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randombar(horizontal)">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randombar(horizontal)">
                                      <p:cBhvr>
                                        <p:cTn id="12" dur="500"/>
                                        <p:tgtEl>
                                          <p:spTgt spid="9">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randombar(horizontal)">
                                      <p:cBhvr>
                                        <p:cTn id="15"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Problem solver types</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14</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174171" y="1100016"/>
            <a:ext cx="11710000" cy="5539978"/>
          </a:xfrm>
          <a:prstGeom prst="rect">
            <a:avLst/>
          </a:prstGeom>
          <a:noFill/>
        </p:spPr>
        <p:txBody>
          <a:bodyPr wrap="square" rtlCol="0">
            <a:spAutoFit/>
          </a:bodyPr>
          <a:lstStyle/>
          <a:p>
            <a:r>
              <a:rPr lang="en-GB" sz="2800" dirty="0">
                <a:solidFill>
                  <a:srgbClr val="FFFFFF"/>
                </a:solidFill>
              </a:rPr>
              <a:t>These examples illustrate that their inventors found innovative ways to use them through continuous improvement and adaptation therefore solving a problem and having an important social impact.</a:t>
            </a:r>
          </a:p>
          <a:p>
            <a:endParaRPr lang="en-GB" sz="2800" dirty="0">
              <a:solidFill>
                <a:srgbClr val="FFFFFF"/>
              </a:solidFill>
            </a:endParaRPr>
          </a:p>
          <a:p>
            <a:r>
              <a:rPr lang="en-GB" sz="2800" dirty="0">
                <a:solidFill>
                  <a:srgbClr val="FFFFFF"/>
                </a:solidFill>
              </a:rPr>
              <a:t>Let us look at some key important problem-solving styles:</a:t>
            </a:r>
          </a:p>
          <a:p>
            <a:endParaRPr lang="en-GB" sz="2800" dirty="0">
              <a:solidFill>
                <a:srgbClr val="FFFFFF"/>
              </a:solidFill>
            </a:endParaRPr>
          </a:p>
          <a:p>
            <a:pPr marL="285750" indent="-285750">
              <a:buFont typeface="Wingdings" panose="05000000000000000000" pitchFamily="2" charset="2"/>
              <a:buChar char="Ø"/>
            </a:pPr>
            <a:r>
              <a:rPr lang="en-GB" sz="2800" dirty="0">
                <a:solidFill>
                  <a:srgbClr val="FFFFFF"/>
                </a:solidFill>
              </a:rPr>
              <a:t>Clarifying</a:t>
            </a:r>
          </a:p>
          <a:p>
            <a:pPr marL="285750" indent="-285750">
              <a:buFont typeface="Wingdings" panose="05000000000000000000" pitchFamily="2" charset="2"/>
              <a:buChar char="Ø"/>
            </a:pPr>
            <a:r>
              <a:rPr lang="en-GB" sz="2800" dirty="0">
                <a:solidFill>
                  <a:srgbClr val="FFFFFF"/>
                </a:solidFill>
              </a:rPr>
              <a:t>Ideating</a:t>
            </a:r>
          </a:p>
          <a:p>
            <a:pPr marL="285750" indent="-285750">
              <a:buFont typeface="Wingdings" panose="05000000000000000000" pitchFamily="2" charset="2"/>
              <a:buChar char="Ø"/>
            </a:pPr>
            <a:r>
              <a:rPr lang="en-GB" sz="2800" dirty="0">
                <a:solidFill>
                  <a:srgbClr val="FFFFFF"/>
                </a:solidFill>
              </a:rPr>
              <a:t>Developing</a:t>
            </a:r>
          </a:p>
          <a:p>
            <a:pPr marL="285750" indent="-285750">
              <a:buFont typeface="Wingdings" panose="05000000000000000000" pitchFamily="2" charset="2"/>
              <a:buChar char="Ø"/>
            </a:pPr>
            <a:r>
              <a:rPr lang="en-GB" sz="2800" dirty="0">
                <a:solidFill>
                  <a:srgbClr val="FFFFFF"/>
                </a:solidFill>
              </a:rPr>
              <a:t>Implementing</a:t>
            </a:r>
          </a:p>
          <a:p>
            <a:endParaRPr lang="en-GB" sz="2800" dirty="0">
              <a:solidFill>
                <a:srgbClr val="FFFFFF"/>
              </a:solidFill>
            </a:endParaRPr>
          </a:p>
          <a:p>
            <a:r>
              <a:rPr lang="en-GB" sz="2800" dirty="0">
                <a:solidFill>
                  <a:srgbClr val="FFFFFF"/>
                </a:solidFill>
              </a:rPr>
              <a:t>Which problem solver type are you? </a:t>
            </a:r>
          </a:p>
          <a:p>
            <a:endParaRPr lang="en-GB" dirty="0">
              <a:solidFill>
                <a:srgbClr val="FFFFFF"/>
              </a:solidFill>
            </a:endParaRPr>
          </a:p>
        </p:txBody>
      </p:sp>
    </p:spTree>
    <p:extLst>
      <p:ext uri="{BB962C8B-B14F-4D97-AF65-F5344CB8AC3E}">
        <p14:creationId xmlns:p14="http://schemas.microsoft.com/office/powerpoint/2010/main" val="297364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animEffect transition="in" filter="fade">
                                      <p:cBhvr>
                                        <p:cTn id="7" dur="2000"/>
                                        <p:tgtEl>
                                          <p:spTgt spid="9">
                                            <p:txEl>
                                              <p:pRg st="4" end="4"/>
                                            </p:txEl>
                                          </p:spTgt>
                                        </p:tgtEl>
                                      </p:cBhvr>
                                    </p:animEffect>
                                    <p:anim calcmode="lin" valueType="num">
                                      <p:cBhvr>
                                        <p:cTn id="8" dur="2000" fill="hold"/>
                                        <p:tgtEl>
                                          <p:spTgt spid="9">
                                            <p:txEl>
                                              <p:pRg st="4" end="4"/>
                                            </p:txEl>
                                          </p:spTgt>
                                        </p:tgtEl>
                                        <p:attrNameLst>
                                          <p:attrName>ppt_w</p:attrName>
                                        </p:attrNameLst>
                                      </p:cBhvr>
                                      <p:tavLst>
                                        <p:tav tm="0" fmla="#ppt_w*sin(2.5*pi*$)">
                                          <p:val>
                                            <p:fltVal val="0"/>
                                          </p:val>
                                        </p:tav>
                                        <p:tav tm="100000">
                                          <p:val>
                                            <p:fltVal val="1"/>
                                          </p:val>
                                        </p:tav>
                                      </p:tavLst>
                                    </p:anim>
                                    <p:anim calcmode="lin" valueType="num">
                                      <p:cBhvr>
                                        <p:cTn id="9" dur="2000" fill="hold"/>
                                        <p:tgtEl>
                                          <p:spTgt spid="9">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
                                            <p:txEl>
                                              <p:pRg st="5" end="5"/>
                                            </p:txEl>
                                          </p:spTgt>
                                        </p:tgtEl>
                                        <p:attrNameLst>
                                          <p:attrName>style.visibility</p:attrName>
                                        </p:attrNameLst>
                                      </p:cBhvr>
                                      <p:to>
                                        <p:strVal val="visible"/>
                                      </p:to>
                                    </p:set>
                                    <p:animEffect transition="in" filter="fade">
                                      <p:cBhvr>
                                        <p:cTn id="14" dur="2000"/>
                                        <p:tgtEl>
                                          <p:spTgt spid="9">
                                            <p:txEl>
                                              <p:pRg st="5" end="5"/>
                                            </p:txEl>
                                          </p:spTgt>
                                        </p:tgtEl>
                                      </p:cBhvr>
                                    </p:animEffect>
                                    <p:anim calcmode="lin" valueType="num">
                                      <p:cBhvr>
                                        <p:cTn id="15" dur="2000" fill="hold"/>
                                        <p:tgtEl>
                                          <p:spTgt spid="9">
                                            <p:txEl>
                                              <p:pRg st="5" end="5"/>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9">
                                            <p:txEl>
                                              <p:pRg st="6" end="6"/>
                                            </p:txEl>
                                          </p:spTgt>
                                        </p:tgtEl>
                                        <p:attrNameLst>
                                          <p:attrName>style.visibility</p:attrName>
                                        </p:attrNameLst>
                                      </p:cBhvr>
                                      <p:to>
                                        <p:strVal val="visible"/>
                                      </p:to>
                                    </p:set>
                                    <p:animEffect transition="in" filter="fade">
                                      <p:cBhvr>
                                        <p:cTn id="21" dur="2000"/>
                                        <p:tgtEl>
                                          <p:spTgt spid="9">
                                            <p:txEl>
                                              <p:pRg st="6" end="6"/>
                                            </p:txEl>
                                          </p:spTgt>
                                        </p:tgtEl>
                                      </p:cBhvr>
                                    </p:animEffect>
                                    <p:anim calcmode="lin" valueType="num">
                                      <p:cBhvr>
                                        <p:cTn id="22" dur="2000" fill="hold"/>
                                        <p:tgtEl>
                                          <p:spTgt spid="9">
                                            <p:txEl>
                                              <p:pRg st="6" end="6"/>
                                            </p:txEl>
                                          </p:spTgt>
                                        </p:tgtEl>
                                        <p:attrNameLst>
                                          <p:attrName>ppt_w</p:attrName>
                                        </p:attrNameLst>
                                      </p:cBhvr>
                                      <p:tavLst>
                                        <p:tav tm="0" fmla="#ppt_w*sin(2.5*pi*$)">
                                          <p:val>
                                            <p:fltVal val="0"/>
                                          </p:val>
                                        </p:tav>
                                        <p:tav tm="100000">
                                          <p:val>
                                            <p:fltVal val="1"/>
                                          </p:val>
                                        </p:tav>
                                      </p:tavLst>
                                    </p:anim>
                                    <p:anim calcmode="lin" valueType="num">
                                      <p:cBhvr>
                                        <p:cTn id="23" dur="2000" fill="hold"/>
                                        <p:tgtEl>
                                          <p:spTgt spid="9">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9">
                                            <p:txEl>
                                              <p:pRg st="7" end="7"/>
                                            </p:txEl>
                                          </p:spTgt>
                                        </p:tgtEl>
                                        <p:attrNameLst>
                                          <p:attrName>style.visibility</p:attrName>
                                        </p:attrNameLst>
                                      </p:cBhvr>
                                      <p:to>
                                        <p:strVal val="visible"/>
                                      </p:to>
                                    </p:set>
                                    <p:animEffect transition="in" filter="fade">
                                      <p:cBhvr>
                                        <p:cTn id="28" dur="2000"/>
                                        <p:tgtEl>
                                          <p:spTgt spid="9">
                                            <p:txEl>
                                              <p:pRg st="7" end="7"/>
                                            </p:txEl>
                                          </p:spTgt>
                                        </p:tgtEl>
                                      </p:cBhvr>
                                    </p:animEffect>
                                    <p:anim calcmode="lin" valueType="num">
                                      <p:cBhvr>
                                        <p:cTn id="29" dur="2000" fill="hold"/>
                                        <p:tgtEl>
                                          <p:spTgt spid="9">
                                            <p:txEl>
                                              <p:pRg st="7" end="7"/>
                                            </p:txEl>
                                          </p:spTgt>
                                        </p:tgtEl>
                                        <p:attrNameLst>
                                          <p:attrName>ppt_w</p:attrName>
                                        </p:attrNameLst>
                                      </p:cBhvr>
                                      <p:tavLst>
                                        <p:tav tm="0" fmla="#ppt_w*sin(2.5*pi*$)">
                                          <p:val>
                                            <p:fltVal val="0"/>
                                          </p:val>
                                        </p:tav>
                                        <p:tav tm="100000">
                                          <p:val>
                                            <p:fltVal val="1"/>
                                          </p:val>
                                        </p:tav>
                                      </p:tavLst>
                                    </p:anim>
                                    <p:anim calcmode="lin" valueType="num">
                                      <p:cBhvr>
                                        <p:cTn id="30" dur="2000" fill="hold"/>
                                        <p:tgtEl>
                                          <p:spTgt spid="9">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9">
                                            <p:txEl>
                                              <p:pRg st="9" end="9"/>
                                            </p:txEl>
                                          </p:spTgt>
                                        </p:tgtEl>
                                        <p:attrNameLst>
                                          <p:attrName>style.visibility</p:attrName>
                                        </p:attrNameLst>
                                      </p:cBhvr>
                                      <p:to>
                                        <p:strVal val="visible"/>
                                      </p:to>
                                    </p:set>
                                    <p:animEffect transition="in" filter="fade">
                                      <p:cBhvr>
                                        <p:cTn id="35" dur="2000"/>
                                        <p:tgtEl>
                                          <p:spTgt spid="9">
                                            <p:txEl>
                                              <p:pRg st="9" end="9"/>
                                            </p:txEl>
                                          </p:spTgt>
                                        </p:tgtEl>
                                      </p:cBhvr>
                                    </p:animEffect>
                                    <p:anim calcmode="lin" valueType="num">
                                      <p:cBhvr>
                                        <p:cTn id="36" dur="2000" fill="hold"/>
                                        <p:tgtEl>
                                          <p:spTgt spid="9">
                                            <p:txEl>
                                              <p:pRg st="9" end="9"/>
                                            </p:txEl>
                                          </p:spTgt>
                                        </p:tgtEl>
                                        <p:attrNameLst>
                                          <p:attrName>ppt_w</p:attrName>
                                        </p:attrNameLst>
                                      </p:cBhvr>
                                      <p:tavLst>
                                        <p:tav tm="0" fmla="#ppt_w*sin(2.5*pi*$)">
                                          <p:val>
                                            <p:fltVal val="0"/>
                                          </p:val>
                                        </p:tav>
                                        <p:tav tm="100000">
                                          <p:val>
                                            <p:fltVal val="1"/>
                                          </p:val>
                                        </p:tav>
                                      </p:tavLst>
                                    </p:anim>
                                    <p:anim calcmode="lin" valueType="num">
                                      <p:cBhvr>
                                        <p:cTn id="37" dur="2000" fill="hold"/>
                                        <p:tgtEl>
                                          <p:spTgt spid="9">
                                            <p:txEl>
                                              <p:pRg st="9" end="9"/>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15</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838200" y="103868"/>
            <a:ext cx="10515600" cy="1325563"/>
          </a:xfrm>
        </p:spPr>
        <p:txBody>
          <a:bodyPr/>
          <a:lstStyle/>
          <a:p>
            <a:r>
              <a:rPr lang="en-GB"/>
              <a:t>You can do it!</a:t>
            </a:r>
          </a:p>
        </p:txBody>
      </p:sp>
      <p:sp>
        <p:nvSpPr>
          <p:cNvPr id="14" name="TextBox 13">
            <a:extLst>
              <a:ext uri="{FF2B5EF4-FFF2-40B4-BE49-F238E27FC236}">
                <a16:creationId xmlns:a16="http://schemas.microsoft.com/office/drawing/2014/main" id="{600E12E5-9C05-419D-A0AB-8D826A9D4E4D}"/>
              </a:ext>
            </a:extLst>
          </p:cNvPr>
          <p:cNvSpPr txBox="1"/>
          <p:nvPr/>
        </p:nvSpPr>
        <p:spPr>
          <a:xfrm>
            <a:off x="269966" y="1565657"/>
            <a:ext cx="11834949" cy="4801314"/>
          </a:xfrm>
          <a:prstGeom prst="rect">
            <a:avLst/>
          </a:prstGeom>
          <a:noFill/>
        </p:spPr>
        <p:txBody>
          <a:bodyPr wrap="square" rtlCol="0">
            <a:spAutoFit/>
          </a:bodyPr>
          <a:lstStyle/>
          <a:p>
            <a:r>
              <a:rPr lang="en-GB" sz="3600">
                <a:solidFill>
                  <a:srgbClr val="FFFFFF"/>
                </a:solidFill>
              </a:rPr>
              <a:t>Be confident, calm and clear. </a:t>
            </a:r>
          </a:p>
          <a:p>
            <a:r>
              <a:rPr lang="en-GB" sz="3600">
                <a:solidFill>
                  <a:srgbClr val="FFFFFF"/>
                </a:solidFill>
              </a:rPr>
              <a:t>Share ideas and explore different view points. </a:t>
            </a:r>
          </a:p>
          <a:p>
            <a:r>
              <a:rPr lang="en-GB" sz="3600">
                <a:solidFill>
                  <a:srgbClr val="FFFFFF"/>
                </a:solidFill>
              </a:rPr>
              <a:t>Rank your solutions. </a:t>
            </a:r>
          </a:p>
          <a:p>
            <a:r>
              <a:rPr lang="en-GB" sz="3600">
                <a:solidFill>
                  <a:srgbClr val="FFFFFF"/>
                </a:solidFill>
              </a:rPr>
              <a:t>Take responsibility for your decisions. </a:t>
            </a:r>
          </a:p>
          <a:p>
            <a:endParaRPr lang="en-GB" sz="3600">
              <a:solidFill>
                <a:srgbClr val="FFFFFF"/>
              </a:solidFill>
            </a:endParaRPr>
          </a:p>
          <a:p>
            <a:endParaRPr lang="en-GB" sz="3600">
              <a:solidFill>
                <a:srgbClr val="FFFFFF"/>
              </a:solidFill>
            </a:endParaRPr>
          </a:p>
          <a:p>
            <a:r>
              <a:rPr lang="en-GB" sz="3600">
                <a:solidFill>
                  <a:srgbClr val="FFC000"/>
                </a:solidFill>
              </a:rPr>
              <a:t>Try this approach with the activity presented to you next.</a:t>
            </a:r>
          </a:p>
          <a:p>
            <a:endParaRPr lang="en-GB">
              <a:solidFill>
                <a:srgbClr val="FFFFFF"/>
              </a:solidFill>
            </a:endParaRP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12551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xEl>
                                              <p:pRg st="6" end="6"/>
                                            </p:txEl>
                                          </p:spTgt>
                                        </p:tgtEl>
                                        <p:attrNameLst>
                                          <p:attrName>style.visibility</p:attrName>
                                        </p:attrNameLst>
                                      </p:cBhvr>
                                      <p:to>
                                        <p:strVal val="visible"/>
                                      </p:to>
                                    </p:set>
                                    <p:animEffect transition="in" filter="randombar(horizontal)">
                                      <p:cBhvr>
                                        <p:cTn id="7" dur="500"/>
                                        <p:tgtEl>
                                          <p:spTgt spid="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07F9-0407-4903-9877-97F71520ED1C}"/>
              </a:ext>
            </a:extLst>
          </p:cNvPr>
          <p:cNvSpPr>
            <a:spLocks noGrp="1"/>
          </p:cNvSpPr>
          <p:nvPr>
            <p:ph type="title"/>
          </p:nvPr>
        </p:nvSpPr>
        <p:spPr>
          <a:xfrm>
            <a:off x="838200" y="114088"/>
            <a:ext cx="10515600" cy="939650"/>
          </a:xfrm>
        </p:spPr>
        <p:txBody>
          <a:bodyPr/>
          <a:lstStyle/>
          <a:p>
            <a:r>
              <a:rPr lang="en-GB"/>
              <a:t>Problem of the week</a:t>
            </a:r>
          </a:p>
        </p:txBody>
      </p:sp>
      <p:sp>
        <p:nvSpPr>
          <p:cNvPr id="8" name="Slide Number Placeholder 7">
            <a:extLst>
              <a:ext uri="{FF2B5EF4-FFF2-40B4-BE49-F238E27FC236}">
                <a16:creationId xmlns:a16="http://schemas.microsoft.com/office/drawing/2014/main" id="{713CC884-F7B6-4C8F-81DC-EBBE4EE6B102}"/>
              </a:ext>
            </a:extLst>
          </p:cNvPr>
          <p:cNvSpPr>
            <a:spLocks noGrp="1"/>
          </p:cNvSpPr>
          <p:nvPr>
            <p:ph type="sldNum" sz="quarter" idx="12"/>
          </p:nvPr>
        </p:nvSpPr>
        <p:spPr/>
        <p:txBody>
          <a:bodyPr/>
          <a:lstStyle/>
          <a:p>
            <a:fld id="{FE024F78-56A6-7740-B68D-8D4D026EDF3F}" type="slidenum">
              <a:rPr lang="en-US" smtClean="0"/>
              <a:pPr/>
              <a:t>16</a:t>
            </a:fld>
            <a:endParaRPr lang="en-US"/>
          </a:p>
        </p:txBody>
      </p:sp>
      <p:sp>
        <p:nvSpPr>
          <p:cNvPr id="4" name="TextBox 3">
            <a:extLst>
              <a:ext uri="{FF2B5EF4-FFF2-40B4-BE49-F238E27FC236}">
                <a16:creationId xmlns:a16="http://schemas.microsoft.com/office/drawing/2014/main" id="{3EF823AB-84EC-673C-F1E8-BE9FEC8205DE}"/>
              </a:ext>
            </a:extLst>
          </p:cNvPr>
          <p:cNvSpPr txBox="1"/>
          <p:nvPr/>
        </p:nvSpPr>
        <p:spPr>
          <a:xfrm>
            <a:off x="678426" y="959012"/>
            <a:ext cx="11049000" cy="5355312"/>
          </a:xfrm>
          <a:prstGeom prst="rect">
            <a:avLst/>
          </a:prstGeom>
          <a:noFill/>
        </p:spPr>
        <p:txBody>
          <a:bodyPr wrap="square">
            <a:spAutoFit/>
          </a:bodyPr>
          <a:lstStyle/>
          <a:p>
            <a:pPr algn="l"/>
            <a:r>
              <a:rPr lang="en-GB" b="0" i="0" dirty="0" err="1">
                <a:solidFill>
                  <a:schemeClr val="bg1"/>
                </a:solidFill>
                <a:effectLst/>
                <a:latin typeface="fkGroteskNeue"/>
              </a:rPr>
              <a:t>RetailCo</a:t>
            </a:r>
            <a:r>
              <a:rPr lang="en-GB" b="0" i="0" dirty="0">
                <a:solidFill>
                  <a:schemeClr val="bg1"/>
                </a:solidFill>
                <a:effectLst/>
                <a:latin typeface="fkGroteskNeue"/>
              </a:rPr>
              <a:t>, a mid-sized clothing retailer with 50 stores across the country, is facing significant challenges in maintaining high levels of customer satisfaction while dealing with persistent staffing issues. The company has observed the following problems:</a:t>
            </a:r>
          </a:p>
          <a:p>
            <a:pPr algn="l"/>
            <a:endParaRPr lang="en-GB" b="0" i="0" dirty="0">
              <a:solidFill>
                <a:schemeClr val="bg1"/>
              </a:solidFill>
              <a:effectLst/>
              <a:latin typeface="fkGroteskNeue"/>
            </a:endParaRPr>
          </a:p>
          <a:p>
            <a:pPr algn="l">
              <a:buFont typeface="+mj-lt"/>
              <a:buAutoNum type="arabicPeriod"/>
            </a:pPr>
            <a:r>
              <a:rPr lang="en-GB" b="0" i="0" dirty="0">
                <a:solidFill>
                  <a:schemeClr val="bg1"/>
                </a:solidFill>
                <a:effectLst/>
                <a:latin typeface="fkGroteskNeue"/>
              </a:rPr>
              <a:t> Customer Engagement: 30% decrease in time spent in-store by customers over the past year</a:t>
            </a:r>
          </a:p>
          <a:p>
            <a:pPr lvl="1" algn="l"/>
            <a:r>
              <a:rPr lang="en-GB" b="0" i="0" dirty="0">
                <a:solidFill>
                  <a:schemeClr val="bg1"/>
                </a:solidFill>
                <a:effectLst/>
                <a:latin typeface="fkGroteskNeue"/>
              </a:rPr>
              <a:t>		           25% drop in customer satisfaction scores related to personalized assistance</a:t>
            </a:r>
          </a:p>
          <a:p>
            <a:pPr algn="l">
              <a:buFont typeface="+mj-lt"/>
              <a:buAutoNum type="arabicPeriod"/>
            </a:pPr>
            <a:r>
              <a:rPr lang="en-GB" b="0" i="0" dirty="0">
                <a:solidFill>
                  <a:schemeClr val="bg1"/>
                </a:solidFill>
                <a:effectLst/>
                <a:latin typeface="fkGroteskNeue"/>
              </a:rPr>
              <a:t> Staff Efficiency: 20% increase in employee turnover rate</a:t>
            </a:r>
          </a:p>
          <a:p>
            <a:pPr lvl="2"/>
            <a:r>
              <a:rPr lang="en-GB" b="0" i="0" dirty="0">
                <a:solidFill>
                  <a:schemeClr val="bg1"/>
                </a:solidFill>
                <a:effectLst/>
                <a:latin typeface="fkGroteskNeue"/>
              </a:rPr>
              <a:t>              40% of staff report feeling overwhelmed during peak hours</a:t>
            </a:r>
          </a:p>
          <a:p>
            <a:pPr algn="l">
              <a:buFont typeface="+mj-lt"/>
              <a:buAutoNum type="arabicPeriod"/>
            </a:pPr>
            <a:r>
              <a:rPr lang="en-GB" b="0" i="0" dirty="0">
                <a:solidFill>
                  <a:schemeClr val="bg1"/>
                </a:solidFill>
                <a:effectLst/>
                <a:latin typeface="fkGroteskNeue"/>
              </a:rPr>
              <a:t> Store Operations: 15% increase in out-of-stock incidents due to delayed restocking</a:t>
            </a:r>
          </a:p>
          <a:p>
            <a:pPr lvl="1" algn="l"/>
            <a:r>
              <a:rPr lang="en-GB" b="0" i="0" dirty="0">
                <a:solidFill>
                  <a:schemeClr val="bg1"/>
                </a:solidFill>
                <a:effectLst/>
                <a:latin typeface="fkGroteskNeue"/>
              </a:rPr>
              <a:t>		 35% of customers leave without making a purchase due to long checkout lines</a:t>
            </a:r>
          </a:p>
          <a:p>
            <a:pPr algn="l">
              <a:buFont typeface="+mj-lt"/>
              <a:buAutoNum type="arabicPeriod"/>
            </a:pPr>
            <a:r>
              <a:rPr lang="en-GB" b="0" i="0" dirty="0">
                <a:solidFill>
                  <a:schemeClr val="bg1"/>
                </a:solidFill>
                <a:effectLst/>
                <a:latin typeface="fkGroteskNeue"/>
              </a:rPr>
              <a:t> Online-Offline Integration: 50% of customers express frustration with the disconnect between online and in-store experiences</a:t>
            </a:r>
          </a:p>
          <a:p>
            <a:pPr algn="l">
              <a:buFont typeface="+mj-lt"/>
              <a:buAutoNum type="arabicPeriod"/>
            </a:pPr>
            <a:endParaRPr lang="en-GB" b="0" i="0" dirty="0">
              <a:solidFill>
                <a:schemeClr val="bg1"/>
              </a:solidFill>
              <a:effectLst/>
              <a:latin typeface="fkGroteskNeue"/>
            </a:endParaRPr>
          </a:p>
          <a:p>
            <a:pPr algn="l"/>
            <a:r>
              <a:rPr lang="en-GB" b="0" i="0" dirty="0" err="1">
                <a:solidFill>
                  <a:schemeClr val="bg1"/>
                </a:solidFill>
                <a:effectLst/>
                <a:latin typeface="fkGroteskNeue"/>
              </a:rPr>
              <a:t>RetailCo</a:t>
            </a:r>
            <a:r>
              <a:rPr lang="en-GB" b="0" i="0" dirty="0">
                <a:solidFill>
                  <a:schemeClr val="bg1"/>
                </a:solidFill>
                <a:effectLst/>
                <a:latin typeface="fkGroteskNeue"/>
              </a:rPr>
              <a:t> needs an innovative solution that can address these interconnected issues without relying heavily on advanced technologies like AI, which are currently beyond their implementation capabilities.</a:t>
            </a:r>
          </a:p>
          <a:p>
            <a:pPr algn="l"/>
            <a:endParaRPr lang="en-GB" b="0" i="0" dirty="0">
              <a:solidFill>
                <a:schemeClr val="bg1"/>
              </a:solidFill>
              <a:effectLst/>
              <a:latin typeface="fkGroteskNeue"/>
            </a:endParaRPr>
          </a:p>
          <a:p>
            <a:pPr algn="l"/>
            <a:r>
              <a:rPr lang="en-GB" b="0" i="0" dirty="0">
                <a:solidFill>
                  <a:schemeClr val="bg1"/>
                </a:solidFill>
                <a:effectLst/>
                <a:latin typeface="fkGroteskNeue"/>
              </a:rPr>
              <a:t>Your challenge is to develop a practical, cost-effective solution that enhances the in-store customer experience while simultaneously addressing the staffing and operational challenges faced by </a:t>
            </a:r>
            <a:r>
              <a:rPr lang="en-GB" b="0" i="0" dirty="0" err="1">
                <a:solidFill>
                  <a:schemeClr val="bg1"/>
                </a:solidFill>
                <a:effectLst/>
                <a:latin typeface="fkGroteskNeue"/>
              </a:rPr>
              <a:t>RetailCo</a:t>
            </a:r>
            <a:r>
              <a:rPr lang="en-GB" b="0" i="0" dirty="0">
                <a:solidFill>
                  <a:schemeClr val="bg1"/>
                </a:solidFill>
                <a:effectLst/>
                <a:latin typeface="fkGroteskNeue"/>
              </a:rPr>
              <a:t>. The solution should be implementable within 3-6 months and scalable across all 50 stores.</a:t>
            </a:r>
          </a:p>
        </p:txBody>
      </p:sp>
    </p:spTree>
    <p:extLst>
      <p:ext uri="{BB962C8B-B14F-4D97-AF65-F5344CB8AC3E}">
        <p14:creationId xmlns:p14="http://schemas.microsoft.com/office/powerpoint/2010/main" val="1008954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DBC5E-D126-42E4-8EFA-6B4F20E99424}"/>
              </a:ext>
            </a:extLst>
          </p:cNvPr>
          <p:cNvSpPr>
            <a:spLocks noGrp="1"/>
          </p:cNvSpPr>
          <p:nvPr>
            <p:ph type="title"/>
          </p:nvPr>
        </p:nvSpPr>
        <p:spPr>
          <a:xfrm>
            <a:off x="838200" y="114087"/>
            <a:ext cx="10515600" cy="1325563"/>
          </a:xfrm>
        </p:spPr>
        <p:txBody>
          <a:bodyPr/>
          <a:lstStyle/>
          <a:p>
            <a:r>
              <a:rPr lang="en-GB"/>
              <a:t>“Subconsciously” we are always problem solving</a:t>
            </a:r>
          </a:p>
        </p:txBody>
      </p:sp>
      <p:sp>
        <p:nvSpPr>
          <p:cNvPr id="8" name="Slide Number Placeholder 7">
            <a:extLst>
              <a:ext uri="{FF2B5EF4-FFF2-40B4-BE49-F238E27FC236}">
                <a16:creationId xmlns:a16="http://schemas.microsoft.com/office/drawing/2014/main" id="{F9437F29-110E-4D85-BC21-C48B33A07EE4}"/>
              </a:ext>
            </a:extLst>
          </p:cNvPr>
          <p:cNvSpPr>
            <a:spLocks noGrp="1"/>
          </p:cNvSpPr>
          <p:nvPr>
            <p:ph type="sldNum" sz="quarter" idx="12"/>
          </p:nvPr>
        </p:nvSpPr>
        <p:spPr/>
        <p:txBody>
          <a:bodyPr/>
          <a:lstStyle/>
          <a:p>
            <a:fld id="{FE024F78-56A6-7740-B68D-8D4D026EDF3F}" type="slidenum">
              <a:rPr lang="en-US" smtClean="0"/>
              <a:pPr/>
              <a:t>17</a:t>
            </a:fld>
            <a:endParaRPr lang="en-US"/>
          </a:p>
        </p:txBody>
      </p:sp>
      <p:sp>
        <p:nvSpPr>
          <p:cNvPr id="9" name="TextBox 8">
            <a:extLst>
              <a:ext uri="{FF2B5EF4-FFF2-40B4-BE49-F238E27FC236}">
                <a16:creationId xmlns:a16="http://schemas.microsoft.com/office/drawing/2014/main" id="{61877ABC-EDAF-4ACA-BE54-1DAC0B42B82E}"/>
              </a:ext>
            </a:extLst>
          </p:cNvPr>
          <p:cNvSpPr txBox="1"/>
          <p:nvPr/>
        </p:nvSpPr>
        <p:spPr>
          <a:xfrm>
            <a:off x="243840" y="1474484"/>
            <a:ext cx="11948160" cy="384721"/>
          </a:xfrm>
          <a:prstGeom prst="rect">
            <a:avLst/>
          </a:prstGeom>
          <a:noFill/>
        </p:spPr>
        <p:txBody>
          <a:bodyPr wrap="square" rtlCol="0">
            <a:spAutoFit/>
          </a:bodyPr>
          <a:lstStyle/>
          <a:p>
            <a:r>
              <a:rPr lang="en-GB" sz="1900">
                <a:solidFill>
                  <a:srgbClr val="FF0000"/>
                </a:solidFill>
              </a:rPr>
              <a:t>The video below illustrates how to be innovative in our day to day tasks and solve problems at the same time</a:t>
            </a:r>
          </a:p>
        </p:txBody>
      </p:sp>
      <p:pic>
        <p:nvPicPr>
          <p:cNvPr id="10" name="Online Media 9" title="Kitchen Hacks And Tips That Are Borderline Genius">
            <a:hlinkClick r:id="" action="ppaction://media"/>
            <a:extLst>
              <a:ext uri="{FF2B5EF4-FFF2-40B4-BE49-F238E27FC236}">
                <a16:creationId xmlns:a16="http://schemas.microsoft.com/office/drawing/2014/main" id="{DAD2EEF4-35C0-43F6-95CB-4D7B2F4D4739}"/>
              </a:ext>
            </a:extLst>
          </p:cNvPr>
          <p:cNvPicPr>
            <a:picLocks noRot="1" noChangeAspect="1"/>
          </p:cNvPicPr>
          <p:nvPr>
            <a:videoFile r:link="rId1"/>
          </p:nvPr>
        </p:nvPicPr>
        <p:blipFill>
          <a:blip r:embed="rId3"/>
          <a:stretch>
            <a:fillRect/>
          </a:stretch>
        </p:blipFill>
        <p:spPr>
          <a:xfrm>
            <a:off x="121920" y="1894039"/>
            <a:ext cx="11948160" cy="4849874"/>
          </a:xfrm>
          <a:prstGeom prst="rect">
            <a:avLst/>
          </a:prstGeom>
        </p:spPr>
      </p:pic>
    </p:spTree>
    <p:extLst>
      <p:ext uri="{BB962C8B-B14F-4D97-AF65-F5344CB8AC3E}">
        <p14:creationId xmlns:p14="http://schemas.microsoft.com/office/powerpoint/2010/main" val="116026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Making recommendations</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18</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713479" y="1100016"/>
            <a:ext cx="10515600" cy="4801314"/>
          </a:xfrm>
          <a:prstGeom prst="rect">
            <a:avLst/>
          </a:prstGeom>
          <a:noFill/>
        </p:spPr>
        <p:txBody>
          <a:bodyPr wrap="square" rtlCol="0">
            <a:spAutoFit/>
          </a:bodyPr>
          <a:lstStyle/>
          <a:p>
            <a:r>
              <a:rPr lang="en-GB">
                <a:solidFill>
                  <a:srgbClr val="FFFFFF"/>
                </a:solidFill>
              </a:rPr>
              <a:t>Key purpose of a recommendation is to offer targeted, well-justified guidance to other researchers on how to build upon or extend your work in meaningful ways based on your findings and conclusions.</a:t>
            </a:r>
          </a:p>
          <a:p>
            <a:endParaRPr lang="en-GB">
              <a:solidFill>
                <a:srgbClr val="FFFFFF"/>
              </a:solidFill>
            </a:endParaRPr>
          </a:p>
          <a:p>
            <a:r>
              <a:rPr lang="en-GB">
                <a:solidFill>
                  <a:srgbClr val="FFFFFF"/>
                </a:solidFill>
              </a:rPr>
              <a:t>Recommendations should:</a:t>
            </a:r>
          </a:p>
          <a:p>
            <a:endParaRPr lang="en-GB">
              <a:solidFill>
                <a:srgbClr val="FFFFFF"/>
              </a:solidFill>
            </a:endParaRPr>
          </a:p>
          <a:p>
            <a:pPr marL="285750" indent="-285750">
              <a:buFont typeface="Arial" panose="020B0604020202020204" pitchFamily="34" charset="0"/>
              <a:buChar char="•"/>
            </a:pPr>
            <a:r>
              <a:rPr lang="en-GB">
                <a:solidFill>
                  <a:srgbClr val="FFFFFF"/>
                </a:solidFill>
              </a:rPr>
              <a:t>Be concrete, specific and actionable.</a:t>
            </a:r>
          </a:p>
          <a:p>
            <a:pPr marL="285750" indent="-285750">
              <a:buFont typeface="Arial" panose="020B0604020202020204" pitchFamily="34" charset="0"/>
              <a:buChar char="•"/>
            </a:pPr>
            <a:r>
              <a:rPr lang="en-GB">
                <a:solidFill>
                  <a:srgbClr val="FFFFFF"/>
                </a:solidFill>
              </a:rPr>
              <a:t>Logically follow from the findings and conclusion.</a:t>
            </a:r>
          </a:p>
          <a:p>
            <a:pPr marL="285750" indent="-285750">
              <a:buFont typeface="Arial" panose="020B0604020202020204" pitchFamily="34" charset="0"/>
              <a:buChar char="•"/>
            </a:pPr>
            <a:r>
              <a:rPr lang="en-GB">
                <a:solidFill>
                  <a:srgbClr val="FFFFFF"/>
                </a:solidFill>
              </a:rPr>
              <a:t>Be feasible and practical to implement.</a:t>
            </a:r>
          </a:p>
          <a:p>
            <a:pPr marL="285750" indent="-285750">
              <a:buFont typeface="Arial" panose="020B0604020202020204" pitchFamily="34" charset="0"/>
              <a:buChar char="•"/>
            </a:pPr>
            <a:r>
              <a:rPr lang="en-GB">
                <a:solidFill>
                  <a:srgbClr val="FFFFFF"/>
                </a:solidFill>
              </a:rPr>
              <a:t>Use clear, concise language.</a:t>
            </a:r>
          </a:p>
          <a:p>
            <a:pPr marL="285750" indent="-285750">
              <a:buFont typeface="Arial" panose="020B0604020202020204" pitchFamily="34" charset="0"/>
              <a:buChar char="•"/>
            </a:pPr>
            <a:endParaRPr lang="en-GB">
              <a:solidFill>
                <a:srgbClr val="FFFFFF"/>
              </a:solidFill>
            </a:endParaRPr>
          </a:p>
          <a:p>
            <a:r>
              <a:rPr lang="en-GB">
                <a:solidFill>
                  <a:srgbClr val="FFFFFF"/>
                </a:solidFill>
              </a:rPr>
              <a:t>Organise recommendations in a logical, coherent manner using heading or numbering. </a:t>
            </a:r>
          </a:p>
          <a:p>
            <a:endParaRPr lang="en-GB">
              <a:solidFill>
                <a:srgbClr val="FFFFFF"/>
              </a:solidFill>
            </a:endParaRPr>
          </a:p>
          <a:p>
            <a:r>
              <a:rPr lang="en-GB">
                <a:solidFill>
                  <a:srgbClr val="FFFFFF"/>
                </a:solidFill>
              </a:rPr>
              <a:t>Avoid introducing any new information, arguments or evidence in this section, it should only build upon what has already been presented. </a:t>
            </a:r>
          </a:p>
          <a:p>
            <a:endParaRPr lang="en-GB">
              <a:solidFill>
                <a:srgbClr val="FFFFFF"/>
              </a:solidFill>
            </a:endParaRP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18127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a:lstStyle/>
          <a:p>
            <a:r>
              <a:rPr lang="en-US"/>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a:lstStyle/>
          <a:p>
            <a:endParaRPr lang="en-US"/>
          </a:p>
        </p:txBody>
      </p:sp>
      <p:sp>
        <p:nvSpPr>
          <p:cNvPr id="6" name="Footer Placeholder 5">
            <a:extLst>
              <a:ext uri="{FF2B5EF4-FFF2-40B4-BE49-F238E27FC236}">
                <a16:creationId xmlns:a16="http://schemas.microsoft.com/office/drawing/2014/main" id="{8CE2A5A3-7F4E-23A2-DAD7-C562FEDBBE76}"/>
              </a:ext>
            </a:extLst>
          </p:cNvPr>
          <p:cNvSpPr>
            <a:spLocks noGrp="1"/>
          </p:cNvSpPr>
          <p:nvPr>
            <p:ph type="ftr" sz="quarter" idx="11"/>
          </p:nvPr>
        </p:nvSpPr>
        <p:spPr/>
        <p:txBody>
          <a:bodyPr/>
          <a:lstStyle/>
          <a:p>
            <a:r>
              <a:rPr lang="en-US"/>
              <a:t>Problem Solving &amp; Innovation</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a:lstStyle/>
          <a:p>
            <a:fld id="{FE024F78-56A6-7740-B68D-8D4D026EDF3F}" type="slidenum">
              <a:rPr lang="en-US" smtClean="0"/>
              <a:pPr/>
              <a:t>19</a:t>
            </a:fld>
            <a:endParaRPr lang="en-US"/>
          </a:p>
        </p:txBody>
      </p:sp>
    </p:spTree>
    <p:extLst>
      <p:ext uri="{BB962C8B-B14F-4D97-AF65-F5344CB8AC3E}">
        <p14:creationId xmlns:p14="http://schemas.microsoft.com/office/powerpoint/2010/main" val="79002458"/>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Findings_WAC_CP_v10" id="{DFB4E90D-091B-45B9-9CB3-B93AA2CDF265}" vid="{C9138B91-C486-4852-8AB0-95D8040FA9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D7367-F508-4F80-B02C-79260B72660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9DD645B-D823-4D85-A8AC-AFAC8212B2F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{7338C2B8-7794-4A6F-91E5-B3E242E0777B}tf11936837_win32</Template>
  <TotalTime>0</TotalTime>
  <Words>2740</Words>
  <Application>Microsoft Office PowerPoint</Application>
  <PresentationFormat>Widescreen</PresentationFormat>
  <Paragraphs>221</Paragraphs>
  <Slides>19</Slides>
  <Notes>14</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19</vt:i4>
      </vt:variant>
    </vt:vector>
  </HeadingPairs>
  <TitlesOfParts>
    <vt:vector size="32" baseType="lpstr">
      <vt:lpstr>__fkGroteskNeue_598ab8</vt:lpstr>
      <vt:lpstr>fkGroteskNeue</vt:lpstr>
      <vt:lpstr>var(--font-fk-grotesk)</vt:lpstr>
      <vt:lpstr>var(--font-fk-grotesk-neue)</vt:lpstr>
      <vt:lpstr>Arial</vt:lpstr>
      <vt:lpstr>Arial Nova</vt:lpstr>
      <vt:lpstr>Biome</vt:lpstr>
      <vt:lpstr>Biome Light</vt:lpstr>
      <vt:lpstr>Calibri</vt:lpstr>
      <vt:lpstr>Raleway</vt:lpstr>
      <vt:lpstr>Segoe UI</vt:lpstr>
      <vt:lpstr>Wingdings</vt:lpstr>
      <vt:lpstr>Office Theme</vt:lpstr>
      <vt:lpstr>Problem Solving &amp; Innovation</vt:lpstr>
      <vt:lpstr>Learning objectives</vt:lpstr>
      <vt:lpstr>PowerPoint Presentation</vt:lpstr>
      <vt:lpstr>The 4 phases of innovation</vt:lpstr>
      <vt:lpstr>The 4 phases of innovation continued</vt:lpstr>
      <vt:lpstr>Innovation matrix</vt:lpstr>
      <vt:lpstr>How can the matrix help?</vt:lpstr>
      <vt:lpstr>Examples of innovation</vt:lpstr>
      <vt:lpstr>Innovative Organisations</vt:lpstr>
      <vt:lpstr>Frozen in time</vt:lpstr>
      <vt:lpstr>Types of innovators</vt:lpstr>
      <vt:lpstr>Accidental innovations</vt:lpstr>
      <vt:lpstr>Importance of innovation</vt:lpstr>
      <vt:lpstr>Problem solver types</vt:lpstr>
      <vt:lpstr>You can do it!</vt:lpstr>
      <vt:lpstr>Problem of the week</vt:lpstr>
      <vt:lpstr>“Subconsciously” we are always problem solving</vt:lpstr>
      <vt:lpstr>Making recommendations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Innovation</dc:title>
  <dc:creator>Muhammad Cassamo</dc:creator>
  <cp:lastModifiedBy>Rhiannon Akers</cp:lastModifiedBy>
  <cp:revision>4</cp:revision>
  <dcterms:created xsi:type="dcterms:W3CDTF">2024-02-26T09:12:53Z</dcterms:created>
  <dcterms:modified xsi:type="dcterms:W3CDTF">2025-03-04T21:20:58Z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