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283DC0-0528-4BB7-92A1-A4CC747008AD}" v="25" dt="2018-01-15T23:39:14.1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1/16/2018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dc.gov/nccdphp/sgr/olderad.htm" TargetMode="External"/><Relationship Id="rId2" Type="http://schemas.openxmlformats.org/officeDocument/2006/relationships/hyperlink" Target="https://www.nhs.uk/Livewell/fitness/Pages/whybeactive.aspx" TargetMode="External"/><Relationship Id="rId1" Type="http://schemas.openxmlformats.org/officeDocument/2006/relationships/slideLayout" Target="../slideLayouts/slideLayout2.xml"/><Relationship Id="rId4" Type="http://schemas.openxmlformats.org/officeDocument/2006/relationships/hyperlink" Target="http://europepmc.org/abstract/med/15765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Benefits of Exercise in Older Adults </a:t>
            </a:r>
          </a:p>
        </p:txBody>
      </p:sp>
      <p:sp>
        <p:nvSpPr>
          <p:cNvPr id="3" name="Subtitle 2"/>
          <p:cNvSpPr>
            <a:spLocks noGrp="1"/>
          </p:cNvSpPr>
          <p:nvPr>
            <p:ph type="subTitle" idx="1"/>
          </p:nvPr>
        </p:nvSpPr>
        <p:spPr/>
        <p:txBody>
          <a:bodyPr/>
          <a:lstStyle/>
          <a:p>
            <a:r>
              <a:rPr lang="en-US" err="1"/>
              <a:t>Gwennan</a:t>
            </a:r>
            <a:r>
              <a:rPr lang="en-US"/>
              <a:t> Evans </a:t>
            </a:r>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5706-FA0B-427B-B861-F2FB1FEB646F}"/>
              </a:ext>
            </a:extLst>
          </p:cNvPr>
          <p:cNvSpPr>
            <a:spLocks noGrp="1"/>
          </p:cNvSpPr>
          <p:nvPr>
            <p:ph type="title"/>
          </p:nvPr>
        </p:nvSpPr>
        <p:spPr/>
        <p:txBody>
          <a:bodyPr/>
          <a:lstStyle/>
          <a:p>
            <a:r>
              <a:rPr lang="en-GB"/>
              <a:t>Benefits of Exercise</a:t>
            </a:r>
            <a:br>
              <a:rPr lang="en-US">
                <a:solidFill>
                  <a:schemeClr val="tx1"/>
                </a:solidFill>
                <a:latin typeface="+mj-ea"/>
                <a:cs typeface="+mj-ea"/>
              </a:rPr>
            </a:br>
            <a:endParaRPr lang="en-GB"/>
          </a:p>
        </p:txBody>
      </p:sp>
      <p:sp>
        <p:nvSpPr>
          <p:cNvPr id="3" name="Content Placeholder 2">
            <a:extLst>
              <a:ext uri="{FF2B5EF4-FFF2-40B4-BE49-F238E27FC236}">
                <a16:creationId xmlns:a16="http://schemas.microsoft.com/office/drawing/2014/main" id="{763E2BE5-C67A-41D8-8B6A-B22BBC29D4C0}"/>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a:t>No matter what a person's age, physical activity can help a person lead a healthier and happier life.</a:t>
            </a:r>
          </a:p>
          <a:p>
            <a:pPr marL="0" indent="0">
              <a:buNone/>
            </a:pPr>
            <a:r>
              <a:rPr lang="en-GB"/>
              <a:t>It has been proven that people who take part in regular physical activity or exercise are; </a:t>
            </a:r>
            <a:endParaRPr lang="en-US"/>
          </a:p>
          <a:p>
            <a:pPr>
              <a:buFont typeface="Wingdings 3"/>
            </a:pPr>
            <a:r>
              <a:rPr lang="en-GB"/>
              <a:t>Up to 35% lower risk of coronary heart disease and stroke</a:t>
            </a:r>
            <a:endParaRPr lang="en-GB">
              <a:solidFill>
                <a:schemeClr val="tx1"/>
              </a:solidFill>
            </a:endParaRPr>
          </a:p>
          <a:p>
            <a:pPr>
              <a:buFont typeface="Wingdings 3"/>
            </a:pPr>
            <a:r>
              <a:rPr lang="en-GB"/>
              <a:t>Up to 50% lower risk of type 2 diabetes</a:t>
            </a:r>
            <a:endParaRPr lang="en-GB">
              <a:solidFill>
                <a:schemeClr val="tx1"/>
              </a:solidFill>
            </a:endParaRPr>
          </a:p>
          <a:p>
            <a:pPr>
              <a:buFont typeface="Wingdings 3"/>
            </a:pPr>
            <a:r>
              <a:rPr lang="en-GB"/>
              <a:t>Up to 50% lower risk of colon cancer</a:t>
            </a:r>
            <a:endParaRPr lang="en-GB">
              <a:solidFill>
                <a:schemeClr val="tx1"/>
              </a:solidFill>
            </a:endParaRPr>
          </a:p>
          <a:p>
            <a:pPr>
              <a:buFont typeface="Wingdings 3"/>
            </a:pPr>
            <a:r>
              <a:rPr lang="en-GB"/>
              <a:t>Up to 20% lower risk of breast cancer </a:t>
            </a:r>
            <a:endParaRPr lang="en-GB">
              <a:solidFill>
                <a:schemeClr val="tx1"/>
              </a:solidFill>
            </a:endParaRPr>
          </a:p>
          <a:p>
            <a:pPr>
              <a:buFont typeface="Wingdings 3"/>
            </a:pPr>
            <a:r>
              <a:rPr lang="en-GB"/>
              <a:t>30% reduced risk of early death</a:t>
            </a:r>
            <a:endParaRPr lang="en-GB">
              <a:solidFill>
                <a:schemeClr val="tx1"/>
              </a:solidFill>
            </a:endParaRPr>
          </a:p>
          <a:p>
            <a:pPr>
              <a:buFont typeface="Wingdings 3"/>
            </a:pPr>
            <a:r>
              <a:rPr lang="en-GB"/>
              <a:t>Up to 83% lower risk of developing osteoarthritis</a:t>
            </a:r>
            <a:endParaRPr lang="en-GB">
              <a:solidFill>
                <a:schemeClr val="tx1"/>
              </a:solidFill>
            </a:endParaRPr>
          </a:p>
          <a:p>
            <a:pPr>
              <a:buFont typeface="Wingdings 3"/>
            </a:pPr>
            <a:r>
              <a:rPr lang="en-GB"/>
              <a:t>Up to 68% lower risk of hip fracture</a:t>
            </a:r>
            <a:endParaRPr lang="en-GB">
              <a:solidFill>
                <a:schemeClr val="tx1"/>
              </a:solidFill>
            </a:endParaRPr>
          </a:p>
          <a:p>
            <a:pPr>
              <a:buFont typeface="Wingdings 3"/>
            </a:pPr>
            <a:r>
              <a:rPr lang="en-GB"/>
              <a:t>30% lower risk of falls (among older adults)</a:t>
            </a:r>
            <a:endParaRPr lang="en-GB">
              <a:solidFill>
                <a:schemeClr val="tx1"/>
              </a:solidFill>
            </a:endParaRPr>
          </a:p>
          <a:p>
            <a:pPr>
              <a:buFont typeface="Wingdings 3"/>
            </a:pPr>
            <a:r>
              <a:rPr lang="en-GB"/>
              <a:t>Up to 30% lower risk of depression and;</a:t>
            </a:r>
            <a:endParaRPr lang="en-GB">
              <a:solidFill>
                <a:schemeClr val="tx1"/>
              </a:solidFill>
            </a:endParaRPr>
          </a:p>
          <a:p>
            <a:pPr>
              <a:buFont typeface="Wingdings 3"/>
            </a:pPr>
            <a:r>
              <a:rPr lang="en-GB"/>
              <a:t>Up to a 30% lower risk of dementia.</a:t>
            </a:r>
            <a:endParaRPr lang="en-GB">
              <a:solidFill>
                <a:schemeClr val="tx1"/>
              </a:solidFill>
            </a:endParaRPr>
          </a:p>
          <a:p>
            <a:pPr marL="0" indent="0">
              <a:buNone/>
            </a:pPr>
            <a:r>
              <a:rPr lang="en-GB"/>
              <a:t>(NHS Choices, 2015).</a:t>
            </a:r>
            <a:endParaRPr lang="en-GB">
              <a:solidFill>
                <a:schemeClr val="tx1"/>
              </a:solidFill>
            </a:endParaRPr>
          </a:p>
          <a:p>
            <a:pPr>
              <a:buFont typeface="Wingdings 3"/>
            </a:pPr>
            <a:endParaRPr lang="en-GB">
              <a:solidFill>
                <a:schemeClr val="tx1"/>
              </a:solidFill>
            </a:endParaRPr>
          </a:p>
        </p:txBody>
      </p:sp>
    </p:spTree>
    <p:extLst>
      <p:ext uri="{BB962C8B-B14F-4D97-AF65-F5344CB8AC3E}">
        <p14:creationId xmlns:p14="http://schemas.microsoft.com/office/powerpoint/2010/main" val="2922627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67EC-B7E7-480C-A566-5D759F47BADE}"/>
              </a:ext>
            </a:extLst>
          </p:cNvPr>
          <p:cNvSpPr>
            <a:spLocks noGrp="1"/>
          </p:cNvSpPr>
          <p:nvPr>
            <p:ph type="title"/>
          </p:nvPr>
        </p:nvSpPr>
        <p:spPr/>
        <p:txBody>
          <a:bodyPr/>
          <a:lstStyle/>
          <a:p>
            <a:r>
              <a:rPr lang="en-GB"/>
              <a:t>In Older Adults...</a:t>
            </a:r>
          </a:p>
        </p:txBody>
      </p:sp>
      <p:sp>
        <p:nvSpPr>
          <p:cNvPr id="3" name="Content Placeholder 2">
            <a:extLst>
              <a:ext uri="{FF2B5EF4-FFF2-40B4-BE49-F238E27FC236}">
                <a16:creationId xmlns:a16="http://schemas.microsoft.com/office/drawing/2014/main" id="{AB59FAFC-3BC2-4323-8957-D3281224C340}"/>
              </a:ext>
            </a:extLst>
          </p:cNvPr>
          <p:cNvSpPr>
            <a:spLocks noGrp="1"/>
          </p:cNvSpPr>
          <p:nvPr>
            <p:ph idx="1"/>
          </p:nvPr>
        </p:nvSpPr>
        <p:spPr>
          <a:xfrm>
            <a:off x="704850" y="1762125"/>
            <a:ext cx="8596313" cy="4412624"/>
          </a:xfrm>
        </p:spPr>
        <p:txBody>
          <a:bodyPr vert="horz" lIns="91440" tIns="45720" rIns="91440" bIns="45720" rtlCol="0" anchor="t">
            <a:normAutofit fontScale="85000" lnSpcReduction="10000"/>
          </a:bodyPr>
          <a:lstStyle/>
          <a:p>
            <a:r>
              <a:rPr lang="en-GB">
                <a:solidFill>
                  <a:srgbClr val="2C3C43"/>
                </a:solidFill>
              </a:rPr>
              <a:t>Inactivity increases with age and it has been found that by age 75, one in three men and one in two women engage in no physical activity. </a:t>
            </a:r>
            <a:endParaRPr lang="en-US">
              <a:solidFill>
                <a:srgbClr val="2C3C43"/>
              </a:solidFill>
            </a:endParaRPr>
          </a:p>
          <a:p>
            <a:r>
              <a:rPr lang="en-GB">
                <a:solidFill>
                  <a:srgbClr val="2C3C43"/>
                </a:solidFill>
              </a:rPr>
              <a:t>Walking and gardening are found to be the most popular activities among adults aged 65 and over. </a:t>
            </a:r>
          </a:p>
          <a:p>
            <a:r>
              <a:rPr lang="en-GB">
                <a:solidFill>
                  <a:srgbClr val="2C3C43"/>
                </a:solidFill>
              </a:rPr>
              <a:t>Social support from family and friends is positively linked to regular physical activity. </a:t>
            </a:r>
          </a:p>
          <a:p>
            <a:r>
              <a:rPr lang="en-GB">
                <a:solidFill>
                  <a:srgbClr val="2C3C43"/>
                </a:solidFill>
              </a:rPr>
              <a:t>Physical activity can help maintain an individual's ability to live independently and reduces their risk of falling and fracturing bones. </a:t>
            </a:r>
          </a:p>
          <a:p>
            <a:r>
              <a:rPr lang="en-GB">
                <a:solidFill>
                  <a:srgbClr val="2C3C43"/>
                </a:solidFill>
              </a:rPr>
              <a:t>Reduces an individuals' risk of coronary heart disease and developing high blood pressure, colon cancer and diabetes.</a:t>
            </a:r>
          </a:p>
          <a:p>
            <a:r>
              <a:rPr lang="en-GB">
                <a:solidFill>
                  <a:srgbClr val="2C3C43"/>
                </a:solidFill>
              </a:rPr>
              <a:t>Reduces blood pressure in some individuals with hypertension and helps individuals with chronic, disabling conditions improve their muscle strength and stamina. </a:t>
            </a:r>
          </a:p>
          <a:p>
            <a:r>
              <a:rPr lang="en-GB">
                <a:solidFill>
                  <a:srgbClr val="2C3C43"/>
                </a:solidFill>
              </a:rPr>
              <a:t>Reduce the symptoms of anxiety and depression and can help improve mood and feelings of well-being. Physical activity also help maintain healthy bones, muscles and joints and can help control swelling in the joints and the pain that is associated with arthritis </a:t>
            </a:r>
          </a:p>
          <a:p>
            <a:endParaRPr lang="en-GB">
              <a:solidFill>
                <a:srgbClr val="000000"/>
              </a:solidFill>
            </a:endParaRPr>
          </a:p>
          <a:p>
            <a:pPr marL="0" indent="0">
              <a:buNone/>
            </a:pPr>
            <a:r>
              <a:rPr lang="en-GB"/>
              <a:t>(Centres for Disease Control and Prevention, 1999).</a:t>
            </a:r>
            <a:endParaRPr lang="en-GB">
              <a:solidFill>
                <a:schemeClr val="tx1"/>
              </a:solidFill>
            </a:endParaRPr>
          </a:p>
          <a:p>
            <a:endParaRPr lang="en-GB"/>
          </a:p>
        </p:txBody>
      </p:sp>
    </p:spTree>
    <p:extLst>
      <p:ext uri="{BB962C8B-B14F-4D97-AF65-F5344CB8AC3E}">
        <p14:creationId xmlns:p14="http://schemas.microsoft.com/office/powerpoint/2010/main" val="565059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F7811-CC1D-4EF7-ACE7-F333E977158F}"/>
              </a:ext>
            </a:extLst>
          </p:cNvPr>
          <p:cNvSpPr>
            <a:spLocks noGrp="1"/>
          </p:cNvSpPr>
          <p:nvPr>
            <p:ph type="title"/>
          </p:nvPr>
        </p:nvSpPr>
        <p:spPr/>
        <p:txBody>
          <a:bodyPr/>
          <a:lstStyle/>
          <a:p>
            <a:r>
              <a:rPr lang="en-GB"/>
              <a:t>Elward and Larson (1992)</a:t>
            </a:r>
          </a:p>
        </p:txBody>
      </p:sp>
      <p:sp>
        <p:nvSpPr>
          <p:cNvPr id="3" name="Content Placeholder 2">
            <a:extLst>
              <a:ext uri="{FF2B5EF4-FFF2-40B4-BE49-F238E27FC236}">
                <a16:creationId xmlns:a16="http://schemas.microsoft.com/office/drawing/2014/main" id="{57229246-2B1C-4DFF-BA95-8DAFACF28448}"/>
              </a:ext>
            </a:extLst>
          </p:cNvPr>
          <p:cNvSpPr>
            <a:spLocks noGrp="1"/>
          </p:cNvSpPr>
          <p:nvPr>
            <p:ph idx="1"/>
          </p:nvPr>
        </p:nvSpPr>
        <p:spPr/>
        <p:txBody>
          <a:bodyPr vert="horz" lIns="91440" tIns="45720" rIns="91440" bIns="45720" rtlCol="0" anchor="t">
            <a:normAutofit/>
          </a:bodyPr>
          <a:lstStyle/>
          <a:p>
            <a:r>
              <a:rPr lang="en-GB"/>
              <a:t>Outline that exercise of a moderate intensity benefits older adults in various ways such as cardiovascular status, fracture risk, functional ability and mental processing. </a:t>
            </a:r>
            <a:endParaRPr lang="en-US"/>
          </a:p>
          <a:p>
            <a:r>
              <a:rPr lang="en-GB"/>
              <a:t>They also highlight that exercise in the elderly needs to be tailored and if possible, individualised. This is particularly important for intensity of exercise, and the type of exercise, and other benefits such as social-psychological benefits. </a:t>
            </a:r>
            <a:endParaRPr lang="en-GB">
              <a:solidFill>
                <a:srgbClr val="000000"/>
              </a:solidFill>
            </a:endParaRPr>
          </a:p>
          <a:p>
            <a:r>
              <a:rPr lang="en-GB"/>
              <a:t>Edward and Larson’s review suggests that vigorous weight-bearing exercises such as walking are the safest, easiest, cheapest and most widely beneficial for older adults.</a:t>
            </a:r>
            <a:endParaRPr lang="en-GB">
              <a:solidFill>
                <a:schemeClr val="tx1"/>
              </a:solidFill>
            </a:endParaRPr>
          </a:p>
          <a:p>
            <a:pPr marL="0" indent="0">
              <a:buNone/>
            </a:pPr>
            <a:r>
              <a:rPr lang="en-US">
                <a:solidFill>
                  <a:schemeClr val="tx1"/>
                </a:solidFill>
                <a:latin typeface="+mn-ea"/>
                <a:cs typeface="+mn-ea"/>
              </a:rPr>
              <a:t> (Elward and Larson, 1992)</a:t>
            </a:r>
            <a:endParaRPr lang="en-US">
              <a:solidFill>
                <a:schemeClr val="tx1"/>
              </a:solidFill>
            </a:endParaRPr>
          </a:p>
          <a:p>
            <a:endParaRPr lang="en-GB"/>
          </a:p>
        </p:txBody>
      </p:sp>
    </p:spTree>
    <p:extLst>
      <p:ext uri="{BB962C8B-B14F-4D97-AF65-F5344CB8AC3E}">
        <p14:creationId xmlns:p14="http://schemas.microsoft.com/office/powerpoint/2010/main" val="3473075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3168-D190-4AC7-B708-E2F325B7AB79}"/>
              </a:ext>
            </a:extLst>
          </p:cNvPr>
          <p:cNvSpPr>
            <a:spLocks noGrp="1"/>
          </p:cNvSpPr>
          <p:nvPr>
            <p:ph type="title"/>
          </p:nvPr>
        </p:nvSpPr>
        <p:spPr/>
        <p:txBody>
          <a:bodyPr/>
          <a:lstStyle/>
          <a:p>
            <a:r>
              <a:rPr lang="en-GB"/>
              <a:t>Weight Management </a:t>
            </a:r>
          </a:p>
        </p:txBody>
      </p:sp>
      <p:sp>
        <p:nvSpPr>
          <p:cNvPr id="3" name="Content Placeholder 2">
            <a:extLst>
              <a:ext uri="{FF2B5EF4-FFF2-40B4-BE49-F238E27FC236}">
                <a16:creationId xmlns:a16="http://schemas.microsoft.com/office/drawing/2014/main" id="{6169E9E9-06E1-47AA-A789-86EE3BBCC940}"/>
              </a:ext>
            </a:extLst>
          </p:cNvPr>
          <p:cNvSpPr>
            <a:spLocks noGrp="1"/>
          </p:cNvSpPr>
          <p:nvPr>
            <p:ph idx="1"/>
          </p:nvPr>
        </p:nvSpPr>
        <p:spPr/>
        <p:txBody>
          <a:bodyPr vert="horz" lIns="91440" tIns="45720" rIns="91440" bIns="45720" rtlCol="0" anchor="t">
            <a:normAutofit fontScale="92500" lnSpcReduction="20000"/>
          </a:bodyPr>
          <a:lstStyle/>
          <a:p>
            <a:r>
              <a:rPr lang="en-GB"/>
              <a:t>Villareal et al (2006) found that weight loss and exercise improved frailty in obese older adults. </a:t>
            </a:r>
            <a:endParaRPr lang="en-US"/>
          </a:p>
          <a:p>
            <a:r>
              <a:rPr lang="en-GB"/>
              <a:t>The study used 27 obese and frail older individuals/volunteers and divided them into either a control or a treatment group. The treatment consisted of a 6 month, weekly behavioural therapy for weight loss alongside exercise training 3 times per week. Physical function was evaluated along with frailty, strength, gait, and balance tests. Body composition and quality of life (Medical Outcomes Survey 36-Item Short Form Health Survey) were also evaluated. </a:t>
            </a:r>
            <a:endParaRPr lang="en-GB">
              <a:solidFill>
                <a:srgbClr val="000000"/>
              </a:solidFill>
            </a:endParaRPr>
          </a:p>
          <a:p>
            <a:r>
              <a:rPr lang="en-GB"/>
              <a:t>The results of the study showed that the treatment group lost 8.4% of bodyweight, whereas the weight of the participants in the control group did not change. Compared to the control group, fat mass decreased with little to no change of fat-free mass in those in the treatment group. Those in the treatment group showed improvements in the physical performance test, peak oxygen consumption, and functional status questionnaire compared to those in the control group. They also showed improvement in strength, walking speed, obstacle course, 1-leg limb stance time, and the health survey physical sub-scale score. </a:t>
            </a:r>
            <a:endParaRPr lang="en-GB">
              <a:solidFill>
                <a:schemeClr val="tx1"/>
              </a:solidFill>
            </a:endParaRPr>
          </a:p>
          <a:p>
            <a:endParaRPr lang="en-GB"/>
          </a:p>
        </p:txBody>
      </p:sp>
    </p:spTree>
    <p:extLst>
      <p:ext uri="{BB962C8B-B14F-4D97-AF65-F5344CB8AC3E}">
        <p14:creationId xmlns:p14="http://schemas.microsoft.com/office/powerpoint/2010/main" val="270582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446B1-FF70-41D6-917D-E99074A3D671}"/>
              </a:ext>
            </a:extLst>
          </p:cNvPr>
          <p:cNvSpPr>
            <a:spLocks noGrp="1"/>
          </p:cNvSpPr>
          <p:nvPr>
            <p:ph type="title"/>
          </p:nvPr>
        </p:nvSpPr>
        <p:spPr/>
        <p:txBody>
          <a:bodyPr/>
          <a:lstStyle/>
          <a:p>
            <a:r>
              <a:rPr lang="en-GB"/>
              <a:t>Cardiovascular disease and Diabetes</a:t>
            </a:r>
          </a:p>
        </p:txBody>
      </p:sp>
      <p:sp>
        <p:nvSpPr>
          <p:cNvPr id="3" name="Content Placeholder 2">
            <a:extLst>
              <a:ext uri="{FF2B5EF4-FFF2-40B4-BE49-F238E27FC236}">
                <a16:creationId xmlns:a16="http://schemas.microsoft.com/office/drawing/2014/main" id="{50272389-F701-4738-B3DF-73BCCACFF72E}"/>
              </a:ext>
            </a:extLst>
          </p:cNvPr>
          <p:cNvSpPr>
            <a:spLocks noGrp="1"/>
          </p:cNvSpPr>
          <p:nvPr>
            <p:ph idx="1"/>
          </p:nvPr>
        </p:nvSpPr>
        <p:spPr>
          <a:xfrm>
            <a:off x="677863" y="1705286"/>
            <a:ext cx="8596312" cy="4336739"/>
          </a:xfrm>
        </p:spPr>
        <p:txBody>
          <a:bodyPr vert="horz" lIns="91440" tIns="45720" rIns="91440" bIns="45720" rtlCol="0" anchor="t">
            <a:normAutofit fontScale="92500" lnSpcReduction="20000"/>
          </a:bodyPr>
          <a:lstStyle/>
          <a:p>
            <a:r>
              <a:rPr lang="en-GB"/>
              <a:t>Castaneda et al (2002) found that progressive resistance training is effective in improving </a:t>
            </a:r>
            <a:r>
              <a:rPr lang="en-GB" err="1"/>
              <a:t>glycemic</a:t>
            </a:r>
            <a:r>
              <a:rPr lang="en-GB"/>
              <a:t> control and some of the abnormalities associated with the metabolic syndrome among high-risk older adults with type 2 diabetes.</a:t>
            </a:r>
            <a:endParaRPr lang="en-US"/>
          </a:p>
          <a:p>
            <a:r>
              <a:rPr lang="en-GB"/>
              <a:t> 62 participants, 66 years of age and older (40 women and 22 men), all with type 2 diabetes took part in the 16 week randomised controlled trial. The participants were randomly assigned to either a supervised progressive resistance training (PRT) (three times per week) group or to a control group. The body composition, </a:t>
            </a:r>
            <a:r>
              <a:rPr lang="en-GB" err="1"/>
              <a:t>glycemic</a:t>
            </a:r>
            <a:r>
              <a:rPr lang="en-GB"/>
              <a:t> control, metabolic syndrome abnormalities and muscle glycogen stores of all participants were all determined both before and after the intervention. </a:t>
            </a:r>
            <a:endParaRPr lang="en-GB">
              <a:solidFill>
                <a:srgbClr val="000000"/>
              </a:solidFill>
            </a:endParaRPr>
          </a:p>
          <a:p>
            <a:r>
              <a:rPr lang="en-GB"/>
              <a:t>The results of the trial showed that the participants in the PRT group showed a reduction in plasma glycosylated haemoglobin levels, increased muscle glycogen stores, and a reduced dose of prescribed diabetes medication in 72% of participants. Whereas those in the control group showed no change in glycosylated haemoglobin, a reduction in muscle glycogen, and a 42% increase in prescribed diabetes medication. The participants in the PRT also increased their lean muscle mass, reduced their systolic blood pressure, and decreased their trunk fat mass compared to those in the control group. </a:t>
            </a:r>
            <a:endParaRPr lang="en-GB">
              <a:solidFill>
                <a:schemeClr val="tx1"/>
              </a:solidFill>
            </a:endParaRPr>
          </a:p>
          <a:p>
            <a:pPr marL="0" indent="0">
              <a:buNone/>
            </a:pPr>
            <a:r>
              <a:rPr lang="en-GB"/>
              <a:t>Castaneda et al (2002).</a:t>
            </a:r>
          </a:p>
        </p:txBody>
      </p:sp>
    </p:spTree>
    <p:extLst>
      <p:ext uri="{BB962C8B-B14F-4D97-AF65-F5344CB8AC3E}">
        <p14:creationId xmlns:p14="http://schemas.microsoft.com/office/powerpoint/2010/main" val="2348386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5D840-EB0B-42DC-9A4C-F85231F033E8}"/>
              </a:ext>
            </a:extLst>
          </p:cNvPr>
          <p:cNvSpPr>
            <a:spLocks noGrp="1"/>
          </p:cNvSpPr>
          <p:nvPr>
            <p:ph type="title"/>
          </p:nvPr>
        </p:nvSpPr>
        <p:spPr/>
        <p:txBody>
          <a:bodyPr/>
          <a:lstStyle/>
          <a:p>
            <a:r>
              <a:rPr lang="en-GB"/>
              <a:t>Strengthen Bones and Muscles &amp; Reduces Falls</a:t>
            </a:r>
          </a:p>
        </p:txBody>
      </p:sp>
      <p:sp>
        <p:nvSpPr>
          <p:cNvPr id="3" name="Content Placeholder 2">
            <a:extLst>
              <a:ext uri="{FF2B5EF4-FFF2-40B4-BE49-F238E27FC236}">
                <a16:creationId xmlns:a16="http://schemas.microsoft.com/office/drawing/2014/main" id="{50583A78-A60A-4921-9C8A-C789F1C536B6}"/>
              </a:ext>
            </a:extLst>
          </p:cNvPr>
          <p:cNvSpPr>
            <a:spLocks noGrp="1"/>
          </p:cNvSpPr>
          <p:nvPr>
            <p:ph idx="1"/>
          </p:nvPr>
        </p:nvSpPr>
        <p:spPr/>
        <p:txBody>
          <a:bodyPr vert="horz" lIns="91440" tIns="45720" rIns="91440" bIns="45720" rtlCol="0" anchor="t">
            <a:normAutofit fontScale="85000" lnSpcReduction="20000"/>
          </a:bodyPr>
          <a:lstStyle/>
          <a:p>
            <a:r>
              <a:rPr lang="en-GB"/>
              <a:t>Barnett et al (2003) found that participation in a weekly group exercise programme with ancillary home exercises can improve balance and reduce the rate of falling in at‐risk community dwelling older people.</a:t>
            </a:r>
          </a:p>
          <a:p>
            <a:r>
              <a:rPr lang="en-GB"/>
              <a:t> 163 participants over 65 years of age that were identified as ‘at risk of falling’ took part in the trial. Participants were split randomly into either an exercise intervention group or a control group. Physical performance and general health measurements were determined at baseline and repeated 6 month into the trial. Falls were measured over a 12 month follow-up period and where participants had to complete a monthly postal survey. At the beginning of the trial both groups showed similar physical performance, health and activity levels. </a:t>
            </a:r>
          </a:p>
          <a:p>
            <a:r>
              <a:rPr lang="en-GB"/>
              <a:t>The participants in the intervention group attended a median of 23 exercise classes over the year and completed the home exercise sessions at least once a week. At the retest, those in the exercise intervention group showed a significant improvement in the balance tests however, measures of strength, reaction time or walking speed did not differ between the two groups. </a:t>
            </a:r>
            <a:endParaRPr lang="en-GB">
              <a:solidFill>
                <a:srgbClr val="000000"/>
              </a:solidFill>
            </a:endParaRPr>
          </a:p>
          <a:p>
            <a:r>
              <a:rPr lang="en-GB"/>
              <a:t>The rate of falls in the intervention group was 40% lower than that of the control group. </a:t>
            </a:r>
            <a:endParaRPr lang="en-GB">
              <a:solidFill>
                <a:schemeClr val="tx1"/>
              </a:solidFill>
            </a:endParaRPr>
          </a:p>
          <a:p>
            <a:pPr marL="0" indent="0">
              <a:buNone/>
            </a:pPr>
            <a:r>
              <a:rPr lang="en-GB"/>
              <a:t>Barnett et al (2003).</a:t>
            </a:r>
          </a:p>
          <a:p>
            <a:endParaRPr lang="en-GB"/>
          </a:p>
        </p:txBody>
      </p:sp>
    </p:spTree>
    <p:extLst>
      <p:ext uri="{BB962C8B-B14F-4D97-AF65-F5344CB8AC3E}">
        <p14:creationId xmlns:p14="http://schemas.microsoft.com/office/powerpoint/2010/main" val="2280249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50851-B99C-43E9-9BA7-162AE2B3E1CB}"/>
              </a:ext>
            </a:extLst>
          </p:cNvPr>
          <p:cNvSpPr>
            <a:spLocks noGrp="1"/>
          </p:cNvSpPr>
          <p:nvPr>
            <p:ph type="title"/>
          </p:nvPr>
        </p:nvSpPr>
        <p:spPr/>
        <p:txBody>
          <a:bodyPr/>
          <a:lstStyle/>
          <a:p>
            <a:r>
              <a:rPr lang="en-GB"/>
              <a:t>Cognitive Function and Sleep</a:t>
            </a:r>
          </a:p>
        </p:txBody>
      </p:sp>
      <p:sp>
        <p:nvSpPr>
          <p:cNvPr id="3" name="Content Placeholder 2">
            <a:extLst>
              <a:ext uri="{FF2B5EF4-FFF2-40B4-BE49-F238E27FC236}">
                <a16:creationId xmlns:a16="http://schemas.microsoft.com/office/drawing/2014/main" id="{CF6CC956-B5C2-45B1-8377-E4516138EEED}"/>
              </a:ext>
            </a:extLst>
          </p:cNvPr>
          <p:cNvSpPr>
            <a:spLocks noGrp="1"/>
          </p:cNvSpPr>
          <p:nvPr>
            <p:ph idx="1"/>
          </p:nvPr>
        </p:nvSpPr>
        <p:spPr>
          <a:xfrm>
            <a:off x="677863" y="1579563"/>
            <a:ext cx="8596312" cy="4614229"/>
          </a:xfrm>
        </p:spPr>
        <p:txBody>
          <a:bodyPr vert="horz" lIns="91440" tIns="45720" rIns="91440" bIns="45720" rtlCol="0" anchor="t">
            <a:normAutofit fontScale="92500"/>
          </a:bodyPr>
          <a:lstStyle/>
          <a:p>
            <a:r>
              <a:rPr lang="en-GB"/>
              <a:t>Reid et al (2010) suggest that aerobic physical activity with sleep hygiene education is an effective treatment approach to improve sleep quality, mood and quality of life in older adults with chronic insomnia</a:t>
            </a:r>
            <a:r>
              <a:rPr lang="en-GB">
                <a:solidFill>
                  <a:srgbClr val="404040"/>
                </a:solidFill>
              </a:rPr>
              <a:t>. </a:t>
            </a:r>
            <a:endParaRPr lang="en-GB">
              <a:solidFill>
                <a:schemeClr val="tx1"/>
              </a:solidFill>
            </a:endParaRPr>
          </a:p>
          <a:p>
            <a:r>
              <a:rPr lang="en-GB">
                <a:solidFill>
                  <a:srgbClr val="404040"/>
                </a:solidFill>
              </a:rPr>
              <a:t>Reid et al (2010) conducted a randomised controlled trial to assess the efficacy of moderate aerobic physical activity with sleep hygiene education to improve sleep, mood, and quality of life in older adult who suffered with chronic insomnia. </a:t>
            </a:r>
          </a:p>
          <a:p>
            <a:r>
              <a:rPr lang="en-GB">
                <a:solidFill>
                  <a:srgbClr val="404040"/>
                </a:solidFill>
              </a:rPr>
              <a:t>17 participants over the age of 55 with insomnia took part in the 16 week trial which compared aerobic physical activity plus sleep hygiene, to non-physical activity plus sleep hygiene. </a:t>
            </a:r>
            <a:endParaRPr lang="en-GB">
              <a:solidFill>
                <a:srgbClr val="000000"/>
              </a:solidFill>
            </a:endParaRPr>
          </a:p>
          <a:p>
            <a:r>
              <a:rPr lang="en-GB">
                <a:solidFill>
                  <a:srgbClr val="404040"/>
                </a:solidFill>
              </a:rPr>
              <a:t>The results showed that the participants in the physical activity group had improved sleep quality, sleep latency, sleep duration, daytime dysfunction, and sleep efficiency compared to the non-physical activity group. The physical activity group also showed a reduction in depressive symptoms, daytime sleepiness, and improved vitality compared to when they started the trial. </a:t>
            </a:r>
            <a:endParaRPr lang="en-GB">
              <a:solidFill>
                <a:schemeClr val="tx1"/>
              </a:solidFill>
            </a:endParaRPr>
          </a:p>
          <a:p>
            <a:pPr marL="0" indent="0">
              <a:buNone/>
            </a:pPr>
            <a:r>
              <a:rPr lang="en-GB">
                <a:solidFill>
                  <a:srgbClr val="404040"/>
                </a:solidFill>
              </a:rPr>
              <a:t>Reid et al (2010)</a:t>
            </a:r>
          </a:p>
          <a:p>
            <a:endParaRPr lang="en-GB">
              <a:solidFill>
                <a:srgbClr val="404040"/>
              </a:solidFill>
            </a:endParaRPr>
          </a:p>
          <a:p>
            <a:pPr>
              <a:buFont typeface="Wingdings 3"/>
            </a:pPr>
            <a:endParaRPr lang="en-GB">
              <a:solidFill>
                <a:srgbClr val="000000"/>
              </a:solidFill>
            </a:endParaRPr>
          </a:p>
          <a:p>
            <a:endParaRPr lang="en-GB"/>
          </a:p>
        </p:txBody>
      </p:sp>
    </p:spTree>
    <p:extLst>
      <p:ext uri="{BB962C8B-B14F-4D97-AF65-F5344CB8AC3E}">
        <p14:creationId xmlns:p14="http://schemas.microsoft.com/office/powerpoint/2010/main" val="1857224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38965-098B-43CC-B11D-1FF371C3A251}"/>
              </a:ext>
            </a:extLst>
          </p:cNvPr>
          <p:cNvSpPr>
            <a:spLocks noGrp="1"/>
          </p:cNvSpPr>
          <p:nvPr>
            <p:ph type="title"/>
          </p:nvPr>
        </p:nvSpPr>
        <p:spPr/>
        <p:txBody>
          <a:bodyPr/>
          <a:lstStyle/>
          <a:p>
            <a:r>
              <a:rPr lang="en-GB"/>
              <a:t>Improved Mental Health</a:t>
            </a:r>
          </a:p>
        </p:txBody>
      </p:sp>
      <p:sp>
        <p:nvSpPr>
          <p:cNvPr id="3" name="Content Placeholder 2">
            <a:extLst>
              <a:ext uri="{FF2B5EF4-FFF2-40B4-BE49-F238E27FC236}">
                <a16:creationId xmlns:a16="http://schemas.microsoft.com/office/drawing/2014/main" id="{7ECB4D5F-C7C8-46FF-A0C1-F32E9714419A}"/>
              </a:ext>
            </a:extLst>
          </p:cNvPr>
          <p:cNvSpPr>
            <a:spLocks noGrp="1"/>
          </p:cNvSpPr>
          <p:nvPr>
            <p:ph idx="1"/>
          </p:nvPr>
        </p:nvSpPr>
        <p:spPr/>
        <p:txBody>
          <a:bodyPr vert="horz" lIns="91440" tIns="45720" rIns="91440" bIns="45720" rtlCol="0" anchor="t">
            <a:normAutofit fontScale="77500" lnSpcReduction="20000"/>
          </a:bodyPr>
          <a:lstStyle/>
          <a:p>
            <a:r>
              <a:rPr lang="en-GB" dirty="0"/>
              <a:t>Mather et al (2002) conducted a randomised controlled trial to determine whether exercise was effective as an adjunct to antidepressant therapy in reducing depressive symptoms in older people. Participants of the trial were randomly split and allocated to either attend exercise classes or to attend health education talks for 10 weeks. </a:t>
            </a:r>
            <a:endParaRPr lang="en-US" dirty="0"/>
          </a:p>
          <a:p>
            <a:r>
              <a:rPr lang="en-GB" dirty="0"/>
              <a:t>The results of the trial showed that after 10 weeks, 55% of the exercise group experienced a greater decrease in depressive symptoms than the educational talk group. </a:t>
            </a:r>
            <a:endParaRPr lang="en-GB" dirty="0">
              <a:solidFill>
                <a:schemeClr val="tx1"/>
              </a:solidFill>
            </a:endParaRPr>
          </a:p>
          <a:p>
            <a:pPr marL="0" indent="0">
              <a:buNone/>
            </a:pPr>
            <a:r>
              <a:rPr lang="en-GB" dirty="0"/>
              <a:t>(Mather et al, (2002)</a:t>
            </a:r>
          </a:p>
          <a:p>
            <a:endParaRPr lang="en-GB" dirty="0"/>
          </a:p>
          <a:p>
            <a:r>
              <a:rPr lang="en-GB" dirty="0"/>
              <a:t>Timonen (2002) conducted a randomised trial to determine the effect of a group-based training programme on mood. The participants were randomly assigned into either a 10 week strength training intervention group or a home exercise control group. Measures of food state were performed before and after the interventions, and 3 and 9 months after the end of the intervention. </a:t>
            </a:r>
          </a:p>
          <a:p>
            <a:r>
              <a:rPr lang="en-GB" dirty="0"/>
              <a:t>The results showed that there was a significant improvement in mood in the strength training intervention group compared to the home exercise control group and the effects were still apparent after the intervention finished. The improvement of mood state in the first follow up measurement was linked with the improvement in lower limb isometric muscle strength. </a:t>
            </a:r>
          </a:p>
          <a:p>
            <a:pPr marL="0" indent="0">
              <a:buNone/>
            </a:pPr>
            <a:r>
              <a:rPr lang="en-GB" dirty="0">
                <a:solidFill>
                  <a:srgbClr val="404040"/>
                </a:solidFill>
              </a:rPr>
              <a:t>(Timonen et al, 2002)</a:t>
            </a:r>
          </a:p>
          <a:p>
            <a:endParaRPr lang="en-GB" dirty="0"/>
          </a:p>
          <a:p>
            <a:endParaRPr lang="en-GB"/>
          </a:p>
        </p:txBody>
      </p:sp>
    </p:spTree>
    <p:extLst>
      <p:ext uri="{BB962C8B-B14F-4D97-AF65-F5344CB8AC3E}">
        <p14:creationId xmlns:p14="http://schemas.microsoft.com/office/powerpoint/2010/main" val="400679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7FCD0-5322-4567-B750-98604787A8DD}"/>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7DFB5FAD-A6FF-4A94-B28A-9671A4245E34}"/>
              </a:ext>
            </a:extLst>
          </p:cNvPr>
          <p:cNvSpPr>
            <a:spLocks noGrp="1"/>
          </p:cNvSpPr>
          <p:nvPr>
            <p:ph idx="1"/>
          </p:nvPr>
        </p:nvSpPr>
        <p:spPr/>
        <p:txBody>
          <a:bodyPr vert="horz" lIns="91440" tIns="45720" rIns="91440" bIns="45720" rtlCol="0" anchor="t">
            <a:normAutofit fontScale="62500" lnSpcReduction="20000"/>
          </a:bodyPr>
          <a:lstStyle/>
          <a:p>
            <a:r>
              <a:rPr lang="en-GB" dirty="0"/>
              <a:t>Nhs.uk. (2015). </a:t>
            </a:r>
            <a:r>
              <a:rPr lang="en-GB" i="1" dirty="0"/>
              <a:t>Benefits of exercise - Live Well - NHS Choices</a:t>
            </a:r>
            <a:r>
              <a:rPr lang="en-GB" dirty="0"/>
              <a:t>. Available at: </a:t>
            </a:r>
            <a:r>
              <a:rPr lang="en-GB" dirty="0">
                <a:hlinkClick r:id="rId2"/>
              </a:rPr>
              <a:t>https://www.nhs.uk/Livewell/fitness/Pages/whybeactive.aspx</a:t>
            </a:r>
            <a:r>
              <a:rPr lang="en-GB" dirty="0"/>
              <a:t> [Accessed 11 Jan. 2018].</a:t>
            </a:r>
          </a:p>
          <a:p>
            <a:r>
              <a:rPr lang="en-GB" dirty="0"/>
              <a:t>Cdc.gov. (1999). </a:t>
            </a:r>
            <a:r>
              <a:rPr lang="en-GB" i="1" dirty="0"/>
              <a:t>Older Adults| Surgeon General Report | CDC</a:t>
            </a:r>
            <a:r>
              <a:rPr lang="en-GB" dirty="0"/>
              <a:t>. Available at: </a:t>
            </a:r>
            <a:r>
              <a:rPr lang="en-GB" dirty="0">
                <a:hlinkClick r:id="rId3"/>
              </a:rPr>
              <a:t>https://www.cdc.gov/nccdphp/sgr/olderad.htm</a:t>
            </a:r>
            <a:r>
              <a:rPr lang="en-GB" dirty="0"/>
              <a:t>  [Accessed 11 Jan. 2018].</a:t>
            </a:r>
          </a:p>
          <a:p>
            <a:r>
              <a:rPr lang="en-GB" dirty="0"/>
              <a:t>Elward, K. and Larson, E. (1992). </a:t>
            </a:r>
            <a:r>
              <a:rPr lang="en-GB" i="1" dirty="0"/>
              <a:t>Benefits of exercise for older adults. A review of existing evidence and current recommendations for the general population.</a:t>
            </a:r>
            <a:r>
              <a:rPr lang="en-GB" dirty="0"/>
              <a:t> Europepmc.org. Available at: </a:t>
            </a:r>
            <a:r>
              <a:rPr lang="en-GB" dirty="0">
                <a:hlinkClick r:id="rId4"/>
              </a:rPr>
              <a:t>http://europepmc.org/abstract/med/1576579</a:t>
            </a:r>
            <a:r>
              <a:rPr lang="en-GB" dirty="0"/>
              <a:t> [Accessed 12 Jan. 2018].</a:t>
            </a:r>
          </a:p>
          <a:p>
            <a:r>
              <a:rPr lang="en-GB" dirty="0"/>
              <a:t>Villareal, D., Banks, M., </a:t>
            </a:r>
            <a:r>
              <a:rPr lang="en-GB" dirty="0" err="1"/>
              <a:t>Sinacore</a:t>
            </a:r>
            <a:r>
              <a:rPr lang="en-GB" dirty="0"/>
              <a:t>, D., </a:t>
            </a:r>
            <a:r>
              <a:rPr lang="en-GB" dirty="0" err="1"/>
              <a:t>Siener</a:t>
            </a:r>
            <a:r>
              <a:rPr lang="en-GB" dirty="0"/>
              <a:t>, C. and Klein, S. (2006). </a:t>
            </a:r>
            <a:r>
              <a:rPr lang="en-GB" i="1" dirty="0"/>
              <a:t>Effect of Weight Loss and Exercise on Frailty in Obese Older Adults</a:t>
            </a:r>
            <a:r>
              <a:rPr lang="en-GB" dirty="0"/>
              <a:t>.</a:t>
            </a:r>
          </a:p>
          <a:p>
            <a:r>
              <a:rPr lang="en-GB" dirty="0"/>
              <a:t>Castaneda, C., Lay, J., Munoz-</a:t>
            </a:r>
            <a:r>
              <a:rPr lang="en-GB" dirty="0" err="1"/>
              <a:t>Orians</a:t>
            </a:r>
            <a:r>
              <a:rPr lang="en-GB" dirty="0"/>
              <a:t>, L., Gordon, P., </a:t>
            </a:r>
            <a:r>
              <a:rPr lang="en-GB" dirty="0" err="1"/>
              <a:t>Walsmith</a:t>
            </a:r>
            <a:r>
              <a:rPr lang="en-GB" dirty="0"/>
              <a:t>, J., </a:t>
            </a:r>
            <a:r>
              <a:rPr lang="en-GB" dirty="0" err="1"/>
              <a:t>Foldvari</a:t>
            </a:r>
            <a:r>
              <a:rPr lang="en-GB" dirty="0"/>
              <a:t>, M., </a:t>
            </a:r>
            <a:r>
              <a:rPr lang="en-GB" dirty="0" err="1"/>
              <a:t>Roubenoff</a:t>
            </a:r>
            <a:r>
              <a:rPr lang="en-GB" dirty="0"/>
              <a:t>, R., Tucker, K. and Nelson, M. (2002). </a:t>
            </a:r>
            <a:r>
              <a:rPr lang="en-GB" i="1" dirty="0"/>
              <a:t>A Randomized Controlled Trial of Resistance Exercise Training to Improve </a:t>
            </a:r>
            <a:r>
              <a:rPr lang="en-GB" i="1" dirty="0" err="1"/>
              <a:t>Glycemic</a:t>
            </a:r>
            <a:r>
              <a:rPr lang="en-GB" i="1" dirty="0"/>
              <a:t> Control in Older Adults With Type 2 Diabetes</a:t>
            </a:r>
            <a:r>
              <a:rPr lang="en-GB" dirty="0"/>
              <a:t>.</a:t>
            </a:r>
          </a:p>
          <a:p>
            <a:r>
              <a:rPr lang="en-GB" dirty="0"/>
              <a:t>Barnett, A. (2003). </a:t>
            </a:r>
            <a:r>
              <a:rPr lang="en-GB" i="1" dirty="0"/>
              <a:t>Community-based group exercise improves balance and reduces falls in at-risk older people: a randomised controlled trial</a:t>
            </a:r>
            <a:r>
              <a:rPr lang="en-GB" dirty="0"/>
              <a:t>.</a:t>
            </a:r>
          </a:p>
          <a:p>
            <a:r>
              <a:rPr lang="en-GB" dirty="0"/>
              <a:t>Reid, K., Baron, K., Lu, B., Naylor, E., Wolfe, L. and Zee, P. (2010). </a:t>
            </a:r>
            <a:r>
              <a:rPr lang="en-GB" i="1" dirty="0"/>
              <a:t>Aerobic exercise improves self-reported sleep and quality of life in older adults with insomnia</a:t>
            </a:r>
            <a:r>
              <a:rPr lang="en-GB" dirty="0"/>
              <a:t>.</a:t>
            </a:r>
          </a:p>
          <a:p>
            <a:r>
              <a:rPr lang="en-GB" dirty="0"/>
              <a:t>Mather, A., Rodriguez, C., Guthrie, M., </a:t>
            </a:r>
            <a:r>
              <a:rPr lang="en-GB" dirty="0" err="1"/>
              <a:t>McHarg</a:t>
            </a:r>
            <a:r>
              <a:rPr lang="en-GB" dirty="0"/>
              <a:t>, A., Reid, I. and McMurdo, M. (2002). </a:t>
            </a:r>
            <a:r>
              <a:rPr lang="en-GB" i="1" dirty="0"/>
              <a:t>Effects of exercise on depressive symptoms in older adults with poorly responsive depressive disorder</a:t>
            </a:r>
            <a:r>
              <a:rPr lang="en-GB" dirty="0"/>
              <a:t>. </a:t>
            </a:r>
          </a:p>
          <a:p>
            <a:r>
              <a:rPr lang="en-GB" dirty="0"/>
              <a:t>Timonen, L., Rantanen, T., Timonen, T. and </a:t>
            </a:r>
            <a:r>
              <a:rPr lang="en-GB" dirty="0" err="1"/>
              <a:t>Sulkava</a:t>
            </a:r>
            <a:r>
              <a:rPr lang="en-GB" dirty="0"/>
              <a:t>, R. (2018). </a:t>
            </a:r>
            <a:r>
              <a:rPr lang="en-GB" i="1" dirty="0"/>
              <a:t>Effects of a group-based exercise program on the mood state of frail older women after discharge from hospital</a:t>
            </a:r>
            <a:r>
              <a:rPr lang="en-GB" dirty="0"/>
              <a:t>. </a:t>
            </a:r>
          </a:p>
        </p:txBody>
      </p:sp>
    </p:spTree>
    <p:extLst>
      <p:ext uri="{BB962C8B-B14F-4D97-AF65-F5344CB8AC3E}">
        <p14:creationId xmlns:p14="http://schemas.microsoft.com/office/powerpoint/2010/main" val="9248596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Benefits of Exercise in Older Adults </vt:lpstr>
      <vt:lpstr>Benefits of Exercise </vt:lpstr>
      <vt:lpstr>In Older Adults...</vt:lpstr>
      <vt:lpstr>Elward and Larson (1992)</vt:lpstr>
      <vt:lpstr>Weight Management </vt:lpstr>
      <vt:lpstr>Cardiovascular disease and Diabetes</vt:lpstr>
      <vt:lpstr>Strengthen Bones and Muscles &amp; Reduces Falls</vt:lpstr>
      <vt:lpstr>Cognitive Function and Sleep</vt:lpstr>
      <vt:lpstr>Improved Mental Health</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Exercise in Older Adults </dc:title>
  <cp:revision>2</cp:revision>
  <dcterms:modified xsi:type="dcterms:W3CDTF">2018-01-16T08:22:50Z</dcterms:modified>
</cp:coreProperties>
</file>