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77" r:id="rId5"/>
    <p:sldId id="280" r:id="rId6"/>
    <p:sldId id="259" r:id="rId7"/>
    <p:sldId id="278" r:id="rId8"/>
    <p:sldId id="276" r:id="rId9"/>
    <p:sldId id="260" r:id="rId10"/>
    <p:sldId id="261" r:id="rId11"/>
    <p:sldId id="262" r:id="rId12"/>
    <p:sldId id="263" r:id="rId13"/>
    <p:sldId id="264" r:id="rId14"/>
    <p:sldId id="265" r:id="rId15"/>
    <p:sldId id="279" r:id="rId16"/>
    <p:sldId id="281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  <p:sldId id="275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144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744AB2B-9556-4D62-A4BC-791736B5F1D6}" type="doc">
      <dgm:prSet loTypeId="urn:microsoft.com/office/officeart/2005/8/layout/venn2" loCatId="relationship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B6F6D254-5E1F-4025-AE7F-DE3D6125FBDE}">
      <dgm:prSet phldrT="[Text]" custT="1"/>
      <dgm:spPr/>
      <dgm:t>
        <a:bodyPr/>
        <a:lstStyle/>
        <a:p>
          <a:r>
            <a:rPr lang="en-GB" sz="1800" dirty="0"/>
            <a:t>Your culture, religion, national issues</a:t>
          </a:r>
        </a:p>
      </dgm:t>
    </dgm:pt>
    <dgm:pt modelId="{A200E0CF-1DB2-4F2E-8D7F-5CBE5B9FDE39}" type="parTrans" cxnId="{1374AB41-6A1A-40C7-A22D-17F48D1B2D22}">
      <dgm:prSet/>
      <dgm:spPr/>
      <dgm:t>
        <a:bodyPr/>
        <a:lstStyle/>
        <a:p>
          <a:endParaRPr lang="en-GB"/>
        </a:p>
      </dgm:t>
    </dgm:pt>
    <dgm:pt modelId="{85D74C7B-B6B0-4854-BB1F-31F891A18030}" type="sibTrans" cxnId="{1374AB41-6A1A-40C7-A22D-17F48D1B2D22}">
      <dgm:prSet/>
      <dgm:spPr/>
      <dgm:t>
        <a:bodyPr/>
        <a:lstStyle/>
        <a:p>
          <a:endParaRPr lang="en-GB"/>
        </a:p>
      </dgm:t>
    </dgm:pt>
    <dgm:pt modelId="{167C7549-3138-4BA2-B655-10778248FF7D}">
      <dgm:prSet phldrT="[Text]" custT="1"/>
      <dgm:spPr/>
      <dgm:t>
        <a:bodyPr/>
        <a:lstStyle/>
        <a:p>
          <a:r>
            <a:rPr lang="en-GB" sz="2000" dirty="0"/>
            <a:t>Work, neighbours, local issues</a:t>
          </a:r>
        </a:p>
      </dgm:t>
    </dgm:pt>
    <dgm:pt modelId="{59C92CA0-78B8-41A5-A282-BD6DEB41EB39}" type="parTrans" cxnId="{40BC03E3-240F-4BFD-99E2-BB992DEEFF95}">
      <dgm:prSet/>
      <dgm:spPr/>
      <dgm:t>
        <a:bodyPr/>
        <a:lstStyle/>
        <a:p>
          <a:endParaRPr lang="en-GB"/>
        </a:p>
      </dgm:t>
    </dgm:pt>
    <dgm:pt modelId="{D4BE88DD-B092-41F7-BC45-AA7F45C442C2}" type="sibTrans" cxnId="{40BC03E3-240F-4BFD-99E2-BB992DEEFF95}">
      <dgm:prSet/>
      <dgm:spPr/>
      <dgm:t>
        <a:bodyPr/>
        <a:lstStyle/>
        <a:p>
          <a:endParaRPr lang="en-GB"/>
        </a:p>
      </dgm:t>
    </dgm:pt>
    <dgm:pt modelId="{BCBDB878-FCD1-49E1-8DB4-F36954EEE98A}">
      <dgm:prSet phldrT="[Text]"/>
      <dgm:spPr/>
      <dgm:t>
        <a:bodyPr/>
        <a:lstStyle/>
        <a:p>
          <a:r>
            <a:rPr lang="en-GB" dirty="0"/>
            <a:t>You</a:t>
          </a:r>
        </a:p>
      </dgm:t>
    </dgm:pt>
    <dgm:pt modelId="{BE08CD44-F969-4AA6-B89F-B6A4E0A0CD55}" type="parTrans" cxnId="{0CC6261B-E52E-43EB-877E-ED16F960D4EA}">
      <dgm:prSet/>
      <dgm:spPr/>
      <dgm:t>
        <a:bodyPr/>
        <a:lstStyle/>
        <a:p>
          <a:endParaRPr lang="en-GB"/>
        </a:p>
      </dgm:t>
    </dgm:pt>
    <dgm:pt modelId="{E0C506CD-7F2F-437A-8CC4-CB6B3609EC38}" type="sibTrans" cxnId="{0CC6261B-E52E-43EB-877E-ED16F960D4EA}">
      <dgm:prSet/>
      <dgm:spPr/>
      <dgm:t>
        <a:bodyPr/>
        <a:lstStyle/>
        <a:p>
          <a:endParaRPr lang="en-GB"/>
        </a:p>
      </dgm:t>
    </dgm:pt>
    <dgm:pt modelId="{58E0D808-6CBD-4ED4-8BD0-A7065B931B77}">
      <dgm:prSet phldrT="[Text]"/>
      <dgm:spPr/>
      <dgm:t>
        <a:bodyPr/>
        <a:lstStyle/>
        <a:p>
          <a:r>
            <a:rPr lang="en-GB" dirty="0"/>
            <a:t>Family</a:t>
          </a:r>
        </a:p>
      </dgm:t>
    </dgm:pt>
    <dgm:pt modelId="{7A22BBB9-D7F4-4C00-A7A9-281720D27DFD}" type="parTrans" cxnId="{499416F3-E97A-4BD4-A62B-B484BF5DD1DB}">
      <dgm:prSet/>
      <dgm:spPr/>
      <dgm:t>
        <a:bodyPr/>
        <a:lstStyle/>
        <a:p>
          <a:endParaRPr lang="en-GB"/>
        </a:p>
      </dgm:t>
    </dgm:pt>
    <dgm:pt modelId="{3634D0E4-59EC-46E7-9BC2-AB3B41ADF581}" type="sibTrans" cxnId="{499416F3-E97A-4BD4-A62B-B484BF5DD1DB}">
      <dgm:prSet/>
      <dgm:spPr/>
      <dgm:t>
        <a:bodyPr/>
        <a:lstStyle/>
        <a:p>
          <a:endParaRPr lang="en-GB"/>
        </a:p>
      </dgm:t>
    </dgm:pt>
    <dgm:pt modelId="{9E2132D8-1403-427F-B306-CDFB2F1CA2EE}" type="pres">
      <dgm:prSet presAssocID="{7744AB2B-9556-4D62-A4BC-791736B5F1D6}" presName="Name0" presStyleCnt="0">
        <dgm:presLayoutVars>
          <dgm:chMax val="7"/>
          <dgm:resizeHandles val="exact"/>
        </dgm:presLayoutVars>
      </dgm:prSet>
      <dgm:spPr/>
    </dgm:pt>
    <dgm:pt modelId="{CA0C7854-C161-4B12-8D6C-B10D6CCD701A}" type="pres">
      <dgm:prSet presAssocID="{7744AB2B-9556-4D62-A4BC-791736B5F1D6}" presName="comp1" presStyleCnt="0"/>
      <dgm:spPr/>
    </dgm:pt>
    <dgm:pt modelId="{657B0B5F-7768-4D57-A7F5-BE26F2955AA5}" type="pres">
      <dgm:prSet presAssocID="{7744AB2B-9556-4D62-A4BC-791736B5F1D6}" presName="circle1" presStyleLbl="node1" presStyleIdx="0" presStyleCnt="4"/>
      <dgm:spPr/>
    </dgm:pt>
    <dgm:pt modelId="{0D869AF4-858B-40E9-BCCB-79CE525253DA}" type="pres">
      <dgm:prSet presAssocID="{7744AB2B-9556-4D62-A4BC-791736B5F1D6}" presName="c1text" presStyleLbl="node1" presStyleIdx="0" presStyleCnt="4">
        <dgm:presLayoutVars>
          <dgm:bulletEnabled val="1"/>
        </dgm:presLayoutVars>
      </dgm:prSet>
      <dgm:spPr/>
    </dgm:pt>
    <dgm:pt modelId="{4E6EF8A8-D8B6-4097-975B-DC2B3CF5FCB0}" type="pres">
      <dgm:prSet presAssocID="{7744AB2B-9556-4D62-A4BC-791736B5F1D6}" presName="comp2" presStyleCnt="0"/>
      <dgm:spPr/>
    </dgm:pt>
    <dgm:pt modelId="{05240AE5-36FA-463F-9163-B98DCF102B9A}" type="pres">
      <dgm:prSet presAssocID="{7744AB2B-9556-4D62-A4BC-791736B5F1D6}" presName="circle2" presStyleLbl="node1" presStyleIdx="1" presStyleCnt="4"/>
      <dgm:spPr/>
    </dgm:pt>
    <dgm:pt modelId="{2C2362FB-EFB8-428D-98DF-3528D2421595}" type="pres">
      <dgm:prSet presAssocID="{7744AB2B-9556-4D62-A4BC-791736B5F1D6}" presName="c2text" presStyleLbl="node1" presStyleIdx="1" presStyleCnt="4">
        <dgm:presLayoutVars>
          <dgm:bulletEnabled val="1"/>
        </dgm:presLayoutVars>
      </dgm:prSet>
      <dgm:spPr/>
    </dgm:pt>
    <dgm:pt modelId="{E0A20F87-7A5A-4CD7-B10D-71427106EDAB}" type="pres">
      <dgm:prSet presAssocID="{7744AB2B-9556-4D62-A4BC-791736B5F1D6}" presName="comp3" presStyleCnt="0"/>
      <dgm:spPr/>
    </dgm:pt>
    <dgm:pt modelId="{CD1D9DAE-9FFA-4B03-9397-EB7518ECC9C8}" type="pres">
      <dgm:prSet presAssocID="{7744AB2B-9556-4D62-A4BC-791736B5F1D6}" presName="circle3" presStyleLbl="node1" presStyleIdx="2" presStyleCnt="4"/>
      <dgm:spPr/>
    </dgm:pt>
    <dgm:pt modelId="{843786BD-ED4E-4915-B45F-74D93877F620}" type="pres">
      <dgm:prSet presAssocID="{7744AB2B-9556-4D62-A4BC-791736B5F1D6}" presName="c3text" presStyleLbl="node1" presStyleIdx="2" presStyleCnt="4">
        <dgm:presLayoutVars>
          <dgm:bulletEnabled val="1"/>
        </dgm:presLayoutVars>
      </dgm:prSet>
      <dgm:spPr/>
    </dgm:pt>
    <dgm:pt modelId="{14B2BD8E-5B70-4AE7-9D62-E5AF4FA70823}" type="pres">
      <dgm:prSet presAssocID="{7744AB2B-9556-4D62-A4BC-791736B5F1D6}" presName="comp4" presStyleCnt="0"/>
      <dgm:spPr/>
    </dgm:pt>
    <dgm:pt modelId="{C979A8BB-F6A3-49B2-A7F1-F9ADB8B4C51A}" type="pres">
      <dgm:prSet presAssocID="{7744AB2B-9556-4D62-A4BC-791736B5F1D6}" presName="circle4" presStyleLbl="node1" presStyleIdx="3" presStyleCnt="4"/>
      <dgm:spPr/>
    </dgm:pt>
    <dgm:pt modelId="{AE225FA5-32E8-496A-988E-AACC213E18BE}" type="pres">
      <dgm:prSet presAssocID="{7744AB2B-9556-4D62-A4BC-791736B5F1D6}" presName="c4text" presStyleLbl="node1" presStyleIdx="3" presStyleCnt="4">
        <dgm:presLayoutVars>
          <dgm:bulletEnabled val="1"/>
        </dgm:presLayoutVars>
      </dgm:prSet>
      <dgm:spPr/>
    </dgm:pt>
  </dgm:ptLst>
  <dgm:cxnLst>
    <dgm:cxn modelId="{0E728A07-2CF7-46D8-A1EF-540CF074B734}" type="presOf" srcId="{167C7549-3138-4BA2-B655-10778248FF7D}" destId="{05240AE5-36FA-463F-9163-B98DCF102B9A}" srcOrd="0" destOrd="0" presId="urn:microsoft.com/office/officeart/2005/8/layout/venn2"/>
    <dgm:cxn modelId="{0CC6261B-E52E-43EB-877E-ED16F960D4EA}" srcId="{7744AB2B-9556-4D62-A4BC-791736B5F1D6}" destId="{BCBDB878-FCD1-49E1-8DB4-F36954EEE98A}" srcOrd="3" destOrd="0" parTransId="{BE08CD44-F969-4AA6-B89F-B6A4E0A0CD55}" sibTransId="{E0C506CD-7F2F-437A-8CC4-CB6B3609EC38}"/>
    <dgm:cxn modelId="{1374AB41-6A1A-40C7-A22D-17F48D1B2D22}" srcId="{7744AB2B-9556-4D62-A4BC-791736B5F1D6}" destId="{B6F6D254-5E1F-4025-AE7F-DE3D6125FBDE}" srcOrd="0" destOrd="0" parTransId="{A200E0CF-1DB2-4F2E-8D7F-5CBE5B9FDE39}" sibTransId="{85D74C7B-B6B0-4854-BB1F-31F891A18030}"/>
    <dgm:cxn modelId="{3E320B44-A338-450E-9B3E-E300ACAD13E9}" type="presOf" srcId="{B6F6D254-5E1F-4025-AE7F-DE3D6125FBDE}" destId="{0D869AF4-858B-40E9-BCCB-79CE525253DA}" srcOrd="1" destOrd="0" presId="urn:microsoft.com/office/officeart/2005/8/layout/venn2"/>
    <dgm:cxn modelId="{105F004D-C370-4CF8-8676-53ABE44E1FCA}" type="presOf" srcId="{7744AB2B-9556-4D62-A4BC-791736B5F1D6}" destId="{9E2132D8-1403-427F-B306-CDFB2F1CA2EE}" srcOrd="0" destOrd="0" presId="urn:microsoft.com/office/officeart/2005/8/layout/venn2"/>
    <dgm:cxn modelId="{652FF75A-EBA4-419C-94BD-18BB8B7EFA54}" type="presOf" srcId="{B6F6D254-5E1F-4025-AE7F-DE3D6125FBDE}" destId="{657B0B5F-7768-4D57-A7F5-BE26F2955AA5}" srcOrd="0" destOrd="0" presId="urn:microsoft.com/office/officeart/2005/8/layout/venn2"/>
    <dgm:cxn modelId="{2BF56283-5B1B-4922-8633-23D7EA650A7F}" type="presOf" srcId="{BCBDB878-FCD1-49E1-8DB4-F36954EEE98A}" destId="{C979A8BB-F6A3-49B2-A7F1-F9ADB8B4C51A}" srcOrd="0" destOrd="0" presId="urn:microsoft.com/office/officeart/2005/8/layout/venn2"/>
    <dgm:cxn modelId="{A9F441C1-9419-4B18-8EDC-83F7D300FA48}" type="presOf" srcId="{BCBDB878-FCD1-49E1-8DB4-F36954EEE98A}" destId="{AE225FA5-32E8-496A-988E-AACC213E18BE}" srcOrd="1" destOrd="0" presId="urn:microsoft.com/office/officeart/2005/8/layout/venn2"/>
    <dgm:cxn modelId="{176DDCC7-E5EA-4A31-8AC9-136E2E4B5727}" type="presOf" srcId="{58E0D808-6CBD-4ED4-8BD0-A7065B931B77}" destId="{CD1D9DAE-9FFA-4B03-9397-EB7518ECC9C8}" srcOrd="0" destOrd="0" presId="urn:microsoft.com/office/officeart/2005/8/layout/venn2"/>
    <dgm:cxn modelId="{2915A9CF-525A-4305-A70C-139FE99AD580}" type="presOf" srcId="{167C7549-3138-4BA2-B655-10778248FF7D}" destId="{2C2362FB-EFB8-428D-98DF-3528D2421595}" srcOrd="1" destOrd="0" presId="urn:microsoft.com/office/officeart/2005/8/layout/venn2"/>
    <dgm:cxn modelId="{40BC03E3-240F-4BFD-99E2-BB992DEEFF95}" srcId="{7744AB2B-9556-4D62-A4BC-791736B5F1D6}" destId="{167C7549-3138-4BA2-B655-10778248FF7D}" srcOrd="1" destOrd="0" parTransId="{59C92CA0-78B8-41A5-A282-BD6DEB41EB39}" sibTransId="{D4BE88DD-B092-41F7-BC45-AA7F45C442C2}"/>
    <dgm:cxn modelId="{26101FF0-4B14-4BBC-AA68-5688B8FE70F6}" type="presOf" srcId="{58E0D808-6CBD-4ED4-8BD0-A7065B931B77}" destId="{843786BD-ED4E-4915-B45F-74D93877F620}" srcOrd="1" destOrd="0" presId="urn:microsoft.com/office/officeart/2005/8/layout/venn2"/>
    <dgm:cxn modelId="{499416F3-E97A-4BD4-A62B-B484BF5DD1DB}" srcId="{7744AB2B-9556-4D62-A4BC-791736B5F1D6}" destId="{58E0D808-6CBD-4ED4-8BD0-A7065B931B77}" srcOrd="2" destOrd="0" parTransId="{7A22BBB9-D7F4-4C00-A7A9-281720D27DFD}" sibTransId="{3634D0E4-59EC-46E7-9BC2-AB3B41ADF581}"/>
    <dgm:cxn modelId="{0B15D896-21BB-4814-825B-D852AE570E29}" type="presParOf" srcId="{9E2132D8-1403-427F-B306-CDFB2F1CA2EE}" destId="{CA0C7854-C161-4B12-8D6C-B10D6CCD701A}" srcOrd="0" destOrd="0" presId="urn:microsoft.com/office/officeart/2005/8/layout/venn2"/>
    <dgm:cxn modelId="{01CBC355-9417-4B15-B965-AD6763BED2C9}" type="presParOf" srcId="{CA0C7854-C161-4B12-8D6C-B10D6CCD701A}" destId="{657B0B5F-7768-4D57-A7F5-BE26F2955AA5}" srcOrd="0" destOrd="0" presId="urn:microsoft.com/office/officeart/2005/8/layout/venn2"/>
    <dgm:cxn modelId="{4C7B4E5F-2D3C-4A8A-8250-B6DE3527765A}" type="presParOf" srcId="{CA0C7854-C161-4B12-8D6C-B10D6CCD701A}" destId="{0D869AF4-858B-40E9-BCCB-79CE525253DA}" srcOrd="1" destOrd="0" presId="urn:microsoft.com/office/officeart/2005/8/layout/venn2"/>
    <dgm:cxn modelId="{341522B2-5814-446C-855F-3EFC72CCFF16}" type="presParOf" srcId="{9E2132D8-1403-427F-B306-CDFB2F1CA2EE}" destId="{4E6EF8A8-D8B6-4097-975B-DC2B3CF5FCB0}" srcOrd="1" destOrd="0" presId="urn:microsoft.com/office/officeart/2005/8/layout/venn2"/>
    <dgm:cxn modelId="{7B4CFFDD-A466-4684-BB28-937A1C8E79EB}" type="presParOf" srcId="{4E6EF8A8-D8B6-4097-975B-DC2B3CF5FCB0}" destId="{05240AE5-36FA-463F-9163-B98DCF102B9A}" srcOrd="0" destOrd="0" presId="urn:microsoft.com/office/officeart/2005/8/layout/venn2"/>
    <dgm:cxn modelId="{9082307F-8BD3-4E74-8FD8-64444171E82E}" type="presParOf" srcId="{4E6EF8A8-D8B6-4097-975B-DC2B3CF5FCB0}" destId="{2C2362FB-EFB8-428D-98DF-3528D2421595}" srcOrd="1" destOrd="0" presId="urn:microsoft.com/office/officeart/2005/8/layout/venn2"/>
    <dgm:cxn modelId="{6CB7DD6E-D8BB-4DA0-BF57-D5A2DE6F0227}" type="presParOf" srcId="{9E2132D8-1403-427F-B306-CDFB2F1CA2EE}" destId="{E0A20F87-7A5A-4CD7-B10D-71427106EDAB}" srcOrd="2" destOrd="0" presId="urn:microsoft.com/office/officeart/2005/8/layout/venn2"/>
    <dgm:cxn modelId="{0FF084FC-C1C4-444E-B629-067E82959071}" type="presParOf" srcId="{E0A20F87-7A5A-4CD7-B10D-71427106EDAB}" destId="{CD1D9DAE-9FFA-4B03-9397-EB7518ECC9C8}" srcOrd="0" destOrd="0" presId="urn:microsoft.com/office/officeart/2005/8/layout/venn2"/>
    <dgm:cxn modelId="{C288B454-21D3-4365-B98A-85348A187524}" type="presParOf" srcId="{E0A20F87-7A5A-4CD7-B10D-71427106EDAB}" destId="{843786BD-ED4E-4915-B45F-74D93877F620}" srcOrd="1" destOrd="0" presId="urn:microsoft.com/office/officeart/2005/8/layout/venn2"/>
    <dgm:cxn modelId="{53159D42-3CB3-46BA-8DBE-47622B2D29BB}" type="presParOf" srcId="{9E2132D8-1403-427F-B306-CDFB2F1CA2EE}" destId="{14B2BD8E-5B70-4AE7-9D62-E5AF4FA70823}" srcOrd="3" destOrd="0" presId="urn:microsoft.com/office/officeart/2005/8/layout/venn2"/>
    <dgm:cxn modelId="{4ABB0B45-AEF8-4125-93D3-CD638F98C2D0}" type="presParOf" srcId="{14B2BD8E-5B70-4AE7-9D62-E5AF4FA70823}" destId="{C979A8BB-F6A3-49B2-A7F1-F9ADB8B4C51A}" srcOrd="0" destOrd="0" presId="urn:microsoft.com/office/officeart/2005/8/layout/venn2"/>
    <dgm:cxn modelId="{A7B13351-5FBC-4445-B68E-EB272F6D60DA}" type="presParOf" srcId="{14B2BD8E-5B70-4AE7-9D62-E5AF4FA70823}" destId="{AE225FA5-32E8-496A-988E-AACC213E18BE}" srcOrd="1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7B0B5F-7768-4D57-A7F5-BE26F2955AA5}">
      <dsp:nvSpPr>
        <dsp:cNvPr id="0" name=""/>
        <dsp:cNvSpPr/>
      </dsp:nvSpPr>
      <dsp:spPr>
        <a:xfrm>
          <a:off x="1454342" y="0"/>
          <a:ext cx="6069061" cy="606906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Your culture, religion, national issues</a:t>
          </a:r>
        </a:p>
      </dsp:txBody>
      <dsp:txXfrm>
        <a:off x="3640417" y="303453"/>
        <a:ext cx="1696909" cy="910359"/>
      </dsp:txXfrm>
    </dsp:sp>
    <dsp:sp modelId="{05240AE5-36FA-463F-9163-B98DCF102B9A}">
      <dsp:nvSpPr>
        <dsp:cNvPr id="0" name=""/>
        <dsp:cNvSpPr/>
      </dsp:nvSpPr>
      <dsp:spPr>
        <a:xfrm>
          <a:off x="2061248" y="1213812"/>
          <a:ext cx="4855248" cy="485524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Work, neighbours, local issues</a:t>
          </a:r>
        </a:p>
      </dsp:txBody>
      <dsp:txXfrm>
        <a:off x="3640417" y="1505127"/>
        <a:ext cx="1696909" cy="873944"/>
      </dsp:txXfrm>
    </dsp:sp>
    <dsp:sp modelId="{CD1D9DAE-9FFA-4B03-9397-EB7518ECC9C8}">
      <dsp:nvSpPr>
        <dsp:cNvPr id="0" name=""/>
        <dsp:cNvSpPr/>
      </dsp:nvSpPr>
      <dsp:spPr>
        <a:xfrm>
          <a:off x="2668154" y="2427624"/>
          <a:ext cx="3641436" cy="364143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Family</a:t>
          </a:r>
        </a:p>
      </dsp:txBody>
      <dsp:txXfrm>
        <a:off x="3640417" y="2700732"/>
        <a:ext cx="1696909" cy="819323"/>
      </dsp:txXfrm>
    </dsp:sp>
    <dsp:sp modelId="{C979A8BB-F6A3-49B2-A7F1-F9ADB8B4C51A}">
      <dsp:nvSpPr>
        <dsp:cNvPr id="0" name=""/>
        <dsp:cNvSpPr/>
      </dsp:nvSpPr>
      <dsp:spPr>
        <a:xfrm>
          <a:off x="3275060" y="3641436"/>
          <a:ext cx="2427624" cy="242762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You</a:t>
          </a:r>
        </a:p>
      </dsp:txBody>
      <dsp:txXfrm>
        <a:off x="3630577" y="4248342"/>
        <a:ext cx="1716589" cy="12138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7D0C-4FFB-42C3-9D5D-40DC95555AEC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3A5CC-7E27-4500-B53B-79F2D1808B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2410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7D0C-4FFB-42C3-9D5D-40DC95555AEC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3A5CC-7E27-4500-B53B-79F2D1808B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1939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7D0C-4FFB-42C3-9D5D-40DC95555AEC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3A5CC-7E27-4500-B53B-79F2D1808B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4651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7D0C-4FFB-42C3-9D5D-40DC95555AEC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3A5CC-7E27-4500-B53B-79F2D1808B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82726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7D0C-4FFB-42C3-9D5D-40DC95555AEC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3A5CC-7E27-4500-B53B-79F2D1808B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93190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7D0C-4FFB-42C3-9D5D-40DC95555AEC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3A5CC-7E27-4500-B53B-79F2D1808B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88034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7D0C-4FFB-42C3-9D5D-40DC95555AEC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3A5CC-7E27-4500-B53B-79F2D1808B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14497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7D0C-4FFB-42C3-9D5D-40DC95555AEC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3A5CC-7E27-4500-B53B-79F2D1808B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3619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7D0C-4FFB-42C3-9D5D-40DC95555AEC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3A5CC-7E27-4500-B53B-79F2D1808B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2711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7D0C-4FFB-42C3-9D5D-40DC95555AEC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3A5CC-7E27-4500-B53B-79F2D1808B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808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7D0C-4FFB-42C3-9D5D-40DC95555AEC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3A5CC-7E27-4500-B53B-79F2D1808B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0481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7B7D0C-4FFB-42C3-9D5D-40DC95555AEC}" type="datetimeFigureOut">
              <a:rPr lang="en-GB" smtClean="0"/>
              <a:t>17/03/2022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73A5CC-7E27-4500-B53B-79F2D1808B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2574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7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ectangle 46">
            <a:extLst>
              <a:ext uri="{FF2B5EF4-FFF2-40B4-BE49-F238E27FC236}">
                <a16:creationId xmlns:a16="http://schemas.microsoft.com/office/drawing/2014/main" id="{0DE6A193-4755-479A-BC6F-A7EBCA73B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2325" y="885827"/>
            <a:ext cx="3942732" cy="5239512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54" name="Freeform: Shape 48">
            <a:extLst>
              <a:ext uri="{FF2B5EF4-FFF2-40B4-BE49-F238E27FC236}">
                <a16:creationId xmlns:a16="http://schemas.microsoft.com/office/drawing/2014/main" id="{5A55B759-31A7-423C-9BC2-A8BC09FE9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6754318" cy="6858478"/>
          </a:xfrm>
          <a:custGeom>
            <a:avLst/>
            <a:gdLst>
              <a:gd name="connsiteX0" fmla="*/ 0 w 6754318"/>
              <a:gd name="connsiteY0" fmla="*/ 6858478 h 6858478"/>
              <a:gd name="connsiteX1" fmla="*/ 6754318 w 6754318"/>
              <a:gd name="connsiteY1" fmla="*/ 6858478 h 6858478"/>
              <a:gd name="connsiteX2" fmla="*/ 3577943 w 6754318"/>
              <a:gd name="connsiteY2" fmla="*/ 0 h 6858478"/>
              <a:gd name="connsiteX3" fmla="*/ 3572366 w 6754318"/>
              <a:gd name="connsiteY3" fmla="*/ 0 h 6858478"/>
              <a:gd name="connsiteX4" fmla="*/ 2506138 w 6754318"/>
              <a:gd name="connsiteY4" fmla="*/ 0 h 6858478"/>
              <a:gd name="connsiteX5" fmla="*/ 0 w 6754318"/>
              <a:gd name="connsiteY5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54318" h="6858478">
                <a:moveTo>
                  <a:pt x="0" y="6858478"/>
                </a:moveTo>
                <a:lnTo>
                  <a:pt x="6754318" y="6858478"/>
                </a:lnTo>
                <a:lnTo>
                  <a:pt x="3577943" y="0"/>
                </a:lnTo>
                <a:lnTo>
                  <a:pt x="3572366" y="0"/>
                </a:lnTo>
                <a:lnTo>
                  <a:pt x="2506138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5" name="Freeform: Shape 50">
            <a:extLst>
              <a:ext uri="{FF2B5EF4-FFF2-40B4-BE49-F238E27FC236}">
                <a16:creationId xmlns:a16="http://schemas.microsoft.com/office/drawing/2014/main" id="{F78796AF-79A0-47AC-BEFD-BFFC00F968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" y="-478"/>
            <a:ext cx="5953780" cy="6858478"/>
          </a:xfrm>
          <a:custGeom>
            <a:avLst/>
            <a:gdLst>
              <a:gd name="connsiteX0" fmla="*/ 0 w 5953780"/>
              <a:gd name="connsiteY0" fmla="*/ 6858478 h 6858478"/>
              <a:gd name="connsiteX1" fmla="*/ 5953780 w 5953780"/>
              <a:gd name="connsiteY1" fmla="*/ 6858478 h 6858478"/>
              <a:gd name="connsiteX2" fmla="*/ 2777405 w 5953780"/>
              <a:gd name="connsiteY2" fmla="*/ 0 h 6858478"/>
              <a:gd name="connsiteX3" fmla="*/ 2771828 w 5953780"/>
              <a:gd name="connsiteY3" fmla="*/ 0 h 6858478"/>
              <a:gd name="connsiteX4" fmla="*/ 1705600 w 5953780"/>
              <a:gd name="connsiteY4" fmla="*/ 0 h 6858478"/>
              <a:gd name="connsiteX5" fmla="*/ 0 w 5953780"/>
              <a:gd name="connsiteY5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53780" h="6858478">
                <a:moveTo>
                  <a:pt x="0" y="6858478"/>
                </a:moveTo>
                <a:lnTo>
                  <a:pt x="5953780" y="6858478"/>
                </a:lnTo>
                <a:lnTo>
                  <a:pt x="2777405" y="0"/>
                </a:lnTo>
                <a:lnTo>
                  <a:pt x="2771828" y="0"/>
                </a:lnTo>
                <a:lnTo>
                  <a:pt x="1705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4672" y="338328"/>
            <a:ext cx="4261850" cy="2255582"/>
          </a:xfrm>
        </p:spPr>
        <p:txBody>
          <a:bodyPr anchor="b">
            <a:normAutofit/>
          </a:bodyPr>
          <a:lstStyle/>
          <a:p>
            <a:pPr algn="l"/>
            <a:r>
              <a:rPr lang="en-GB" sz="6600" dirty="0"/>
              <a:t>Decision Making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04672" y="3428761"/>
            <a:ext cx="3209544" cy="1155525"/>
          </a:xfrm>
        </p:spPr>
        <p:txBody>
          <a:bodyPr anchor="t">
            <a:normAutofit/>
          </a:bodyPr>
          <a:lstStyle/>
          <a:p>
            <a:pPr algn="l"/>
            <a:r>
              <a:rPr lang="en-GB" sz="2800" dirty="0"/>
              <a:t>Pot-luck or planned and structured?</a:t>
            </a:r>
          </a:p>
        </p:txBody>
      </p:sp>
    </p:spTree>
    <p:extLst>
      <p:ext uri="{BB962C8B-B14F-4D97-AF65-F5344CB8AC3E}">
        <p14:creationId xmlns:p14="http://schemas.microsoft.com/office/powerpoint/2010/main" val="38417587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51719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rgbClr val="FFFFFF"/>
                </a:solidFill>
              </a:rPr>
              <a:t>Objectives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37D3F0F-B215-4A0B-9377-190A5A4E4F1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036" r="1" b="3458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07087" y="895740"/>
            <a:ext cx="3746972" cy="5496542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rgbClr val="FFFFFF"/>
                </a:solidFill>
              </a:rPr>
              <a:t>The nature of decision making</a:t>
            </a:r>
          </a:p>
          <a:p>
            <a:r>
              <a:rPr lang="en-GB" sz="2400" dirty="0">
                <a:solidFill>
                  <a:srgbClr val="FFFFFF"/>
                </a:solidFill>
              </a:rPr>
              <a:t>Systems analysis</a:t>
            </a:r>
          </a:p>
          <a:p>
            <a:r>
              <a:rPr lang="en-GB" sz="2400" dirty="0">
                <a:solidFill>
                  <a:srgbClr val="FFFFFF"/>
                </a:solidFill>
              </a:rPr>
              <a:t>Authority, decisions and the management of resources</a:t>
            </a:r>
          </a:p>
          <a:p>
            <a:r>
              <a:rPr lang="en-GB" sz="2400" dirty="0">
                <a:solidFill>
                  <a:srgbClr val="FFFFFF"/>
                </a:solidFill>
              </a:rPr>
              <a:t>Internal and external dynamics</a:t>
            </a:r>
          </a:p>
          <a:p>
            <a:r>
              <a:rPr lang="en-GB" sz="2400" dirty="0">
                <a:solidFill>
                  <a:srgbClr val="FFFFFF"/>
                </a:solidFill>
              </a:rPr>
              <a:t>Categories of decisions</a:t>
            </a:r>
          </a:p>
          <a:p>
            <a:endParaRPr lang="en-GB" sz="2000" dirty="0">
              <a:solidFill>
                <a:srgbClr val="FFFFFF"/>
              </a:solidFill>
            </a:endParaRPr>
          </a:p>
          <a:p>
            <a:endParaRPr lang="en-GB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5035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907B5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Decision-making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C6C8B21-0DED-4CF4-BA8E-97F5273AE6B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638" r="1" b="9183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64490" y="821094"/>
            <a:ext cx="4335613" cy="4948993"/>
          </a:xfrm>
        </p:spPr>
        <p:txBody>
          <a:bodyPr anchor="ctr">
            <a:no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Decisions are made on a daily basis</a:t>
            </a:r>
          </a:p>
          <a:p>
            <a:r>
              <a:rPr lang="en-GB" dirty="0">
                <a:solidFill>
                  <a:srgbClr val="FFFFFF"/>
                </a:solidFill>
              </a:rPr>
              <a:t>Decisions entail a choice between different approaches to solving problems</a:t>
            </a:r>
          </a:p>
          <a:p>
            <a:r>
              <a:rPr lang="en-GB" dirty="0">
                <a:solidFill>
                  <a:srgbClr val="FFFFFF"/>
                </a:solidFill>
              </a:rPr>
              <a:t>Consequences: can be trivial or have serious repercussions</a:t>
            </a:r>
          </a:p>
          <a:p>
            <a:r>
              <a:rPr lang="en-GB" dirty="0">
                <a:solidFill>
                  <a:srgbClr val="FFFFFF"/>
                </a:solidFill>
              </a:rPr>
              <a:t>Often there is a lack of time, information and analytical abilities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930EE5-188D-45C4-9580-308CC041C693}"/>
              </a:ext>
            </a:extLst>
          </p:cNvPr>
          <p:cNvSpPr txBox="1"/>
          <p:nvPr/>
        </p:nvSpPr>
        <p:spPr>
          <a:xfrm>
            <a:off x="9308212" y="6493505"/>
            <a:ext cx="20642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 err="1"/>
              <a:t>Aepli</a:t>
            </a:r>
            <a:r>
              <a:rPr lang="en-GB" dirty="0"/>
              <a:t> et al 2011: 1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977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Decision-making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7E29FDC-B93F-4DBF-80DA-90589461B79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88" r="4794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44409" y="917725"/>
            <a:ext cx="3709650" cy="4852362"/>
          </a:xfrm>
        </p:spPr>
        <p:txBody>
          <a:bodyPr anchor="ctr">
            <a:no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Intuitive reactions can replace rational decisions</a:t>
            </a:r>
          </a:p>
          <a:p>
            <a:r>
              <a:rPr lang="en-GB" dirty="0">
                <a:solidFill>
                  <a:srgbClr val="FFFFFF"/>
                </a:solidFill>
              </a:rPr>
              <a:t>We aim to reduce the risks of bad decisions by selecting the right people and training them well</a:t>
            </a:r>
          </a:p>
          <a:p>
            <a:r>
              <a:rPr lang="en-GB" dirty="0">
                <a:solidFill>
                  <a:srgbClr val="FFFFFF"/>
                </a:solidFill>
              </a:rPr>
              <a:t>A clear methodical approach helps to restore order in chaos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930EE5-188D-45C4-9580-308CC041C693}"/>
              </a:ext>
            </a:extLst>
          </p:cNvPr>
          <p:cNvSpPr txBox="1"/>
          <p:nvPr/>
        </p:nvSpPr>
        <p:spPr>
          <a:xfrm>
            <a:off x="9289551" y="6488668"/>
            <a:ext cx="20642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 err="1"/>
              <a:t>Aepli</a:t>
            </a:r>
            <a:r>
              <a:rPr lang="en-GB" dirty="0"/>
              <a:t> et al 2011: 1 </a:t>
            </a:r>
          </a:p>
        </p:txBody>
      </p:sp>
    </p:spTree>
    <p:extLst>
      <p:ext uri="{BB962C8B-B14F-4D97-AF65-F5344CB8AC3E}">
        <p14:creationId xmlns:p14="http://schemas.microsoft.com/office/powerpoint/2010/main" val="301150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168AC-BF6C-412A-99AB-39679357AA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333112-F3F5-4C6E-8DAC-007E246062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6847" y="1825625"/>
            <a:ext cx="10515601" cy="435133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9600" dirty="0"/>
              <a:t>Systems </a:t>
            </a:r>
          </a:p>
          <a:p>
            <a:pPr marL="0" indent="0" algn="ctr">
              <a:buNone/>
            </a:pPr>
            <a:r>
              <a:rPr lang="en-GB" sz="9600" dirty="0"/>
              <a:t>and sub-systems?</a:t>
            </a:r>
          </a:p>
        </p:txBody>
      </p:sp>
    </p:spTree>
    <p:extLst>
      <p:ext uri="{BB962C8B-B14F-4D97-AF65-F5344CB8AC3E}">
        <p14:creationId xmlns:p14="http://schemas.microsoft.com/office/powerpoint/2010/main" val="40176751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GB" dirty="0"/>
              <a:t>Concept and function of a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2279017"/>
            <a:ext cx="5314537" cy="4047137"/>
          </a:xfrm>
        </p:spPr>
        <p:txBody>
          <a:bodyPr anchor="t">
            <a:noAutofit/>
          </a:bodyPr>
          <a:lstStyle/>
          <a:p>
            <a:r>
              <a:rPr lang="en-GB" dirty="0"/>
              <a:t>The systemic </a:t>
            </a:r>
            <a:r>
              <a:rPr lang="en-GB" b="1" dirty="0"/>
              <a:t>environment</a:t>
            </a:r>
          </a:p>
          <a:p>
            <a:pPr lvl="1"/>
            <a:r>
              <a:rPr lang="en-GB" sz="2800" dirty="0"/>
              <a:t>A transnational environment</a:t>
            </a:r>
          </a:p>
          <a:p>
            <a:pPr lvl="1"/>
            <a:r>
              <a:rPr lang="en-GB" sz="2800" dirty="0"/>
              <a:t>A general environment consisting of the immediate environment with which actors within the system interact</a:t>
            </a:r>
          </a:p>
          <a:p>
            <a:pPr lvl="1"/>
            <a:r>
              <a:rPr lang="en-GB" sz="2800" dirty="0"/>
              <a:t>A transactional environment where sub-systems interact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29FD24-BEF0-4004-9520-E86DFCE0C1D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156" r="19481" b="-1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6A68370-3CD6-4953-BD24-7E5B112CFE0B}"/>
              </a:ext>
            </a:extLst>
          </p:cNvPr>
          <p:cNvSpPr txBox="1"/>
          <p:nvPr/>
        </p:nvSpPr>
        <p:spPr>
          <a:xfrm>
            <a:off x="9289551" y="6176963"/>
            <a:ext cx="20642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 err="1"/>
              <a:t>Aepli</a:t>
            </a:r>
            <a:r>
              <a:rPr lang="en-GB" dirty="0"/>
              <a:t> et al 2011: 4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08694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4555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Concept and function of a system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3259528-6588-410D-9A7A-9BACEFA757A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38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4655" y="917724"/>
            <a:ext cx="4329798" cy="5249209"/>
          </a:xfrm>
        </p:spPr>
        <p:txBody>
          <a:bodyPr anchor="ctr">
            <a:noAutofit/>
          </a:bodyPr>
          <a:lstStyle/>
          <a:p>
            <a:r>
              <a:rPr lang="en-GB" sz="2400" dirty="0">
                <a:solidFill>
                  <a:srgbClr val="FFFFFF"/>
                </a:solidFill>
              </a:rPr>
              <a:t>The </a:t>
            </a:r>
            <a:r>
              <a:rPr lang="en-GB" sz="2400" b="1" dirty="0">
                <a:solidFill>
                  <a:srgbClr val="FFFFFF"/>
                </a:solidFill>
              </a:rPr>
              <a:t>inputs</a:t>
            </a:r>
            <a:r>
              <a:rPr lang="en-GB" sz="2400" dirty="0">
                <a:solidFill>
                  <a:srgbClr val="FFFFFF"/>
                </a:solidFill>
              </a:rPr>
              <a:t> that arise from external and internal environment</a:t>
            </a:r>
          </a:p>
          <a:p>
            <a:r>
              <a:rPr lang="en-GB" sz="2400" dirty="0">
                <a:solidFill>
                  <a:srgbClr val="FFFFFF"/>
                </a:solidFill>
              </a:rPr>
              <a:t>The </a:t>
            </a:r>
            <a:r>
              <a:rPr lang="en-GB" sz="2400" b="1" dirty="0">
                <a:solidFill>
                  <a:srgbClr val="FFFFFF"/>
                </a:solidFill>
              </a:rPr>
              <a:t>components </a:t>
            </a:r>
            <a:r>
              <a:rPr lang="en-GB" sz="2400" dirty="0">
                <a:solidFill>
                  <a:srgbClr val="FFFFFF"/>
                </a:solidFill>
              </a:rPr>
              <a:t>of the system: social and human systems and their interactions</a:t>
            </a:r>
          </a:p>
          <a:p>
            <a:r>
              <a:rPr lang="en-GB" sz="2400" dirty="0">
                <a:solidFill>
                  <a:srgbClr val="FFFFFF"/>
                </a:solidFill>
              </a:rPr>
              <a:t>The </a:t>
            </a:r>
            <a:r>
              <a:rPr lang="en-GB" sz="2400" b="1" dirty="0">
                <a:solidFill>
                  <a:srgbClr val="FFFFFF"/>
                </a:solidFill>
              </a:rPr>
              <a:t>mechanisms</a:t>
            </a:r>
            <a:r>
              <a:rPr lang="en-GB" sz="2400" dirty="0">
                <a:solidFill>
                  <a:srgbClr val="FFFFFF"/>
                </a:solidFill>
              </a:rPr>
              <a:t> that enable the system to work, learn and adapt</a:t>
            </a:r>
          </a:p>
          <a:p>
            <a:r>
              <a:rPr lang="en-GB" sz="2400" dirty="0">
                <a:solidFill>
                  <a:srgbClr val="FFFFFF"/>
                </a:solidFill>
              </a:rPr>
              <a:t>The </a:t>
            </a:r>
            <a:r>
              <a:rPr lang="en-GB" sz="2400" b="1" dirty="0">
                <a:solidFill>
                  <a:srgbClr val="FFFFFF"/>
                </a:solidFill>
              </a:rPr>
              <a:t>outputs</a:t>
            </a:r>
            <a:r>
              <a:rPr lang="en-GB" sz="2400" dirty="0">
                <a:solidFill>
                  <a:srgbClr val="FFFFFF"/>
                </a:solidFill>
              </a:rPr>
              <a:t> (services and products) generated by the system and which satisfy the threats, needs, demands and expectations faced by the system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6A68370-3CD6-4953-BD24-7E5B112CFE0B}"/>
              </a:ext>
            </a:extLst>
          </p:cNvPr>
          <p:cNvSpPr txBox="1"/>
          <p:nvPr/>
        </p:nvSpPr>
        <p:spPr>
          <a:xfrm>
            <a:off x="9289551" y="6488668"/>
            <a:ext cx="20642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 err="1"/>
              <a:t>Aepli</a:t>
            </a:r>
            <a:r>
              <a:rPr lang="en-GB" dirty="0"/>
              <a:t> et al 2011: 4 </a:t>
            </a:r>
          </a:p>
        </p:txBody>
      </p:sp>
    </p:spTree>
    <p:extLst>
      <p:ext uri="{BB962C8B-B14F-4D97-AF65-F5344CB8AC3E}">
        <p14:creationId xmlns:p14="http://schemas.microsoft.com/office/powerpoint/2010/main" val="2945099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C4DFC-29CE-41B0-A820-31DA27BD2D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Systems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D8580831-6B3F-4470-864F-6AAAA936867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78270989"/>
              </p:ext>
            </p:extLst>
          </p:nvPr>
        </p:nvGraphicFramePr>
        <p:xfrm>
          <a:off x="2031999" y="719666"/>
          <a:ext cx="8977745" cy="60690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3ECE4D6E-C26B-474D-B0E1-06A34CBA973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50422" y="4583902"/>
            <a:ext cx="2325625" cy="2053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780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57B0B5F-7768-4D57-A7F5-BE26F2955A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graphicEl>
                                              <a:dgm id="{657B0B5F-7768-4D57-A7F5-BE26F2955A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graphicEl>
                                              <a:dgm id="{657B0B5F-7768-4D57-A7F5-BE26F2955A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5240AE5-36FA-463F-9163-B98DCF102B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graphicEl>
                                              <a:dgm id="{05240AE5-36FA-463F-9163-B98DCF102B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graphicEl>
                                              <a:dgm id="{05240AE5-36FA-463F-9163-B98DCF102B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D1D9DAE-9FFA-4B03-9397-EB7518ECC9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graphicEl>
                                              <a:dgm id="{CD1D9DAE-9FFA-4B03-9397-EB7518ECC9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graphicEl>
                                              <a:dgm id="{CD1D9DAE-9FFA-4B03-9397-EB7518ECC9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979A8BB-F6A3-49B2-A7F1-F9ADB8B4C5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graphicEl>
                                              <a:dgm id="{C979A8BB-F6A3-49B2-A7F1-F9ADB8B4C5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graphicEl>
                                              <a:dgm id="{C979A8BB-F6A3-49B2-A7F1-F9ADB8B4C5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Systems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44717" y="1488936"/>
            <a:ext cx="6214309" cy="441821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57E2050-7E69-470D-BFB6-E319550B6435}"/>
              </a:ext>
            </a:extLst>
          </p:cNvPr>
          <p:cNvSpPr txBox="1"/>
          <p:nvPr/>
        </p:nvSpPr>
        <p:spPr>
          <a:xfrm>
            <a:off x="998375" y="5959753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Aepli</a:t>
            </a:r>
            <a:r>
              <a:rPr lang="en-GB" dirty="0"/>
              <a:t> 2011: 4)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010C5FB-F687-45B6-9BC3-9FFA8AF921C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322645" y="130186"/>
            <a:ext cx="6507518" cy="61780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91DA232-F5A9-4CB9-99E0-0B4AB6C35F10}"/>
              </a:ext>
            </a:extLst>
          </p:cNvPr>
          <p:cNvSpPr txBox="1"/>
          <p:nvPr/>
        </p:nvSpPr>
        <p:spPr>
          <a:xfrm>
            <a:off x="9376115" y="6308209"/>
            <a:ext cx="28158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(Bronfenbrenner 1979)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5855A131-69CF-4395-9AF8-9F22EE71945A}"/>
              </a:ext>
            </a:extLst>
          </p:cNvPr>
          <p:cNvSpPr/>
          <p:nvPr/>
        </p:nvSpPr>
        <p:spPr>
          <a:xfrm>
            <a:off x="5413636" y="130186"/>
            <a:ext cx="6311283" cy="6178023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6926F363-6532-4C22-AD92-D82641CEE999}"/>
              </a:ext>
            </a:extLst>
          </p:cNvPr>
          <p:cNvSpPr/>
          <p:nvPr/>
        </p:nvSpPr>
        <p:spPr>
          <a:xfrm>
            <a:off x="6022109" y="831273"/>
            <a:ext cx="5085290" cy="4823078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5E38CF52-234F-4193-AB45-8E9991536F87}"/>
              </a:ext>
            </a:extLst>
          </p:cNvPr>
          <p:cNvSpPr/>
          <p:nvPr/>
        </p:nvSpPr>
        <p:spPr>
          <a:xfrm>
            <a:off x="6788727" y="1445351"/>
            <a:ext cx="3480472" cy="3680831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0E10CC0-BCCD-43F1-94C1-E2BC1D61E7D0}"/>
              </a:ext>
            </a:extLst>
          </p:cNvPr>
          <p:cNvSpPr/>
          <p:nvPr/>
        </p:nvSpPr>
        <p:spPr>
          <a:xfrm>
            <a:off x="7342909" y="2050473"/>
            <a:ext cx="2364509" cy="2512291"/>
          </a:xfrm>
          <a:prstGeom prst="ellipse">
            <a:avLst/>
          </a:prstGeom>
          <a:solidFill>
            <a:schemeClr val="accent4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E036FD9B-CE38-4C69-A950-094F21992266}"/>
              </a:ext>
            </a:extLst>
          </p:cNvPr>
          <p:cNvSpPr/>
          <p:nvPr/>
        </p:nvSpPr>
        <p:spPr>
          <a:xfrm>
            <a:off x="7926005" y="2643837"/>
            <a:ext cx="1199521" cy="1309328"/>
          </a:xfrm>
          <a:prstGeom prst="ellipse">
            <a:avLst/>
          </a:prstGeom>
          <a:solidFill>
            <a:schemeClr val="accent5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3163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00" y="216918"/>
            <a:ext cx="10515599" cy="642416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C0B796B-2287-4A5F-A83C-7E6F3FFA6F7A}"/>
              </a:ext>
            </a:extLst>
          </p:cNvPr>
          <p:cNvSpPr txBox="1"/>
          <p:nvPr/>
        </p:nvSpPr>
        <p:spPr>
          <a:xfrm>
            <a:off x="173201" y="6271750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Aepli</a:t>
            </a:r>
            <a:r>
              <a:rPr lang="en-GB" dirty="0"/>
              <a:t> 2011: 5)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D06AD103-5378-4B74-B68D-686C973BC586}"/>
              </a:ext>
            </a:extLst>
          </p:cNvPr>
          <p:cNvSpPr/>
          <p:nvPr/>
        </p:nvSpPr>
        <p:spPr>
          <a:xfrm>
            <a:off x="4702629" y="3241964"/>
            <a:ext cx="3230088" cy="241069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9669EAE-5E83-49C8-999D-C2E04DF2EEE5}"/>
              </a:ext>
            </a:extLst>
          </p:cNvPr>
          <p:cNvSpPr/>
          <p:nvPr/>
        </p:nvSpPr>
        <p:spPr>
          <a:xfrm>
            <a:off x="2968831" y="3764478"/>
            <a:ext cx="1690237" cy="8075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74F3444-F193-4B07-951A-76F75E5C8FE2}"/>
              </a:ext>
            </a:extLst>
          </p:cNvPr>
          <p:cNvSpPr/>
          <p:nvPr/>
        </p:nvSpPr>
        <p:spPr>
          <a:xfrm>
            <a:off x="7976278" y="3829792"/>
            <a:ext cx="1998995" cy="8075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61DA379-B55B-4056-92EB-C55A8C1F8EB9}"/>
              </a:ext>
            </a:extLst>
          </p:cNvPr>
          <p:cNvSpPr/>
          <p:nvPr/>
        </p:nvSpPr>
        <p:spPr>
          <a:xfrm>
            <a:off x="2303812" y="887873"/>
            <a:ext cx="2030682" cy="98842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9A4B57F-1E68-4FF7-9E29-4AE60C276A62}"/>
              </a:ext>
            </a:extLst>
          </p:cNvPr>
          <p:cNvSpPr/>
          <p:nvPr/>
        </p:nvSpPr>
        <p:spPr>
          <a:xfrm>
            <a:off x="5262764" y="505883"/>
            <a:ext cx="2123687" cy="5153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B6C960-678D-4941-B715-6A2F6B18A0E3}"/>
              </a:ext>
            </a:extLst>
          </p:cNvPr>
          <p:cNvSpPr/>
          <p:nvPr/>
        </p:nvSpPr>
        <p:spPr>
          <a:xfrm>
            <a:off x="8380020" y="887873"/>
            <a:ext cx="2030682" cy="98842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7003C46-9E13-491A-AB31-6EB9FD8D95B6}"/>
              </a:ext>
            </a:extLst>
          </p:cNvPr>
          <p:cNvSpPr/>
          <p:nvPr/>
        </p:nvSpPr>
        <p:spPr>
          <a:xfrm>
            <a:off x="2968832" y="6171800"/>
            <a:ext cx="1733798" cy="5153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AE42890-3DF9-4214-9BFF-125F53283DCD}"/>
              </a:ext>
            </a:extLst>
          </p:cNvPr>
          <p:cNvSpPr/>
          <p:nvPr/>
        </p:nvSpPr>
        <p:spPr>
          <a:xfrm>
            <a:off x="5450774" y="6148743"/>
            <a:ext cx="1733798" cy="5153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99131D3-32B0-428F-A3C2-62AD3D3C8C5B}"/>
              </a:ext>
            </a:extLst>
          </p:cNvPr>
          <p:cNvSpPr/>
          <p:nvPr/>
        </p:nvSpPr>
        <p:spPr>
          <a:xfrm>
            <a:off x="7964403" y="6137215"/>
            <a:ext cx="1733798" cy="5153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12BC9F3-00B4-4364-8E01-9D7EC711E60A}"/>
              </a:ext>
            </a:extLst>
          </p:cNvPr>
          <p:cNvSpPr txBox="1"/>
          <p:nvPr/>
        </p:nvSpPr>
        <p:spPr>
          <a:xfrm>
            <a:off x="364204" y="184062"/>
            <a:ext cx="44344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Example: Swansea High Street</a:t>
            </a:r>
          </a:p>
        </p:txBody>
      </p:sp>
    </p:spTree>
    <p:extLst>
      <p:ext uri="{BB962C8B-B14F-4D97-AF65-F5344CB8AC3E}">
        <p14:creationId xmlns:p14="http://schemas.microsoft.com/office/powerpoint/2010/main" val="3383613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Internal interactions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1690688"/>
            <a:ext cx="11025249" cy="4486275"/>
          </a:xfrm>
        </p:spPr>
        <p:txBody>
          <a:bodyPr>
            <a:normAutofit/>
          </a:bodyPr>
          <a:lstStyle/>
          <a:p>
            <a:r>
              <a:rPr lang="en-GB" dirty="0"/>
              <a:t>Interactions dictate how efficient we are likely to be, and they occur at four levels</a:t>
            </a:r>
          </a:p>
          <a:p>
            <a:pPr lvl="1"/>
            <a:r>
              <a:rPr lang="en-GB" sz="2800" dirty="0"/>
              <a:t>Level 1: between a system and a supra-system (national politicians and the police service; public services and national government)</a:t>
            </a:r>
          </a:p>
          <a:p>
            <a:pPr lvl="1"/>
            <a:r>
              <a:rPr lang="en-GB" sz="2800" dirty="0"/>
              <a:t>Level 2: Between a system and its subsystems (national policy and regional direction)</a:t>
            </a:r>
          </a:p>
          <a:p>
            <a:pPr lvl="1"/>
            <a:r>
              <a:rPr lang="en-GB" sz="2800" dirty="0"/>
              <a:t>Level 3: Between subsystems (co-operation between police and public services)</a:t>
            </a:r>
          </a:p>
          <a:p>
            <a:pPr lvl="1"/>
            <a:r>
              <a:rPr lang="en-GB" sz="2800" dirty="0"/>
              <a:t>Level 4: within sub-systems (grassroots action)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09711A5-6829-4ECF-84E0-12F109FE0FB3}"/>
              </a:ext>
            </a:extLst>
          </p:cNvPr>
          <p:cNvSpPr txBox="1"/>
          <p:nvPr/>
        </p:nvSpPr>
        <p:spPr>
          <a:xfrm>
            <a:off x="173201" y="6271750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Aepli</a:t>
            </a:r>
            <a:r>
              <a:rPr lang="en-GB" dirty="0"/>
              <a:t> 2011: 5)</a:t>
            </a:r>
          </a:p>
        </p:txBody>
      </p:sp>
    </p:spTree>
    <p:extLst>
      <p:ext uri="{BB962C8B-B14F-4D97-AF65-F5344CB8AC3E}">
        <p14:creationId xmlns:p14="http://schemas.microsoft.com/office/powerpoint/2010/main" val="2634910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074" y="1638795"/>
            <a:ext cx="3270643" cy="2683823"/>
          </a:xfrm>
        </p:spPr>
        <p:txBody>
          <a:bodyPr>
            <a:normAutofit/>
          </a:bodyPr>
          <a:lstStyle/>
          <a:p>
            <a:r>
              <a:rPr lang="en-GB" dirty="0"/>
              <a:t>Mechanisms of a system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9B9FE72-47E0-4251-9710-48A1D8CF51C4}"/>
              </a:ext>
            </a:extLst>
          </p:cNvPr>
          <p:cNvSpPr txBox="1"/>
          <p:nvPr/>
        </p:nvSpPr>
        <p:spPr>
          <a:xfrm>
            <a:off x="173201" y="6271750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Aepli</a:t>
            </a:r>
            <a:r>
              <a:rPr lang="en-GB" dirty="0"/>
              <a:t> 2011: 9)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3653EB4B-5A55-4167-B80A-0823E5669D0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1898782"/>
              </p:ext>
            </p:extLst>
          </p:nvPr>
        </p:nvGraphicFramePr>
        <p:xfrm>
          <a:off x="3058207" y="408940"/>
          <a:ext cx="8960592" cy="6040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97564">
                  <a:extLst>
                    <a:ext uri="{9D8B030D-6E8A-4147-A177-3AD203B41FA5}">
                      <a16:colId xmlns:a16="http://schemas.microsoft.com/office/drawing/2014/main" val="285311955"/>
                    </a:ext>
                  </a:extLst>
                </a:gridCol>
                <a:gridCol w="3241964">
                  <a:extLst>
                    <a:ext uri="{9D8B030D-6E8A-4147-A177-3AD203B41FA5}">
                      <a16:colId xmlns:a16="http://schemas.microsoft.com/office/drawing/2014/main" val="1967833690"/>
                    </a:ext>
                  </a:extLst>
                </a:gridCol>
                <a:gridCol w="3421064">
                  <a:extLst>
                    <a:ext uri="{9D8B030D-6E8A-4147-A177-3AD203B41FA5}">
                      <a16:colId xmlns:a16="http://schemas.microsoft.com/office/drawing/2014/main" val="199972186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Mechanisms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Purposes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Remarks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77391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Authority and decisions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Delegate authority and formalise decisions and determine objectives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Clear chain of command to avoid unproductive and competitive structures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57477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Co-ordination procedures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Ensure different parts of a system work efficiently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At all levels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88076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Management of resources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Allocate resources in the most appropriate way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Lower costs, greater efficiency and flexibility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49602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Intelligence process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Collect and analyse information and disseminate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Intelligence, control and communication together form the information system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946897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Process of control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Control, monitor and evaluate actions, services and outputs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61467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Process of communication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Identify needs and expectations of partners and keep informed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58577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Cultural process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Reinforce loyalty to the cause and alignment of objectives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79685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Learning process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Reflect and guide necessary corrections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54817460"/>
                  </a:ext>
                </a:extLst>
              </a:tr>
            </a:tbl>
          </a:graphicData>
        </a:graphic>
      </p:graphicFrame>
      <p:sp>
        <p:nvSpPr>
          <p:cNvPr id="7" name="Rectangle 6">
            <a:extLst>
              <a:ext uri="{FF2B5EF4-FFF2-40B4-BE49-F238E27FC236}">
                <a16:creationId xmlns:a16="http://schemas.microsoft.com/office/drawing/2014/main" id="{CF7A6308-E5BA-4F17-A5DD-E6DF1AB98EEC}"/>
              </a:ext>
            </a:extLst>
          </p:cNvPr>
          <p:cNvSpPr/>
          <p:nvPr/>
        </p:nvSpPr>
        <p:spPr>
          <a:xfrm>
            <a:off x="3058207" y="1721922"/>
            <a:ext cx="8840868" cy="5937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0538251-69C0-4D00-8D9C-ADDA1EB87E7C}"/>
              </a:ext>
            </a:extLst>
          </p:cNvPr>
          <p:cNvSpPr/>
          <p:nvPr/>
        </p:nvSpPr>
        <p:spPr>
          <a:xfrm>
            <a:off x="3058207" y="2352304"/>
            <a:ext cx="8840868" cy="5937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ED1E1BE-0CC4-4D99-BF9B-5B6E3053309E}"/>
              </a:ext>
            </a:extLst>
          </p:cNvPr>
          <p:cNvSpPr/>
          <p:nvPr/>
        </p:nvSpPr>
        <p:spPr>
          <a:xfrm>
            <a:off x="3058207" y="2993371"/>
            <a:ext cx="8840868" cy="8304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598DBD7-6C51-4434-95FB-DF2A5DE15216}"/>
              </a:ext>
            </a:extLst>
          </p:cNvPr>
          <p:cNvSpPr/>
          <p:nvPr/>
        </p:nvSpPr>
        <p:spPr>
          <a:xfrm>
            <a:off x="3058207" y="3896097"/>
            <a:ext cx="5517622" cy="5937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A5F8DA5-B832-465E-8C59-D329CAB1BD68}"/>
              </a:ext>
            </a:extLst>
          </p:cNvPr>
          <p:cNvSpPr/>
          <p:nvPr/>
        </p:nvSpPr>
        <p:spPr>
          <a:xfrm>
            <a:off x="3058207" y="4534337"/>
            <a:ext cx="5517622" cy="5937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F4666D6-7332-41F1-9196-C0F637B4E063}"/>
              </a:ext>
            </a:extLst>
          </p:cNvPr>
          <p:cNvSpPr/>
          <p:nvPr/>
        </p:nvSpPr>
        <p:spPr>
          <a:xfrm>
            <a:off x="3058207" y="5172578"/>
            <a:ext cx="5517622" cy="5937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7F16BED-5234-4050-BC81-FC5B0F42FFE4}"/>
              </a:ext>
            </a:extLst>
          </p:cNvPr>
          <p:cNvSpPr/>
          <p:nvPr/>
        </p:nvSpPr>
        <p:spPr>
          <a:xfrm>
            <a:off x="3058207" y="5810819"/>
            <a:ext cx="5517622" cy="5937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D3CEFA3-5996-46D5-8CB0-8F04A79E6C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62819" y="4150006"/>
            <a:ext cx="3268990" cy="2195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9096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10 Decisions have to be made because problems have to be solved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155" y="2020226"/>
            <a:ext cx="11295690" cy="3644303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1CDD17FA-C7F3-4C67-9B43-EF5E5049105A}"/>
              </a:ext>
            </a:extLst>
          </p:cNvPr>
          <p:cNvSpPr/>
          <p:nvPr/>
        </p:nvSpPr>
        <p:spPr>
          <a:xfrm>
            <a:off x="696689" y="2188395"/>
            <a:ext cx="2128704" cy="285621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6EF221D-8B9E-4650-A393-603B0ACC23BD}"/>
              </a:ext>
            </a:extLst>
          </p:cNvPr>
          <p:cNvSpPr/>
          <p:nvPr/>
        </p:nvSpPr>
        <p:spPr>
          <a:xfrm>
            <a:off x="3484652" y="2188395"/>
            <a:ext cx="2128704" cy="285621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4DE166B-FD64-4FB1-80DE-10D9ACADC98F}"/>
              </a:ext>
            </a:extLst>
          </p:cNvPr>
          <p:cNvSpPr/>
          <p:nvPr/>
        </p:nvSpPr>
        <p:spPr>
          <a:xfrm>
            <a:off x="6426244" y="2188395"/>
            <a:ext cx="2128704" cy="285621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587F32C-7130-4F89-91E8-AFD402651FB0}"/>
              </a:ext>
            </a:extLst>
          </p:cNvPr>
          <p:cNvSpPr/>
          <p:nvPr/>
        </p:nvSpPr>
        <p:spPr>
          <a:xfrm>
            <a:off x="9214207" y="2188395"/>
            <a:ext cx="2128704" cy="285621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4815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Three broad categories of of decisions</a:t>
            </a: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4B14AF92-66A6-45C2-8E0C-05942E9BF1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7876986"/>
              </p:ext>
            </p:extLst>
          </p:nvPr>
        </p:nvGraphicFramePr>
        <p:xfrm>
          <a:off x="838200" y="1516870"/>
          <a:ext cx="10515600" cy="4754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2350527172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10044658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Category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74275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4000" dirty="0"/>
                        <a:t>Political decisions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Decisions establish political aims and allocate resources, therefore determining the autonomy of operational leaders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05178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4000" dirty="0"/>
                        <a:t>Managerial decisions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Decisions that deal with organisational questions, project management, financial issues and matters of human resources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56110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4000" dirty="0"/>
                        <a:t>Operational decisions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Decisions that come under the umbrella of the deployment of resources (human, material, financial)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0110842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84A4854A-E320-4F0D-8AC7-C253AB12C6C7}"/>
              </a:ext>
            </a:extLst>
          </p:cNvPr>
          <p:cNvSpPr txBox="1"/>
          <p:nvPr/>
        </p:nvSpPr>
        <p:spPr>
          <a:xfrm>
            <a:off x="173201" y="6271750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Aepli</a:t>
            </a:r>
            <a:r>
              <a:rPr lang="en-GB" dirty="0"/>
              <a:t> 2011: 12)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5851714-0371-4E79-9986-923CC81C3263}"/>
              </a:ext>
            </a:extLst>
          </p:cNvPr>
          <p:cNvSpPr/>
          <p:nvPr/>
        </p:nvSpPr>
        <p:spPr>
          <a:xfrm>
            <a:off x="6096000" y="1997476"/>
            <a:ext cx="5257800" cy="151808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A6517F1-23EF-425C-94C6-0E0F655D0F39}"/>
              </a:ext>
            </a:extLst>
          </p:cNvPr>
          <p:cNvSpPr/>
          <p:nvPr/>
        </p:nvSpPr>
        <p:spPr>
          <a:xfrm>
            <a:off x="6096000" y="3560238"/>
            <a:ext cx="5257800" cy="151808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AE51F26-3E13-4F24-A531-E47382DB70D8}"/>
              </a:ext>
            </a:extLst>
          </p:cNvPr>
          <p:cNvSpPr/>
          <p:nvPr/>
        </p:nvSpPr>
        <p:spPr>
          <a:xfrm>
            <a:off x="6096000" y="5100660"/>
            <a:ext cx="5257800" cy="114874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1305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GB" dirty="0"/>
              <a:t>Description of decision levels</a:t>
            </a: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A3EB9F0D-BE6F-49B5-A510-E1101691FB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5193192"/>
              </p:ext>
            </p:extLst>
          </p:nvPr>
        </p:nvGraphicFramePr>
        <p:xfrm>
          <a:off x="940942" y="1171540"/>
          <a:ext cx="10515600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2319219111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377396735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Level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31907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6000" dirty="0"/>
                        <a:t>Political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Political objectives and the framework within which relevant strategies and operational and tactical measures will be developed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213261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6000" dirty="0"/>
                        <a:t>Strategic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Take account of the broader environment and concern the ends, involving decision-makers at the highest hierarchical levels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84735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6000" dirty="0"/>
                        <a:t>Operational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Relate to specific elements of a process or operation and must support the overall objectives, involving decision- -makers with specifically delegated power for the purpose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6712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6000" dirty="0"/>
                        <a:t>Tactical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Concern specific measures that are necessary or may influence the implementation of higher-level actions, involving decision-makers with recognised, direct responsibility for the specific area upon which the decision impacts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7601687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359E8F7E-5314-404B-B89D-F62F6F877B87}"/>
              </a:ext>
            </a:extLst>
          </p:cNvPr>
          <p:cNvSpPr txBox="1"/>
          <p:nvPr/>
        </p:nvSpPr>
        <p:spPr>
          <a:xfrm>
            <a:off x="173201" y="6271750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Aepli</a:t>
            </a:r>
            <a:r>
              <a:rPr lang="en-GB" dirty="0"/>
              <a:t> 2011: 12)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A63BC4C-722E-4920-8FBE-4EB779AFA328}"/>
              </a:ext>
            </a:extLst>
          </p:cNvPr>
          <p:cNvSpPr/>
          <p:nvPr/>
        </p:nvSpPr>
        <p:spPr>
          <a:xfrm>
            <a:off x="6198742" y="1518082"/>
            <a:ext cx="5257800" cy="9790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4BEE209-13E3-41AD-A697-CE3DA655F546}"/>
              </a:ext>
            </a:extLst>
          </p:cNvPr>
          <p:cNvSpPr/>
          <p:nvPr/>
        </p:nvSpPr>
        <p:spPr>
          <a:xfrm>
            <a:off x="6198742" y="2558366"/>
            <a:ext cx="5257800" cy="9790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AA77584-6A22-45E7-9620-09C9A3D12644}"/>
              </a:ext>
            </a:extLst>
          </p:cNvPr>
          <p:cNvSpPr/>
          <p:nvPr/>
        </p:nvSpPr>
        <p:spPr>
          <a:xfrm>
            <a:off x="6198742" y="3567896"/>
            <a:ext cx="5257800" cy="116930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C4E523C-6F38-4BAE-BBC9-2B25C97B88AF}"/>
              </a:ext>
            </a:extLst>
          </p:cNvPr>
          <p:cNvSpPr/>
          <p:nvPr/>
        </p:nvSpPr>
        <p:spPr>
          <a:xfrm>
            <a:off x="6198742" y="4767712"/>
            <a:ext cx="5257800" cy="14330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1149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8F91BC-AEE3-4EFF-9238-BEAF41E2E0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30C13B-6381-4A13-A87D-7CA291C2ED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126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701" y="1715980"/>
            <a:ext cx="1905000" cy="3426039"/>
          </a:xfrm>
        </p:spPr>
        <p:txBody>
          <a:bodyPr>
            <a:normAutofit/>
          </a:bodyPr>
          <a:lstStyle/>
          <a:p>
            <a:r>
              <a:rPr lang="en-GB" dirty="0"/>
              <a:t>Causes of an action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71525" y="158326"/>
            <a:ext cx="9769790" cy="669967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1C0649B-EA70-478A-AFFD-C2901905D0AA}"/>
              </a:ext>
            </a:extLst>
          </p:cNvPr>
          <p:cNvSpPr txBox="1"/>
          <p:nvPr/>
        </p:nvSpPr>
        <p:spPr>
          <a:xfrm>
            <a:off x="173201" y="6271750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Aepli</a:t>
            </a:r>
            <a:r>
              <a:rPr lang="en-GB" dirty="0"/>
              <a:t> 2011: 13)</a:t>
            </a:r>
          </a:p>
        </p:txBody>
      </p:sp>
    </p:spTree>
    <p:extLst>
      <p:ext uri="{BB962C8B-B14F-4D97-AF65-F5344CB8AC3E}">
        <p14:creationId xmlns:p14="http://schemas.microsoft.com/office/powerpoint/2010/main" val="1487771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8102" y="1577476"/>
            <a:ext cx="4247508" cy="3063875"/>
          </a:xfrm>
        </p:spPr>
        <p:txBody>
          <a:bodyPr>
            <a:normAutofit/>
          </a:bodyPr>
          <a:lstStyle/>
          <a:p>
            <a:r>
              <a:rPr lang="en-GB" dirty="0"/>
              <a:t>Time-related purposes of information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6563" y="40583"/>
            <a:ext cx="7416390" cy="677683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65EC00C-971D-46FE-B6AF-BEB8FCBBE3C5}"/>
              </a:ext>
            </a:extLst>
          </p:cNvPr>
          <p:cNvSpPr txBox="1"/>
          <p:nvPr/>
        </p:nvSpPr>
        <p:spPr>
          <a:xfrm>
            <a:off x="173201" y="6271750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Aepli</a:t>
            </a:r>
            <a:r>
              <a:rPr lang="en-GB" dirty="0"/>
              <a:t> 2011: 14)</a:t>
            </a:r>
          </a:p>
        </p:txBody>
      </p:sp>
    </p:spTree>
    <p:extLst>
      <p:ext uri="{BB962C8B-B14F-4D97-AF65-F5344CB8AC3E}">
        <p14:creationId xmlns:p14="http://schemas.microsoft.com/office/powerpoint/2010/main" val="248804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178" y="2198865"/>
            <a:ext cx="3014609" cy="2460268"/>
          </a:xfrm>
        </p:spPr>
        <p:txBody>
          <a:bodyPr/>
          <a:lstStyle/>
          <a:p>
            <a:r>
              <a:rPr lang="en-GB" dirty="0"/>
              <a:t>Types of information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5550" y="602931"/>
            <a:ext cx="8728272" cy="603815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3A33DCA-FA17-489A-A69E-DA7D1920EE12}"/>
              </a:ext>
            </a:extLst>
          </p:cNvPr>
          <p:cNvSpPr txBox="1"/>
          <p:nvPr/>
        </p:nvSpPr>
        <p:spPr>
          <a:xfrm>
            <a:off x="173201" y="6271750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Aepli</a:t>
            </a:r>
            <a:r>
              <a:rPr lang="en-GB" dirty="0"/>
              <a:t> 2011: 15)</a:t>
            </a:r>
          </a:p>
        </p:txBody>
      </p:sp>
    </p:spTree>
    <p:extLst>
      <p:ext uri="{BB962C8B-B14F-4D97-AF65-F5344CB8AC3E}">
        <p14:creationId xmlns:p14="http://schemas.microsoft.com/office/powerpoint/2010/main" val="40519245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461" y="2625440"/>
            <a:ext cx="3908461" cy="1325563"/>
          </a:xfrm>
        </p:spPr>
        <p:txBody>
          <a:bodyPr/>
          <a:lstStyle/>
          <a:p>
            <a:r>
              <a:rPr lang="en-GB" dirty="0"/>
              <a:t>Methodologies and operations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9351" y="285736"/>
            <a:ext cx="7269448" cy="647262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A676D3B-CD30-4AA4-A95A-4F5AA164E883}"/>
              </a:ext>
            </a:extLst>
          </p:cNvPr>
          <p:cNvSpPr txBox="1"/>
          <p:nvPr/>
        </p:nvSpPr>
        <p:spPr>
          <a:xfrm>
            <a:off x="173201" y="6271750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Aepli</a:t>
            </a:r>
            <a:r>
              <a:rPr lang="en-GB" dirty="0"/>
              <a:t> 2011: 20)</a:t>
            </a:r>
          </a:p>
        </p:txBody>
      </p:sp>
    </p:spTree>
    <p:extLst>
      <p:ext uri="{BB962C8B-B14F-4D97-AF65-F5344CB8AC3E}">
        <p14:creationId xmlns:p14="http://schemas.microsoft.com/office/powerpoint/2010/main" val="12388840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3190349" y="-2692389"/>
            <a:ext cx="5811302" cy="1192633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33202F1-F816-42E0-8C63-4D30CB70E114}"/>
              </a:ext>
            </a:extLst>
          </p:cNvPr>
          <p:cNvSpPr txBox="1"/>
          <p:nvPr/>
        </p:nvSpPr>
        <p:spPr>
          <a:xfrm>
            <a:off x="173201" y="6271750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Aepli</a:t>
            </a:r>
            <a:r>
              <a:rPr lang="en-GB" dirty="0"/>
              <a:t> 2011: 26)</a:t>
            </a:r>
          </a:p>
        </p:txBody>
      </p:sp>
    </p:spTree>
    <p:extLst>
      <p:ext uri="{BB962C8B-B14F-4D97-AF65-F5344CB8AC3E}">
        <p14:creationId xmlns:p14="http://schemas.microsoft.com/office/powerpoint/2010/main" val="28472390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7335" y="-64308"/>
            <a:ext cx="5301464" cy="698661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26ECD1D-8FD5-4675-AC51-2CF6DF20F871}"/>
              </a:ext>
            </a:extLst>
          </p:cNvPr>
          <p:cNvSpPr txBox="1"/>
          <p:nvPr/>
        </p:nvSpPr>
        <p:spPr>
          <a:xfrm>
            <a:off x="173201" y="6271750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Aepli</a:t>
            </a:r>
            <a:r>
              <a:rPr lang="en-GB" dirty="0"/>
              <a:t> 2011: 30)</a:t>
            </a:r>
          </a:p>
        </p:txBody>
      </p:sp>
    </p:spTree>
    <p:extLst>
      <p:ext uri="{BB962C8B-B14F-4D97-AF65-F5344CB8AC3E}">
        <p14:creationId xmlns:p14="http://schemas.microsoft.com/office/powerpoint/2010/main" val="364006334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3641" y="0"/>
            <a:ext cx="4575158" cy="671023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61C9BC9-514E-48BC-A54B-1EA411DB02B0}"/>
              </a:ext>
            </a:extLst>
          </p:cNvPr>
          <p:cNvSpPr txBox="1"/>
          <p:nvPr/>
        </p:nvSpPr>
        <p:spPr>
          <a:xfrm>
            <a:off x="173201" y="6271750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Aepli</a:t>
            </a:r>
            <a:r>
              <a:rPr lang="en-GB" dirty="0"/>
              <a:t> 2011: 31)</a:t>
            </a:r>
          </a:p>
        </p:txBody>
      </p:sp>
    </p:spTree>
    <p:extLst>
      <p:ext uri="{BB962C8B-B14F-4D97-AF65-F5344CB8AC3E}">
        <p14:creationId xmlns:p14="http://schemas.microsoft.com/office/powerpoint/2010/main" val="380573682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One possible structure of a strategic report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4"/>
            <a:ext cx="4886326" cy="4446125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b="1" dirty="0"/>
              <a:t>Foreword</a:t>
            </a:r>
          </a:p>
          <a:p>
            <a:pPr marL="0" indent="0">
              <a:buNone/>
            </a:pPr>
            <a:r>
              <a:rPr lang="en-GB" dirty="0"/>
              <a:t>1.1 Introduction</a:t>
            </a:r>
          </a:p>
          <a:p>
            <a:pPr marL="0" indent="0">
              <a:buNone/>
            </a:pPr>
            <a:r>
              <a:rPr lang="en-GB" dirty="0"/>
              <a:t>1.2 Objectives</a:t>
            </a:r>
          </a:p>
          <a:p>
            <a:pPr marL="0" indent="0">
              <a:buNone/>
            </a:pPr>
            <a:r>
              <a:rPr lang="en-GB" dirty="0"/>
              <a:t>1.3 Executive summary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2. Method</a:t>
            </a:r>
          </a:p>
          <a:p>
            <a:pPr marL="0" indent="0">
              <a:buNone/>
            </a:pPr>
            <a:r>
              <a:rPr lang="en-GB" dirty="0"/>
              <a:t>2.1 List of sources</a:t>
            </a:r>
          </a:p>
          <a:p>
            <a:pPr marL="0" indent="0">
              <a:buNone/>
            </a:pPr>
            <a:r>
              <a:rPr lang="en-GB" dirty="0"/>
              <a:t>2.2 Information and analysis process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431050F-36D5-4F41-BC10-17E11AD5E555}"/>
              </a:ext>
            </a:extLst>
          </p:cNvPr>
          <p:cNvSpPr txBox="1"/>
          <p:nvPr/>
        </p:nvSpPr>
        <p:spPr>
          <a:xfrm>
            <a:off x="173201" y="6271750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Aepli</a:t>
            </a:r>
            <a:r>
              <a:rPr lang="en-GB" dirty="0"/>
              <a:t> 2011: 40)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96176C-0D59-4D26-8892-22841B867E0E}"/>
              </a:ext>
            </a:extLst>
          </p:cNvPr>
          <p:cNvSpPr/>
          <p:nvPr/>
        </p:nvSpPr>
        <p:spPr>
          <a:xfrm>
            <a:off x="5608272" y="1690688"/>
            <a:ext cx="7107897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dirty="0"/>
              <a:t>3.General situation</a:t>
            </a:r>
          </a:p>
          <a:p>
            <a:r>
              <a:rPr lang="en-GB" sz="2800" dirty="0"/>
              <a:t>3.1 International situation</a:t>
            </a:r>
          </a:p>
          <a:p>
            <a:r>
              <a:rPr lang="en-GB" sz="2800" dirty="0"/>
              <a:t>3.2 Situation in neighbouring jurisdictions</a:t>
            </a:r>
          </a:p>
          <a:p>
            <a:r>
              <a:rPr lang="en-GB" sz="2800" dirty="0"/>
              <a:t>3.3 Internal situation</a:t>
            </a:r>
          </a:p>
          <a:p>
            <a:endParaRPr lang="en-GB" sz="2800" b="1" dirty="0"/>
          </a:p>
          <a:p>
            <a:r>
              <a:rPr lang="en-GB" sz="2800" b="1" dirty="0"/>
              <a:t>4. Description of threats and vulnerabilities</a:t>
            </a:r>
          </a:p>
          <a:p>
            <a:r>
              <a:rPr lang="en-GB" sz="2800" dirty="0"/>
              <a:t>4.1 Identified threats and vulnerabilities</a:t>
            </a:r>
          </a:p>
          <a:p>
            <a:r>
              <a:rPr lang="en-GB" sz="2800" dirty="0"/>
              <a:t>4.2 Possible developments</a:t>
            </a:r>
          </a:p>
          <a:p>
            <a:endParaRPr lang="en-GB" sz="2800" b="1" dirty="0"/>
          </a:p>
          <a:p>
            <a:r>
              <a:rPr lang="en-GB" sz="2800" b="1" dirty="0"/>
              <a:t>5. Conclusions</a:t>
            </a:r>
          </a:p>
          <a:p>
            <a:r>
              <a:rPr lang="en-GB" sz="2800" b="1" dirty="0"/>
              <a:t>6. General 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1486476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Chapters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Structure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operational chain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Structures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Power and leadership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Command in operations</a:t>
            </a:r>
          </a:p>
          <a:p>
            <a:pPr marL="514350" indent="-514350">
              <a:buFont typeface="+mj-lt"/>
              <a:buAutoNum type="arabicPeriod"/>
            </a:pPr>
            <a:r>
              <a:rPr lang="en-GB"/>
              <a:t>Conclusions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213448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Aepli</a:t>
            </a:r>
            <a:r>
              <a:rPr lang="en-US" dirty="0"/>
              <a:t> P. </a:t>
            </a:r>
            <a:r>
              <a:rPr lang="en-US" dirty="0" err="1"/>
              <a:t>Ribaux</a:t>
            </a:r>
            <a:r>
              <a:rPr lang="en-US" dirty="0"/>
              <a:t> O. and Summerfield E. (2011) </a:t>
            </a:r>
            <a:r>
              <a:rPr lang="en-US" i="1" dirty="0"/>
              <a:t>Decision making in policing – Operations and Management</a:t>
            </a:r>
            <a:r>
              <a:rPr lang="en-US" dirty="0"/>
              <a:t>. EPFL Press. Florida</a:t>
            </a:r>
          </a:p>
          <a:p>
            <a:r>
              <a:rPr lang="en-US" dirty="0"/>
              <a:t>Bronfenbrenner, U (1979) </a:t>
            </a:r>
            <a:r>
              <a:rPr lang="en-US" i="1" dirty="0"/>
              <a:t>The Ecology of Human Development: experiments by nature and design</a:t>
            </a:r>
            <a:r>
              <a:rPr lang="en-US" dirty="0"/>
              <a:t>. Harvard: Harvard University Press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03389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859</Words>
  <Application>Microsoft Office PowerPoint</Application>
  <PresentationFormat>Widescreen</PresentationFormat>
  <Paragraphs>139</Paragraphs>
  <Slides>26</Slides>
  <Notes>0</Notes>
  <HiddenSlides>9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Arial</vt:lpstr>
      <vt:lpstr>Calibri</vt:lpstr>
      <vt:lpstr>Calibri Light</vt:lpstr>
      <vt:lpstr>Office Theme</vt:lpstr>
      <vt:lpstr>Decision Making</vt:lpstr>
      <vt:lpstr>Objectives</vt:lpstr>
      <vt:lpstr>Decision-making</vt:lpstr>
      <vt:lpstr>Decision-making</vt:lpstr>
      <vt:lpstr>PowerPoint Presentation</vt:lpstr>
      <vt:lpstr>Concept and function of a system</vt:lpstr>
      <vt:lpstr>Concept and function of a system</vt:lpstr>
      <vt:lpstr>Systems</vt:lpstr>
      <vt:lpstr>Systems </vt:lpstr>
      <vt:lpstr>PowerPoint Presentation</vt:lpstr>
      <vt:lpstr>Internal interactions</vt:lpstr>
      <vt:lpstr>Mechanisms of a system</vt:lpstr>
      <vt:lpstr>10 Decisions have to be made because problems have to be solved</vt:lpstr>
      <vt:lpstr>Three broad categories of of decisions</vt:lpstr>
      <vt:lpstr>Description of decision levels</vt:lpstr>
      <vt:lpstr>PowerPoint Presentation</vt:lpstr>
      <vt:lpstr>Causes of an action</vt:lpstr>
      <vt:lpstr>Time-related purposes of information</vt:lpstr>
      <vt:lpstr>Types of information</vt:lpstr>
      <vt:lpstr>Methodologies and operations</vt:lpstr>
      <vt:lpstr>PowerPoint Presentation</vt:lpstr>
      <vt:lpstr>PowerPoint Presentation</vt:lpstr>
      <vt:lpstr>PowerPoint Presentation</vt:lpstr>
      <vt:lpstr>One possible structure of a strategic report</vt:lpstr>
      <vt:lpstr>Chapters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Decision Making</dc:title>
  <dc:creator>Mike Durke</dc:creator>
  <cp:lastModifiedBy>Mike Durke</cp:lastModifiedBy>
  <cp:revision>10</cp:revision>
  <dcterms:created xsi:type="dcterms:W3CDTF">2019-11-24T17:14:45Z</dcterms:created>
  <dcterms:modified xsi:type="dcterms:W3CDTF">2022-03-17T17:44:54Z</dcterms:modified>
</cp:coreProperties>
</file>