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sldIdLst>
    <p:sldId id="259" r:id="rId6"/>
    <p:sldId id="256" r:id="rId7"/>
    <p:sldId id="262" r:id="rId8"/>
    <p:sldId id="291" r:id="rId9"/>
    <p:sldId id="285" r:id="rId10"/>
    <p:sldId id="292" r:id="rId11"/>
    <p:sldId id="286" r:id="rId12"/>
    <p:sldId id="293" r:id="rId13"/>
    <p:sldId id="287" r:id="rId14"/>
    <p:sldId id="294" r:id="rId15"/>
    <p:sldId id="295" r:id="rId16"/>
    <p:sldId id="288" r:id="rId17"/>
    <p:sldId id="289" r:id="rId18"/>
    <p:sldId id="311" r:id="rId19"/>
    <p:sldId id="276" r:id="rId20"/>
    <p:sldId id="296" r:id="rId21"/>
    <p:sldId id="267" r:id="rId22"/>
    <p:sldId id="297" r:id="rId23"/>
    <p:sldId id="282" r:id="rId24"/>
    <p:sldId id="298" r:id="rId25"/>
    <p:sldId id="281" r:id="rId26"/>
    <p:sldId id="299" r:id="rId27"/>
    <p:sldId id="283" r:id="rId28"/>
    <p:sldId id="300" r:id="rId29"/>
    <p:sldId id="280" r:id="rId30"/>
    <p:sldId id="301" r:id="rId31"/>
    <p:sldId id="261" r:id="rId32"/>
    <p:sldId id="272" r:id="rId33"/>
    <p:sldId id="302" r:id="rId34"/>
    <p:sldId id="265" r:id="rId35"/>
    <p:sldId id="303" r:id="rId36"/>
    <p:sldId id="266" r:id="rId37"/>
    <p:sldId id="304" r:id="rId38"/>
    <p:sldId id="278" r:id="rId39"/>
    <p:sldId id="305" r:id="rId40"/>
    <p:sldId id="275" r:id="rId41"/>
    <p:sldId id="306" r:id="rId42"/>
    <p:sldId id="274" r:id="rId43"/>
    <p:sldId id="307" r:id="rId44"/>
    <p:sldId id="277" r:id="rId45"/>
    <p:sldId id="308" r:id="rId46"/>
    <p:sldId id="309" r:id="rId47"/>
    <p:sldId id="260" r:id="rId48"/>
    <p:sldId id="290" r:id="rId49"/>
    <p:sldId id="310" r:id="rId50"/>
    <p:sldId id="28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EDF5"/>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AA97BF51-C41B-45BD-B072-25E8BB0B8AE5}"/>
    <pc:docChg chg="undo custSel modSld">
      <pc:chgData name="Sue Ainsworth" userId="888be70d-2e4c-4f55-baa0-638ca1ed17b4" providerId="ADAL" clId="{AA97BF51-C41B-45BD-B072-25E8BB0B8AE5}" dt="2025-08-17T08:03:51.647" v="18" actId="20577"/>
      <pc:docMkLst>
        <pc:docMk/>
      </pc:docMkLst>
      <pc:sldChg chg="modSp mod">
        <pc:chgData name="Sue Ainsworth" userId="888be70d-2e4c-4f55-baa0-638ca1ed17b4" providerId="ADAL" clId="{AA97BF51-C41B-45BD-B072-25E8BB0B8AE5}" dt="2025-08-17T08:03:51.647" v="18" actId="20577"/>
        <pc:sldMkLst>
          <pc:docMk/>
          <pc:sldMk cId="4195304978" sldId="261"/>
        </pc:sldMkLst>
        <pc:spChg chg="mod">
          <ac:chgData name="Sue Ainsworth" userId="888be70d-2e4c-4f55-baa0-638ca1ed17b4" providerId="ADAL" clId="{AA97BF51-C41B-45BD-B072-25E8BB0B8AE5}" dt="2025-08-17T08:02:10.775" v="10" actId="1036"/>
          <ac:spMkLst>
            <pc:docMk/>
            <pc:sldMk cId="4195304978" sldId="261"/>
            <ac:spMk id="2" creationId="{00000000-0000-0000-0000-000000000000}"/>
          </ac:spMkLst>
        </pc:spChg>
        <pc:spChg chg="mod">
          <ac:chgData name="Sue Ainsworth" userId="888be70d-2e4c-4f55-baa0-638ca1ed17b4" providerId="ADAL" clId="{AA97BF51-C41B-45BD-B072-25E8BB0B8AE5}" dt="2025-08-17T08:03:45.749" v="14" actId="20577"/>
          <ac:spMkLst>
            <pc:docMk/>
            <pc:sldMk cId="4195304978" sldId="261"/>
            <ac:spMk id="3" creationId="{00000000-0000-0000-0000-000000000000}"/>
          </ac:spMkLst>
        </pc:spChg>
        <pc:spChg chg="mod">
          <ac:chgData name="Sue Ainsworth" userId="888be70d-2e4c-4f55-baa0-638ca1ed17b4" providerId="ADAL" clId="{AA97BF51-C41B-45BD-B072-25E8BB0B8AE5}" dt="2025-08-17T08:03:51.647" v="18" actId="20577"/>
          <ac:spMkLst>
            <pc:docMk/>
            <pc:sldMk cId="4195304978" sldId="261"/>
            <ac:spMk id="4" creationId="{00000000-0000-0000-0000-000000000000}"/>
          </ac:spMkLst>
        </pc:spChg>
      </pc:sldChg>
      <pc:sldChg chg="modSp mod">
        <pc:chgData name="Sue Ainsworth" userId="888be70d-2e4c-4f55-baa0-638ca1ed17b4" providerId="ADAL" clId="{AA97BF51-C41B-45BD-B072-25E8BB0B8AE5}" dt="2025-08-17T07:59:53.718" v="3" actId="20577"/>
        <pc:sldMkLst>
          <pc:docMk/>
          <pc:sldMk cId="2193879113" sldId="262"/>
        </pc:sldMkLst>
        <pc:spChg chg="mod">
          <ac:chgData name="Sue Ainsworth" userId="888be70d-2e4c-4f55-baa0-638ca1ed17b4" providerId="ADAL" clId="{AA97BF51-C41B-45BD-B072-25E8BB0B8AE5}" dt="2025-08-17T07:59:53.718" v="3" actId="20577"/>
          <ac:spMkLst>
            <pc:docMk/>
            <pc:sldMk cId="2193879113" sldId="262"/>
            <ac:spMk id="3" creationId="{00000000-0000-0000-0000-000000000000}"/>
          </ac:spMkLst>
        </pc:spChg>
      </pc:sldChg>
      <pc:sldChg chg="addSp delSp modSp mod">
        <pc:chgData name="Sue Ainsworth" userId="888be70d-2e4c-4f55-baa0-638ca1ed17b4" providerId="ADAL" clId="{AA97BF51-C41B-45BD-B072-25E8BB0B8AE5}" dt="2025-08-17T08:01:08.086" v="9" actId="20577"/>
        <pc:sldMkLst>
          <pc:docMk/>
          <pc:sldMk cId="3405563410" sldId="291"/>
        </pc:sldMkLst>
        <pc:spChg chg="add del mod">
          <ac:chgData name="Sue Ainsworth" userId="888be70d-2e4c-4f55-baa0-638ca1ed17b4" providerId="ADAL" clId="{AA97BF51-C41B-45BD-B072-25E8BB0B8AE5}" dt="2025-08-17T08:01:08.086" v="9" actId="20577"/>
          <ac:spMkLst>
            <pc:docMk/>
            <pc:sldMk cId="3405563410" sldId="291"/>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17/08/2025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17/08/2025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17/08/2025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797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7582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5449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323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71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537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4484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3177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624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269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54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17/08/2025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2506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hyperlink" Target="mailto:s.Ainsworth@uwtsd.ac.uk"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mailto:s.Ainsworth@uwtsd.ac.uk"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mentallyhealthyschools.org.uk/whole-school-approach/" TargetMode="External"/><Relationship Id="rId2" Type="http://schemas.openxmlformats.org/officeDocument/2006/relationships/hyperlink" Target="https://cardiffeducationservices.co.uk/Page/21782" TargetMode="External"/><Relationship Id="rId1" Type="http://schemas.openxmlformats.org/officeDocument/2006/relationships/slideLayout" Target="../slideLayouts/slideLayout2.xml"/><Relationship Id="rId6" Type="http://schemas.openxmlformats.org/officeDocument/2006/relationships/hyperlink" Target="https://www.challengingbehaviour.org.uk/information-and-guidance/positive-behaviour-support/" TargetMode="External"/><Relationship Id="rId5" Type="http://schemas.openxmlformats.org/officeDocument/2006/relationships/hyperlink" Target="https://www.pembrokeshire.gov.uk/schools-and-learning" TargetMode="External"/><Relationship Id="rId4" Type="http://schemas.openxmlformats.org/officeDocument/2006/relationships/hyperlink" Target="https://eur01.safelinks.protection.outlook.com/?url=https%3A%2F%2Fcardiffeducationservices.co.uk%2FPages%2FDownload%2F3d205df6-a933-4e99-af7d-a675894736f9%2FPageSectionDocuments&amp;data=05%7C01%7CS.Ainsworth%40uwtsd.ac.uk%7C71ff2904d6e746c0b31d08da842cfd9a%7C4e0f11f9046e45059cb8db2152311e21%7C0%7C0%7C637967626006838224%7CUnknown%7CTWFpbGZsb3d8eyJWIjoiMC4wLjAwMDAiLCJQIjoiV2luMzIiLCJBTiI6Ik1haWwiLCJXVCI6Mn0%3D%7C3000%7C%7C%7C&amp;sdata=%2BTJKBZWStwThXS3aqXJq8zOwpEtjxPaUMiUDqwCybqQ%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9294" y="1479177"/>
            <a:ext cx="11860306" cy="3583250"/>
          </a:xfrm>
        </p:spPr>
        <p:txBody>
          <a:bodyPr>
            <a:noAutofit/>
          </a:bodyPr>
          <a:lstStyle/>
          <a:p>
            <a:r>
              <a:rPr lang="en-GB" sz="6600">
                <a:solidFill>
                  <a:srgbClr val="002060"/>
                </a:solidFill>
                <a:effectLst>
                  <a:glow rad="101600">
                    <a:schemeClr val="bg1">
                      <a:alpha val="60000"/>
                    </a:schemeClr>
                  </a:glow>
                </a:effectLst>
              </a:rPr>
              <a:t>ECIE4003</a:t>
            </a:r>
            <a:r>
              <a:rPr lang="en-GB" sz="6600">
                <a:solidFill>
                  <a:srgbClr val="002060"/>
                </a:solidFill>
              </a:rPr>
              <a:t> </a:t>
            </a:r>
            <a:br>
              <a:rPr lang="en-GB" sz="6600">
                <a:solidFill>
                  <a:srgbClr val="002060"/>
                </a:solidFill>
              </a:rPr>
            </a:br>
            <a:r>
              <a:rPr lang="cy-GB" sz="4800" i="1">
                <a:effectLst>
                  <a:glow rad="101600">
                    <a:schemeClr val="bg1">
                      <a:alpha val="60000"/>
                    </a:schemeClr>
                  </a:glow>
                </a:effectLst>
              </a:rPr>
              <a:t>Anghenion Ychwanegol mewn Cyd-destun </a:t>
            </a:r>
            <a:br>
              <a:rPr lang="cy-GB" sz="4800" i="1">
                <a:effectLst>
                  <a:glow rad="101600">
                    <a:schemeClr val="bg1">
                      <a:alpha val="60000"/>
                    </a:schemeClr>
                  </a:glow>
                </a:effectLst>
              </a:rPr>
            </a:br>
            <a:r>
              <a:rPr lang="en-GB" sz="4800" i="1">
                <a:solidFill>
                  <a:srgbClr val="002060"/>
                </a:solidFill>
                <a:effectLst>
                  <a:glow rad="101600">
                    <a:schemeClr val="bg1">
                      <a:alpha val="60000"/>
                    </a:schemeClr>
                  </a:glow>
                </a:effectLst>
              </a:rPr>
              <a:t>Additional Needs in Context</a:t>
            </a:r>
            <a:br>
              <a:rPr lang="en-GB" sz="4800" i="1">
                <a:solidFill>
                  <a:srgbClr val="002060"/>
                </a:solidFill>
                <a:effectLst>
                  <a:glow rad="101600">
                    <a:schemeClr val="bg1">
                      <a:alpha val="60000"/>
                    </a:schemeClr>
                  </a:glow>
                </a:effectLst>
              </a:rPr>
            </a:br>
            <a:r>
              <a:rPr lang="en-GB" sz="4800" i="1">
                <a:solidFill>
                  <a:srgbClr val="002060"/>
                </a:solidFill>
                <a:effectLst>
                  <a:glow rad="101600">
                    <a:schemeClr val="bg1">
                      <a:alpha val="60000"/>
                    </a:schemeClr>
                  </a:glow>
                </a:effectLst>
              </a:rPr>
              <a:t>Sue Ainsworth</a:t>
            </a:r>
          </a:p>
        </p:txBody>
      </p:sp>
      <p:sp>
        <p:nvSpPr>
          <p:cNvPr id="3" name="Subtitle 2"/>
          <p:cNvSpPr>
            <a:spLocks noGrp="1"/>
          </p:cNvSpPr>
          <p:nvPr>
            <p:ph type="subTitle" idx="1"/>
          </p:nvPr>
        </p:nvSpPr>
        <p:spPr>
          <a:xfrm>
            <a:off x="1677906" y="5062427"/>
            <a:ext cx="8534400" cy="612232"/>
          </a:xfrm>
        </p:spPr>
        <p:txBody>
          <a:bodyPr/>
          <a:lstStyle/>
          <a:p>
            <a:r>
              <a:rPr lang="cy-GB">
                <a:solidFill>
                  <a:schemeClr val="tx1"/>
                </a:solidFill>
              </a:rPr>
              <a:t>Darlith</a:t>
            </a:r>
            <a:r>
              <a:rPr lang="en-GB">
                <a:solidFill>
                  <a:srgbClr val="002060"/>
                </a:solidFill>
              </a:rPr>
              <a:t> </a:t>
            </a:r>
            <a:r>
              <a:rPr lang="en-GB">
                <a:solidFill>
                  <a:schemeClr val="tx1"/>
                </a:solidFill>
              </a:rPr>
              <a:t>4</a:t>
            </a:r>
            <a:r>
              <a:rPr lang="en-GB">
                <a:solidFill>
                  <a:srgbClr val="002060"/>
                </a:solidFill>
              </a:rPr>
              <a:t> / Lecture 4</a:t>
            </a:r>
          </a:p>
        </p:txBody>
      </p:sp>
    </p:spTree>
    <p:extLst>
      <p:ext uri="{BB962C8B-B14F-4D97-AF65-F5344CB8AC3E}">
        <p14:creationId xmlns:p14="http://schemas.microsoft.com/office/powerpoint/2010/main" val="145339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p:cNvSpPr/>
          <p:nvPr/>
        </p:nvSpPr>
        <p:spPr>
          <a:xfrm>
            <a:off x="6230471" y="1095061"/>
            <a:ext cx="5213616" cy="5078313"/>
          </a:xfrm>
          <a:prstGeom prst="rect">
            <a:avLst/>
          </a:prstGeom>
        </p:spPr>
        <p:txBody>
          <a:bodyPr wrap="square">
            <a:spAutoFit/>
          </a:bodyPr>
          <a:lstStyle/>
          <a:p>
            <a:r>
              <a:rPr lang="en-GB" sz="3600">
                <a:solidFill>
                  <a:srgbClr val="002060"/>
                </a:solidFill>
                <a:effectLst/>
              </a:rPr>
              <a:t>The module aims:  </a:t>
            </a:r>
          </a:p>
          <a:p>
            <a:pPr algn="just"/>
            <a:endParaRPr lang="en-GB" sz="3600">
              <a:solidFill>
                <a:srgbClr val="002060"/>
              </a:solidFill>
              <a:effectLst/>
            </a:endParaRPr>
          </a:p>
          <a:p>
            <a:pPr algn="just"/>
            <a:r>
              <a:rPr lang="en-GB" sz="3600">
                <a:solidFill>
                  <a:srgbClr val="002060"/>
                </a:solidFill>
              </a:rPr>
              <a:t>•	To understand the nature of additional needs and the principles of early identification and intervention. </a:t>
            </a:r>
            <a:r>
              <a:rPr lang="en-GB" sz="3600">
                <a:solidFill>
                  <a:srgbClr val="002060"/>
                </a:solidFill>
                <a:effectLst/>
              </a:rPr>
              <a:t> </a:t>
            </a:r>
          </a:p>
          <a:p>
            <a:br>
              <a:rPr lang="en-GB" sz="3600"/>
            </a:br>
            <a:endParaRPr lang="en-GB" sz="3600"/>
          </a:p>
        </p:txBody>
      </p:sp>
      <p:sp>
        <p:nvSpPr>
          <p:cNvPr id="2" name="Rectangle 5">
            <a:extLst>
              <a:ext uri="{FF2B5EF4-FFF2-40B4-BE49-F238E27FC236}">
                <a16:creationId xmlns:a16="http://schemas.microsoft.com/office/drawing/2014/main" id="{E0BDC169-D6F1-FCF7-88AA-2CA14629D9DA}"/>
              </a:ext>
            </a:extLst>
          </p:cNvPr>
          <p:cNvSpPr/>
          <p:nvPr/>
        </p:nvSpPr>
        <p:spPr>
          <a:xfrm>
            <a:off x="502024" y="1095061"/>
            <a:ext cx="4853747" cy="5632311"/>
          </a:xfrm>
          <a:prstGeom prst="rect">
            <a:avLst/>
          </a:prstGeom>
        </p:spPr>
        <p:txBody>
          <a:bodyPr wrap="square">
            <a:spAutoFit/>
          </a:bodyPr>
          <a:lstStyle/>
          <a:p>
            <a:r>
              <a:rPr lang="cy-GB" sz="3600">
                <a:effectLst/>
              </a:rPr>
              <a:t>Amcanion y modwl:  </a:t>
            </a:r>
          </a:p>
          <a:p>
            <a:pPr algn="just"/>
            <a:endParaRPr lang="cy-GB" sz="3600">
              <a:effectLst/>
            </a:endParaRPr>
          </a:p>
          <a:p>
            <a:r>
              <a:rPr lang="cy-GB" sz="3600"/>
              <a:t>•	Deall natur anghenion ychwanegol ac egwyddorion adnabod ac ymyrryd yn gynnar. </a:t>
            </a:r>
            <a:r>
              <a:rPr lang="cy-GB" sz="3600">
                <a:effectLst/>
              </a:rPr>
              <a:t> </a:t>
            </a:r>
          </a:p>
          <a:p>
            <a:pPr algn="just"/>
            <a:r>
              <a:rPr lang="cy-GB" sz="3600"/>
              <a:t> </a:t>
            </a:r>
            <a:r>
              <a:rPr lang="cy-GB" sz="3600">
                <a:effectLst/>
              </a:rPr>
              <a:t> </a:t>
            </a:r>
          </a:p>
          <a:p>
            <a:br>
              <a:rPr lang="cy-GB" sz="3600"/>
            </a:br>
            <a:endParaRPr lang="cy-GB" sz="3600"/>
          </a:p>
        </p:txBody>
      </p:sp>
    </p:spTree>
    <p:extLst>
      <p:ext uri="{BB962C8B-B14F-4D97-AF65-F5344CB8AC3E}">
        <p14:creationId xmlns:p14="http://schemas.microsoft.com/office/powerpoint/2010/main" val="20556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0" y="767123"/>
            <a:ext cx="12192000"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cy-GB" sz="2700" b="1">
                <a:ea typeface="Times New Roman" panose="02020603050405020304" pitchFamily="18" charset="0"/>
              </a:rPr>
              <a:t>Elfen 1: </a:t>
            </a:r>
            <a:r>
              <a:rPr lang="cy-GB" sz="2700">
                <a:ea typeface="Times New Roman" panose="02020603050405020304" pitchFamily="18" charset="0"/>
              </a:rPr>
              <a:t>Poster –</a:t>
            </a:r>
            <a:r>
              <a:rPr lang="cy-GB" sz="2700" b="1">
                <a:ea typeface="Times New Roman" panose="02020603050405020304" pitchFamily="18" charset="0"/>
              </a:rPr>
              <a:t> </a:t>
            </a:r>
            <a:r>
              <a:rPr lang="cy-GB" sz="2700">
                <a:ea typeface="Times New Roman" panose="02020603050405020304" pitchFamily="18" charset="0"/>
              </a:rPr>
              <a:t>Yn amlinellu arfer da o ran cefnogi dysgwyr ag angen dysgu penodol </a:t>
            </a:r>
            <a:r>
              <a:rPr lang="cy-GB" sz="2000">
                <a:ea typeface="Times New Roman" panose="02020603050405020304" pitchFamily="18" charset="0"/>
              </a:rPr>
              <a:t>(Dangoswch ystyriaeth i gynwysoldeb, cynaliadwyedd a’r amgylchedd dysgu) (Tua 500 o eiriau)</a:t>
            </a:r>
          </a:p>
          <a:p>
            <a:pPr indent="0" algn="just">
              <a:buNone/>
            </a:pPr>
            <a:endParaRPr lang="cy-GB" sz="1050">
              <a:ea typeface="Times New Roman" panose="02020603050405020304" pitchFamily="18" charset="0"/>
            </a:endParaRPr>
          </a:p>
          <a:p>
            <a:pPr marL="457200" algn="just"/>
            <a:r>
              <a:rPr lang="cy-GB" sz="2700" b="1">
                <a:ea typeface="Times New Roman" panose="02020603050405020304" pitchFamily="18" charset="0"/>
              </a:rPr>
              <a:t>Elfen 2: </a:t>
            </a:r>
            <a:r>
              <a:rPr lang="cy-GB" sz="2700">
                <a:ea typeface="Times New Roman" panose="02020603050405020304" pitchFamily="18" charset="0"/>
              </a:rPr>
              <a:t>Traethawd – ‘Archwilio’r sbectrwm eang a chymhleth o Anghenion Dysgu Ychwanegol’ </a:t>
            </a:r>
            <a:r>
              <a:rPr lang="cy-GB" sz="2000">
                <a:ea typeface="Times New Roman" panose="02020603050405020304" pitchFamily="18" charset="0"/>
              </a:rPr>
              <a:t>(Trafodwch y modelau anabledd amrywiol a’r canfyddiadau newidiol am anghenion ychwanegol. Gan greu cysylltiadau rhwng polisi, deddfwriaeth a fframweithiau a sut mae’r rhain yn hwyluso arfer da.) (Tua 1,000 o eiriau)</a:t>
            </a:r>
          </a:p>
          <a:p>
            <a:pPr indent="0" algn="just">
              <a:buNone/>
            </a:pPr>
            <a:endParaRPr lang="cy-GB" sz="1050">
              <a:ea typeface="Times New Roman" panose="02020603050405020304" pitchFamily="18" charset="0"/>
            </a:endParaRPr>
          </a:p>
          <a:p>
            <a:pPr marL="457200" algn="just"/>
            <a:r>
              <a:rPr lang="cy-GB" sz="2700" b="1">
                <a:ea typeface="Times New Roman" panose="02020603050405020304" pitchFamily="18" charset="0"/>
              </a:rPr>
              <a:t>Elfen 3: </a:t>
            </a:r>
            <a:r>
              <a:rPr lang="cy-GB" sz="2700">
                <a:ea typeface="Times New Roman" panose="02020603050405020304" pitchFamily="18" charset="0"/>
              </a:rPr>
              <a:t>Archwiliwch a chrynhowch anghenion dysgu ychwanegol disgybl gan ddefnyddio dull cynllunio sy’n canolbwyntio ar yr unigolyn. </a:t>
            </a:r>
            <a:r>
              <a:rPr lang="cy-GB" sz="2000">
                <a:ea typeface="Times New Roman" panose="02020603050405020304" pitchFamily="18" charset="0"/>
              </a:rPr>
              <a:t>Yn seiliedig ar Adran 1C CDU : Proffil (Amdanaf fi) a 2A CDU : Disgrifiad o anghenion dysgu ychwanegol (ADY) y plentyn neu’r person ifanc (Tua 600 o eiriau)</a:t>
            </a:r>
          </a:p>
          <a:p>
            <a:pPr indent="0" algn="just">
              <a:buNone/>
            </a:pPr>
            <a:endParaRPr lang="cy-GB" sz="1100">
              <a:ea typeface="Times New Roman" panose="02020603050405020304" pitchFamily="18" charset="0"/>
            </a:endParaRPr>
          </a:p>
          <a:p>
            <a:pPr marL="457200" algn="just"/>
            <a:r>
              <a:rPr lang="cy-GB" sz="2700" b="1">
                <a:highlight>
                  <a:srgbClr val="FFFF00"/>
                </a:highlight>
                <a:ea typeface="Times New Roman" panose="02020603050405020304" pitchFamily="18" charset="0"/>
              </a:rPr>
              <a:t>Elfen 4: </a:t>
            </a:r>
            <a:r>
              <a:rPr lang="cy-GB" sz="2700">
                <a:highlight>
                  <a:srgbClr val="FFFF00"/>
                </a:highlight>
                <a:ea typeface="Times New Roman" panose="02020603050405020304" pitchFamily="18" charset="0"/>
              </a:rPr>
              <a:t>Trafodwch y cymorth posibl a ddarperir i’r disgybl a ddewiswyd gennych (gan ddefnyddio’r egwyddorion, dulliau a pholisïau allweddol sy’n arwain arfer cynhwysol). </a:t>
            </a:r>
            <a:r>
              <a:rPr lang="cy-GB" sz="2000">
                <a:highlight>
                  <a:srgbClr val="FFFF00"/>
                </a:highlight>
                <a:ea typeface="Times New Roman" panose="02020603050405020304" pitchFamily="18" charset="0"/>
              </a:rPr>
              <a:t>Yn seiliedig ar Adran 2B CDU : Disgrifiad o ddarpariaeth ddysgu ychwanegol (</a:t>
            </a:r>
            <a:r>
              <a:rPr lang="cy-GB" sz="2000" err="1">
                <a:highlight>
                  <a:srgbClr val="FFFF00"/>
                </a:highlight>
                <a:ea typeface="Times New Roman" panose="02020603050405020304" pitchFamily="18" charset="0"/>
              </a:rPr>
              <a:t>DDdY</a:t>
            </a:r>
            <a:r>
              <a:rPr lang="cy-GB" sz="2000">
                <a:highlight>
                  <a:srgbClr val="FFFF00"/>
                </a:highlight>
                <a:ea typeface="Times New Roman" panose="02020603050405020304" pitchFamily="18" charset="0"/>
              </a:rPr>
              <a:t>) y plentyn neu’r person ifanc a sut y caiff ei darparu (Tua 900 o eiriau)</a:t>
            </a:r>
          </a:p>
        </p:txBody>
      </p:sp>
      <p:sp>
        <p:nvSpPr>
          <p:cNvPr id="3" name="Title 1"/>
          <p:cNvSpPr txBox="1">
            <a:spLocks/>
          </p:cNvSpPr>
          <p:nvPr/>
        </p:nvSpPr>
        <p:spPr>
          <a:xfrm>
            <a:off x="838200" y="37465"/>
            <a:ext cx="10515600" cy="5866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dirty="0"/>
              <a:t>Portffolio</a:t>
            </a:r>
            <a:r>
              <a:rPr lang="en-GB" sz="3200" b="1" dirty="0"/>
              <a:t>   (02.11.2025  23:59)</a:t>
            </a:r>
          </a:p>
        </p:txBody>
      </p:sp>
    </p:spTree>
    <p:extLst>
      <p:ext uri="{BB962C8B-B14F-4D97-AF65-F5344CB8AC3E}">
        <p14:creationId xmlns:p14="http://schemas.microsoft.com/office/powerpoint/2010/main" val="2193879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0" y="767123"/>
            <a:ext cx="12192000"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en-GB" sz="2700" b="1">
                <a:solidFill>
                  <a:srgbClr val="002060"/>
                </a:solidFill>
                <a:ea typeface="Times New Roman" panose="02020603050405020304" pitchFamily="18" charset="0"/>
              </a:rPr>
              <a:t>Element 1: </a:t>
            </a:r>
            <a:r>
              <a:rPr lang="en-GB" sz="2700">
                <a:solidFill>
                  <a:srgbClr val="002060"/>
                </a:solidFill>
              </a:rPr>
              <a:t>Poster – Outlining good practice in terms of supporting learners with a specific learning need </a:t>
            </a:r>
            <a:r>
              <a:rPr lang="en-GB" sz="2000">
                <a:solidFill>
                  <a:srgbClr val="002060"/>
                </a:solidFill>
              </a:rPr>
              <a:t>(Demonstrate consideration of inclusivity, sustainability and the learning environment) </a:t>
            </a:r>
            <a:r>
              <a:rPr lang="en-GB" sz="1800">
                <a:solidFill>
                  <a:srgbClr val="002060"/>
                </a:solidFill>
              </a:rPr>
              <a:t>(Approx. 500 words)</a:t>
            </a:r>
          </a:p>
          <a:p>
            <a:pPr marL="457200" algn="just"/>
            <a:endParaRPr lang="en-GB" sz="1600">
              <a:solidFill>
                <a:srgbClr val="002060"/>
              </a:solidFill>
            </a:endParaRPr>
          </a:p>
          <a:p>
            <a:pPr marL="457200" algn="just"/>
            <a:r>
              <a:rPr lang="en-GB" sz="2700" b="1">
                <a:solidFill>
                  <a:srgbClr val="002060"/>
                </a:solidFill>
                <a:ea typeface="Times New Roman" panose="02020603050405020304" pitchFamily="18" charset="0"/>
              </a:rPr>
              <a:t>Element 2: </a:t>
            </a:r>
            <a:r>
              <a:rPr lang="en-GB" sz="2700">
                <a:solidFill>
                  <a:srgbClr val="002060"/>
                </a:solidFill>
              </a:rPr>
              <a:t>Essay – ‘Explore the wide and complex spectrum of additional needs’ </a:t>
            </a:r>
            <a:r>
              <a:rPr lang="en-GB" sz="2000">
                <a:solidFill>
                  <a:srgbClr val="002060"/>
                </a:solidFill>
              </a:rPr>
              <a:t>(Discus the various models of disability and changing perceptions of additional needs. Drawing links between policy, legislation and frameworks and how these facilitate good practice.) (Approx. 1,000 words)</a:t>
            </a:r>
          </a:p>
          <a:p>
            <a:pPr marL="457200" algn="just"/>
            <a:endParaRPr lang="en-GB" sz="1600">
              <a:solidFill>
                <a:srgbClr val="002060"/>
              </a:solidFill>
              <a:ea typeface="Times New Roman" panose="02020603050405020304" pitchFamily="18" charset="0"/>
            </a:endParaRPr>
          </a:p>
          <a:p>
            <a:pPr marL="457200" algn="just"/>
            <a:r>
              <a:rPr lang="en-GB" sz="2700" b="1">
                <a:solidFill>
                  <a:srgbClr val="002060"/>
                </a:solidFill>
                <a:ea typeface="Times New Roman" panose="02020603050405020304" pitchFamily="18" charset="0"/>
              </a:rPr>
              <a:t>Element 3: </a:t>
            </a:r>
            <a:r>
              <a:rPr lang="en-GB" sz="2700">
                <a:solidFill>
                  <a:srgbClr val="002060"/>
                </a:solidFill>
                <a:ea typeface="Times New Roman" panose="02020603050405020304" pitchFamily="18" charset="0"/>
              </a:rPr>
              <a:t>Explore and summarise the additional learning needs of a pupil using a person centred planning approach. </a:t>
            </a:r>
            <a:r>
              <a:rPr lang="en-GB" sz="2000">
                <a:solidFill>
                  <a:srgbClr val="002060"/>
                </a:solidFill>
              </a:rPr>
              <a:t>Based upon Section 1C IDP : Profile (About me) and 2A IDP : Description of the child or young person’s additional learning needs (ALN) (Approx. 600 words)</a:t>
            </a:r>
          </a:p>
          <a:p>
            <a:pPr marL="457200" algn="just"/>
            <a:endParaRPr lang="en-GB" sz="1600">
              <a:solidFill>
                <a:srgbClr val="002060"/>
              </a:solidFill>
              <a:ea typeface="Times New Roman" panose="02020603050405020304" pitchFamily="18" charset="0"/>
            </a:endParaRPr>
          </a:p>
          <a:p>
            <a:pPr marL="457200" algn="just"/>
            <a:r>
              <a:rPr lang="en-GB" sz="2700" b="1">
                <a:solidFill>
                  <a:srgbClr val="002060"/>
                </a:solidFill>
                <a:highlight>
                  <a:srgbClr val="FFFF00"/>
                </a:highlight>
                <a:ea typeface="Times New Roman" panose="02020603050405020304" pitchFamily="18" charset="0"/>
              </a:rPr>
              <a:t>Element 4:</a:t>
            </a:r>
            <a:r>
              <a:rPr lang="en-GB" sz="2700">
                <a:solidFill>
                  <a:srgbClr val="002060"/>
                </a:solidFill>
                <a:highlight>
                  <a:srgbClr val="FFFF00"/>
                </a:highlight>
                <a:ea typeface="Times New Roman" panose="02020603050405020304" pitchFamily="18" charset="0"/>
              </a:rPr>
              <a:t> Discuss the potential support provided to your chosen pupil (utilising the key principles, approaches and policies that guide inclusive practice). </a:t>
            </a:r>
            <a:r>
              <a:rPr lang="en-GB" sz="2000">
                <a:solidFill>
                  <a:srgbClr val="002060"/>
                </a:solidFill>
                <a:highlight>
                  <a:srgbClr val="FFFF00"/>
                </a:highlight>
              </a:rPr>
              <a:t>Based upon Section 2B IDP : Description and delivery of the child or young person’s additional learning provision (ALP) (Approx. 900 words)</a:t>
            </a:r>
          </a:p>
          <a:p>
            <a:pPr marL="457200" algn="just"/>
            <a:endParaRPr lang="en-GB" sz="2000"/>
          </a:p>
        </p:txBody>
      </p:sp>
      <p:sp>
        <p:nvSpPr>
          <p:cNvPr id="3" name="Title 1"/>
          <p:cNvSpPr txBox="1">
            <a:spLocks/>
          </p:cNvSpPr>
          <p:nvPr/>
        </p:nvSpPr>
        <p:spPr>
          <a:xfrm>
            <a:off x="838200" y="37465"/>
            <a:ext cx="10515600" cy="5866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accent1">
                    <a:lumMod val="75000"/>
                  </a:schemeClr>
                </a:solidFill>
              </a:rPr>
              <a:t>Portfolio   (02.11.2025  23:59)</a:t>
            </a:r>
          </a:p>
        </p:txBody>
      </p:sp>
    </p:spTree>
    <p:extLst>
      <p:ext uri="{BB962C8B-B14F-4D97-AF65-F5344CB8AC3E}">
        <p14:creationId xmlns:p14="http://schemas.microsoft.com/office/powerpoint/2010/main" val="3405563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54B79-D7D9-8F31-4060-08EC7FE2D6A2}"/>
              </a:ext>
            </a:extLst>
          </p:cNvPr>
          <p:cNvSpPr>
            <a:spLocks noGrp="1"/>
          </p:cNvSpPr>
          <p:nvPr>
            <p:ph type="title"/>
          </p:nvPr>
        </p:nvSpPr>
        <p:spPr>
          <a:solidFill>
            <a:schemeClr val="accent4">
              <a:lumMod val="40000"/>
              <a:lumOff val="60000"/>
            </a:schemeClr>
          </a:solidFill>
        </p:spPr>
        <p:txBody>
          <a:bodyPr>
            <a:normAutofit/>
          </a:bodyPr>
          <a:lstStyle/>
          <a:p>
            <a:pPr algn="ctr"/>
            <a:r>
              <a:rPr lang="cy-GB"/>
              <a:t>Cefnogi dysgwr ag ADY-</a:t>
            </a:r>
            <a:br>
              <a:rPr lang="cy-GB"/>
            </a:br>
            <a:r>
              <a:rPr lang="cy-GB"/>
              <a:t>Rhai egwyddorion allweddol</a:t>
            </a:r>
          </a:p>
        </p:txBody>
      </p:sp>
      <p:sp>
        <p:nvSpPr>
          <p:cNvPr id="3" name="Content Placeholder 2">
            <a:extLst>
              <a:ext uri="{FF2B5EF4-FFF2-40B4-BE49-F238E27FC236}">
                <a16:creationId xmlns:a16="http://schemas.microsoft.com/office/drawing/2014/main" id="{716FB8FE-8EA5-853C-25B0-0623BBC756B6}"/>
              </a:ext>
            </a:extLst>
          </p:cNvPr>
          <p:cNvSpPr>
            <a:spLocks noGrp="1"/>
          </p:cNvSpPr>
          <p:nvPr>
            <p:ph idx="1"/>
          </p:nvPr>
        </p:nvSpPr>
        <p:spPr/>
        <p:txBody>
          <a:bodyPr>
            <a:normAutofit/>
          </a:bodyPr>
          <a:lstStyle/>
          <a:p>
            <a:r>
              <a:rPr lang="cy-GB">
                <a:latin typeface="Calibri Light" panose="020F0302020204030204" pitchFamily="34" charset="0"/>
                <a:cs typeface="Calibri Light" panose="020F0302020204030204" pitchFamily="34" charset="0"/>
              </a:rPr>
              <a:t>Nid yw</a:t>
            </a:r>
            <a:r>
              <a:rPr lang="cy-GB" b="0" i="0">
                <a:effectLst/>
                <a:latin typeface="Calibri Light" panose="020F0302020204030204" pitchFamily="34" charset="0"/>
                <a:cs typeface="Calibri Light" panose="020F0302020204030204" pitchFamily="34" charset="0"/>
              </a:rPr>
              <a:t> un ateb yn addas i bawb er mwyn cefnogi disgyblion ag ADY</a:t>
            </a:r>
            <a:endParaRPr lang="cy-GB">
              <a:latin typeface="Calibri Light" panose="020F0302020204030204" pitchFamily="34" charset="0"/>
              <a:cs typeface="Calibri Light" panose="020F0302020204030204" pitchFamily="34" charset="0"/>
            </a:endParaRPr>
          </a:p>
          <a:p>
            <a:r>
              <a:rPr lang="cy-GB" b="0" i="0">
                <a:effectLst/>
                <a:latin typeface="Calibri Light" panose="020F0302020204030204" pitchFamily="34" charset="0"/>
                <a:cs typeface="Calibri Light" panose="020F0302020204030204" pitchFamily="34" charset="0"/>
              </a:rPr>
              <a:t>Crëwch amgylchedd </a:t>
            </a:r>
            <a:r>
              <a:rPr lang="cy-GB" b="1" i="0">
                <a:effectLst/>
                <a:latin typeface="Calibri Light" panose="020F0302020204030204" pitchFamily="34" charset="0"/>
                <a:cs typeface="Calibri Light" panose="020F0302020204030204" pitchFamily="34" charset="0"/>
              </a:rPr>
              <a:t>dysgu</a:t>
            </a:r>
            <a:r>
              <a:rPr lang="cy-GB" b="0" i="0">
                <a:effectLst/>
                <a:latin typeface="Calibri Light" panose="020F0302020204030204" pitchFamily="34" charset="0"/>
                <a:cs typeface="Calibri Light" panose="020F0302020204030204" pitchFamily="34" charset="0"/>
              </a:rPr>
              <a:t> positif a </a:t>
            </a:r>
            <a:r>
              <a:rPr lang="cy-GB" b="1" i="0">
                <a:effectLst/>
                <a:latin typeface="Calibri Light" panose="020F0302020204030204" pitchFamily="34" charset="0"/>
                <a:cs typeface="Calibri Light" panose="020F0302020204030204" pitchFamily="34" charset="0"/>
              </a:rPr>
              <a:t>chynhwysol</a:t>
            </a:r>
            <a:r>
              <a:rPr lang="cy-GB" b="0" i="0">
                <a:effectLst/>
                <a:latin typeface="Calibri Light" panose="020F0302020204030204" pitchFamily="34" charset="0"/>
                <a:cs typeface="Calibri Light" panose="020F0302020204030204" pitchFamily="34" charset="0"/>
              </a:rPr>
              <a:t> (darpariaeth </a:t>
            </a:r>
            <a:r>
              <a:rPr lang="cy-GB">
                <a:latin typeface="Calibri Light" panose="020F0302020204030204" pitchFamily="34" charset="0"/>
                <a:cs typeface="Calibri Light" panose="020F0302020204030204" pitchFamily="34" charset="0"/>
              </a:rPr>
              <a:t>D</a:t>
            </a:r>
            <a:r>
              <a:rPr lang="cy-GB" b="0" i="0">
                <a:effectLst/>
                <a:latin typeface="Calibri Light" panose="020F0302020204030204" pitchFamily="34" charset="0"/>
                <a:cs typeface="Calibri Light" panose="020F0302020204030204" pitchFamily="34" charset="0"/>
              </a:rPr>
              <a:t>dysgu Gyffredinol) s</a:t>
            </a:r>
            <a:r>
              <a:rPr lang="cy-GB">
                <a:latin typeface="Calibri Light" panose="020F0302020204030204" pitchFamily="34" charset="0"/>
                <a:cs typeface="Calibri Light" panose="020F0302020204030204" pitchFamily="34" charset="0"/>
              </a:rPr>
              <a:t>y’n golygu</a:t>
            </a:r>
            <a:r>
              <a:rPr lang="cy-GB" b="0" i="0">
                <a:effectLst/>
                <a:latin typeface="Calibri Light" panose="020F0302020204030204" pitchFamily="34" charset="0"/>
                <a:cs typeface="Calibri Light" panose="020F0302020204030204" pitchFamily="34" charset="0"/>
              </a:rPr>
              <a:t>….</a:t>
            </a:r>
          </a:p>
          <a:p>
            <a:pPr>
              <a:buFontTx/>
              <a:buChar char="-"/>
            </a:pPr>
            <a:r>
              <a:rPr lang="cy-GB">
                <a:latin typeface="Calibri Light" panose="020F0302020204030204" pitchFamily="34" charset="0"/>
                <a:cs typeface="Calibri Light" panose="020F0302020204030204" pitchFamily="34" charset="0"/>
              </a:rPr>
              <a:t>Gweithredu arfer cyffredinol da yn gyson a darparu addysgu o      ansawdd uchel i bawb</a:t>
            </a:r>
            <a:endParaRPr lang="cy-GB" b="0" i="0">
              <a:effectLst/>
              <a:latin typeface="Calibri Light" panose="020F0302020204030204" pitchFamily="34" charset="0"/>
              <a:cs typeface="Calibri Light" panose="020F0302020204030204" pitchFamily="34" charset="0"/>
            </a:endParaRPr>
          </a:p>
          <a:p>
            <a:pPr>
              <a:buFontTx/>
              <a:buChar char="-"/>
            </a:pPr>
            <a:r>
              <a:rPr lang="cy-GB">
                <a:latin typeface="Calibri Light" panose="020F0302020204030204" pitchFamily="34" charset="0"/>
                <a:cs typeface="Calibri Light" panose="020F0302020204030204" pitchFamily="34" charset="0"/>
              </a:rPr>
              <a:t>Dod i adnabod anghenion personol y dysgwr unigol</a:t>
            </a:r>
            <a:endParaRPr lang="cy-GB" b="0" i="0">
              <a:effectLst/>
              <a:latin typeface="Calibri Light" panose="020F0302020204030204" pitchFamily="34" charset="0"/>
              <a:cs typeface="Calibri Light" panose="020F0302020204030204" pitchFamily="34" charset="0"/>
            </a:endParaRPr>
          </a:p>
          <a:p>
            <a:pPr>
              <a:buFontTx/>
              <a:buChar char="-"/>
            </a:pPr>
            <a:r>
              <a:rPr lang="cy-GB">
                <a:latin typeface="Calibri Light" panose="020F0302020204030204" pitchFamily="34" charset="0"/>
                <a:cs typeface="Calibri Light" panose="020F0302020204030204" pitchFamily="34" charset="0"/>
              </a:rPr>
              <a:t>Cyfathrebu gonest, agored a rheolaidd</a:t>
            </a:r>
            <a:r>
              <a:rPr lang="cy-GB" b="0" i="0">
                <a:effectLst/>
                <a:latin typeface="Calibri Light" panose="020F0302020204030204" pitchFamily="34" charset="0"/>
                <a:cs typeface="Calibri Light" panose="020F0302020204030204" pitchFamily="34" charset="0"/>
              </a:rPr>
              <a:t> </a:t>
            </a:r>
          </a:p>
          <a:p>
            <a:pPr>
              <a:buFontTx/>
              <a:buChar char="-"/>
            </a:pPr>
            <a:r>
              <a:rPr lang="cy-GB" b="0" i="0">
                <a:effectLst/>
                <a:latin typeface="Calibri Light" panose="020F0302020204030204" pitchFamily="34" charset="0"/>
                <a:cs typeface="Calibri Light" panose="020F0302020204030204" pitchFamily="34" charset="0"/>
              </a:rPr>
              <a:t>Egwyddorion eraill?</a:t>
            </a:r>
          </a:p>
          <a:p>
            <a:pPr marL="0" indent="0" algn="r">
              <a:buNone/>
            </a:pPr>
            <a:r>
              <a:rPr lang="cy-GB" sz="1800">
                <a:latin typeface="Calibri Light" panose="020F0302020204030204" pitchFamily="34" charset="0"/>
                <a:cs typeface="Calibri Light" panose="020F0302020204030204" pitchFamily="34" charset="0"/>
              </a:rPr>
              <a:t>(Canolfan Genedlaethol Anna </a:t>
            </a:r>
            <a:r>
              <a:rPr lang="cy-GB" sz="1800" err="1">
                <a:latin typeface="Calibri Light" panose="020F0302020204030204" pitchFamily="34" charset="0"/>
                <a:cs typeface="Calibri Light" panose="020F0302020204030204" pitchFamily="34" charset="0"/>
              </a:rPr>
              <a:t>Freud</a:t>
            </a:r>
            <a:r>
              <a:rPr lang="cy-GB" sz="1800">
                <a:latin typeface="Calibri Light" panose="020F0302020204030204" pitchFamily="34" charset="0"/>
                <a:cs typeface="Calibri Light" panose="020F0302020204030204" pitchFamily="34" charset="0"/>
              </a:rPr>
              <a:t> ar gyfer Plant a Theuluoedd, 2022)</a:t>
            </a:r>
            <a:endParaRPr lang="cy-GB" sz="1800" b="0" i="0">
              <a:effectLst/>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79111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54B79-D7D9-8F31-4060-08EC7FE2D6A2}"/>
              </a:ext>
            </a:extLst>
          </p:cNvPr>
          <p:cNvSpPr>
            <a:spLocks noGrp="1"/>
          </p:cNvSpPr>
          <p:nvPr>
            <p:ph type="title"/>
          </p:nvPr>
        </p:nvSpPr>
        <p:spPr>
          <a:solidFill>
            <a:schemeClr val="accent4">
              <a:lumMod val="40000"/>
              <a:lumOff val="60000"/>
            </a:schemeClr>
          </a:solidFill>
        </p:spPr>
        <p:txBody>
          <a:bodyPr/>
          <a:lstStyle/>
          <a:p>
            <a:pPr algn="ctr"/>
            <a:r>
              <a:rPr lang="en-GB">
                <a:solidFill>
                  <a:srgbClr val="002060"/>
                </a:solidFill>
              </a:rPr>
              <a:t>Supporting a learner with ALN-</a:t>
            </a:r>
            <a:br>
              <a:rPr lang="en-GB">
                <a:solidFill>
                  <a:srgbClr val="002060"/>
                </a:solidFill>
              </a:rPr>
            </a:br>
            <a:r>
              <a:rPr lang="en-GB">
                <a:solidFill>
                  <a:srgbClr val="002060"/>
                </a:solidFill>
              </a:rPr>
              <a:t>Some key principles</a:t>
            </a:r>
          </a:p>
        </p:txBody>
      </p:sp>
      <p:sp>
        <p:nvSpPr>
          <p:cNvPr id="3" name="Content Placeholder 2">
            <a:extLst>
              <a:ext uri="{FF2B5EF4-FFF2-40B4-BE49-F238E27FC236}">
                <a16:creationId xmlns:a16="http://schemas.microsoft.com/office/drawing/2014/main" id="{716FB8FE-8EA5-853C-25B0-0623BBC756B6}"/>
              </a:ext>
            </a:extLst>
          </p:cNvPr>
          <p:cNvSpPr>
            <a:spLocks noGrp="1"/>
          </p:cNvSpPr>
          <p:nvPr>
            <p:ph idx="1"/>
          </p:nvPr>
        </p:nvSpPr>
        <p:spPr/>
        <p:txBody>
          <a:bodyPr>
            <a:normAutofit/>
          </a:bodyPr>
          <a:lstStyle/>
          <a:p>
            <a:r>
              <a:rPr lang="en-GB">
                <a:solidFill>
                  <a:srgbClr val="002060"/>
                </a:solidFill>
                <a:latin typeface="Calibri Light" panose="020F0302020204030204" pitchFamily="34" charset="0"/>
                <a:cs typeface="Calibri Light" panose="020F0302020204030204" pitchFamily="34" charset="0"/>
              </a:rPr>
              <a:t>N</a:t>
            </a:r>
            <a:r>
              <a:rPr lang="en-GB" b="0" i="0">
                <a:solidFill>
                  <a:srgbClr val="002060"/>
                </a:solidFill>
                <a:effectLst/>
                <a:latin typeface="Calibri Light" panose="020F0302020204030204" pitchFamily="34" charset="0"/>
                <a:cs typeface="Calibri Light" panose="020F0302020204030204" pitchFamily="34" charset="0"/>
              </a:rPr>
              <a:t>o ‘one size fits all’ to</a:t>
            </a:r>
            <a:r>
              <a:rPr lang="en-GB" b="1" i="0">
                <a:solidFill>
                  <a:srgbClr val="002060"/>
                </a:solidFill>
                <a:effectLst/>
                <a:latin typeface="Calibri Light" panose="020F0302020204030204" pitchFamily="34" charset="0"/>
                <a:cs typeface="Calibri Light" panose="020F0302020204030204" pitchFamily="34" charset="0"/>
              </a:rPr>
              <a:t> </a:t>
            </a:r>
            <a:r>
              <a:rPr lang="en-GB" i="0">
                <a:solidFill>
                  <a:srgbClr val="002060"/>
                </a:solidFill>
                <a:effectLst/>
                <a:latin typeface="Calibri Light" panose="020F0302020204030204" pitchFamily="34" charset="0"/>
                <a:cs typeface="Calibri Light" panose="020F0302020204030204" pitchFamily="34" charset="0"/>
              </a:rPr>
              <a:t>support pupils </a:t>
            </a:r>
            <a:r>
              <a:rPr lang="en-GB" b="0" i="0">
                <a:solidFill>
                  <a:srgbClr val="002060"/>
                </a:solidFill>
                <a:effectLst/>
                <a:latin typeface="Calibri Light" panose="020F0302020204030204" pitchFamily="34" charset="0"/>
                <a:cs typeface="Calibri Light" panose="020F0302020204030204" pitchFamily="34" charset="0"/>
              </a:rPr>
              <a:t>with </a:t>
            </a:r>
            <a:r>
              <a:rPr lang="en-GB">
                <a:solidFill>
                  <a:srgbClr val="002060"/>
                </a:solidFill>
                <a:latin typeface="Calibri Light" panose="020F0302020204030204" pitchFamily="34" charset="0"/>
                <a:cs typeface="Calibri Light" panose="020F0302020204030204" pitchFamily="34" charset="0"/>
              </a:rPr>
              <a:t>AL</a:t>
            </a:r>
            <a:r>
              <a:rPr lang="en-GB" b="0" i="0">
                <a:solidFill>
                  <a:srgbClr val="002060"/>
                </a:solidFill>
                <a:effectLst/>
                <a:latin typeface="Calibri Light" panose="020F0302020204030204" pitchFamily="34" charset="0"/>
                <a:cs typeface="Calibri Light" panose="020F0302020204030204" pitchFamily="34" charset="0"/>
              </a:rPr>
              <a:t>N</a:t>
            </a:r>
            <a:endParaRPr lang="en-GB">
              <a:solidFill>
                <a:srgbClr val="002060"/>
              </a:solidFill>
              <a:latin typeface="Calibri Light" panose="020F0302020204030204" pitchFamily="34" charset="0"/>
              <a:cs typeface="Calibri Light" panose="020F0302020204030204" pitchFamily="34" charset="0"/>
            </a:endParaRPr>
          </a:p>
          <a:p>
            <a:r>
              <a:rPr lang="en-GB" b="0" i="0">
                <a:solidFill>
                  <a:srgbClr val="002060"/>
                </a:solidFill>
                <a:effectLst/>
                <a:latin typeface="Calibri Light" panose="020F0302020204030204" pitchFamily="34" charset="0"/>
                <a:cs typeface="Calibri Light" panose="020F0302020204030204" pitchFamily="34" charset="0"/>
              </a:rPr>
              <a:t>Create a positive and</a:t>
            </a:r>
            <a:r>
              <a:rPr lang="en-GB" b="1" i="0">
                <a:solidFill>
                  <a:srgbClr val="002060"/>
                </a:solidFill>
                <a:effectLst/>
                <a:latin typeface="Calibri Light" panose="020F0302020204030204" pitchFamily="34" charset="0"/>
                <a:cs typeface="Calibri Light" panose="020F0302020204030204" pitchFamily="34" charset="0"/>
              </a:rPr>
              <a:t> inclusive learning</a:t>
            </a:r>
            <a:r>
              <a:rPr lang="en-GB" b="0" i="0">
                <a:solidFill>
                  <a:srgbClr val="002060"/>
                </a:solidFill>
                <a:effectLst/>
                <a:latin typeface="Calibri Light" panose="020F0302020204030204" pitchFamily="34" charset="0"/>
                <a:cs typeface="Calibri Light" panose="020F0302020204030204" pitchFamily="34" charset="0"/>
              </a:rPr>
              <a:t> environment (Universal Learning provision) involving….</a:t>
            </a:r>
          </a:p>
          <a:p>
            <a:pPr marL="0" indent="0">
              <a:buNone/>
            </a:pPr>
            <a:r>
              <a:rPr lang="en-GB">
                <a:solidFill>
                  <a:srgbClr val="002060"/>
                </a:solidFill>
                <a:latin typeface="Calibri Light" panose="020F0302020204030204" pitchFamily="34" charset="0"/>
                <a:cs typeface="Calibri Light" panose="020F0302020204030204" pitchFamily="34" charset="0"/>
              </a:rPr>
              <a:t>- Co</a:t>
            </a:r>
            <a:r>
              <a:rPr lang="en-GB" b="0" i="0">
                <a:solidFill>
                  <a:srgbClr val="002060"/>
                </a:solidFill>
                <a:effectLst/>
                <a:latin typeface="Calibri Light" panose="020F0302020204030204" pitchFamily="34" charset="0"/>
                <a:cs typeface="Calibri Light" panose="020F0302020204030204" pitchFamily="34" charset="0"/>
              </a:rPr>
              <a:t>nsistent application of good general practice and providing high   </a:t>
            </a:r>
          </a:p>
          <a:p>
            <a:pPr marL="0" indent="0">
              <a:buNone/>
            </a:pPr>
            <a:r>
              <a:rPr lang="en-GB">
                <a:solidFill>
                  <a:srgbClr val="002060"/>
                </a:solidFill>
                <a:latin typeface="Calibri Light" panose="020F0302020204030204" pitchFamily="34" charset="0"/>
                <a:cs typeface="Calibri Light" panose="020F0302020204030204" pitchFamily="34" charset="0"/>
              </a:rPr>
              <a:t>  </a:t>
            </a:r>
            <a:r>
              <a:rPr lang="en-GB" b="0" i="0">
                <a:solidFill>
                  <a:srgbClr val="002060"/>
                </a:solidFill>
                <a:effectLst/>
                <a:latin typeface="Calibri Light" panose="020F0302020204030204" pitchFamily="34" charset="0"/>
                <a:cs typeface="Calibri Light" panose="020F0302020204030204" pitchFamily="34" charset="0"/>
              </a:rPr>
              <a:t>quality teaching for all</a:t>
            </a:r>
          </a:p>
          <a:p>
            <a:pPr>
              <a:buFontTx/>
              <a:buChar char="-"/>
            </a:pPr>
            <a:r>
              <a:rPr lang="en-GB">
                <a:solidFill>
                  <a:srgbClr val="002060"/>
                </a:solidFill>
                <a:latin typeface="Calibri Light" panose="020F0302020204030204" pitchFamily="34" charset="0"/>
                <a:cs typeface="Calibri Light" panose="020F0302020204030204" pitchFamily="34" charset="0"/>
              </a:rPr>
              <a:t>G</a:t>
            </a:r>
            <a:r>
              <a:rPr lang="en-GB" b="0" i="0">
                <a:solidFill>
                  <a:srgbClr val="002060"/>
                </a:solidFill>
                <a:effectLst/>
                <a:latin typeface="Calibri Light" panose="020F0302020204030204" pitchFamily="34" charset="0"/>
                <a:cs typeface="Calibri Light" panose="020F0302020204030204" pitchFamily="34" charset="0"/>
              </a:rPr>
              <a:t>et to know the personal needs of the individual learner</a:t>
            </a:r>
          </a:p>
          <a:p>
            <a:pPr>
              <a:buFontTx/>
              <a:buChar char="-"/>
            </a:pPr>
            <a:r>
              <a:rPr lang="en-GB">
                <a:solidFill>
                  <a:srgbClr val="002060"/>
                </a:solidFill>
                <a:latin typeface="Calibri Light" panose="020F0302020204030204" pitchFamily="34" charset="0"/>
                <a:cs typeface="Calibri Light" panose="020F0302020204030204" pitchFamily="34" charset="0"/>
              </a:rPr>
              <a:t>Honest, open &amp; regular</a:t>
            </a:r>
            <a:r>
              <a:rPr lang="en-GB" b="0" i="0">
                <a:solidFill>
                  <a:srgbClr val="002060"/>
                </a:solidFill>
                <a:effectLst/>
                <a:latin typeface="Calibri Light" panose="020F0302020204030204" pitchFamily="34" charset="0"/>
                <a:cs typeface="Calibri Light" panose="020F0302020204030204" pitchFamily="34" charset="0"/>
              </a:rPr>
              <a:t> communication </a:t>
            </a:r>
          </a:p>
          <a:p>
            <a:pPr>
              <a:buFontTx/>
              <a:buChar char="-"/>
            </a:pPr>
            <a:r>
              <a:rPr lang="en-GB" b="0" i="0">
                <a:solidFill>
                  <a:srgbClr val="002060"/>
                </a:solidFill>
                <a:effectLst/>
                <a:latin typeface="Calibri Light" panose="020F0302020204030204" pitchFamily="34" charset="0"/>
                <a:cs typeface="Calibri Light" panose="020F0302020204030204" pitchFamily="34" charset="0"/>
              </a:rPr>
              <a:t>Other principles?</a:t>
            </a:r>
          </a:p>
          <a:p>
            <a:pPr marL="0" indent="0" algn="r">
              <a:buNone/>
            </a:pPr>
            <a:r>
              <a:rPr lang="en-GB" sz="1800">
                <a:solidFill>
                  <a:srgbClr val="002060"/>
                </a:solidFill>
                <a:latin typeface="Calibri Light" panose="020F0302020204030204" pitchFamily="34" charset="0"/>
                <a:cs typeface="Calibri Light" panose="020F0302020204030204" pitchFamily="34" charset="0"/>
              </a:rPr>
              <a:t>(Anna Freud National Centre for Children &amp; Families, 2022)</a:t>
            </a:r>
            <a:endParaRPr lang="en-GB" sz="1800" b="0" i="0">
              <a:solidFill>
                <a:srgbClr val="002060"/>
              </a:solidFill>
              <a:effectLst/>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588131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CB77F-2D1B-172E-E7CC-AE39995465C7}"/>
              </a:ext>
            </a:extLst>
          </p:cNvPr>
          <p:cNvSpPr>
            <a:spLocks noGrp="1"/>
          </p:cNvSpPr>
          <p:nvPr>
            <p:ph type="title"/>
          </p:nvPr>
        </p:nvSpPr>
        <p:spPr/>
        <p:txBody>
          <a:bodyPr>
            <a:normAutofit/>
          </a:bodyPr>
          <a:lstStyle/>
          <a:p>
            <a:pPr algn="ctr"/>
            <a:r>
              <a:rPr lang="cy-GB"/>
              <a:t>Cefnogi dysgwr ag ADY-</a:t>
            </a:r>
            <a:br>
              <a:rPr lang="cy-GB"/>
            </a:br>
            <a:r>
              <a:rPr lang="cy-GB"/>
              <a:t>Rhai dulliau allweddol</a:t>
            </a:r>
          </a:p>
        </p:txBody>
      </p:sp>
      <p:sp>
        <p:nvSpPr>
          <p:cNvPr id="3" name="Content Placeholder 2">
            <a:extLst>
              <a:ext uri="{FF2B5EF4-FFF2-40B4-BE49-F238E27FC236}">
                <a16:creationId xmlns:a16="http://schemas.microsoft.com/office/drawing/2014/main" id="{1370D57C-E305-53D7-31B1-0595E202D062}"/>
              </a:ext>
            </a:extLst>
          </p:cNvPr>
          <p:cNvSpPr>
            <a:spLocks noGrp="1"/>
          </p:cNvSpPr>
          <p:nvPr>
            <p:ph idx="1"/>
          </p:nvPr>
        </p:nvSpPr>
        <p:spPr>
          <a:xfrm>
            <a:off x="838200" y="1814050"/>
            <a:ext cx="10515600" cy="4351338"/>
          </a:xfrm>
        </p:spPr>
        <p:txBody>
          <a:bodyPr>
            <a:normAutofit fontScale="85000" lnSpcReduction="20000"/>
          </a:bodyPr>
          <a:lstStyle/>
          <a:p>
            <a:r>
              <a:rPr lang="cy-GB">
                <a:latin typeface="Calibri Light" panose="020F0302020204030204" pitchFamily="34" charset="0"/>
                <a:cs typeface="Calibri Light" panose="020F0302020204030204" pitchFamily="34" charset="0"/>
              </a:rPr>
              <a:t>Cynllunio gofalus o ymyriadau ADY, sgaffaldau a chyn-ddysgu effeithiol, wedi’u personoli </a:t>
            </a:r>
            <a:r>
              <a:rPr lang="cy-GB" b="0" i="0">
                <a:effectLst/>
                <a:latin typeface="Calibri Light" panose="020F0302020204030204" pitchFamily="34" charset="0"/>
                <a:cs typeface="Calibri Light" panose="020F0302020204030204" pitchFamily="34" charset="0"/>
              </a:rPr>
              <a:t>(fel y bo’n briodol)</a:t>
            </a:r>
          </a:p>
          <a:p>
            <a:pPr algn="l">
              <a:buFont typeface="Arial" panose="020B0604020202020204" pitchFamily="34" charset="0"/>
              <a:buChar char="•"/>
            </a:pPr>
            <a:r>
              <a:rPr lang="cy-GB">
                <a:latin typeface="Calibri Light" panose="020F0302020204030204" pitchFamily="34" charset="0"/>
                <a:cs typeface="Calibri Light" panose="020F0302020204030204" pitchFamily="34" charset="0"/>
              </a:rPr>
              <a:t>Gwnewch drefniadau ar gyfer rhoi gwybod i’r holl staff sy’n ymwneud â’r dysgwr am yr anghenion hynny</a:t>
            </a:r>
            <a:endParaRPr lang="cy-GB" b="0" i="0">
              <a:effectLst/>
              <a:latin typeface="Calibri Light" panose="020F0302020204030204" pitchFamily="34" charset="0"/>
              <a:cs typeface="Calibri Light" panose="020F0302020204030204" pitchFamily="34" charset="0"/>
            </a:endParaRPr>
          </a:p>
          <a:p>
            <a:pPr algn="l">
              <a:buFont typeface="Arial" panose="020B0604020202020204" pitchFamily="34" charset="0"/>
              <a:buChar char="•"/>
            </a:pPr>
            <a:r>
              <a:rPr lang="cy-GB" b="0" i="0">
                <a:effectLst/>
                <a:latin typeface="Calibri Light" panose="020F0302020204030204" pitchFamily="34" charset="0"/>
                <a:cs typeface="Calibri Light" panose="020F0302020204030204" pitchFamily="34" charset="0"/>
              </a:rPr>
              <a:t>Mae’r cydlynydd ADY yn gyfrifol am gynghori staff ar ddulliau addysgu priodol i’w defnyddio mewn perthynas â’r disgybl gyda golwg ar ddiwallu ei anghenion ymddangosiadol</a:t>
            </a:r>
          </a:p>
          <a:p>
            <a:pPr algn="l">
              <a:buFont typeface="Arial" panose="020B0604020202020204" pitchFamily="34" charset="0"/>
              <a:buChar char="•"/>
            </a:pPr>
            <a:r>
              <a:rPr lang="cy-GB">
                <a:latin typeface="Calibri Light" panose="020F0302020204030204" pitchFamily="34" charset="0"/>
                <a:cs typeface="Calibri Light" panose="020F0302020204030204" pitchFamily="34" charset="0"/>
              </a:rPr>
              <a:t>Gwnewch addasiadau priodol i amgylchedd yr ysgol i wella mynediad y dysgwr i addysg</a:t>
            </a:r>
            <a:endParaRPr lang="cy-GB" b="0" i="0">
              <a:effectLst/>
              <a:latin typeface="Calibri Light" panose="020F0302020204030204" pitchFamily="34" charset="0"/>
              <a:cs typeface="Calibri Light" panose="020F0302020204030204" pitchFamily="34" charset="0"/>
            </a:endParaRPr>
          </a:p>
          <a:p>
            <a:pPr algn="l">
              <a:buFont typeface="Arial" panose="020B0604020202020204" pitchFamily="34" charset="0"/>
              <a:buChar char="•"/>
            </a:pPr>
            <a:r>
              <a:rPr lang="cy-GB" b="0" i="0">
                <a:effectLst/>
                <a:latin typeface="Calibri Light" panose="020F0302020204030204" pitchFamily="34" charset="0"/>
                <a:cs typeface="Calibri Light" panose="020F0302020204030204" pitchFamily="34" charset="0"/>
              </a:rPr>
              <a:t>Dulliau eraill?</a:t>
            </a:r>
          </a:p>
          <a:p>
            <a:pPr marL="0" indent="0" algn="r">
              <a:buNone/>
            </a:pPr>
            <a:r>
              <a:rPr lang="cy-GB" sz="1100">
                <a:latin typeface="Roboto" panose="02000000000000000000" pitchFamily="2" charset="0"/>
              </a:rPr>
              <a:t>(Pembrokeshire.gov.uk , 2022) </a:t>
            </a:r>
            <a:endParaRPr lang="cy-GB" sz="1100"/>
          </a:p>
          <a:p>
            <a:pPr marL="0" indent="0" algn="l">
              <a:buNone/>
            </a:pPr>
            <a:endParaRPr lang="cy-GB" b="0" i="0">
              <a:effectLst/>
              <a:latin typeface="Calibri Light" panose="020F0302020204030204" pitchFamily="34" charset="0"/>
              <a:cs typeface="Calibri Light" panose="020F0302020204030204" pitchFamily="34" charset="0"/>
            </a:endParaRPr>
          </a:p>
          <a:p>
            <a:pPr marL="0" indent="0" algn="r">
              <a:buNone/>
            </a:pPr>
            <a:r>
              <a:rPr lang="cy-GB"/>
              <a:t>                                                                                      </a:t>
            </a:r>
            <a:endParaRPr lang="cy-GB" sz="1000"/>
          </a:p>
        </p:txBody>
      </p:sp>
    </p:spTree>
    <p:extLst>
      <p:ext uri="{BB962C8B-B14F-4D97-AF65-F5344CB8AC3E}">
        <p14:creationId xmlns:p14="http://schemas.microsoft.com/office/powerpoint/2010/main" val="32168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CB77F-2D1B-172E-E7CC-AE39995465C7}"/>
              </a:ext>
            </a:extLst>
          </p:cNvPr>
          <p:cNvSpPr>
            <a:spLocks noGrp="1"/>
          </p:cNvSpPr>
          <p:nvPr>
            <p:ph type="title"/>
          </p:nvPr>
        </p:nvSpPr>
        <p:spPr/>
        <p:txBody>
          <a:bodyPr/>
          <a:lstStyle/>
          <a:p>
            <a:pPr algn="ctr"/>
            <a:r>
              <a:rPr lang="en-GB">
                <a:solidFill>
                  <a:srgbClr val="002060"/>
                </a:solidFill>
              </a:rPr>
              <a:t>Supporting a learner with ALN-</a:t>
            </a:r>
            <a:br>
              <a:rPr lang="en-GB">
                <a:solidFill>
                  <a:srgbClr val="002060"/>
                </a:solidFill>
              </a:rPr>
            </a:br>
            <a:r>
              <a:rPr lang="en-GB">
                <a:solidFill>
                  <a:srgbClr val="002060"/>
                </a:solidFill>
              </a:rPr>
              <a:t>Some key approaches</a:t>
            </a:r>
          </a:p>
        </p:txBody>
      </p:sp>
      <p:sp>
        <p:nvSpPr>
          <p:cNvPr id="3" name="Content Placeholder 2">
            <a:extLst>
              <a:ext uri="{FF2B5EF4-FFF2-40B4-BE49-F238E27FC236}">
                <a16:creationId xmlns:a16="http://schemas.microsoft.com/office/drawing/2014/main" id="{1370D57C-E305-53D7-31B1-0595E202D062}"/>
              </a:ext>
            </a:extLst>
          </p:cNvPr>
          <p:cNvSpPr>
            <a:spLocks noGrp="1"/>
          </p:cNvSpPr>
          <p:nvPr>
            <p:ph idx="1"/>
          </p:nvPr>
        </p:nvSpPr>
        <p:spPr>
          <a:xfrm>
            <a:off x="838200" y="1814050"/>
            <a:ext cx="10515600" cy="4351338"/>
          </a:xfrm>
        </p:spPr>
        <p:txBody>
          <a:bodyPr>
            <a:normAutofit fontScale="85000" lnSpcReduction="10000"/>
          </a:bodyPr>
          <a:lstStyle/>
          <a:p>
            <a:r>
              <a:rPr lang="en-GB">
                <a:solidFill>
                  <a:srgbClr val="002060"/>
                </a:solidFill>
                <a:latin typeface="Calibri Light" panose="020F0302020204030204" pitchFamily="34" charset="0"/>
                <a:cs typeface="Calibri Light" panose="020F0302020204030204" pitchFamily="34" charset="0"/>
              </a:rPr>
              <a:t>C</a:t>
            </a:r>
            <a:r>
              <a:rPr lang="en-GB" b="0" i="0">
                <a:solidFill>
                  <a:srgbClr val="002060"/>
                </a:solidFill>
                <a:effectLst/>
                <a:latin typeface="Calibri Light" panose="020F0302020204030204" pitchFamily="34" charset="0"/>
                <a:cs typeface="Calibri Light" panose="020F0302020204030204" pitchFamily="34" charset="0"/>
              </a:rPr>
              <a:t>areful planning of effective, personalised ALN interventions, scaffolds and pre-teaching (as appropriate)</a:t>
            </a:r>
          </a:p>
          <a:p>
            <a:pPr algn="l">
              <a:buFont typeface="Arial" panose="020B0604020202020204" pitchFamily="34" charset="0"/>
              <a:buChar char="•"/>
            </a:pPr>
            <a:r>
              <a:rPr lang="en-GB">
                <a:solidFill>
                  <a:srgbClr val="002060"/>
                </a:solidFill>
                <a:latin typeface="Calibri Light" panose="020F0302020204030204" pitchFamily="34" charset="0"/>
                <a:cs typeface="Calibri Light" panose="020F0302020204030204" pitchFamily="34" charset="0"/>
              </a:rPr>
              <a:t>M</a:t>
            </a:r>
            <a:r>
              <a:rPr lang="en-GB" b="0" i="0">
                <a:solidFill>
                  <a:srgbClr val="002060"/>
                </a:solidFill>
                <a:effectLst/>
                <a:latin typeface="Calibri Light" panose="020F0302020204030204" pitchFamily="34" charset="0"/>
                <a:cs typeface="Calibri Light" panose="020F0302020204030204" pitchFamily="34" charset="0"/>
              </a:rPr>
              <a:t>ake arrangements for letting all staff who are involved with the learner know about those needs</a:t>
            </a:r>
          </a:p>
          <a:p>
            <a:pPr algn="l">
              <a:buFont typeface="Arial" panose="020B0604020202020204" pitchFamily="34" charset="0"/>
              <a:buChar char="•"/>
            </a:pPr>
            <a:r>
              <a:rPr lang="en-GB" b="0" i="0">
                <a:solidFill>
                  <a:srgbClr val="002060"/>
                </a:solidFill>
                <a:effectLst/>
                <a:latin typeface="Calibri Light" panose="020F0302020204030204" pitchFamily="34" charset="0"/>
                <a:cs typeface="Calibri Light" panose="020F0302020204030204" pitchFamily="34" charset="0"/>
              </a:rPr>
              <a:t>The </a:t>
            </a:r>
            <a:r>
              <a:rPr lang="en-GB" b="0" i="0" err="1">
                <a:solidFill>
                  <a:srgbClr val="002060"/>
                </a:solidFill>
                <a:effectLst/>
                <a:latin typeface="Calibri Light" panose="020F0302020204030204" pitchFamily="34" charset="0"/>
                <a:cs typeface="Calibri Light" panose="020F0302020204030204" pitchFamily="34" charset="0"/>
              </a:rPr>
              <a:t>ALNCo</a:t>
            </a:r>
            <a:r>
              <a:rPr lang="en-GB" b="0" i="0">
                <a:solidFill>
                  <a:srgbClr val="002060"/>
                </a:solidFill>
                <a:effectLst/>
                <a:latin typeface="Calibri Light" panose="020F0302020204030204" pitchFamily="34" charset="0"/>
                <a:cs typeface="Calibri Light" panose="020F0302020204030204" pitchFamily="34" charset="0"/>
              </a:rPr>
              <a:t> is responsible for advising staff on appropriate teaching approaches to use in relation to the pupil with a view to meeting their apparent needs</a:t>
            </a:r>
          </a:p>
          <a:p>
            <a:pPr algn="l">
              <a:buFont typeface="Arial" panose="020B0604020202020204" pitchFamily="34" charset="0"/>
              <a:buChar char="•"/>
            </a:pPr>
            <a:r>
              <a:rPr lang="en-GB">
                <a:solidFill>
                  <a:srgbClr val="002060"/>
                </a:solidFill>
                <a:latin typeface="Calibri Light" panose="020F0302020204030204" pitchFamily="34" charset="0"/>
                <a:cs typeface="Calibri Light" panose="020F0302020204030204" pitchFamily="34" charset="0"/>
              </a:rPr>
              <a:t>M</a:t>
            </a:r>
            <a:r>
              <a:rPr lang="en-GB" b="0" i="0">
                <a:solidFill>
                  <a:srgbClr val="002060"/>
                </a:solidFill>
                <a:effectLst/>
                <a:latin typeface="Calibri Light" panose="020F0302020204030204" pitchFamily="34" charset="0"/>
                <a:cs typeface="Calibri Light" panose="020F0302020204030204" pitchFamily="34" charset="0"/>
              </a:rPr>
              <a:t>ake appropriate adjustments to the school environment to improve the learner’s access to education</a:t>
            </a:r>
          </a:p>
          <a:p>
            <a:pPr algn="l">
              <a:buFont typeface="Arial" panose="020B0604020202020204" pitchFamily="34" charset="0"/>
              <a:buChar char="•"/>
            </a:pPr>
            <a:r>
              <a:rPr lang="en-GB" b="0" i="0">
                <a:solidFill>
                  <a:srgbClr val="002060"/>
                </a:solidFill>
                <a:effectLst/>
                <a:latin typeface="Calibri Light" panose="020F0302020204030204" pitchFamily="34" charset="0"/>
                <a:cs typeface="Calibri Light" panose="020F0302020204030204" pitchFamily="34" charset="0"/>
              </a:rPr>
              <a:t>Other approaches?</a:t>
            </a:r>
          </a:p>
          <a:p>
            <a:pPr marL="0" indent="0" algn="r">
              <a:buNone/>
            </a:pPr>
            <a:r>
              <a:rPr lang="en-GB" sz="1100">
                <a:solidFill>
                  <a:srgbClr val="002060"/>
                </a:solidFill>
                <a:latin typeface="Roboto" panose="02000000000000000000" pitchFamily="2" charset="0"/>
              </a:rPr>
              <a:t>(Pembrokeshire.gov.uk , 2022) </a:t>
            </a:r>
            <a:endParaRPr lang="en-GB" sz="1100">
              <a:solidFill>
                <a:srgbClr val="002060"/>
              </a:solidFill>
            </a:endParaRPr>
          </a:p>
          <a:p>
            <a:pPr marL="0" indent="0" algn="l">
              <a:buNone/>
            </a:pPr>
            <a:endParaRPr lang="en-GB" b="0" i="0">
              <a:solidFill>
                <a:srgbClr val="111111"/>
              </a:solidFill>
              <a:effectLst/>
              <a:latin typeface="Calibri Light" panose="020F0302020204030204" pitchFamily="34" charset="0"/>
              <a:cs typeface="Calibri Light" panose="020F0302020204030204" pitchFamily="34" charset="0"/>
            </a:endParaRPr>
          </a:p>
          <a:p>
            <a:pPr marL="0" indent="0" algn="r">
              <a:buNone/>
            </a:pPr>
            <a:r>
              <a:rPr lang="en-GB"/>
              <a:t>                                                                                      </a:t>
            </a:r>
            <a:endParaRPr lang="en-GB" sz="1000"/>
          </a:p>
        </p:txBody>
      </p:sp>
    </p:spTree>
    <p:extLst>
      <p:ext uri="{BB962C8B-B14F-4D97-AF65-F5344CB8AC3E}">
        <p14:creationId xmlns:p14="http://schemas.microsoft.com/office/powerpoint/2010/main" val="2339630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2EED2-A2CC-C2A9-FEBD-CF94165D1CE2}"/>
              </a:ext>
            </a:extLst>
          </p:cNvPr>
          <p:cNvSpPr>
            <a:spLocks noGrp="1"/>
          </p:cNvSpPr>
          <p:nvPr>
            <p:ph type="title"/>
          </p:nvPr>
        </p:nvSpPr>
        <p:spPr/>
        <p:txBody>
          <a:bodyPr>
            <a:normAutofit/>
          </a:bodyPr>
          <a:lstStyle/>
          <a:p>
            <a:pPr algn="ctr"/>
            <a:r>
              <a:rPr lang="cy-GB"/>
              <a:t>Cefnogi dysgwr ag ADY-</a:t>
            </a:r>
            <a:br>
              <a:rPr lang="cy-GB"/>
            </a:br>
            <a:r>
              <a:rPr lang="cy-GB"/>
              <a:t>Rhai polisïau allweddol</a:t>
            </a:r>
          </a:p>
        </p:txBody>
      </p:sp>
      <p:sp>
        <p:nvSpPr>
          <p:cNvPr id="3" name="Content Placeholder 2">
            <a:extLst>
              <a:ext uri="{FF2B5EF4-FFF2-40B4-BE49-F238E27FC236}">
                <a16:creationId xmlns:a16="http://schemas.microsoft.com/office/drawing/2014/main" id="{21CE41C7-91BA-3A46-4B4A-1A612EADB29A}"/>
              </a:ext>
            </a:extLst>
          </p:cNvPr>
          <p:cNvSpPr>
            <a:spLocks noGrp="1"/>
          </p:cNvSpPr>
          <p:nvPr>
            <p:ph idx="1"/>
          </p:nvPr>
        </p:nvSpPr>
        <p:spPr>
          <a:xfrm>
            <a:off x="838200" y="1825625"/>
            <a:ext cx="10953206" cy="4351338"/>
          </a:xfrm>
        </p:spPr>
        <p:txBody>
          <a:bodyPr>
            <a:normAutofit/>
          </a:bodyPr>
          <a:lstStyle/>
          <a:p>
            <a:r>
              <a:rPr lang="cy-GB" sz="3600"/>
              <a:t>UNCRC (1989)</a:t>
            </a:r>
          </a:p>
          <a:p>
            <a:r>
              <a:rPr lang="cy-GB" sz="3600"/>
              <a:t>Bil ADY (Cymru) 2021</a:t>
            </a:r>
          </a:p>
          <a:p>
            <a:r>
              <a:rPr lang="cy-GB" sz="3600"/>
              <a:t>Polisïau ysgol, e.e. Polisi ADY; Polisi Ymddygiad; Cynllun Cydraddoldeb Strategol (a gaiff ei ddiweddaru’n flynyddol)</a:t>
            </a:r>
          </a:p>
          <a:p>
            <a:r>
              <a:rPr lang="cy-GB" sz="3600"/>
              <a:t>Unrhyw bolisïau eraill? </a:t>
            </a:r>
            <a:endParaRPr lang="cy-GB"/>
          </a:p>
        </p:txBody>
      </p:sp>
    </p:spTree>
    <p:extLst>
      <p:ext uri="{BB962C8B-B14F-4D97-AF65-F5344CB8AC3E}">
        <p14:creationId xmlns:p14="http://schemas.microsoft.com/office/powerpoint/2010/main" val="1579483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2EED2-A2CC-C2A9-FEBD-CF94165D1CE2}"/>
              </a:ext>
            </a:extLst>
          </p:cNvPr>
          <p:cNvSpPr>
            <a:spLocks noGrp="1"/>
          </p:cNvSpPr>
          <p:nvPr>
            <p:ph type="title"/>
          </p:nvPr>
        </p:nvSpPr>
        <p:spPr/>
        <p:txBody>
          <a:bodyPr/>
          <a:lstStyle/>
          <a:p>
            <a:pPr algn="ctr"/>
            <a:r>
              <a:rPr lang="en-GB">
                <a:solidFill>
                  <a:srgbClr val="002060"/>
                </a:solidFill>
              </a:rPr>
              <a:t>Supporting a learner with ALN-</a:t>
            </a:r>
            <a:br>
              <a:rPr lang="en-GB">
                <a:solidFill>
                  <a:srgbClr val="002060"/>
                </a:solidFill>
              </a:rPr>
            </a:br>
            <a:r>
              <a:rPr lang="en-GB">
                <a:solidFill>
                  <a:srgbClr val="002060"/>
                </a:solidFill>
              </a:rPr>
              <a:t>Some key policies</a:t>
            </a:r>
          </a:p>
        </p:txBody>
      </p:sp>
      <p:sp>
        <p:nvSpPr>
          <p:cNvPr id="3" name="Content Placeholder 2">
            <a:extLst>
              <a:ext uri="{FF2B5EF4-FFF2-40B4-BE49-F238E27FC236}">
                <a16:creationId xmlns:a16="http://schemas.microsoft.com/office/drawing/2014/main" id="{21CE41C7-91BA-3A46-4B4A-1A612EADB29A}"/>
              </a:ext>
            </a:extLst>
          </p:cNvPr>
          <p:cNvSpPr>
            <a:spLocks noGrp="1"/>
          </p:cNvSpPr>
          <p:nvPr>
            <p:ph idx="1"/>
          </p:nvPr>
        </p:nvSpPr>
        <p:spPr/>
        <p:txBody>
          <a:bodyPr>
            <a:normAutofit/>
          </a:bodyPr>
          <a:lstStyle/>
          <a:p>
            <a:r>
              <a:rPr lang="en-GB" sz="3600">
                <a:solidFill>
                  <a:srgbClr val="002060"/>
                </a:solidFill>
              </a:rPr>
              <a:t>UNCRC (1989)</a:t>
            </a:r>
          </a:p>
          <a:p>
            <a:r>
              <a:rPr lang="en-GB" sz="3600">
                <a:solidFill>
                  <a:srgbClr val="002060"/>
                </a:solidFill>
              </a:rPr>
              <a:t>ALN Bill (Wales) 2021</a:t>
            </a:r>
          </a:p>
          <a:p>
            <a:r>
              <a:rPr lang="en-GB" sz="3600">
                <a:solidFill>
                  <a:srgbClr val="002060"/>
                </a:solidFill>
              </a:rPr>
              <a:t>School policies, e.g. ALN Policy; Behaviour Policy; Strategic Equality Plan  (updated annually)</a:t>
            </a:r>
          </a:p>
          <a:p>
            <a:r>
              <a:rPr lang="en-GB" sz="3600">
                <a:solidFill>
                  <a:srgbClr val="002060"/>
                </a:solidFill>
              </a:rPr>
              <a:t>Any other policies? </a:t>
            </a:r>
            <a:endParaRPr lang="en-GB">
              <a:solidFill>
                <a:srgbClr val="002060"/>
              </a:solidFill>
            </a:endParaRPr>
          </a:p>
        </p:txBody>
      </p:sp>
    </p:spTree>
    <p:extLst>
      <p:ext uri="{BB962C8B-B14F-4D97-AF65-F5344CB8AC3E}">
        <p14:creationId xmlns:p14="http://schemas.microsoft.com/office/powerpoint/2010/main" val="960540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AFD5-0AD7-A523-BC49-8A8EB1F75A45}"/>
              </a:ext>
            </a:extLst>
          </p:cNvPr>
          <p:cNvSpPr>
            <a:spLocks noGrp="1"/>
          </p:cNvSpPr>
          <p:nvPr>
            <p:ph type="title"/>
          </p:nvPr>
        </p:nvSpPr>
        <p:spPr/>
        <p:txBody>
          <a:bodyPr>
            <a:normAutofit/>
          </a:bodyPr>
          <a:lstStyle/>
          <a:p>
            <a:pPr algn="ctr"/>
            <a:r>
              <a:rPr lang="cy-GB"/>
              <a:t>Cefnogi dysgwr ag ADY-</a:t>
            </a:r>
            <a:br>
              <a:rPr lang="cy-GB"/>
            </a:br>
            <a:r>
              <a:rPr lang="cy-GB"/>
              <a:t>Enghreifftiau o gymorth pwrpasol penodol</a:t>
            </a:r>
          </a:p>
        </p:txBody>
      </p:sp>
      <p:sp>
        <p:nvSpPr>
          <p:cNvPr id="3" name="Content Placeholder 2">
            <a:extLst>
              <a:ext uri="{FF2B5EF4-FFF2-40B4-BE49-F238E27FC236}">
                <a16:creationId xmlns:a16="http://schemas.microsoft.com/office/drawing/2014/main" id="{7D626842-9828-1C4A-0131-71178A1051AC}"/>
              </a:ext>
            </a:extLst>
          </p:cNvPr>
          <p:cNvSpPr>
            <a:spLocks noGrp="1"/>
          </p:cNvSpPr>
          <p:nvPr>
            <p:ph idx="1"/>
          </p:nvPr>
        </p:nvSpPr>
        <p:spPr/>
        <p:txBody>
          <a:bodyPr>
            <a:normAutofit/>
          </a:bodyPr>
          <a:lstStyle/>
          <a:p>
            <a:r>
              <a:rPr lang="cy-GB" sz="3200"/>
              <a:t>Rhaglenni Ymyrryd/ Dal i fyny</a:t>
            </a:r>
          </a:p>
          <a:p>
            <a:r>
              <a:rPr lang="cy-GB" sz="3200"/>
              <a:t>Rhaglenni iaith a lleferydd</a:t>
            </a:r>
          </a:p>
          <a:p>
            <a:r>
              <a:rPr lang="cy-GB" sz="3200"/>
              <a:t>Cymorth ag ymddygiad cadarnhaol </a:t>
            </a:r>
          </a:p>
          <a:p>
            <a:r>
              <a:rPr lang="cy-GB" sz="3200"/>
              <a:t>Cymorth meddygol</a:t>
            </a:r>
          </a:p>
          <a:p>
            <a:r>
              <a:rPr lang="cy-GB" sz="3200"/>
              <a:t>Cymorth corfforol</a:t>
            </a:r>
          </a:p>
          <a:p>
            <a:r>
              <a:rPr lang="cy-GB" sz="3200"/>
              <a:t>Eraill?</a:t>
            </a:r>
          </a:p>
        </p:txBody>
      </p:sp>
    </p:spTree>
    <p:extLst>
      <p:ext uri="{BB962C8B-B14F-4D97-AF65-F5344CB8AC3E}">
        <p14:creationId xmlns:p14="http://schemas.microsoft.com/office/powerpoint/2010/main" val="2526334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AFD5-0AD7-A523-BC49-8A8EB1F75A45}"/>
              </a:ext>
            </a:extLst>
          </p:cNvPr>
          <p:cNvSpPr>
            <a:spLocks noGrp="1"/>
          </p:cNvSpPr>
          <p:nvPr>
            <p:ph type="title"/>
          </p:nvPr>
        </p:nvSpPr>
        <p:spPr/>
        <p:txBody>
          <a:bodyPr/>
          <a:lstStyle/>
          <a:p>
            <a:pPr algn="ctr"/>
            <a:r>
              <a:rPr lang="en-GB">
                <a:solidFill>
                  <a:srgbClr val="002060"/>
                </a:solidFill>
              </a:rPr>
              <a:t>Supporting a learner with ALN-</a:t>
            </a:r>
            <a:br>
              <a:rPr lang="en-GB">
                <a:solidFill>
                  <a:srgbClr val="002060"/>
                </a:solidFill>
              </a:rPr>
            </a:br>
            <a:r>
              <a:rPr lang="en-GB">
                <a:solidFill>
                  <a:srgbClr val="002060"/>
                </a:solidFill>
              </a:rPr>
              <a:t>Examples of some specific bespoke support</a:t>
            </a:r>
          </a:p>
        </p:txBody>
      </p:sp>
      <p:sp>
        <p:nvSpPr>
          <p:cNvPr id="3" name="Content Placeholder 2">
            <a:extLst>
              <a:ext uri="{FF2B5EF4-FFF2-40B4-BE49-F238E27FC236}">
                <a16:creationId xmlns:a16="http://schemas.microsoft.com/office/drawing/2014/main" id="{7D626842-9828-1C4A-0131-71178A1051AC}"/>
              </a:ext>
            </a:extLst>
          </p:cNvPr>
          <p:cNvSpPr>
            <a:spLocks noGrp="1"/>
          </p:cNvSpPr>
          <p:nvPr>
            <p:ph idx="1"/>
          </p:nvPr>
        </p:nvSpPr>
        <p:spPr/>
        <p:txBody>
          <a:bodyPr>
            <a:normAutofit/>
          </a:bodyPr>
          <a:lstStyle/>
          <a:p>
            <a:r>
              <a:rPr lang="en-GB" sz="3200">
                <a:solidFill>
                  <a:srgbClr val="002060"/>
                </a:solidFill>
              </a:rPr>
              <a:t>Intervention/ Catch-up programmes</a:t>
            </a:r>
          </a:p>
          <a:p>
            <a:r>
              <a:rPr lang="en-GB" sz="3200">
                <a:solidFill>
                  <a:srgbClr val="002060"/>
                </a:solidFill>
              </a:rPr>
              <a:t>Speech and language programmes</a:t>
            </a:r>
          </a:p>
          <a:p>
            <a:r>
              <a:rPr lang="en-GB" sz="3200">
                <a:solidFill>
                  <a:srgbClr val="002060"/>
                </a:solidFill>
              </a:rPr>
              <a:t>Positive behaviour support </a:t>
            </a:r>
          </a:p>
          <a:p>
            <a:r>
              <a:rPr lang="en-GB" sz="3200">
                <a:solidFill>
                  <a:srgbClr val="002060"/>
                </a:solidFill>
              </a:rPr>
              <a:t>Medical support</a:t>
            </a:r>
          </a:p>
          <a:p>
            <a:r>
              <a:rPr lang="en-GB" sz="3200">
                <a:solidFill>
                  <a:srgbClr val="002060"/>
                </a:solidFill>
              </a:rPr>
              <a:t>Physical support</a:t>
            </a:r>
          </a:p>
          <a:p>
            <a:r>
              <a:rPr lang="en-GB" sz="3200">
                <a:solidFill>
                  <a:srgbClr val="002060"/>
                </a:solidFill>
              </a:rPr>
              <a:t>Others?</a:t>
            </a:r>
          </a:p>
        </p:txBody>
      </p:sp>
    </p:spTree>
    <p:extLst>
      <p:ext uri="{BB962C8B-B14F-4D97-AF65-F5344CB8AC3E}">
        <p14:creationId xmlns:p14="http://schemas.microsoft.com/office/powerpoint/2010/main" val="1567065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84EC-8395-9799-698D-8CD0364130D7}"/>
              </a:ext>
            </a:extLst>
          </p:cNvPr>
          <p:cNvSpPr>
            <a:spLocks noGrp="1"/>
          </p:cNvSpPr>
          <p:nvPr>
            <p:ph type="title"/>
          </p:nvPr>
        </p:nvSpPr>
        <p:spPr>
          <a:xfrm>
            <a:off x="6194612" y="365125"/>
            <a:ext cx="5159187" cy="1325563"/>
          </a:xfrm>
        </p:spPr>
        <p:txBody>
          <a:bodyPr/>
          <a:lstStyle/>
          <a:p>
            <a:r>
              <a:rPr lang="en-GB">
                <a:solidFill>
                  <a:srgbClr val="002060"/>
                </a:solidFill>
              </a:rPr>
              <a:t>SMART targets</a:t>
            </a:r>
          </a:p>
        </p:txBody>
      </p:sp>
      <p:sp>
        <p:nvSpPr>
          <p:cNvPr id="3" name="Content Placeholder 2">
            <a:extLst>
              <a:ext uri="{FF2B5EF4-FFF2-40B4-BE49-F238E27FC236}">
                <a16:creationId xmlns:a16="http://schemas.microsoft.com/office/drawing/2014/main" id="{AB14E0A0-79E4-EE90-F25F-3403CB7A705F}"/>
              </a:ext>
            </a:extLst>
          </p:cNvPr>
          <p:cNvSpPr>
            <a:spLocks noGrp="1"/>
          </p:cNvSpPr>
          <p:nvPr>
            <p:ph idx="1"/>
          </p:nvPr>
        </p:nvSpPr>
        <p:spPr>
          <a:xfrm>
            <a:off x="833718" y="1942166"/>
            <a:ext cx="4549588" cy="4351338"/>
          </a:xfrm>
        </p:spPr>
        <p:txBody>
          <a:bodyPr>
            <a:normAutofit fontScale="92500" lnSpcReduction="10000"/>
          </a:bodyPr>
          <a:lstStyle/>
          <a:p>
            <a:r>
              <a:rPr lang="cy-GB" sz="3600"/>
              <a:t>Cytuno</a:t>
            </a:r>
          </a:p>
          <a:p>
            <a:r>
              <a:rPr lang="cy-GB" sz="3600"/>
              <a:t>Amserol</a:t>
            </a:r>
          </a:p>
          <a:p>
            <a:r>
              <a:rPr lang="cy-GB" sz="3600"/>
              <a:t>Mesuradwy</a:t>
            </a:r>
          </a:p>
          <a:p>
            <a:r>
              <a:rPr lang="cy-GB" sz="3600"/>
              <a:t>Penodol</a:t>
            </a:r>
          </a:p>
          <a:p>
            <a:r>
              <a:rPr lang="cy-GB" sz="3600"/>
              <a:t>Uchelgeisiol</a:t>
            </a:r>
          </a:p>
          <a:p>
            <a:r>
              <a:rPr lang="cy-GB" sz="3600"/>
              <a:t>Synhwyrol</a:t>
            </a:r>
          </a:p>
          <a:p>
            <a:endParaRPr lang="cy-GB" sz="3600"/>
          </a:p>
          <a:p>
            <a:r>
              <a:rPr lang="cy-GB" sz="3600"/>
              <a:t>Wedi’u hadolygu</a:t>
            </a:r>
          </a:p>
        </p:txBody>
      </p:sp>
      <p:sp>
        <p:nvSpPr>
          <p:cNvPr id="4" name="Title 1">
            <a:extLst>
              <a:ext uri="{FF2B5EF4-FFF2-40B4-BE49-F238E27FC236}">
                <a16:creationId xmlns:a16="http://schemas.microsoft.com/office/drawing/2014/main" id="{499A1B6E-3B7B-4017-5EE9-10871732FAA5}"/>
              </a:ext>
            </a:extLst>
          </p:cNvPr>
          <p:cNvSpPr txBox="1">
            <a:spLocks/>
          </p:cNvSpPr>
          <p:nvPr/>
        </p:nvSpPr>
        <p:spPr>
          <a:xfrm>
            <a:off x="681318" y="365124"/>
            <a:ext cx="51591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a:t>Targedau CAMPUS</a:t>
            </a:r>
          </a:p>
        </p:txBody>
      </p:sp>
      <p:sp>
        <p:nvSpPr>
          <p:cNvPr id="5" name="Content Placeholder 2">
            <a:extLst>
              <a:ext uri="{FF2B5EF4-FFF2-40B4-BE49-F238E27FC236}">
                <a16:creationId xmlns:a16="http://schemas.microsoft.com/office/drawing/2014/main" id="{AEED0AF9-D676-AE6C-9FB0-66E7D571B6C0}"/>
              </a:ext>
            </a:extLst>
          </p:cNvPr>
          <p:cNvSpPr txBox="1">
            <a:spLocks/>
          </p:cNvSpPr>
          <p:nvPr/>
        </p:nvSpPr>
        <p:spPr>
          <a:xfrm>
            <a:off x="6400800" y="1942166"/>
            <a:ext cx="454958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a:solidFill>
                  <a:srgbClr val="002060"/>
                </a:solidFill>
              </a:rPr>
              <a:t>Specific</a:t>
            </a:r>
          </a:p>
          <a:p>
            <a:r>
              <a:rPr lang="en-GB" sz="3600">
                <a:solidFill>
                  <a:srgbClr val="002060"/>
                </a:solidFill>
              </a:rPr>
              <a:t>Measurable</a:t>
            </a:r>
          </a:p>
          <a:p>
            <a:r>
              <a:rPr lang="en-GB" sz="3600">
                <a:solidFill>
                  <a:srgbClr val="002060"/>
                </a:solidFill>
              </a:rPr>
              <a:t>Achievable</a:t>
            </a:r>
          </a:p>
          <a:p>
            <a:r>
              <a:rPr lang="en-GB" sz="3600">
                <a:solidFill>
                  <a:srgbClr val="002060"/>
                </a:solidFill>
              </a:rPr>
              <a:t>Realistic or Recorded </a:t>
            </a:r>
          </a:p>
          <a:p>
            <a:r>
              <a:rPr lang="en-GB" sz="3600">
                <a:solidFill>
                  <a:srgbClr val="002060"/>
                </a:solidFill>
              </a:rPr>
              <a:t>Time-bound</a:t>
            </a:r>
          </a:p>
          <a:p>
            <a:endParaRPr lang="en-GB" sz="3600">
              <a:solidFill>
                <a:srgbClr val="002060"/>
              </a:solidFill>
            </a:endParaRPr>
          </a:p>
          <a:p>
            <a:r>
              <a:rPr lang="en-GB" sz="3600">
                <a:solidFill>
                  <a:srgbClr val="002060"/>
                </a:solidFill>
              </a:rPr>
              <a:t>Reviewed</a:t>
            </a:r>
          </a:p>
        </p:txBody>
      </p:sp>
    </p:spTree>
    <p:extLst>
      <p:ext uri="{BB962C8B-B14F-4D97-AF65-F5344CB8AC3E}">
        <p14:creationId xmlns:p14="http://schemas.microsoft.com/office/powerpoint/2010/main" val="816094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84EC-8395-9799-698D-8CD0364130D7}"/>
              </a:ext>
            </a:extLst>
          </p:cNvPr>
          <p:cNvSpPr>
            <a:spLocks noGrp="1"/>
          </p:cNvSpPr>
          <p:nvPr>
            <p:ph type="title"/>
          </p:nvPr>
        </p:nvSpPr>
        <p:spPr>
          <a:xfrm>
            <a:off x="6194612" y="365125"/>
            <a:ext cx="5159187" cy="1325563"/>
          </a:xfrm>
        </p:spPr>
        <p:txBody>
          <a:bodyPr/>
          <a:lstStyle/>
          <a:p>
            <a:r>
              <a:rPr lang="en-GB" dirty="0">
                <a:solidFill>
                  <a:srgbClr val="002060"/>
                </a:solidFill>
              </a:rPr>
              <a:t>FAST targets</a:t>
            </a:r>
          </a:p>
        </p:txBody>
      </p:sp>
      <p:sp>
        <p:nvSpPr>
          <p:cNvPr id="3" name="Content Placeholder 2">
            <a:extLst>
              <a:ext uri="{FF2B5EF4-FFF2-40B4-BE49-F238E27FC236}">
                <a16:creationId xmlns:a16="http://schemas.microsoft.com/office/drawing/2014/main" id="{AB14E0A0-79E4-EE90-F25F-3403CB7A705F}"/>
              </a:ext>
            </a:extLst>
          </p:cNvPr>
          <p:cNvSpPr>
            <a:spLocks noGrp="1"/>
          </p:cNvSpPr>
          <p:nvPr>
            <p:ph idx="1"/>
          </p:nvPr>
        </p:nvSpPr>
        <p:spPr>
          <a:xfrm>
            <a:off x="833718" y="1942166"/>
            <a:ext cx="4549588" cy="4351338"/>
          </a:xfrm>
        </p:spPr>
        <p:txBody>
          <a:bodyPr>
            <a:normAutofit/>
          </a:bodyPr>
          <a:lstStyle/>
          <a:p>
            <a:r>
              <a:rPr lang="cy-GB" sz="3600" dirty="0"/>
              <a:t>Trafod</a:t>
            </a:r>
          </a:p>
          <a:p>
            <a:r>
              <a:rPr lang="cy-GB" sz="3600" dirty="0"/>
              <a:t>Uchelgeisiol</a:t>
            </a:r>
          </a:p>
          <a:p>
            <a:r>
              <a:rPr lang="cy-GB" sz="3600" dirty="0"/>
              <a:t>Penodol</a:t>
            </a:r>
          </a:p>
          <a:p>
            <a:r>
              <a:rPr lang="cy-GB" sz="3600" dirty="0"/>
              <a:t>Tryloyw</a:t>
            </a:r>
          </a:p>
          <a:p>
            <a:pPr marL="0" indent="0">
              <a:buNone/>
            </a:pPr>
            <a:endParaRPr lang="cy-GB" sz="3600" dirty="0"/>
          </a:p>
          <a:p>
            <a:r>
              <a:rPr lang="cy-GB" sz="3600" dirty="0"/>
              <a:t>Wedi’u hadolygu</a:t>
            </a:r>
          </a:p>
        </p:txBody>
      </p:sp>
      <p:sp>
        <p:nvSpPr>
          <p:cNvPr id="4" name="Title 1">
            <a:extLst>
              <a:ext uri="{FF2B5EF4-FFF2-40B4-BE49-F238E27FC236}">
                <a16:creationId xmlns:a16="http://schemas.microsoft.com/office/drawing/2014/main" id="{499A1B6E-3B7B-4017-5EE9-10871732FAA5}"/>
              </a:ext>
            </a:extLst>
          </p:cNvPr>
          <p:cNvSpPr txBox="1">
            <a:spLocks/>
          </p:cNvSpPr>
          <p:nvPr/>
        </p:nvSpPr>
        <p:spPr>
          <a:xfrm>
            <a:off x="681318" y="365124"/>
            <a:ext cx="51591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dirty="0"/>
              <a:t>Targedau TUPT </a:t>
            </a:r>
          </a:p>
        </p:txBody>
      </p:sp>
      <p:sp>
        <p:nvSpPr>
          <p:cNvPr id="5" name="Content Placeholder 2">
            <a:extLst>
              <a:ext uri="{FF2B5EF4-FFF2-40B4-BE49-F238E27FC236}">
                <a16:creationId xmlns:a16="http://schemas.microsoft.com/office/drawing/2014/main" id="{AEED0AF9-D676-AE6C-9FB0-66E7D571B6C0}"/>
              </a:ext>
            </a:extLst>
          </p:cNvPr>
          <p:cNvSpPr txBox="1">
            <a:spLocks/>
          </p:cNvSpPr>
          <p:nvPr/>
        </p:nvSpPr>
        <p:spPr>
          <a:xfrm>
            <a:off x="6400800" y="1942166"/>
            <a:ext cx="454958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dirty="0">
                <a:solidFill>
                  <a:srgbClr val="002060"/>
                </a:solidFill>
              </a:rPr>
              <a:t>Frequently discussed</a:t>
            </a:r>
          </a:p>
          <a:p>
            <a:r>
              <a:rPr lang="en-GB" sz="3600" dirty="0">
                <a:solidFill>
                  <a:srgbClr val="002060"/>
                </a:solidFill>
              </a:rPr>
              <a:t>Ambitious</a:t>
            </a:r>
          </a:p>
          <a:p>
            <a:r>
              <a:rPr lang="en-GB" sz="3600" dirty="0">
                <a:solidFill>
                  <a:srgbClr val="002060"/>
                </a:solidFill>
              </a:rPr>
              <a:t>Specific</a:t>
            </a:r>
          </a:p>
          <a:p>
            <a:r>
              <a:rPr lang="en-GB" sz="3600" dirty="0">
                <a:solidFill>
                  <a:srgbClr val="002060"/>
                </a:solidFill>
              </a:rPr>
              <a:t>Transparent</a:t>
            </a:r>
          </a:p>
          <a:p>
            <a:pPr marL="0" indent="0">
              <a:buNone/>
            </a:pPr>
            <a:endParaRPr lang="en-GB" sz="3600" dirty="0">
              <a:solidFill>
                <a:srgbClr val="002060"/>
              </a:solidFill>
            </a:endParaRPr>
          </a:p>
          <a:p>
            <a:r>
              <a:rPr lang="en-GB" sz="3600" dirty="0">
                <a:solidFill>
                  <a:srgbClr val="002060"/>
                </a:solidFill>
              </a:rPr>
              <a:t>Reviewed</a:t>
            </a:r>
          </a:p>
        </p:txBody>
      </p:sp>
    </p:spTree>
    <p:extLst>
      <p:ext uri="{BB962C8B-B14F-4D97-AF65-F5344CB8AC3E}">
        <p14:creationId xmlns:p14="http://schemas.microsoft.com/office/powerpoint/2010/main" val="2977532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782" y="537029"/>
            <a:ext cx="11954435" cy="5517243"/>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4: </a:t>
            </a:r>
            <a:r>
              <a:rPr lang="cy-GB" sz="2400"/>
              <a:t>Trafodwch y cymorth posibl a ddarperir i’r disgybl a ddewiswyd gennych (gan ddefnyddio’r egwyddorion, dulliau a pholisïau allweddol sy’n arwain arfer cynhwysol). 900 o eiriau</a:t>
            </a:r>
            <a:endParaRPr lang="cy-GB" sz="2400" i="1"/>
          </a:p>
        </p:txBody>
      </p:sp>
      <p:sp>
        <p:nvSpPr>
          <p:cNvPr id="3" name="Title 1"/>
          <p:cNvSpPr txBox="1">
            <a:spLocks/>
          </p:cNvSpPr>
          <p:nvPr/>
        </p:nvSpPr>
        <p:spPr>
          <a:xfrm>
            <a:off x="838200" y="37465"/>
            <a:ext cx="10515600" cy="499564"/>
          </a:xfrm>
          <a:prstGeom prst="rect">
            <a:avLst/>
          </a:prstGeom>
          <a:solidFill>
            <a:schemeClr val="accent4">
              <a:lumMod val="40000"/>
              <a:lumOff val="60000"/>
            </a:schemeClr>
          </a:solidFill>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sp>
        <p:nvSpPr>
          <p:cNvPr id="4" name="Rectangle 3"/>
          <p:cNvSpPr/>
          <p:nvPr/>
        </p:nvSpPr>
        <p:spPr>
          <a:xfrm>
            <a:off x="118782" y="1502688"/>
            <a:ext cx="11954435" cy="5355312"/>
          </a:xfrm>
          <a:prstGeom prst="rect">
            <a:avLst/>
          </a:prstGeom>
          <a:solidFill>
            <a:schemeClr val="accent4">
              <a:lumMod val="40000"/>
              <a:lumOff val="60000"/>
            </a:schemeClr>
          </a:solidFill>
          <a:ln w="12700" cmpd="thickThin">
            <a:solidFill>
              <a:srgbClr val="C00000"/>
            </a:solidFill>
          </a:ln>
        </p:spPr>
        <p:txBody>
          <a:bodyPr wrap="square">
            <a:spAutoFit/>
          </a:bodyPr>
          <a:lstStyle/>
          <a:p>
            <a:r>
              <a:rPr lang="cy-GB"/>
              <a:t>O’r meini prawf marcio:</a:t>
            </a:r>
          </a:p>
          <a:p>
            <a:pPr algn="ctr"/>
            <a:r>
              <a:rPr lang="cy-GB"/>
              <a:t>Rydym yn chwilio am eich ‘Sgiliau Gwybyddol a Deallusol’</a:t>
            </a:r>
          </a:p>
          <a:p>
            <a:pPr algn="just"/>
            <a:r>
              <a:rPr lang="cy-GB"/>
              <a:t>Dylech allu cyflwyno, gwerthuso a dehongli data ansoddol a meintiol, er mwyn </a:t>
            </a:r>
            <a:r>
              <a:rPr lang="cy-GB">
                <a:highlight>
                  <a:srgbClr val="FFFF00"/>
                </a:highlight>
              </a:rPr>
              <a:t>datblygu llinynnau dadl a ffurfio barn gadarn </a:t>
            </a:r>
            <a:r>
              <a:rPr lang="cy-GB"/>
              <a:t>yn unol â theorïau a chysyniadau sylfaenol eich pwnc/pynciau astudio. Dylech allu gwerthuso addasrwydd gwahanol ddulliau o ddatrys problemau sy’n gysylltiedig â’ch maes/meysydd astudio a/neu waith. Rhaid i’ch gwaith gynnwys tystiolaeth o </a:t>
            </a:r>
            <a:r>
              <a:rPr lang="cy-GB">
                <a:highlight>
                  <a:srgbClr val="FFFF00"/>
                </a:highlight>
              </a:rPr>
              <a:t>feddwl rhesymegol, dadansoddol</a:t>
            </a:r>
            <a:r>
              <a:rPr lang="cy-GB"/>
              <a:t>. Er enghraifft, archwilio a dadansoddi gwybodaeth mewn elfennau, gwneud casgliadau, casglu, cymharu a chyferbynnu gwybodaeth.  Golyga hyn na ddylech ddisgrifio ‘beth’ yn unig! Ond hefyd cyfiawnhau: Pam? Sut? Pryd? Pwy? Ble? Ar ba gost? Dylech roi </a:t>
            </a:r>
            <a:r>
              <a:rPr lang="cy-GB">
                <a:highlight>
                  <a:srgbClr val="FFFF00"/>
                </a:highlight>
              </a:rPr>
              <a:t>cyfiawnhad dros eich dadleuon a’ch barn gan ddefnyddio tystiolaeth eich bod wedi myfyrio ar syniadau pobl eraill </a:t>
            </a:r>
            <a:r>
              <a:rPr lang="cy-GB"/>
              <a:t>o fewn y maes pwnc a’ch bod yn gallu llunio barn a dadleuon cadarn gan ddefnyddio data a chysyniadau.  Pan fo’n berthnasol, gellir cynnig atebion ac argymhellion amgen.</a:t>
            </a:r>
          </a:p>
          <a:p>
            <a:pPr algn="just"/>
            <a:endParaRPr lang="cy-GB"/>
          </a:p>
          <a:p>
            <a:pPr algn="ctr"/>
            <a:r>
              <a:rPr lang="cy-GB"/>
              <a:t>Rydym yn chwilio am eich ‘Sgiliau Ymarferol’</a:t>
            </a:r>
          </a:p>
          <a:p>
            <a:pPr algn="just"/>
            <a:r>
              <a:rPr lang="cy-GB"/>
              <a:t>Ar lefel 4, dylech allu cymhwyso’r cysyniadau a’r egwyddorion gwaelodol sylfaenol er mwyn eu gwerthuso a’u dehongli yng nghyd-destun eich maes astudio. Dylech allu dangos sut y mae’r </a:t>
            </a:r>
            <a:r>
              <a:rPr lang="cy-GB">
                <a:highlight>
                  <a:srgbClr val="FFFF00"/>
                </a:highlight>
              </a:rPr>
              <a:t>cysyniadau a’r syniadau sy’n gysylltiedig â’r pwnc yn berthnasol i sefyllfaoedd yn y byd go iawn </a:t>
            </a:r>
            <a:r>
              <a:rPr lang="cy-GB"/>
              <a:t>a/neu mewn cyd-destun penodol.  </a:t>
            </a:r>
            <a:r>
              <a:rPr lang="cy-GB">
                <a:highlight>
                  <a:srgbClr val="FFFF00"/>
                </a:highlight>
              </a:rPr>
              <a:t>Sut maent yn gweithio’n ymarferol?  </a:t>
            </a:r>
            <a:r>
              <a:rPr lang="cy-GB"/>
              <a:t>Byddwch yn defnyddio modelau, dulliau, technegau a/neu theorïau, yn y cyd-destun hwnnw, i asesu sefyllfaoedd presennol, efallai er mwyn </a:t>
            </a:r>
            <a:r>
              <a:rPr lang="cy-GB">
                <a:highlight>
                  <a:srgbClr val="FFFF00"/>
                </a:highlight>
              </a:rPr>
              <a:t>llunio cynlluniau neu atebion </a:t>
            </a:r>
            <a:r>
              <a:rPr lang="cy-GB"/>
              <a:t>i ddatrys problemau, neu i greu arteffactau.  Mae hyn yn debygol o gynnwys, er enghraifft, defnyddio arteffactau, enghreifftiau ac achosion o’r byd go iawn, cymhwyso model o fewn sefydliad a/neu feincnodi un theori neu sefydliad yn erbyn eraill sy’n seiliedig ar feini prawf datganedig. </a:t>
            </a:r>
          </a:p>
        </p:txBody>
      </p:sp>
    </p:spTree>
    <p:extLst>
      <p:ext uri="{BB962C8B-B14F-4D97-AF65-F5344CB8AC3E}">
        <p14:creationId xmlns:p14="http://schemas.microsoft.com/office/powerpoint/2010/main" val="1327560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4:</a:t>
            </a:r>
            <a:r>
              <a:rPr lang="en-GB" sz="2000" b="1">
                <a:solidFill>
                  <a:srgbClr val="002060"/>
                </a:solidFill>
                <a:ea typeface="Times New Roman" panose="02020603050405020304" pitchFamily="18" charset="0"/>
              </a:rPr>
              <a:t> </a:t>
            </a:r>
            <a:r>
              <a:rPr lang="en-GB" sz="2400">
                <a:solidFill>
                  <a:srgbClr val="002060"/>
                </a:solidFill>
              </a:rPr>
              <a:t>Discuss the potential support provided to your chosen pupil (utilising the key principles, approaches and policies that guide inclusive practice). 900 words</a:t>
            </a:r>
            <a:endParaRPr lang="en-GB" sz="2400" i="1">
              <a:solidFill>
                <a:srgbClr val="002060"/>
              </a:solidFill>
            </a:endParaRPr>
          </a:p>
        </p:txBody>
      </p:sp>
      <p:sp>
        <p:nvSpPr>
          <p:cNvPr id="3" name="Title 1"/>
          <p:cNvSpPr txBox="1">
            <a:spLocks/>
          </p:cNvSpPr>
          <p:nvPr/>
        </p:nvSpPr>
        <p:spPr>
          <a:xfrm>
            <a:off x="838200" y="37465"/>
            <a:ext cx="10515600" cy="499564"/>
          </a:xfrm>
          <a:prstGeom prst="rect">
            <a:avLst/>
          </a:prstGeom>
          <a:solidFill>
            <a:schemeClr val="accent4">
              <a:lumMod val="40000"/>
              <a:lumOff val="60000"/>
            </a:schemeClr>
          </a:solidFill>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
        <p:nvSpPr>
          <p:cNvPr id="4" name="Rectangle 3"/>
          <p:cNvSpPr/>
          <p:nvPr/>
        </p:nvSpPr>
        <p:spPr>
          <a:xfrm>
            <a:off x="118058" y="1537321"/>
            <a:ext cx="11954435" cy="5078313"/>
          </a:xfrm>
          <a:prstGeom prst="rect">
            <a:avLst/>
          </a:prstGeom>
          <a:solidFill>
            <a:schemeClr val="accent4">
              <a:lumMod val="40000"/>
              <a:lumOff val="60000"/>
            </a:schemeClr>
          </a:solidFill>
          <a:ln w="12700" cmpd="thickThin">
            <a:solidFill>
              <a:srgbClr val="C00000"/>
            </a:solidFill>
          </a:ln>
        </p:spPr>
        <p:txBody>
          <a:bodyPr wrap="square">
            <a:spAutoFit/>
          </a:bodyPr>
          <a:lstStyle/>
          <a:p>
            <a:r>
              <a:rPr lang="en-GB">
                <a:solidFill>
                  <a:srgbClr val="002060"/>
                </a:solidFill>
              </a:rPr>
              <a:t>From the marking criteria:</a:t>
            </a:r>
          </a:p>
          <a:p>
            <a:pPr algn="ctr"/>
            <a:r>
              <a:rPr lang="en-GB">
                <a:solidFill>
                  <a:srgbClr val="002060"/>
                </a:solidFill>
              </a:rPr>
              <a:t>We’re looking for your ‘Cognitive and Intellectual Skills’</a:t>
            </a:r>
          </a:p>
          <a:p>
            <a:pPr algn="just"/>
            <a:r>
              <a:rPr lang="en-GB">
                <a:solidFill>
                  <a:srgbClr val="002060"/>
                </a:solidFill>
              </a:rPr>
              <a:t>You should be able to present, evaluate and interpret qualitative and quantitative data, in order to </a:t>
            </a:r>
            <a:r>
              <a:rPr lang="en-GB">
                <a:solidFill>
                  <a:srgbClr val="002060"/>
                </a:solidFill>
                <a:highlight>
                  <a:srgbClr val="FFFF00"/>
                </a:highlight>
              </a:rPr>
              <a:t>develop lines of argument and make sound judgements</a:t>
            </a:r>
            <a:r>
              <a:rPr lang="en-GB">
                <a:solidFill>
                  <a:srgbClr val="002060"/>
                </a:solidFill>
              </a:rPr>
              <a:t> in accordance with basic theories and concepts of your subject(s) of study. You should be able to evaluate the appropriateness of different approaches to solving problems related to your area(s) of study and/or work. Your work must contain evidence of </a:t>
            </a:r>
            <a:r>
              <a:rPr lang="en-GB">
                <a:solidFill>
                  <a:srgbClr val="002060"/>
                </a:solidFill>
                <a:highlight>
                  <a:srgbClr val="FFFF00"/>
                </a:highlight>
              </a:rPr>
              <a:t>logical, analytical thinking. </a:t>
            </a:r>
            <a:r>
              <a:rPr lang="en-GB">
                <a:solidFill>
                  <a:srgbClr val="002060"/>
                </a:solidFill>
              </a:rPr>
              <a:t>For example, to examine and break information down into parts, make inferences, compile, compare and contrast information.  This means not just describing what! But also justifying: Why? How? When? Who? Where? At what cost? You should provide j</a:t>
            </a:r>
            <a:r>
              <a:rPr lang="en-GB">
                <a:solidFill>
                  <a:srgbClr val="002060"/>
                </a:solidFill>
                <a:highlight>
                  <a:srgbClr val="FFFF00"/>
                </a:highlight>
              </a:rPr>
              <a:t>ustification for your arguments and judgements using evidence that you have reflected upon the ideas of others </a:t>
            </a:r>
            <a:r>
              <a:rPr lang="en-GB">
                <a:solidFill>
                  <a:srgbClr val="002060"/>
                </a:solidFill>
              </a:rPr>
              <a:t>within the subject area and that you are able to make sound judgements and arguments using data and concepts.  Where relevant, alternative solutions and recommendations may be proposed.</a:t>
            </a:r>
          </a:p>
          <a:p>
            <a:pPr algn="just"/>
            <a:endParaRPr lang="en-GB">
              <a:solidFill>
                <a:srgbClr val="002060"/>
              </a:solidFill>
            </a:endParaRPr>
          </a:p>
          <a:p>
            <a:pPr algn="ctr"/>
            <a:r>
              <a:rPr lang="en-GB">
                <a:solidFill>
                  <a:srgbClr val="002060"/>
                </a:solidFill>
              </a:rPr>
              <a:t>We’re looking for your ‘Practical Skills’</a:t>
            </a:r>
          </a:p>
          <a:p>
            <a:pPr algn="just"/>
            <a:r>
              <a:rPr lang="en-GB">
                <a:solidFill>
                  <a:srgbClr val="002060"/>
                </a:solidFill>
              </a:rPr>
              <a:t>At level 4, you should be able to apply the basic underlying concepts and principles to evaluate and interpret these within the context of your area of study. You should be able to demonstrate how the </a:t>
            </a:r>
            <a:r>
              <a:rPr lang="en-GB">
                <a:solidFill>
                  <a:srgbClr val="002060"/>
                </a:solidFill>
                <a:highlight>
                  <a:srgbClr val="FFFF00"/>
                </a:highlight>
              </a:rPr>
              <a:t>subject-related concepts and ideas relate to real world situations</a:t>
            </a:r>
            <a:r>
              <a:rPr lang="en-GB">
                <a:solidFill>
                  <a:srgbClr val="002060"/>
                </a:solidFill>
              </a:rPr>
              <a:t> and/or a particular context.  </a:t>
            </a:r>
            <a:r>
              <a:rPr lang="en-GB">
                <a:solidFill>
                  <a:srgbClr val="002060"/>
                </a:solidFill>
                <a:highlight>
                  <a:srgbClr val="FFFF00"/>
                </a:highlight>
              </a:rPr>
              <a:t>How do they work in practice?  </a:t>
            </a:r>
            <a:r>
              <a:rPr lang="en-GB">
                <a:solidFill>
                  <a:srgbClr val="002060"/>
                </a:solidFill>
              </a:rPr>
              <a:t>You will deploy models, methods, techniques, and/or theories, in that context, to assess current situations, perhaps to </a:t>
            </a:r>
            <a:r>
              <a:rPr lang="en-GB">
                <a:solidFill>
                  <a:srgbClr val="002060"/>
                </a:solidFill>
                <a:highlight>
                  <a:srgbClr val="FFFF00"/>
                </a:highlight>
              </a:rPr>
              <a:t>formulate plans or solutions </a:t>
            </a:r>
            <a:r>
              <a:rPr lang="en-GB">
                <a:solidFill>
                  <a:srgbClr val="002060"/>
                </a:solidFill>
              </a:rPr>
              <a:t>to solve problems, or to create artefacts.  This is likely to involve, for instance, the use of real-world artefacts, examples and cases, the application of a model within an organisation and/or benchmarking one theory or organisation against others based on stated criteria.  </a:t>
            </a:r>
          </a:p>
        </p:txBody>
      </p:sp>
    </p:spTree>
    <p:extLst>
      <p:ext uri="{BB962C8B-B14F-4D97-AF65-F5344CB8AC3E}">
        <p14:creationId xmlns:p14="http://schemas.microsoft.com/office/powerpoint/2010/main" val="498169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4:</a:t>
            </a:r>
            <a:r>
              <a:rPr lang="cy-GB" sz="2400">
                <a:ea typeface="Times New Roman" panose="02020603050405020304" pitchFamily="18" charset="0"/>
              </a:rPr>
              <a:t> Trafodwch y cymorth posibl a ddarperir i’r disgybl a ddewiswyd gennych (gan ddefnyddio’r egwyddorion, dulliau a pholisïau allweddol sy’n arwain arfer cynhwysol).</a:t>
            </a:r>
          </a:p>
          <a:p>
            <a:pPr indent="0" algn="just">
              <a:buNone/>
            </a:pPr>
            <a:endParaRPr lang="cy-GB" sz="2200"/>
          </a:p>
          <a:p>
            <a:pPr indent="0" algn="ctr">
              <a:buNone/>
            </a:pPr>
            <a:r>
              <a:rPr lang="cy-GB" sz="2400">
                <a:ea typeface="Times New Roman" panose="02020603050405020304" pitchFamily="18" charset="0"/>
              </a:rPr>
              <a:t>Yn seiliedig ar Adran 2B CDU : Disgrifiad o ddarpariaeth ddysgu ychwanegol (</a:t>
            </a:r>
            <a:r>
              <a:rPr lang="cy-GB" sz="2400" err="1">
                <a:ea typeface="Times New Roman" panose="02020603050405020304" pitchFamily="18" charset="0"/>
              </a:rPr>
              <a:t>DDdY</a:t>
            </a:r>
            <a:r>
              <a:rPr lang="cy-GB" sz="2400">
                <a:ea typeface="Times New Roman" panose="02020603050405020304" pitchFamily="18" charset="0"/>
              </a:rPr>
              <a:t>) y plentyn neu’r person ifanc a sut y caiff ei darparu</a:t>
            </a:r>
          </a:p>
          <a:p>
            <a:pPr indent="0" algn="ctr">
              <a:buNone/>
            </a:pPr>
            <a:endParaRPr lang="cy-GB" sz="2200"/>
          </a:p>
          <a:p>
            <a:pPr marL="571500" indent="-342900" algn="just"/>
            <a:r>
              <a:rPr lang="cy-GB" sz="2200"/>
              <a:t>Amlinellwch y cymorth posibl a gynigir i ddysgwr gan amrywiaeth o asiantaethau</a:t>
            </a:r>
          </a:p>
          <a:p>
            <a:pPr marL="571500" indent="-342900" algn="just"/>
            <a:r>
              <a:rPr lang="cy-GB" sz="2200"/>
              <a:t>Ystyriwch bwyntiau trosglwyddo allweddol (os yn berthnasol).</a:t>
            </a:r>
          </a:p>
          <a:p>
            <a:pPr marL="0" indent="0" algn="r">
              <a:buNone/>
            </a:pPr>
            <a:r>
              <a:rPr lang="cy-GB" sz="2200" b="1"/>
              <a:t>(Tua 900 o eiriau)</a:t>
            </a:r>
            <a:endParaRPr lang="cy-GB" sz="2200"/>
          </a:p>
          <a:p>
            <a:endParaRPr lang="cy-GB" sz="2400" i="1"/>
          </a:p>
          <a:p>
            <a:endParaRPr lang="cy-GB" sz="2400" i="1"/>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spTree>
    <p:extLst>
      <p:ext uri="{BB962C8B-B14F-4D97-AF65-F5344CB8AC3E}">
        <p14:creationId xmlns:p14="http://schemas.microsoft.com/office/powerpoint/2010/main" val="3000628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4: </a:t>
            </a:r>
            <a:r>
              <a:rPr lang="en-GB" sz="2400">
                <a:solidFill>
                  <a:srgbClr val="002060"/>
                </a:solidFill>
                <a:ea typeface="Times New Roman" panose="02020603050405020304" pitchFamily="18" charset="0"/>
              </a:rPr>
              <a:t>Discuss the potential support provided to your chosen pupil (utilising the key principles, approaches and policies that guide inclusive practice). </a:t>
            </a:r>
          </a:p>
          <a:p>
            <a:pPr indent="0" algn="just">
              <a:buNone/>
            </a:pPr>
            <a:endParaRPr lang="en-GB" sz="2200">
              <a:solidFill>
                <a:srgbClr val="002060"/>
              </a:solidFill>
            </a:endParaRPr>
          </a:p>
          <a:p>
            <a:pPr indent="0" algn="ctr">
              <a:buNone/>
            </a:pPr>
            <a:r>
              <a:rPr lang="en-GB" sz="2400">
                <a:solidFill>
                  <a:srgbClr val="002060"/>
                </a:solidFill>
                <a:ea typeface="Times New Roman" panose="02020603050405020304" pitchFamily="18" charset="0"/>
              </a:rPr>
              <a:t>Based upon Section 2B IDP : Description and delivery of the child or young person’s additional learning provision (ALP)</a:t>
            </a:r>
          </a:p>
          <a:p>
            <a:pPr indent="0" algn="just">
              <a:buNone/>
            </a:pPr>
            <a:endParaRPr lang="en-GB" sz="2200">
              <a:solidFill>
                <a:srgbClr val="002060"/>
              </a:solidFill>
            </a:endParaRPr>
          </a:p>
          <a:p>
            <a:pPr marL="571500" indent="-342900" algn="just"/>
            <a:r>
              <a:rPr lang="en-GB" sz="2200">
                <a:solidFill>
                  <a:srgbClr val="002060"/>
                </a:solidFill>
              </a:rPr>
              <a:t>Outline the potential support offered to a learner by a range of agencies</a:t>
            </a:r>
          </a:p>
          <a:p>
            <a:pPr marL="571500" indent="-342900" algn="just"/>
            <a:r>
              <a:rPr lang="en-GB" sz="2200">
                <a:solidFill>
                  <a:srgbClr val="002060"/>
                </a:solidFill>
              </a:rPr>
              <a:t>Consider key transition points (if applicable).</a:t>
            </a:r>
          </a:p>
          <a:p>
            <a:pPr marL="0" indent="0" algn="r">
              <a:buNone/>
            </a:pPr>
            <a:r>
              <a:rPr lang="en-GB" sz="2200" b="1">
                <a:solidFill>
                  <a:srgbClr val="002060"/>
                </a:solidFill>
              </a:rPr>
              <a:t>(Approx. 900 words)</a:t>
            </a:r>
            <a:endParaRPr lang="en-GB" sz="2200">
              <a:solidFill>
                <a:srgbClr val="002060"/>
              </a:solidFill>
            </a:endParaRPr>
          </a:p>
          <a:p>
            <a:endParaRPr lang="en-GB" sz="2400" i="1">
              <a:solidFill>
                <a:schemeClr val="accent1"/>
              </a:solidFill>
            </a:endParaRPr>
          </a:p>
          <a:p>
            <a:endParaRPr lang="en-GB" sz="2400" i="1">
              <a:solidFill>
                <a:schemeClr val="accent1"/>
              </a:solidFill>
            </a:endParaRP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Tree>
    <p:extLst>
      <p:ext uri="{BB962C8B-B14F-4D97-AF65-F5344CB8AC3E}">
        <p14:creationId xmlns:p14="http://schemas.microsoft.com/office/powerpoint/2010/main" val="2919221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217715" y="1056770"/>
            <a:ext cx="12362778" cy="5517243"/>
          </a:xfrm>
          <a:prstGeom prst="rect">
            <a:avLst/>
          </a:prstGeom>
        </p:spPr>
        <p:txBody>
          <a:bodyPr vert="vert27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buNone/>
            </a:pPr>
            <a:r>
              <a:rPr lang="cy-GB" sz="2400">
                <a:ea typeface="Times New Roman" panose="02020603050405020304" pitchFamily="18" charset="0"/>
              </a:rPr>
              <a:t>Enghraifft:</a:t>
            </a:r>
          </a:p>
          <a:p>
            <a:pPr indent="0" algn="ctr">
              <a:buNone/>
            </a:pPr>
            <a:endParaRPr lang="cy-GB" sz="2400"/>
          </a:p>
          <a:p>
            <a:pPr indent="0" algn="ctr">
              <a:buNone/>
            </a:pPr>
            <a:r>
              <a:rPr lang="cy-GB" sz="2400"/>
              <a:t>Cymerwyd o Ganllawiau CDU Cyngor Caerdydd</a:t>
            </a:r>
          </a:p>
          <a:p>
            <a:pPr indent="0" algn="ctr">
              <a:buNone/>
            </a:pPr>
            <a:r>
              <a:rPr lang="cy-GB" sz="2400"/>
              <a:t>Wedi’i gadw ar </a:t>
            </a:r>
            <a:r>
              <a:rPr lang="cy-GB" sz="2400" err="1"/>
              <a:t>Moodle</a:t>
            </a:r>
            <a:r>
              <a:rPr lang="cy-GB" sz="2400"/>
              <a:t> </a:t>
            </a:r>
            <a:endParaRPr lang="cy-GB" sz="2200"/>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pic>
        <p:nvPicPr>
          <p:cNvPr id="5" name="Picture 4"/>
          <p:cNvPicPr>
            <a:picLocks noChangeAspect="1"/>
          </p:cNvPicPr>
          <p:nvPr/>
        </p:nvPicPr>
        <p:blipFill rotWithShape="1">
          <a:blip r:embed="rId2"/>
          <a:srcRect l="13213" t="21150" r="30238" b="12574"/>
          <a:stretch/>
        </p:blipFill>
        <p:spPr>
          <a:xfrm>
            <a:off x="2493064" y="537029"/>
            <a:ext cx="9579429" cy="6312340"/>
          </a:xfrm>
          <a:prstGeom prst="rect">
            <a:avLst/>
          </a:prstGeom>
        </p:spPr>
      </p:pic>
    </p:spTree>
    <p:extLst>
      <p:ext uri="{BB962C8B-B14F-4D97-AF65-F5344CB8AC3E}">
        <p14:creationId xmlns:p14="http://schemas.microsoft.com/office/powerpoint/2010/main" val="21198836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217715" y="1056770"/>
            <a:ext cx="12362778" cy="5517243"/>
          </a:xfrm>
          <a:prstGeom prst="rect">
            <a:avLst/>
          </a:prstGeom>
        </p:spPr>
        <p:txBody>
          <a:bodyPr vert="vert27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buNone/>
            </a:pPr>
            <a:r>
              <a:rPr lang="en-GB" sz="2400">
                <a:solidFill>
                  <a:srgbClr val="002060"/>
                </a:solidFill>
                <a:ea typeface="Times New Roman" panose="02020603050405020304" pitchFamily="18" charset="0"/>
              </a:rPr>
              <a:t>Example:</a:t>
            </a:r>
          </a:p>
          <a:p>
            <a:pPr indent="0" algn="ctr">
              <a:buNone/>
            </a:pPr>
            <a:endParaRPr lang="en-GB" sz="2400">
              <a:solidFill>
                <a:srgbClr val="7030A0"/>
              </a:solidFill>
            </a:endParaRPr>
          </a:p>
          <a:p>
            <a:pPr indent="0" algn="ctr">
              <a:buNone/>
            </a:pPr>
            <a:r>
              <a:rPr lang="en-GB" sz="2400">
                <a:solidFill>
                  <a:srgbClr val="002060"/>
                </a:solidFill>
              </a:rPr>
              <a:t>Taken from Cardiff Council IDP Guidance</a:t>
            </a:r>
          </a:p>
          <a:p>
            <a:pPr indent="0" algn="ctr">
              <a:buNone/>
            </a:pPr>
            <a:r>
              <a:rPr lang="en-GB" sz="2400">
                <a:solidFill>
                  <a:srgbClr val="002060"/>
                </a:solidFill>
              </a:rPr>
              <a:t>Saved on Moodle </a:t>
            </a:r>
            <a:endParaRPr lang="en-GB" sz="2200">
              <a:solidFill>
                <a:srgbClr val="002060"/>
              </a:solidFill>
            </a:endParaRP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pic>
        <p:nvPicPr>
          <p:cNvPr id="5" name="Picture 4"/>
          <p:cNvPicPr>
            <a:picLocks noChangeAspect="1"/>
          </p:cNvPicPr>
          <p:nvPr/>
        </p:nvPicPr>
        <p:blipFill rotWithShape="1">
          <a:blip r:embed="rId2"/>
          <a:srcRect l="13213" t="21150" r="30238" b="12574"/>
          <a:stretch/>
        </p:blipFill>
        <p:spPr>
          <a:xfrm>
            <a:off x="2493064" y="537029"/>
            <a:ext cx="9579429" cy="6312340"/>
          </a:xfrm>
          <a:prstGeom prst="rect">
            <a:avLst/>
          </a:prstGeom>
        </p:spPr>
      </p:pic>
    </p:spTree>
    <p:extLst>
      <p:ext uri="{BB962C8B-B14F-4D97-AF65-F5344CB8AC3E}">
        <p14:creationId xmlns:p14="http://schemas.microsoft.com/office/powerpoint/2010/main" val="2561442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buNone/>
            </a:pPr>
            <a:r>
              <a:rPr lang="cy-GB" sz="2400">
                <a:ea typeface="Times New Roman" panose="02020603050405020304" pitchFamily="18" charset="0"/>
              </a:rPr>
              <a:t>Yn seiliedig ar Adran 2B CDU : Disgrifiad o ddarpariaeth ddysgu ychwanegol (</a:t>
            </a:r>
            <a:r>
              <a:rPr lang="cy-GB" sz="2400" err="1">
                <a:ea typeface="Times New Roman" panose="02020603050405020304" pitchFamily="18" charset="0"/>
              </a:rPr>
              <a:t>DDdY</a:t>
            </a:r>
            <a:r>
              <a:rPr lang="cy-GB" sz="2400">
                <a:ea typeface="Times New Roman" panose="02020603050405020304" pitchFamily="18" charset="0"/>
              </a:rPr>
              <a:t>) y plentyn neu’r person ifanc a sut y caiff ei darparu</a:t>
            </a:r>
          </a:p>
          <a:p>
            <a:pPr indent="0" algn="just">
              <a:buNone/>
            </a:pPr>
            <a:endParaRPr lang="cy-GB" sz="2200"/>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pic>
        <p:nvPicPr>
          <p:cNvPr id="4" name="Picture 3"/>
          <p:cNvPicPr>
            <a:picLocks noChangeAspect="1"/>
          </p:cNvPicPr>
          <p:nvPr/>
        </p:nvPicPr>
        <p:blipFill rotWithShape="1">
          <a:blip r:embed="rId2"/>
          <a:srcRect l="15357" t="24961" r="14524" b="11939"/>
          <a:stretch/>
        </p:blipFill>
        <p:spPr>
          <a:xfrm>
            <a:off x="362100" y="1151897"/>
            <a:ext cx="10040671" cy="5080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600416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lIns="91440" tIns="45720" rIns="91440" bIns="4572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buNone/>
            </a:pPr>
            <a:r>
              <a:rPr lang="en-GB" sz="2400">
                <a:solidFill>
                  <a:srgbClr val="002060"/>
                </a:solidFill>
                <a:ea typeface="Times New Roman" panose="02020603050405020304" pitchFamily="18" charset="0"/>
              </a:rPr>
              <a:t>Based upon Section 2B IDP : Description and delivery of the child or young person’s additional learning provision (ALP)</a:t>
            </a:r>
            <a:r>
              <a:rPr lang="en-GB" sz="2400" b="1" i="1">
                <a:solidFill>
                  <a:srgbClr val="FF0000"/>
                </a:solidFill>
                <a:ea typeface="Times New Roman" panose="02020603050405020304" pitchFamily="18" charset="0"/>
              </a:rPr>
              <a:t>* Consider FAST instead of SMART targets</a:t>
            </a:r>
            <a:r>
              <a:rPr lang="en-GB" sz="1000" b="1" i="1">
                <a:solidFill>
                  <a:srgbClr val="FF0000"/>
                </a:solidFill>
                <a:ea typeface="Times New Roman" panose="02020603050405020304" pitchFamily="18" charset="0"/>
              </a:rPr>
              <a:t> (Frequently discussed; Ambitious; Specific; Transparent)</a:t>
            </a:r>
            <a:endParaRPr lang="en-GB" sz="1000" b="1" i="1">
              <a:solidFill>
                <a:srgbClr val="FF0000"/>
              </a:solidFill>
              <a:ea typeface="Times New Roman" panose="02020603050405020304" pitchFamily="18" charset="0"/>
              <a:cs typeface="Calibri"/>
            </a:endParaRPr>
          </a:p>
          <a:p>
            <a:pPr indent="0" algn="ctr">
              <a:buNone/>
            </a:pPr>
            <a:endParaRPr lang="en-GB" sz="2400">
              <a:solidFill>
                <a:srgbClr val="002060"/>
              </a:solidFill>
              <a:cs typeface="Calibri"/>
            </a:endParaRPr>
          </a:p>
          <a:p>
            <a:pPr indent="0" algn="ctr">
              <a:buNone/>
            </a:pPr>
            <a:r>
              <a:rPr lang="en-GB" sz="2400">
                <a:solidFill>
                  <a:srgbClr val="002060"/>
                </a:solidFill>
                <a:cs typeface="Calibri"/>
              </a:rPr>
              <a:t>c</a:t>
            </a:r>
          </a:p>
          <a:p>
            <a:pPr indent="0" algn="ctr">
              <a:buNone/>
            </a:pPr>
            <a:endParaRPr lang="en-GB" sz="2400">
              <a:solidFill>
                <a:srgbClr val="002060"/>
              </a:solidFill>
              <a:cs typeface="Calibri"/>
            </a:endParaRPr>
          </a:p>
          <a:p>
            <a:pPr indent="0" algn="just">
              <a:buNone/>
            </a:pPr>
            <a:endParaRPr lang="en-GB" sz="2200">
              <a:cs typeface="Calibri" panose="020F0502020204030204"/>
            </a:endParaRP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pic>
        <p:nvPicPr>
          <p:cNvPr id="4" name="Picture 3"/>
          <p:cNvPicPr>
            <a:picLocks noChangeAspect="1"/>
          </p:cNvPicPr>
          <p:nvPr/>
        </p:nvPicPr>
        <p:blipFill rotWithShape="1">
          <a:blip r:embed="rId2"/>
          <a:srcRect l="15357" t="24961" r="14524" b="11939"/>
          <a:stretch/>
        </p:blipFill>
        <p:spPr>
          <a:xfrm>
            <a:off x="1074939" y="1582058"/>
            <a:ext cx="10040671" cy="5080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851186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buNone/>
            </a:pPr>
            <a:r>
              <a:rPr lang="cy-GB" sz="2400">
                <a:ea typeface="Times New Roman" panose="02020603050405020304" pitchFamily="18" charset="0"/>
              </a:rPr>
              <a:t>Yn seiliedig ar Adran 2B CDU : Disgrifiad o ddarpariaeth ddysgu ychwanegol (</a:t>
            </a:r>
            <a:r>
              <a:rPr lang="cy-GB" sz="2400" err="1">
                <a:ea typeface="Times New Roman" panose="02020603050405020304" pitchFamily="18" charset="0"/>
              </a:rPr>
              <a:t>DDdY</a:t>
            </a:r>
            <a:r>
              <a:rPr lang="cy-GB" sz="2400">
                <a:ea typeface="Times New Roman" panose="02020603050405020304" pitchFamily="18" charset="0"/>
              </a:rPr>
              <a:t>) y plentyn neu’r person ifanc a sut y caiff ei darparu</a:t>
            </a: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sp>
        <p:nvSpPr>
          <p:cNvPr id="5" name="Rectangle 4"/>
          <p:cNvSpPr/>
          <p:nvPr/>
        </p:nvSpPr>
        <p:spPr>
          <a:xfrm>
            <a:off x="118057" y="1595695"/>
            <a:ext cx="11954435" cy="5078313"/>
          </a:xfrm>
          <a:prstGeom prst="rect">
            <a:avLst/>
          </a:prstGeom>
        </p:spPr>
        <p:txBody>
          <a:bodyPr wrap="square" lIns="91440" tIns="45720" rIns="91440" bIns="45720" anchor="t">
            <a:spAutoFit/>
          </a:bodyPr>
          <a:lstStyle/>
          <a:p>
            <a:r>
              <a:rPr lang="cy-GB"/>
              <a:t>Cwblhau’r adran Canlyniad </a:t>
            </a:r>
            <a:r>
              <a:rPr lang="cy-GB" err="1"/>
              <a:t>Bwriedig</a:t>
            </a:r>
            <a:r>
              <a:rPr lang="cy-GB"/>
              <a:t>: </a:t>
            </a:r>
          </a:p>
          <a:p>
            <a:endParaRPr lang="cy-GB"/>
          </a:p>
          <a:p>
            <a:pPr marL="1200150" lvl="2" indent="-285750">
              <a:buFont typeface="Arial" panose="020B0604020202020204" pitchFamily="34" charset="0"/>
              <a:buChar char="•"/>
            </a:pPr>
            <a:r>
              <a:rPr lang="cy-GB"/>
              <a:t>Ystyriwch beth sy’n bwysig i’r plentyn a’r hyn y mae am ei gyflawni </a:t>
            </a:r>
          </a:p>
          <a:p>
            <a:pPr marL="1200150" lvl="2" indent="-285750">
              <a:buFont typeface="Arial" panose="020B0604020202020204" pitchFamily="34" charset="0"/>
              <a:buChar char="•"/>
            </a:pPr>
            <a:r>
              <a:rPr lang="cy-GB"/>
              <a:t>Mesuradwy (Cofiwch y Targedau CAMPUS neu targedau FAST)</a:t>
            </a:r>
            <a:endParaRPr lang="cy-GB">
              <a:cs typeface="Calibri"/>
            </a:endParaRPr>
          </a:p>
          <a:p>
            <a:pPr marL="1200150" lvl="2" indent="-285750">
              <a:buFont typeface="Arial" panose="020B0604020202020204" pitchFamily="34" charset="0"/>
              <a:buChar char="•"/>
            </a:pPr>
            <a:r>
              <a:rPr lang="cy-GB"/>
              <a:t>A fyddai targedau interim neu gerrig milltir yn helpu â’r monitro?</a:t>
            </a:r>
          </a:p>
          <a:p>
            <a:pPr marL="1200150" lvl="2" indent="-285750">
              <a:buFont typeface="Arial" panose="020B0604020202020204" pitchFamily="34" charset="0"/>
              <a:buChar char="•"/>
            </a:pPr>
            <a:r>
              <a:rPr lang="cy-GB"/>
              <a:t>Synhwyrol ac uchelgeisiol</a:t>
            </a:r>
          </a:p>
          <a:p>
            <a:pPr marL="1200150" lvl="2" indent="-285750">
              <a:buFont typeface="Arial" panose="020B0604020202020204" pitchFamily="34" charset="0"/>
              <a:buChar char="•"/>
            </a:pPr>
            <a:r>
              <a:rPr lang="cy-GB"/>
              <a:t>Cydbwyswch ddyheadau hirdymor â thargedau ffocws ehangach </a:t>
            </a:r>
          </a:p>
          <a:p>
            <a:pPr marL="1200150" lvl="2" indent="-285750">
              <a:buFont typeface="Arial" panose="020B0604020202020204" pitchFamily="34" charset="0"/>
              <a:buChar char="•"/>
            </a:pPr>
            <a:r>
              <a:rPr lang="cy-GB"/>
              <a:t>Rhaid iddo ganolbwyntio ar yr unigolyn </a:t>
            </a:r>
          </a:p>
          <a:p>
            <a:endParaRPr lang="cy-GB"/>
          </a:p>
          <a:p>
            <a:endParaRPr lang="cy-GB"/>
          </a:p>
          <a:p>
            <a:pPr algn="ctr"/>
            <a:r>
              <a:rPr lang="cy-GB"/>
              <a:t>NID YW’R RHAIN YN DARGEDAU SY’N CANOLBWYNTIO AR YR UNIGOLYN:</a:t>
            </a:r>
          </a:p>
          <a:p>
            <a:pPr algn="ctr"/>
            <a:r>
              <a:rPr lang="cy-GB"/>
              <a:t> </a:t>
            </a:r>
          </a:p>
          <a:p>
            <a:pPr algn="ctr"/>
            <a:r>
              <a:rPr lang="cy-GB"/>
              <a:t>X datblygu iaith a lleferydd </a:t>
            </a:r>
          </a:p>
          <a:p>
            <a:pPr algn="ctr"/>
            <a:r>
              <a:rPr lang="cy-GB"/>
              <a:t>X cynyddu fy sgorau llythrennedd </a:t>
            </a:r>
          </a:p>
          <a:p>
            <a:pPr algn="ctr"/>
            <a:r>
              <a:rPr lang="cy-GB"/>
              <a:t>X gwneud cynnydd i’r band llyfrau nesaf </a:t>
            </a:r>
          </a:p>
          <a:p>
            <a:pPr algn="ctr"/>
            <a:r>
              <a:rPr lang="cy-GB"/>
              <a:t>X cael mynediad i’r amgylchedd </a:t>
            </a:r>
          </a:p>
          <a:p>
            <a:pPr algn="ctr"/>
            <a:r>
              <a:rPr lang="cy-GB"/>
              <a:t>X addysgu gwahaniaethol  </a:t>
            </a:r>
          </a:p>
          <a:p>
            <a:pPr algn="ctr"/>
            <a:r>
              <a:rPr lang="cy-GB"/>
              <a:t>X cymryd rhan mewn sesiynau therapi iaith a lleferydd, therapi galwedigaethol </a:t>
            </a:r>
            <a:r>
              <a:rPr lang="cy-GB" sz="1600"/>
              <a:t>	</a:t>
            </a:r>
          </a:p>
        </p:txBody>
      </p:sp>
    </p:spTree>
    <p:extLst>
      <p:ext uri="{BB962C8B-B14F-4D97-AF65-F5344CB8AC3E}">
        <p14:creationId xmlns:p14="http://schemas.microsoft.com/office/powerpoint/2010/main" val="964766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buNone/>
            </a:pPr>
            <a:r>
              <a:rPr lang="en-GB" sz="2400">
                <a:solidFill>
                  <a:srgbClr val="002060"/>
                </a:solidFill>
                <a:ea typeface="Times New Roman" panose="02020603050405020304" pitchFamily="18" charset="0"/>
              </a:rPr>
              <a:t>Based upon Section 2B IDP : Description and delivery of the child or young person’s additional learning provision (ALP)</a:t>
            </a:r>
          </a:p>
          <a:p>
            <a:pPr indent="0" algn="just">
              <a:buNone/>
            </a:pPr>
            <a:endParaRPr lang="en-GB" sz="2200"/>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
        <p:nvSpPr>
          <p:cNvPr id="5" name="Rectangle 4"/>
          <p:cNvSpPr/>
          <p:nvPr/>
        </p:nvSpPr>
        <p:spPr>
          <a:xfrm>
            <a:off x="118057" y="1595695"/>
            <a:ext cx="11954435" cy="5078313"/>
          </a:xfrm>
          <a:prstGeom prst="rect">
            <a:avLst/>
          </a:prstGeom>
        </p:spPr>
        <p:txBody>
          <a:bodyPr wrap="square" lIns="91440" tIns="45720" rIns="91440" bIns="45720" anchor="t">
            <a:spAutoFit/>
          </a:bodyPr>
          <a:lstStyle/>
          <a:p>
            <a:r>
              <a:rPr lang="en-GB">
                <a:solidFill>
                  <a:srgbClr val="002060"/>
                </a:solidFill>
              </a:rPr>
              <a:t>Completing the Intended Outcome section: </a:t>
            </a:r>
          </a:p>
          <a:p>
            <a:endParaRPr lang="en-GB">
              <a:solidFill>
                <a:srgbClr val="002060"/>
              </a:solidFill>
            </a:endParaRPr>
          </a:p>
          <a:p>
            <a:pPr marL="1200150" lvl="2" indent="-285750">
              <a:buFont typeface="Arial" panose="020B0604020202020204" pitchFamily="34" charset="0"/>
              <a:buChar char="•"/>
            </a:pPr>
            <a:r>
              <a:rPr lang="en-GB">
                <a:solidFill>
                  <a:srgbClr val="002060"/>
                </a:solidFill>
              </a:rPr>
              <a:t>Consider what is important to the child and what they want to achieve </a:t>
            </a:r>
          </a:p>
          <a:p>
            <a:pPr marL="1200150" lvl="2" indent="-285750">
              <a:buFont typeface="Arial" panose="020B0604020202020204" pitchFamily="34" charset="0"/>
              <a:buChar char="•"/>
            </a:pPr>
            <a:r>
              <a:rPr lang="en-GB">
                <a:solidFill>
                  <a:srgbClr val="002060"/>
                </a:solidFill>
              </a:rPr>
              <a:t>Measurable (Think SMART or FAST Targets)</a:t>
            </a:r>
            <a:endParaRPr lang="en-GB">
              <a:solidFill>
                <a:srgbClr val="002060"/>
              </a:solidFill>
              <a:cs typeface="Calibri"/>
            </a:endParaRPr>
          </a:p>
          <a:p>
            <a:pPr marL="1200150" lvl="2" indent="-285750">
              <a:buFont typeface="Arial" panose="020B0604020202020204" pitchFamily="34" charset="0"/>
              <a:buChar char="•"/>
            </a:pPr>
            <a:r>
              <a:rPr lang="en-GB">
                <a:solidFill>
                  <a:srgbClr val="002060"/>
                </a:solidFill>
              </a:rPr>
              <a:t>Would interim targets or milestones support the monitoring?</a:t>
            </a:r>
          </a:p>
          <a:p>
            <a:pPr marL="1200150" lvl="2" indent="-285750">
              <a:buFont typeface="Arial" panose="020B0604020202020204" pitchFamily="34" charset="0"/>
              <a:buChar char="•"/>
            </a:pPr>
            <a:r>
              <a:rPr lang="en-GB">
                <a:solidFill>
                  <a:srgbClr val="002060"/>
                </a:solidFill>
              </a:rPr>
              <a:t>Realistic and challenging</a:t>
            </a:r>
          </a:p>
          <a:p>
            <a:pPr marL="1200150" lvl="2" indent="-285750">
              <a:buFont typeface="Arial" panose="020B0604020202020204" pitchFamily="34" charset="0"/>
              <a:buChar char="•"/>
            </a:pPr>
            <a:r>
              <a:rPr lang="en-GB">
                <a:solidFill>
                  <a:srgbClr val="002060"/>
                </a:solidFill>
              </a:rPr>
              <a:t>Balance long term aspirations with wider focus targets </a:t>
            </a:r>
          </a:p>
          <a:p>
            <a:pPr marL="1200150" lvl="2" indent="-285750">
              <a:buFont typeface="Arial" panose="020B0604020202020204" pitchFamily="34" charset="0"/>
              <a:buChar char="•"/>
            </a:pPr>
            <a:r>
              <a:rPr lang="en-GB">
                <a:solidFill>
                  <a:srgbClr val="002060"/>
                </a:solidFill>
              </a:rPr>
              <a:t>Must be person centred </a:t>
            </a:r>
          </a:p>
          <a:p>
            <a:endParaRPr lang="en-GB">
              <a:solidFill>
                <a:srgbClr val="002060"/>
              </a:solidFill>
            </a:endParaRPr>
          </a:p>
          <a:p>
            <a:endParaRPr lang="en-GB">
              <a:solidFill>
                <a:srgbClr val="002060"/>
              </a:solidFill>
            </a:endParaRPr>
          </a:p>
          <a:p>
            <a:pPr algn="ctr"/>
            <a:r>
              <a:rPr lang="en-GB">
                <a:solidFill>
                  <a:srgbClr val="002060"/>
                </a:solidFill>
              </a:rPr>
              <a:t>THESE ARE NOT PERSON-CENTRED TARGETS:</a:t>
            </a:r>
          </a:p>
          <a:p>
            <a:pPr algn="ctr"/>
            <a:r>
              <a:rPr lang="en-GB">
                <a:solidFill>
                  <a:srgbClr val="002060"/>
                </a:solidFill>
              </a:rPr>
              <a:t> </a:t>
            </a:r>
          </a:p>
          <a:p>
            <a:pPr algn="ctr"/>
            <a:r>
              <a:rPr lang="en-GB">
                <a:solidFill>
                  <a:srgbClr val="002060"/>
                </a:solidFill>
              </a:rPr>
              <a:t>X to develop speech and language </a:t>
            </a:r>
          </a:p>
          <a:p>
            <a:pPr algn="ctr"/>
            <a:r>
              <a:rPr lang="en-GB">
                <a:solidFill>
                  <a:srgbClr val="002060"/>
                </a:solidFill>
              </a:rPr>
              <a:t>X to increase my literacy scores </a:t>
            </a:r>
          </a:p>
          <a:p>
            <a:pPr algn="ctr"/>
            <a:r>
              <a:rPr lang="en-GB">
                <a:solidFill>
                  <a:srgbClr val="002060"/>
                </a:solidFill>
              </a:rPr>
              <a:t>X to progress to the next book band </a:t>
            </a:r>
          </a:p>
          <a:p>
            <a:pPr algn="ctr"/>
            <a:r>
              <a:rPr lang="en-GB">
                <a:solidFill>
                  <a:srgbClr val="002060"/>
                </a:solidFill>
              </a:rPr>
              <a:t>X to access the environment </a:t>
            </a:r>
          </a:p>
          <a:p>
            <a:pPr algn="ctr"/>
            <a:r>
              <a:rPr lang="en-GB">
                <a:solidFill>
                  <a:srgbClr val="002060"/>
                </a:solidFill>
              </a:rPr>
              <a:t>X differentiated teaching </a:t>
            </a:r>
          </a:p>
          <a:p>
            <a:pPr algn="ctr"/>
            <a:r>
              <a:rPr lang="en-GB">
                <a:solidFill>
                  <a:srgbClr val="002060"/>
                </a:solidFill>
              </a:rPr>
              <a:t>X take part in SALT, OT sessions </a:t>
            </a:r>
            <a:r>
              <a:rPr lang="en-GB" sz="1600"/>
              <a:t>	</a:t>
            </a:r>
          </a:p>
        </p:txBody>
      </p:sp>
    </p:spTree>
    <p:extLst>
      <p:ext uri="{BB962C8B-B14F-4D97-AF65-F5344CB8AC3E}">
        <p14:creationId xmlns:p14="http://schemas.microsoft.com/office/powerpoint/2010/main" val="3534579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4:</a:t>
            </a:r>
            <a:r>
              <a:rPr lang="cy-GB" sz="2400">
                <a:ea typeface="Times New Roman" panose="02020603050405020304" pitchFamily="18" charset="0"/>
              </a:rPr>
              <a:t> Trafodwch y cymorth posibl a ddarperir i’r disgybl a ddewiswyd gennych (gan ddefnyddio’r egwyddorion, dulliau a pholisïau allweddol sy’n arwain arfer cynhwysol).</a:t>
            </a:r>
          </a:p>
          <a:p>
            <a:pPr indent="0" algn="just">
              <a:buNone/>
            </a:pPr>
            <a:endParaRPr lang="cy-GB" sz="2200"/>
          </a:p>
          <a:p>
            <a:pPr indent="0" algn="ctr">
              <a:buNone/>
            </a:pPr>
            <a:r>
              <a:rPr lang="cy-GB" sz="2400">
                <a:ea typeface="Times New Roman" panose="02020603050405020304" pitchFamily="18" charset="0"/>
              </a:rPr>
              <a:t>Yn seiliedig ar Adran 2B CDU : Disgrifiad o ddarpariaeth ddysgu ychwanegol (</a:t>
            </a:r>
            <a:r>
              <a:rPr lang="cy-GB" sz="2400" err="1">
                <a:ea typeface="Times New Roman" panose="02020603050405020304" pitchFamily="18" charset="0"/>
              </a:rPr>
              <a:t>DDdY</a:t>
            </a:r>
            <a:r>
              <a:rPr lang="cy-GB" sz="2400">
                <a:ea typeface="Times New Roman" panose="02020603050405020304" pitchFamily="18" charset="0"/>
              </a:rPr>
              <a:t>) y plentyn neu’r person ifanc a sut y caiff ei darparu</a:t>
            </a:r>
          </a:p>
          <a:p>
            <a:pPr indent="0" algn="just">
              <a:buNone/>
            </a:pPr>
            <a:endParaRPr lang="cy-GB" sz="2200"/>
          </a:p>
          <a:p>
            <a:pPr marL="0" indent="0" algn="ctr">
              <a:buNone/>
            </a:pPr>
            <a:r>
              <a:rPr lang="cy-GB" sz="2400"/>
              <a:t>Rydw i wedi darparu 4 blwch adran yn y templed hwn, 2B1, 2B2, 2B3, 2B4. </a:t>
            </a:r>
          </a:p>
          <a:p>
            <a:pPr marL="0" indent="0" algn="ctr">
              <a:buNone/>
            </a:pPr>
            <a:r>
              <a:rPr lang="cy-GB" sz="2400"/>
              <a:t>Bydd hyn yn rhoi lle ar gyfer 4 </a:t>
            </a:r>
            <a:r>
              <a:rPr lang="cy-GB" sz="2400" err="1"/>
              <a:t>DDdY</a:t>
            </a:r>
            <a:endParaRPr lang="cy-GB" sz="2400"/>
          </a:p>
          <a:p>
            <a:pPr marL="0" indent="0" algn="ctr">
              <a:buNone/>
            </a:pPr>
            <a:endParaRPr lang="cy-GB" sz="2400"/>
          </a:p>
          <a:p>
            <a:pPr marL="0" indent="0" algn="ctr">
              <a:buNone/>
            </a:pPr>
            <a:r>
              <a:rPr lang="cy-GB" sz="2400"/>
              <a:t>Os oes angen mwy arnoch, copïwch a gludwch y blwch adran yn ôl yr angen – dylid cynnwys pob </a:t>
            </a:r>
            <a:r>
              <a:rPr lang="cy-GB" sz="2400" err="1"/>
              <a:t>DDdY</a:t>
            </a:r>
            <a:r>
              <a:rPr lang="cy-GB" sz="2400"/>
              <a:t> yn ei blwch adran unigol ei hun. </a:t>
            </a:r>
          </a:p>
          <a:p>
            <a:endParaRPr lang="cy-GB" sz="2400"/>
          </a:p>
          <a:p>
            <a:pPr marL="0" indent="0" algn="ctr">
              <a:buNone/>
            </a:pPr>
            <a:r>
              <a:rPr lang="cy-GB" sz="2400"/>
              <a:t>D.S. Mae pob blwch adran yn cynnwys 858 o eiriau teitl – nid yw’r rhain yn cyfrif tuag at eich cyfrif geiriau ar gyfer yr elfen hon</a:t>
            </a: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spTree>
    <p:extLst>
      <p:ext uri="{BB962C8B-B14F-4D97-AF65-F5344CB8AC3E}">
        <p14:creationId xmlns:p14="http://schemas.microsoft.com/office/powerpoint/2010/main" val="2370201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4: </a:t>
            </a:r>
            <a:r>
              <a:rPr lang="en-GB" sz="2200">
                <a:solidFill>
                  <a:srgbClr val="002060"/>
                </a:solidFill>
              </a:rPr>
              <a:t>Discuss the potential support provided to your chosen pupil (utilising the key principles, approaches and policies that guide inclusive practice). </a:t>
            </a:r>
          </a:p>
          <a:p>
            <a:pPr indent="0" algn="just">
              <a:buNone/>
            </a:pPr>
            <a:endParaRPr lang="en-GB" sz="2200">
              <a:solidFill>
                <a:srgbClr val="002060"/>
              </a:solidFill>
            </a:endParaRPr>
          </a:p>
          <a:p>
            <a:pPr indent="0" algn="ctr">
              <a:buNone/>
            </a:pPr>
            <a:r>
              <a:rPr lang="en-GB" sz="2400">
                <a:solidFill>
                  <a:srgbClr val="002060"/>
                </a:solidFill>
                <a:ea typeface="Times New Roman" panose="02020603050405020304" pitchFamily="18" charset="0"/>
              </a:rPr>
              <a:t>Based upon Section 2B IDP : Description and delivery of the child or young person’s additional learning provision (ALP)</a:t>
            </a:r>
          </a:p>
          <a:p>
            <a:pPr indent="0" algn="just">
              <a:buNone/>
            </a:pPr>
            <a:endParaRPr lang="en-GB" sz="2200">
              <a:solidFill>
                <a:srgbClr val="002060"/>
              </a:solidFill>
            </a:endParaRPr>
          </a:p>
          <a:p>
            <a:pPr marL="0" indent="0" algn="ctr">
              <a:buNone/>
            </a:pPr>
            <a:r>
              <a:rPr lang="en-GB" sz="2400">
                <a:solidFill>
                  <a:srgbClr val="002060"/>
                </a:solidFill>
              </a:rPr>
              <a:t>I have provided 4 section boxes in this template 2B1, 2B2, 2B3, 2B4. </a:t>
            </a:r>
          </a:p>
          <a:p>
            <a:pPr marL="0" indent="0" algn="ctr">
              <a:buNone/>
            </a:pPr>
            <a:r>
              <a:rPr lang="en-GB" sz="2400">
                <a:solidFill>
                  <a:srgbClr val="002060"/>
                </a:solidFill>
              </a:rPr>
              <a:t>This will provide space for 4 ALPs</a:t>
            </a:r>
          </a:p>
          <a:p>
            <a:pPr marL="0" indent="0" algn="ctr">
              <a:buNone/>
            </a:pPr>
            <a:endParaRPr lang="en-GB" sz="2400">
              <a:solidFill>
                <a:srgbClr val="002060"/>
              </a:solidFill>
            </a:endParaRPr>
          </a:p>
          <a:p>
            <a:pPr marL="0" indent="0" algn="ctr">
              <a:buNone/>
            </a:pPr>
            <a:r>
              <a:rPr lang="en-GB" sz="2400">
                <a:solidFill>
                  <a:srgbClr val="002060"/>
                </a:solidFill>
              </a:rPr>
              <a:t>If you require more, copy and paste the section box as needed – each ALP should be contained in its’ own individual section box. </a:t>
            </a:r>
          </a:p>
          <a:p>
            <a:endParaRPr lang="en-GB" sz="2400">
              <a:solidFill>
                <a:srgbClr val="002060"/>
              </a:solidFill>
            </a:endParaRPr>
          </a:p>
          <a:p>
            <a:pPr marL="0" indent="0" algn="ctr">
              <a:buNone/>
            </a:pPr>
            <a:r>
              <a:rPr lang="en-GB" sz="2400" err="1">
                <a:solidFill>
                  <a:srgbClr val="002060"/>
                </a:solidFill>
              </a:rPr>
              <a:t>n.b.</a:t>
            </a:r>
            <a:r>
              <a:rPr lang="en-GB" sz="2400">
                <a:solidFill>
                  <a:srgbClr val="002060"/>
                </a:solidFill>
              </a:rPr>
              <a:t> Each section box contains 858 title words – these do not count towards your word count for this element</a:t>
            </a: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Tree>
    <p:extLst>
      <p:ext uri="{BB962C8B-B14F-4D97-AF65-F5344CB8AC3E}">
        <p14:creationId xmlns:p14="http://schemas.microsoft.com/office/powerpoint/2010/main" val="2233773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txBox="1">
            <a:spLocks/>
          </p:cNvSpPr>
          <p:nvPr/>
        </p:nvSpPr>
        <p:spPr>
          <a:xfrm>
            <a:off x="838200" y="356152"/>
            <a:ext cx="10515600" cy="1325563"/>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a:latin typeface="+mn-lt"/>
              </a:rPr>
              <a:t>Aseiniad</a:t>
            </a:r>
            <a:r>
              <a:rPr lang="en-GB">
                <a:latin typeface="+mn-lt"/>
              </a:rPr>
              <a:t> </a:t>
            </a:r>
            <a:br>
              <a:rPr lang="en-GB">
                <a:latin typeface="+mn-lt"/>
              </a:rPr>
            </a:br>
            <a:r>
              <a:rPr lang="en-GB">
                <a:solidFill>
                  <a:schemeClr val="accent1">
                    <a:lumMod val="75000"/>
                  </a:schemeClr>
                </a:solidFill>
                <a:latin typeface="+mn-lt"/>
              </a:rPr>
              <a:t>Assignment</a:t>
            </a:r>
          </a:p>
        </p:txBody>
      </p:sp>
      <p:sp>
        <p:nvSpPr>
          <p:cNvPr id="3" name="Content Placeholder 2"/>
          <p:cNvSpPr txBox="1">
            <a:spLocks/>
          </p:cNvSpPr>
          <p:nvPr/>
        </p:nvSpPr>
        <p:spPr>
          <a:xfrm>
            <a:off x="838200" y="2115910"/>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Arial" panose="020B0604020202020204" pitchFamily="34" charset="0"/>
              <a:buChar char="•"/>
            </a:pPr>
            <a:r>
              <a:rPr lang="cy-GB" sz="2800" dirty="0"/>
              <a:t>Portffolio</a:t>
            </a:r>
          </a:p>
          <a:p>
            <a:pPr marL="342900" indent="-342900">
              <a:buFont typeface="Arial" panose="020B0604020202020204" pitchFamily="34" charset="0"/>
              <a:buChar char="•"/>
            </a:pPr>
            <a:r>
              <a:rPr lang="cy-GB" sz="2800" dirty="0"/>
              <a:t>4 Elfen</a:t>
            </a:r>
          </a:p>
          <a:p>
            <a:pPr marL="342900" indent="-342900">
              <a:buFont typeface="Arial" panose="020B0604020202020204" pitchFamily="34" charset="0"/>
              <a:buChar char="•"/>
            </a:pPr>
            <a:r>
              <a:rPr lang="cy-GB" sz="2800" dirty="0"/>
              <a:t>3000 o eiriau (-/+ 10%)</a:t>
            </a:r>
          </a:p>
          <a:p>
            <a:pPr marL="342900" indent="-342900">
              <a:buFont typeface="Arial" panose="020B0604020202020204" pitchFamily="34" charset="0"/>
              <a:buChar char="•"/>
            </a:pPr>
            <a:r>
              <a:rPr lang="cy-GB" sz="2800" dirty="0"/>
              <a:t>Dyddiad cyflwyno 02/11/2025, 23.59 drwy </a:t>
            </a:r>
            <a:r>
              <a:rPr lang="cy-GB" sz="2800" dirty="0" err="1"/>
              <a:t>Turnitin</a:t>
            </a:r>
            <a:r>
              <a:rPr lang="cy-GB" sz="2800" dirty="0"/>
              <a:t>.</a:t>
            </a:r>
          </a:p>
          <a:p>
            <a:endParaRPr lang="cy-GB" sz="2800" dirty="0"/>
          </a:p>
          <a:p>
            <a:pPr marL="342900" indent="-342900">
              <a:buFont typeface="Arial" panose="020B0604020202020204" pitchFamily="34" charset="0"/>
              <a:buChar char="•"/>
            </a:pPr>
            <a:r>
              <a:rPr lang="cy-GB" sz="2800" dirty="0"/>
              <a:t>Gweler yr Arweiniad ar Aseiniadau canlynol</a:t>
            </a:r>
          </a:p>
        </p:txBody>
      </p:sp>
      <p:sp>
        <p:nvSpPr>
          <p:cNvPr id="4" name="Content Placeholder 3"/>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solidFill>
                  <a:schemeClr val="accent1">
                    <a:lumMod val="75000"/>
                  </a:schemeClr>
                </a:solidFill>
              </a:rPr>
              <a:t>Portfolio</a:t>
            </a:r>
          </a:p>
          <a:p>
            <a:pPr algn="ctr"/>
            <a:r>
              <a:rPr lang="en-GB" dirty="0">
                <a:solidFill>
                  <a:schemeClr val="accent1">
                    <a:lumMod val="75000"/>
                  </a:schemeClr>
                </a:solidFill>
              </a:rPr>
              <a:t>4 Elements</a:t>
            </a:r>
          </a:p>
          <a:p>
            <a:pPr algn="ctr"/>
            <a:r>
              <a:rPr lang="en-GB" dirty="0">
                <a:solidFill>
                  <a:schemeClr val="accent1">
                    <a:lumMod val="75000"/>
                  </a:schemeClr>
                </a:solidFill>
              </a:rPr>
              <a:t>3000 words (-/+ 10%)</a:t>
            </a:r>
          </a:p>
          <a:p>
            <a:pPr algn="ctr"/>
            <a:r>
              <a:rPr lang="en-GB" dirty="0">
                <a:solidFill>
                  <a:schemeClr val="accent1">
                    <a:lumMod val="75000"/>
                  </a:schemeClr>
                </a:solidFill>
              </a:rPr>
              <a:t>Hand in </a:t>
            </a:r>
            <a:r>
              <a:rPr lang="en-GB">
                <a:solidFill>
                  <a:schemeClr val="accent1">
                    <a:lumMod val="75000"/>
                  </a:schemeClr>
                </a:solidFill>
              </a:rPr>
              <a:t>date  02/11/2025, </a:t>
            </a:r>
            <a:r>
              <a:rPr lang="en-GB" dirty="0">
                <a:solidFill>
                  <a:schemeClr val="accent1">
                    <a:lumMod val="75000"/>
                  </a:schemeClr>
                </a:solidFill>
              </a:rPr>
              <a:t>23.59 </a:t>
            </a:r>
            <a:r>
              <a:rPr lang="en-US" dirty="0">
                <a:solidFill>
                  <a:schemeClr val="accent1">
                    <a:lumMod val="75000"/>
                  </a:schemeClr>
                </a:solidFill>
              </a:rPr>
              <a:t>via Turnitin.</a:t>
            </a:r>
          </a:p>
          <a:p>
            <a:pPr algn="ctr"/>
            <a:endParaRPr lang="en-GB" dirty="0">
              <a:solidFill>
                <a:schemeClr val="accent1">
                  <a:lumMod val="75000"/>
                </a:schemeClr>
              </a:solidFill>
            </a:endParaRPr>
          </a:p>
          <a:p>
            <a:pPr algn="ctr"/>
            <a:r>
              <a:rPr lang="en-GB" dirty="0">
                <a:solidFill>
                  <a:schemeClr val="accent1">
                    <a:lumMod val="75000"/>
                  </a:schemeClr>
                </a:solidFill>
              </a:rPr>
              <a:t>See following Assignment Guidance</a:t>
            </a:r>
          </a:p>
          <a:p>
            <a:pPr algn="ctr"/>
            <a:endParaRPr lang="en-GB" i="1" dirty="0">
              <a:solidFill>
                <a:schemeClr val="accent1">
                  <a:lumMod val="75000"/>
                </a:schemeClr>
              </a:solidFill>
            </a:endParaRPr>
          </a:p>
        </p:txBody>
      </p:sp>
    </p:spTree>
    <p:extLst>
      <p:ext uri="{BB962C8B-B14F-4D97-AF65-F5344CB8AC3E}">
        <p14:creationId xmlns:p14="http://schemas.microsoft.com/office/powerpoint/2010/main" val="41953049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0" y="1110818"/>
            <a:ext cx="12192000"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cy-GB" sz="2400"/>
              <a:t>Maint ffont 12 </a:t>
            </a:r>
          </a:p>
          <a:p>
            <a:pPr>
              <a:lnSpc>
                <a:spcPct val="150000"/>
              </a:lnSpc>
            </a:pPr>
            <a:r>
              <a:rPr lang="cy-GB" sz="2400"/>
              <a:t>Bylchiad llinellau – 1.5</a:t>
            </a:r>
          </a:p>
          <a:p>
            <a:pPr>
              <a:lnSpc>
                <a:spcPct val="150000"/>
              </a:lnSpc>
            </a:pPr>
            <a:r>
              <a:rPr lang="cy-GB" sz="2400"/>
              <a:t>Ymylon – Arferol </a:t>
            </a:r>
          </a:p>
          <a:p>
            <a:pPr>
              <a:lnSpc>
                <a:spcPct val="150000"/>
              </a:lnSpc>
            </a:pPr>
            <a:r>
              <a:rPr lang="cy-GB" sz="2400"/>
              <a:t>Aliniad wedi’i unioni</a:t>
            </a:r>
          </a:p>
          <a:p>
            <a:pPr>
              <a:lnSpc>
                <a:spcPct val="150000"/>
              </a:lnSpc>
            </a:pPr>
            <a:r>
              <a:rPr lang="cy-GB" sz="2400"/>
              <a:t>Defnyddiwch isdeitlau i adnabod elfennau unigol</a:t>
            </a:r>
          </a:p>
          <a:p>
            <a:pPr>
              <a:lnSpc>
                <a:spcPct val="150000"/>
              </a:lnSpc>
            </a:pPr>
            <a:r>
              <a:rPr lang="cy-GB" sz="2400"/>
              <a:t>Dilynwch ganllawiau’r Brifysgol ar gyfer cyfeirnodi:</a:t>
            </a:r>
          </a:p>
          <a:p>
            <a:endParaRPr lang="cy-GB" sz="100"/>
          </a:p>
          <a:p>
            <a:pPr marL="0" indent="0" algn="ctr">
              <a:buNone/>
            </a:pPr>
            <a:r>
              <a:rPr lang="cy-GB">
                <a:highlight>
                  <a:srgbClr val="FFFF00"/>
                </a:highlight>
                <a:hlinkClick r:id="rId2">
                  <a:extLst>
                    <a:ext uri="{A12FA001-AC4F-418D-AE19-62706E023703}">
                      <ahyp:hlinkClr xmlns:ahyp="http://schemas.microsoft.com/office/drawing/2018/hyperlinkcolor" val="tx"/>
                    </a:ext>
                  </a:extLst>
                </a:hlinkClick>
              </a:rPr>
              <a:t>https://uwtsd.ac.uk/media/uwtsd-website/content-assets/documents/library-and-learning-resources/infoskills/Harvard-eng_v.1.2.pdf</a:t>
            </a:r>
            <a:endParaRPr lang="cy-GB">
              <a:highlight>
                <a:srgbClr val="FFFF00"/>
              </a:highlight>
            </a:endParaRPr>
          </a:p>
          <a:p>
            <a:endParaRPr lang="cy-GB" sz="2400"/>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cy-GB" sz="3200" b="1"/>
              <a:t>Portffolio</a:t>
            </a:r>
          </a:p>
        </p:txBody>
      </p:sp>
      <p:sp>
        <p:nvSpPr>
          <p:cNvPr id="4" name="Rectangle 3"/>
          <p:cNvSpPr/>
          <p:nvPr/>
        </p:nvSpPr>
        <p:spPr>
          <a:xfrm>
            <a:off x="4438996" y="966449"/>
            <a:ext cx="7542334" cy="2933304"/>
          </a:xfrm>
          <a:prstGeom prst="rect">
            <a:avLst/>
          </a:prstGeom>
        </p:spPr>
        <p:txBody>
          <a:bodyPr wrap="square">
            <a:spAutoFit/>
          </a:bodyPr>
          <a:lstStyle/>
          <a:p>
            <a:pPr marL="228600" indent="-228600" algn="just">
              <a:lnSpc>
                <a:spcPct val="150000"/>
              </a:lnSpc>
              <a:spcBef>
                <a:spcPts val="1000"/>
              </a:spcBef>
              <a:buFont typeface="Arial" panose="020B0604020202020204" pitchFamily="34" charset="0"/>
              <a:buChar char="•"/>
            </a:pPr>
            <a:r>
              <a:rPr lang="cy-GB" sz="2400"/>
              <a:t>Defnyddiwch ffugenwau e.e. Plentyn/Lleoliad/Ysgol A, B, C ac ati.</a:t>
            </a:r>
          </a:p>
          <a:p>
            <a:pPr marL="228600" indent="-228600" algn="just">
              <a:lnSpc>
                <a:spcPct val="150000"/>
              </a:lnSpc>
              <a:spcBef>
                <a:spcPts val="1000"/>
              </a:spcBef>
              <a:buFont typeface="Arial" panose="020B0604020202020204" pitchFamily="34" charset="0"/>
              <a:buChar char="•"/>
            </a:pPr>
            <a:r>
              <a:rPr lang="cy-GB" sz="2400"/>
              <a:t>Os byddwch yn defnyddio tystiolaeth ategol fel atodiadau, dilëwch enwau myfyrwyr, enwau sefydliadau ac enwau staff o’r dystiolaeth. </a:t>
            </a:r>
          </a:p>
        </p:txBody>
      </p:sp>
    </p:spTree>
    <p:extLst>
      <p:ext uri="{BB962C8B-B14F-4D97-AF65-F5344CB8AC3E}">
        <p14:creationId xmlns:p14="http://schemas.microsoft.com/office/powerpoint/2010/main" val="8794531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07126" y="1110818"/>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400">
                <a:solidFill>
                  <a:srgbClr val="002060"/>
                </a:solidFill>
              </a:rPr>
              <a:t>Font size 12 </a:t>
            </a:r>
          </a:p>
          <a:p>
            <a:pPr>
              <a:lnSpc>
                <a:spcPct val="150000"/>
              </a:lnSpc>
            </a:pPr>
            <a:r>
              <a:rPr lang="en-GB" sz="2400">
                <a:solidFill>
                  <a:srgbClr val="002060"/>
                </a:solidFill>
              </a:rPr>
              <a:t>Line spacing – 1.5</a:t>
            </a:r>
          </a:p>
          <a:p>
            <a:pPr>
              <a:lnSpc>
                <a:spcPct val="150000"/>
              </a:lnSpc>
            </a:pPr>
            <a:r>
              <a:rPr lang="en-GB" sz="2400">
                <a:solidFill>
                  <a:srgbClr val="002060"/>
                </a:solidFill>
              </a:rPr>
              <a:t>Margins – Normal </a:t>
            </a:r>
          </a:p>
          <a:p>
            <a:pPr>
              <a:lnSpc>
                <a:spcPct val="150000"/>
              </a:lnSpc>
            </a:pPr>
            <a:r>
              <a:rPr lang="en-GB" sz="2400">
                <a:solidFill>
                  <a:srgbClr val="002060"/>
                </a:solidFill>
              </a:rPr>
              <a:t>Alignment justified</a:t>
            </a:r>
          </a:p>
          <a:p>
            <a:pPr>
              <a:lnSpc>
                <a:spcPct val="150000"/>
              </a:lnSpc>
            </a:pPr>
            <a:r>
              <a:rPr lang="en-GB" sz="2400">
                <a:solidFill>
                  <a:srgbClr val="002060"/>
                </a:solidFill>
              </a:rPr>
              <a:t>Use subtitles to identify individual elements</a:t>
            </a:r>
          </a:p>
          <a:p>
            <a:pPr>
              <a:lnSpc>
                <a:spcPct val="150000"/>
              </a:lnSpc>
            </a:pPr>
            <a:r>
              <a:rPr lang="en-GB" sz="2400">
                <a:solidFill>
                  <a:srgbClr val="002060"/>
                </a:solidFill>
              </a:rPr>
              <a:t>Follow University guidance for referencing:</a:t>
            </a:r>
          </a:p>
          <a:p>
            <a:endParaRPr lang="en-GB" sz="100">
              <a:solidFill>
                <a:srgbClr val="002060"/>
              </a:solidFill>
            </a:endParaRPr>
          </a:p>
          <a:p>
            <a:pPr marL="0" indent="0" algn="ctr">
              <a:buNone/>
            </a:pPr>
            <a:r>
              <a:rPr lang="en-GB">
                <a:solidFill>
                  <a:srgbClr val="002060"/>
                </a:solidFill>
                <a:hlinkClick r:id="rId2">
                  <a:extLst>
                    <a:ext uri="{A12FA001-AC4F-418D-AE19-62706E023703}">
                      <ahyp:hlinkClr xmlns:ahyp="http://schemas.microsoft.com/office/drawing/2018/hyperlinkcolor" val="tx"/>
                    </a:ext>
                  </a:extLst>
                </a:hlinkClick>
              </a:rPr>
              <a:t>https://uwtsd.ac.uk/media/uwtsd-website/content-assets/documents/library-and-learning-resources/infoskills/Harvard-eng_v.1.2.pdf</a:t>
            </a:r>
            <a:endParaRPr lang="en-GB">
              <a:solidFill>
                <a:srgbClr val="002060"/>
              </a:solidFill>
            </a:endParaRPr>
          </a:p>
          <a:p>
            <a:endParaRPr lang="en-GB" sz="2400">
              <a:solidFill>
                <a:srgbClr val="000000"/>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en-GB" sz="3200" b="1">
                <a:solidFill>
                  <a:schemeClr val="accent1">
                    <a:lumMod val="75000"/>
                  </a:schemeClr>
                </a:solidFill>
              </a:rPr>
              <a:t>Portfolio</a:t>
            </a:r>
          </a:p>
        </p:txBody>
      </p:sp>
      <p:sp>
        <p:nvSpPr>
          <p:cNvPr id="4" name="Rectangle 3"/>
          <p:cNvSpPr/>
          <p:nvPr/>
        </p:nvSpPr>
        <p:spPr>
          <a:xfrm>
            <a:off x="4536526" y="1110818"/>
            <a:ext cx="7444804" cy="2436564"/>
          </a:xfrm>
          <a:prstGeom prst="rect">
            <a:avLst/>
          </a:prstGeom>
        </p:spPr>
        <p:txBody>
          <a:bodyPr wrap="square">
            <a:spAutoFit/>
          </a:bodyPr>
          <a:lstStyle/>
          <a:p>
            <a:pPr marL="228600" indent="-228600" algn="just">
              <a:lnSpc>
                <a:spcPct val="150000"/>
              </a:lnSpc>
              <a:spcBef>
                <a:spcPts val="1000"/>
              </a:spcBef>
              <a:buFont typeface="Arial" panose="020B0604020202020204" pitchFamily="34" charset="0"/>
              <a:buChar char="•"/>
            </a:pPr>
            <a:r>
              <a:rPr lang="en-GB" sz="2400">
                <a:solidFill>
                  <a:srgbClr val="002060"/>
                </a:solidFill>
              </a:rPr>
              <a:t>Use pseudonyms e.g. Child/Setting/School A, B, C etc.</a:t>
            </a:r>
          </a:p>
          <a:p>
            <a:pPr marL="228600" indent="-228600" algn="just">
              <a:lnSpc>
                <a:spcPct val="150000"/>
              </a:lnSpc>
              <a:spcBef>
                <a:spcPts val="1000"/>
              </a:spcBef>
              <a:buFont typeface="Arial" panose="020B0604020202020204" pitchFamily="34" charset="0"/>
              <a:buChar char="•"/>
            </a:pPr>
            <a:r>
              <a:rPr lang="en-GB" sz="2400">
                <a:solidFill>
                  <a:srgbClr val="002060"/>
                </a:solidFill>
              </a:rPr>
              <a:t>If you are going to use supporting evidence as appendices delete student names, organization names and staff names from the evidence. </a:t>
            </a:r>
          </a:p>
        </p:txBody>
      </p:sp>
    </p:spTree>
    <p:extLst>
      <p:ext uri="{BB962C8B-B14F-4D97-AF65-F5344CB8AC3E}">
        <p14:creationId xmlns:p14="http://schemas.microsoft.com/office/powerpoint/2010/main" val="17179378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cy-GB" sz="3200" b="1"/>
              <a:t>Portffolio</a:t>
            </a:r>
          </a:p>
        </p:txBody>
      </p:sp>
      <p:sp>
        <p:nvSpPr>
          <p:cNvPr id="4" name="Rectangle 3"/>
          <p:cNvSpPr/>
          <p:nvPr/>
        </p:nvSpPr>
        <p:spPr>
          <a:xfrm>
            <a:off x="103544" y="4062807"/>
            <a:ext cx="11954435" cy="2585323"/>
          </a:xfrm>
          <a:prstGeom prst="rect">
            <a:avLst/>
          </a:prstGeom>
          <a:ln w="12700" cmpd="thickThin">
            <a:solidFill>
              <a:srgbClr val="C00000"/>
            </a:solidFill>
          </a:ln>
        </p:spPr>
        <p:txBody>
          <a:bodyPr wrap="square">
            <a:spAutoFit/>
          </a:bodyPr>
          <a:lstStyle/>
          <a:p>
            <a:r>
              <a:rPr lang="cy-GB"/>
              <a:t>O’r meini prawf marcio:</a:t>
            </a:r>
          </a:p>
          <a:p>
            <a:pPr algn="ctr"/>
            <a:r>
              <a:rPr lang="cy-GB"/>
              <a:t>Rydym yn chwilio am eich ‘Sgiliau Gwybodaeth a Dealltwriaeth’</a:t>
            </a:r>
          </a:p>
          <a:p>
            <a:pPr algn="ctr"/>
            <a:endParaRPr lang="cy-GB"/>
          </a:p>
          <a:p>
            <a:pPr algn="just"/>
            <a:r>
              <a:rPr lang="cy-GB"/>
              <a:t>Ar lefel 4, dylech fod yn gallu dangos gwybodaeth o’r cysyniadau a’r egwyddorion sylfaenol sy’n gysylltiedig â’ch maes/meysydd astudio. Mae </a:t>
            </a:r>
            <a:r>
              <a:rPr lang="cy-GB" i="1"/>
              <a:t>gwybodaeth</a:t>
            </a:r>
            <a:r>
              <a:rPr lang="cy-GB"/>
              <a:t> yn ymwneud â’r ffeithiau, y wybodaeth a’r sgiliau rydych chi wedi’u caffel trwy eich dysgu.  Rydych yn arddangos eich </a:t>
            </a:r>
            <a:r>
              <a:rPr lang="cy-GB" i="1"/>
              <a:t>dealltwriaeth</a:t>
            </a:r>
            <a:r>
              <a:rPr lang="cy-GB"/>
              <a:t> trwy ddehongli ystyr y ffeithiau a’r wybodaeth (gwybodaeth). Mae hyn yn golygu bod angen i chi ddewis a chynnwys yn eich gwaith y cysyniadau, technegau, modelau, damcaniaethau, ac ati sy’n briodol i’r dasg/tasgau a osodwyd.  Dylech fod yn gallu egluro’r damcaniaethau, cysyniadau, ac ati i ddangos eich dealltwriaeth.  Bydd eich marc/gradd hefyd yn dibynnu ar </a:t>
            </a:r>
            <a:r>
              <a:rPr lang="cy-GB" i="1"/>
              <a:t>i ba raddau</a:t>
            </a:r>
            <a:r>
              <a:rPr lang="cy-GB"/>
              <a:t> rydych yn dangos eich gwybodaeth a’ch dealltwriaeth. </a:t>
            </a:r>
          </a:p>
        </p:txBody>
      </p:sp>
      <p:sp>
        <p:nvSpPr>
          <p:cNvPr id="5" name="Content Placeholder 3">
            <a:extLst>
              <a:ext uri="{FF2B5EF4-FFF2-40B4-BE49-F238E27FC236}">
                <a16:creationId xmlns:a16="http://schemas.microsoft.com/office/drawing/2014/main" id="{3C34563C-D4DB-E3B6-1C59-53EC4AEB9DE4}"/>
              </a:ext>
            </a:extLst>
          </p:cNvPr>
          <p:cNvSpPr txBox="1">
            <a:spLocks/>
          </p:cNvSpPr>
          <p:nvPr/>
        </p:nvSpPr>
        <p:spPr>
          <a:xfrm>
            <a:off x="587830" y="1211943"/>
            <a:ext cx="11377748" cy="249645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400" b="1">
                <a:ea typeface="Times New Roman" panose="02020603050405020304" pitchFamily="18" charset="0"/>
              </a:rPr>
              <a:t>Elfen 1: </a:t>
            </a:r>
            <a:r>
              <a:rPr lang="cy-GB" sz="2200"/>
              <a:t>Crëwch boster – Yn amlinellu arfer da o ran cefnogi dysgwyr ag angen dysgu penodol.</a:t>
            </a:r>
          </a:p>
          <a:p>
            <a:pPr marL="0" indent="0">
              <a:buNone/>
            </a:pPr>
            <a:endParaRPr lang="cy-GB" sz="2200"/>
          </a:p>
          <a:p>
            <a:r>
              <a:rPr lang="cy-GB" sz="2200"/>
              <a:t>Gwnewch yn siŵr fod y poster yn dangos ystyriaeth i gynwysoldeb, cynaliadwyedd a’r amgylchedd dysgu</a:t>
            </a:r>
          </a:p>
          <a:p>
            <a:pPr marL="0" indent="0" algn="r">
              <a:buNone/>
            </a:pPr>
            <a:r>
              <a:rPr lang="cy-GB" sz="2200" b="1"/>
              <a:t>(Tua 500 o eiriau)</a:t>
            </a:r>
            <a:endParaRPr lang="cy-GB" sz="2200"/>
          </a:p>
          <a:p>
            <a:endParaRPr lang="cy-GB" sz="2400" i="1"/>
          </a:p>
        </p:txBody>
      </p:sp>
    </p:spTree>
    <p:extLst>
      <p:ext uri="{BB962C8B-B14F-4D97-AF65-F5344CB8AC3E}">
        <p14:creationId xmlns:p14="http://schemas.microsoft.com/office/powerpoint/2010/main" val="6810536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249645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a:solidFill>
                  <a:srgbClr val="002060"/>
                </a:solidFill>
                <a:ea typeface="Times New Roman" panose="02020603050405020304" pitchFamily="18" charset="0"/>
              </a:rPr>
              <a:t>Element 1: </a:t>
            </a:r>
            <a:r>
              <a:rPr lang="en-GB" sz="2200">
                <a:solidFill>
                  <a:srgbClr val="002060"/>
                </a:solidFill>
              </a:rPr>
              <a:t>Produce a poster – Outlining good practice in terms of supporting learners with a specific learning need.</a:t>
            </a:r>
          </a:p>
          <a:p>
            <a:pPr marL="0" indent="0">
              <a:buNone/>
            </a:pPr>
            <a:endParaRPr lang="en-GB" sz="2200">
              <a:solidFill>
                <a:srgbClr val="002060"/>
              </a:solidFill>
            </a:endParaRPr>
          </a:p>
          <a:p>
            <a:r>
              <a:rPr lang="en-GB" sz="2200">
                <a:solidFill>
                  <a:srgbClr val="002060"/>
                </a:solidFill>
              </a:rPr>
              <a:t>Make sure that is the poster demonstrates consideration of inclusivity, sustainability and the learning environment</a:t>
            </a:r>
          </a:p>
          <a:p>
            <a:pPr marL="0" indent="0" algn="r">
              <a:buNone/>
            </a:pPr>
            <a:r>
              <a:rPr lang="en-GB" sz="2200" b="1">
                <a:solidFill>
                  <a:srgbClr val="002060"/>
                </a:solidFill>
              </a:rPr>
              <a:t>(Approx. 500 words)</a:t>
            </a:r>
            <a:endParaRPr lang="en-GB" sz="2200">
              <a:solidFill>
                <a:srgbClr val="002060"/>
              </a:solidFill>
            </a:endParaRPr>
          </a:p>
          <a:p>
            <a:endParaRPr lang="en-GB" sz="2400" i="1">
              <a:solidFill>
                <a:schemeClr val="accent1"/>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en-GB" sz="3200" b="1">
                <a:solidFill>
                  <a:schemeClr val="accent1">
                    <a:lumMod val="75000"/>
                  </a:schemeClr>
                </a:solidFill>
              </a:rPr>
              <a:t>Portfolio</a:t>
            </a:r>
          </a:p>
        </p:txBody>
      </p:sp>
      <p:sp>
        <p:nvSpPr>
          <p:cNvPr id="4" name="Rectangle 3"/>
          <p:cNvSpPr/>
          <p:nvPr/>
        </p:nvSpPr>
        <p:spPr>
          <a:xfrm>
            <a:off x="103544" y="4062807"/>
            <a:ext cx="11954435" cy="2585323"/>
          </a:xfrm>
          <a:prstGeom prst="rect">
            <a:avLst/>
          </a:prstGeom>
          <a:ln w="12700" cmpd="thickThin">
            <a:solidFill>
              <a:srgbClr val="C00000"/>
            </a:solidFill>
          </a:ln>
        </p:spPr>
        <p:txBody>
          <a:bodyPr wrap="square">
            <a:spAutoFit/>
          </a:bodyPr>
          <a:lstStyle/>
          <a:p>
            <a:r>
              <a:rPr lang="en-GB">
                <a:solidFill>
                  <a:srgbClr val="002060"/>
                </a:solidFill>
              </a:rPr>
              <a:t>From the marking criteria:</a:t>
            </a:r>
          </a:p>
          <a:p>
            <a:pPr algn="ctr"/>
            <a:r>
              <a:rPr lang="en-GB">
                <a:solidFill>
                  <a:srgbClr val="002060"/>
                </a:solidFill>
              </a:rPr>
              <a:t>We’re looking for your ‘Knowledge and Understanding Skills’</a:t>
            </a:r>
          </a:p>
          <a:p>
            <a:pPr algn="ctr"/>
            <a:endParaRPr lang="en-GB">
              <a:solidFill>
                <a:srgbClr val="002060"/>
              </a:solidFill>
            </a:endParaRPr>
          </a:p>
          <a:p>
            <a:pPr algn="just"/>
            <a:r>
              <a:rPr lang="en-GB">
                <a:solidFill>
                  <a:srgbClr val="002060"/>
                </a:solidFill>
              </a:rPr>
              <a:t>At level 4, you should be able to demonstrate knowledge of the underlying concepts and principles associated with your area(s) of study.  </a:t>
            </a:r>
            <a:r>
              <a:rPr lang="en-GB" i="1">
                <a:solidFill>
                  <a:srgbClr val="002060"/>
                </a:solidFill>
              </a:rPr>
              <a:t>Knowledge</a:t>
            </a:r>
            <a:r>
              <a:rPr lang="en-GB">
                <a:solidFill>
                  <a:srgbClr val="002060"/>
                </a:solidFill>
              </a:rPr>
              <a:t> relates to the facts, information and skills you have acquired through your learning.  You demonstrate your </a:t>
            </a:r>
            <a:r>
              <a:rPr lang="en-GB" i="1">
                <a:solidFill>
                  <a:srgbClr val="002060"/>
                </a:solidFill>
              </a:rPr>
              <a:t>understanding</a:t>
            </a:r>
            <a:r>
              <a:rPr lang="en-GB">
                <a:solidFill>
                  <a:srgbClr val="002060"/>
                </a:solidFill>
              </a:rPr>
              <a:t> by interpreting the meaning of the facts and information (knowledge). This means that you need to select and include in your work the concepts, techniques, models, theories, etc. appropriate to the task(s) set.  You should be able to explain the theories, concepts, etc. to show your understanding.  Your mark/grade will also depend upon the </a:t>
            </a:r>
            <a:r>
              <a:rPr lang="en-GB" i="1">
                <a:solidFill>
                  <a:srgbClr val="002060"/>
                </a:solidFill>
              </a:rPr>
              <a:t>extent</a:t>
            </a:r>
            <a:r>
              <a:rPr lang="en-GB">
                <a:solidFill>
                  <a:srgbClr val="002060"/>
                </a:solidFill>
              </a:rPr>
              <a:t> to which you demonstrate your knowledge and understanding</a:t>
            </a:r>
            <a:r>
              <a:rPr lang="en-GB"/>
              <a:t>. </a:t>
            </a:r>
          </a:p>
        </p:txBody>
      </p:sp>
    </p:spTree>
    <p:extLst>
      <p:ext uri="{BB962C8B-B14F-4D97-AF65-F5344CB8AC3E}">
        <p14:creationId xmlns:p14="http://schemas.microsoft.com/office/powerpoint/2010/main" val="34284386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4"/>
            <a:ext cx="11377748" cy="216262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2: </a:t>
            </a:r>
            <a:r>
              <a:rPr lang="en-GB" sz="2200">
                <a:solidFill>
                  <a:srgbClr val="002060"/>
                </a:solidFill>
              </a:rPr>
              <a:t>Essay- </a:t>
            </a:r>
            <a:r>
              <a:rPr lang="en-GB" sz="2200" i="1">
                <a:solidFill>
                  <a:srgbClr val="002060"/>
                </a:solidFill>
              </a:rPr>
              <a:t>‘Explore the wide and complex spectrum of additional needs’</a:t>
            </a:r>
          </a:p>
          <a:p>
            <a:pPr indent="0" algn="just">
              <a:buNone/>
            </a:pPr>
            <a:r>
              <a:rPr lang="en-GB" sz="2200" i="1">
                <a:solidFill>
                  <a:srgbClr val="002060"/>
                </a:solidFill>
              </a:rPr>
              <a:t> </a:t>
            </a:r>
          </a:p>
          <a:p>
            <a:pPr marL="571500" indent="-342900" algn="just"/>
            <a:r>
              <a:rPr lang="en-GB" sz="2200">
                <a:solidFill>
                  <a:srgbClr val="002060"/>
                </a:solidFill>
              </a:rPr>
              <a:t>Discus the various models of disability and changing perceptions of additional needs. </a:t>
            </a:r>
          </a:p>
          <a:p>
            <a:pPr marL="571500" indent="-342900" algn="just"/>
            <a:r>
              <a:rPr lang="en-GB" sz="2200">
                <a:solidFill>
                  <a:srgbClr val="002060"/>
                </a:solidFill>
              </a:rPr>
              <a:t>Drawing links between policy, legislation and frameworks and how these facilitate good practice.</a:t>
            </a:r>
          </a:p>
          <a:p>
            <a:pPr marL="0" indent="0" algn="r">
              <a:buNone/>
            </a:pPr>
            <a:r>
              <a:rPr lang="cy-GB" sz="2200" b="1"/>
              <a:t>(Tua 1,000 o eiriau)</a:t>
            </a:r>
            <a:endParaRPr lang="cy-GB" sz="2400" i="1"/>
          </a:p>
        </p:txBody>
      </p:sp>
      <p:sp>
        <p:nvSpPr>
          <p:cNvPr id="3" name="Title 1"/>
          <p:cNvSpPr txBox="1">
            <a:spLocks/>
          </p:cNvSpPr>
          <p:nvPr/>
        </p:nvSpPr>
        <p:spPr>
          <a:xfrm>
            <a:off x="838200" y="-137780"/>
            <a:ext cx="10515600" cy="911860"/>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sp>
        <p:nvSpPr>
          <p:cNvPr id="4" name="Rectangle 3"/>
          <p:cNvSpPr/>
          <p:nvPr/>
        </p:nvSpPr>
        <p:spPr>
          <a:xfrm>
            <a:off x="118782" y="3564500"/>
            <a:ext cx="11954435" cy="3139321"/>
          </a:xfrm>
          <a:prstGeom prst="rect">
            <a:avLst/>
          </a:prstGeom>
          <a:ln w="12700" cmpd="thickThin">
            <a:solidFill>
              <a:srgbClr val="C00000"/>
            </a:solidFill>
          </a:ln>
        </p:spPr>
        <p:txBody>
          <a:bodyPr wrap="square">
            <a:spAutoFit/>
          </a:bodyPr>
          <a:lstStyle/>
          <a:p>
            <a:r>
              <a:rPr lang="cy-GB"/>
              <a:t>O’r meini prawf marcio:</a:t>
            </a:r>
          </a:p>
          <a:p>
            <a:pPr algn="ctr"/>
            <a:r>
              <a:rPr lang="cy-GB"/>
              <a:t>Rydym yn chwilio am eich ‘Sgiliau Ymgysylltu â Llenyddiaeth’</a:t>
            </a:r>
          </a:p>
          <a:p>
            <a:r>
              <a:rPr lang="cy-GB"/>
              <a:t>Mae’n rhaid i’ch gwaith gael ei lywio a’i gefnogi gan ddeunydd ysgolheigaidd sy’n berthnasol i’r dasg/tasgau a osodwyd ac sy’n canolbwyntio arni/arnynt.  Dylech ddarparu tystiolaeth i ddangos eich bod wedi cael mynediad at ystod briodol o ffynonellau, a allai fod yn academaidd, yn llywodraethol a diwydiannol; gall y ffynonellau hyn gynnwys erthyglau cyfnodolion academaidd, gwerslyfrau, erthyglau newyddion cyfredol, dogfennau sefydliadol a gwefannau.  Dylech ystyried hygrededd eich ffynonellau;  fel arfer mae cyfnodolion academaidd yn ffynonellau credadwy iawn, ond mae’n rhaid ystyried/dethol gwefannau’n ofalus iawn a dylid eu defnyddio cyn lleied â phosibl.   Dylai unrhyw ffynhonnell a ddefnyddiwch fod yn gyfredol, a’r rhan fwyaf wedi’u cyhoeddi o fewn y pum mlynedd diwethaf, er y gall darnau arloesol/pwysig o waith yn y maes fod yn hŷn.  Rhaid i chi ddarparu tystiolaeth o’ch ymchwil/gwaith darllen eich hun trwy gydol eich gwaith, gan ddefnyddio system gyfeirnodi addas, yn cynnwys cyfeiriadau yn y testun ym mhrif ran eich gwaith a rhestr gyfeiriadau ar ddiwedd eich gwaith. </a:t>
            </a:r>
          </a:p>
        </p:txBody>
      </p:sp>
      <p:sp>
        <p:nvSpPr>
          <p:cNvPr id="5" name="Content Placeholder 3">
            <a:extLst>
              <a:ext uri="{FF2B5EF4-FFF2-40B4-BE49-F238E27FC236}">
                <a16:creationId xmlns:a16="http://schemas.microsoft.com/office/drawing/2014/main" id="{37DBA709-E023-B12A-1849-3581BDC395E6}"/>
              </a:ext>
            </a:extLst>
          </p:cNvPr>
          <p:cNvSpPr txBox="1">
            <a:spLocks/>
          </p:cNvSpPr>
          <p:nvPr/>
        </p:nvSpPr>
        <p:spPr>
          <a:xfrm>
            <a:off x="435430" y="770914"/>
            <a:ext cx="11377748" cy="2369456"/>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2: </a:t>
            </a:r>
            <a:r>
              <a:rPr lang="cy-GB" sz="2200"/>
              <a:t>Traethawd- </a:t>
            </a:r>
            <a:r>
              <a:rPr lang="cy-GB" sz="2200" i="1"/>
              <a:t>‘Archwiliwch y sbectrwm eang a chymhleth o anghenion ychwanegol’</a:t>
            </a:r>
          </a:p>
          <a:p>
            <a:pPr indent="0" algn="just">
              <a:buNone/>
            </a:pPr>
            <a:r>
              <a:rPr lang="cy-GB" sz="2200" i="1"/>
              <a:t> </a:t>
            </a:r>
          </a:p>
          <a:p>
            <a:pPr marL="571500" indent="-342900" algn="just"/>
            <a:r>
              <a:rPr lang="cy-GB" sz="2200"/>
              <a:t>Trafodwch y modelau anabledd amrywiol a’r canfyddiadau newidiol am anghenion ychwanegol. </a:t>
            </a:r>
          </a:p>
          <a:p>
            <a:pPr marL="571500" indent="-342900" algn="just"/>
            <a:r>
              <a:rPr lang="cy-GB" sz="2200"/>
              <a:t>Gan greu cysylltiadau rhwng polisi, deddfwriaeth a fframweithiau a sut mae’r rhain yn hwyluso arfer da.</a:t>
            </a:r>
          </a:p>
          <a:p>
            <a:pPr marL="0" indent="0">
              <a:buNone/>
            </a:pPr>
            <a:endParaRPr lang="cy-GB" sz="2400" i="1"/>
          </a:p>
        </p:txBody>
      </p:sp>
    </p:spTree>
    <p:extLst>
      <p:ext uri="{BB962C8B-B14F-4D97-AF65-F5344CB8AC3E}">
        <p14:creationId xmlns:p14="http://schemas.microsoft.com/office/powerpoint/2010/main" val="9788118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4"/>
            <a:ext cx="11377748" cy="216262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2: </a:t>
            </a:r>
            <a:r>
              <a:rPr lang="en-GB" sz="2200">
                <a:solidFill>
                  <a:srgbClr val="002060"/>
                </a:solidFill>
              </a:rPr>
              <a:t>Essay- </a:t>
            </a:r>
            <a:r>
              <a:rPr lang="en-GB" sz="2200" i="1">
                <a:solidFill>
                  <a:srgbClr val="002060"/>
                </a:solidFill>
              </a:rPr>
              <a:t>‘Explore the wide and complex spectrum of additional needs’</a:t>
            </a:r>
          </a:p>
          <a:p>
            <a:pPr indent="0" algn="just">
              <a:buNone/>
            </a:pPr>
            <a:r>
              <a:rPr lang="en-GB" sz="2200" i="1">
                <a:solidFill>
                  <a:srgbClr val="002060"/>
                </a:solidFill>
              </a:rPr>
              <a:t> </a:t>
            </a:r>
          </a:p>
          <a:p>
            <a:pPr marL="571500" indent="-342900" algn="just"/>
            <a:r>
              <a:rPr lang="en-GB" sz="2200">
                <a:solidFill>
                  <a:srgbClr val="002060"/>
                </a:solidFill>
              </a:rPr>
              <a:t>Discus the various models of disability and changing perceptions of additional needs. </a:t>
            </a:r>
          </a:p>
          <a:p>
            <a:pPr marL="571500" indent="-342900" algn="just"/>
            <a:r>
              <a:rPr lang="en-GB" sz="2200">
                <a:solidFill>
                  <a:srgbClr val="002060"/>
                </a:solidFill>
              </a:rPr>
              <a:t>Drawing links between policy, legislation and frameworks and how these facilitate good practice.</a:t>
            </a:r>
          </a:p>
          <a:p>
            <a:pPr marL="0" indent="0" algn="r">
              <a:buNone/>
            </a:pPr>
            <a:r>
              <a:rPr lang="en-GB" sz="2200" b="1">
                <a:solidFill>
                  <a:srgbClr val="002060"/>
                </a:solidFill>
              </a:rPr>
              <a:t>(Approx. 1,000 words)</a:t>
            </a:r>
            <a:endParaRPr lang="en-GB" sz="2200">
              <a:solidFill>
                <a:srgbClr val="002060"/>
              </a:solidFill>
            </a:endParaRPr>
          </a:p>
          <a:p>
            <a:endParaRPr lang="en-GB" sz="2400" i="1">
              <a:solidFill>
                <a:schemeClr val="accent1"/>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en-GB" sz="3200" b="1">
                <a:solidFill>
                  <a:schemeClr val="accent1">
                    <a:lumMod val="75000"/>
                  </a:schemeClr>
                </a:solidFill>
              </a:rPr>
              <a:t>Portfolio</a:t>
            </a:r>
          </a:p>
        </p:txBody>
      </p:sp>
      <p:sp>
        <p:nvSpPr>
          <p:cNvPr id="4" name="Rectangle 3"/>
          <p:cNvSpPr/>
          <p:nvPr/>
        </p:nvSpPr>
        <p:spPr>
          <a:xfrm>
            <a:off x="147086" y="3714464"/>
            <a:ext cx="11954435" cy="2862322"/>
          </a:xfrm>
          <a:prstGeom prst="rect">
            <a:avLst/>
          </a:prstGeom>
          <a:ln w="12700" cmpd="thickThin">
            <a:solidFill>
              <a:srgbClr val="C00000"/>
            </a:solidFill>
          </a:ln>
        </p:spPr>
        <p:txBody>
          <a:bodyPr wrap="square">
            <a:spAutoFit/>
          </a:bodyPr>
          <a:lstStyle/>
          <a:p>
            <a:r>
              <a:rPr lang="en-GB">
                <a:solidFill>
                  <a:srgbClr val="002060"/>
                </a:solidFill>
              </a:rPr>
              <a:t>From the marking criteria:</a:t>
            </a:r>
          </a:p>
          <a:p>
            <a:pPr algn="ctr"/>
            <a:r>
              <a:rPr lang="en-GB">
                <a:solidFill>
                  <a:srgbClr val="002060"/>
                </a:solidFill>
              </a:rPr>
              <a:t>We’re looking for your ‘Engagement with Literature Skills’</a:t>
            </a:r>
          </a:p>
          <a:p>
            <a:r>
              <a:rPr lang="en-GB">
                <a:solidFill>
                  <a:srgbClr val="002060"/>
                </a:solidFill>
              </a:rPr>
              <a:t>Your work must be informed and supported by scholarly material that is relevant to and focused on the task(s) set.    You should provide evidence that you have accessed an appropriate range of sources, which may be academic, governmental and industrial; these sources may include academic journal articles, textbooks, current news articles, organisational documents, and websites.  You should consider the credibility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evidence of your research/own reading throughout your work, using a suitable referencing system, including in-text citations in the main body of your work and a reference list at the end of your work. </a:t>
            </a:r>
          </a:p>
        </p:txBody>
      </p:sp>
    </p:spTree>
    <p:extLst>
      <p:ext uri="{BB962C8B-B14F-4D97-AF65-F5344CB8AC3E}">
        <p14:creationId xmlns:p14="http://schemas.microsoft.com/office/powerpoint/2010/main" val="4116786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782" y="670653"/>
            <a:ext cx="11377748" cy="81280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3: </a:t>
            </a:r>
            <a:r>
              <a:rPr lang="cy-GB" sz="2400"/>
              <a:t>Archwiliwch a chrynhowch anghenion dysgu ychwanegol disgybl gan ddefnyddio dull cynllunio sy’n canolbwyntio ar yr unigolyn.</a:t>
            </a:r>
            <a:endParaRPr lang="cy-GB" sz="2400" i="1"/>
          </a:p>
          <a:p>
            <a:pPr indent="0" algn="just">
              <a:buNone/>
            </a:pPr>
            <a:endParaRPr lang="en-GB" sz="2400" i="1">
              <a:solidFill>
                <a:schemeClr val="accent1"/>
              </a:solidFill>
            </a:endParaRPr>
          </a:p>
        </p:txBody>
      </p:sp>
      <p:sp>
        <p:nvSpPr>
          <p:cNvPr id="3" name="Title 1"/>
          <p:cNvSpPr txBox="1">
            <a:spLocks/>
          </p:cNvSpPr>
          <p:nvPr/>
        </p:nvSpPr>
        <p:spPr>
          <a:xfrm>
            <a:off x="838200" y="37465"/>
            <a:ext cx="10515600" cy="57213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sp>
        <p:nvSpPr>
          <p:cNvPr id="4" name="Rectangle 3"/>
          <p:cNvSpPr/>
          <p:nvPr/>
        </p:nvSpPr>
        <p:spPr>
          <a:xfrm>
            <a:off x="118782" y="1663067"/>
            <a:ext cx="11954435" cy="4801314"/>
          </a:xfrm>
          <a:prstGeom prst="rect">
            <a:avLst/>
          </a:prstGeom>
          <a:ln w="12700" cmpd="thickThin">
            <a:solidFill>
              <a:srgbClr val="C00000"/>
            </a:solidFill>
          </a:ln>
        </p:spPr>
        <p:txBody>
          <a:bodyPr wrap="square">
            <a:spAutoFit/>
          </a:bodyPr>
          <a:lstStyle/>
          <a:p>
            <a:r>
              <a:rPr lang="cy-GB"/>
              <a:t>O’r meini prawf marcio:</a:t>
            </a:r>
          </a:p>
          <a:p>
            <a:pPr algn="ctr"/>
            <a:r>
              <a:rPr lang="cy-GB"/>
              <a:t>Rydym yn chwilio am eich ‘Sgiliau Gwybyddol a Deallusol’</a:t>
            </a:r>
          </a:p>
          <a:p>
            <a:pPr algn="just"/>
            <a:r>
              <a:rPr lang="cy-GB"/>
              <a:t>Dylech allu cyflwyno, gwerthuso a dehongli data ansoddol a meintiol, er mwyn datblygu llinynnau dadl a ffurfio barn gadarn yn unol â theorïau a chysyniadau sylfaenol eich pwnc/pynciau astudio. Dylech allu gwerthuso addasrwydd gwahanol ddulliau o ddatrys problemau sy’n gysylltiedig â’ch maes/meysydd astudio a/neu waith. Rhaid i’ch gwaith gynnwys tystiolaeth o feddwl rhesymegol, dadansoddol. Er enghraifft, archwilio a dadansoddi gwybodaeth mewn elfennau, gwneud casgliadau, casglu, cymharu a chyferbynnu gwybodaeth.  Golyga hyn na ddylech ddisgrifio ‘beth’ yn unig! Ond hefyd cyfiawnhau: Pam? Sut? Pryd? Pwy? Ble? Ar ba gost? Dylech roi cyfiawnhad dros eich dadleuon a’ch barn gan ddefnyddio tystiolaeth eich bod wedi myfyrio ar syniadau pobl eraill o fewn y maes pwnc a’ch bod yn gallu llunio barn a dadleuon cadarn gan ddefnyddio data a chysyniadau.  Pan fo’n berthnasol, gellir cynnig atebion ac argymhellion amgen.</a:t>
            </a:r>
          </a:p>
          <a:p>
            <a:pPr algn="just"/>
            <a:endParaRPr lang="cy-GB"/>
          </a:p>
          <a:p>
            <a:pPr algn="ctr"/>
            <a:r>
              <a:rPr lang="cy-GB"/>
              <a:t>Rydym yn chwilio am eich ‘Sgiliau Trosglwyddadwy ar gyfer Bywyd ac Arfer Proffesiynol’</a:t>
            </a:r>
          </a:p>
          <a:p>
            <a:pPr algn="just"/>
            <a:r>
              <a:rPr lang="cy-GB"/>
              <a:t>Rhaid i’ch gwaith roi tystiolaeth o’r rhinweddau a’r sgiliau trosglwyddadwy angenrheidiol ar gyfer cyflogaeth sy’n gofyn am arfer peth cyfrifoldeb personol.  Mae hyn yn cynnwys dangos: eich bod yn gallu cyfleu </a:t>
            </a:r>
            <a:r>
              <a:rPr lang="cy-GB" err="1"/>
              <a:t>canlyniadau’ch</a:t>
            </a:r>
            <a:r>
              <a:rPr lang="cy-GB"/>
              <a:t> astudiaeth/gwaith yn gywir ac yn ddibynadwy, gyda dadleuon strwythuredig a chydlynol; eich bod yn gallu cychwyn a chwblhau tasgau a gweithdrefnau, boed hynny’n unigol a/neu’n gydweithredol; rhuglder mynegiant; eglurder ac effeithiolrwydd o ran cyflwyniad a threfn. Dylai’r gwaith fod yn gydlynol ac wedi’i strwythuro’n dda o ran ei gyflwyniad a’i drefn.</a:t>
            </a:r>
          </a:p>
        </p:txBody>
      </p:sp>
    </p:spTree>
    <p:extLst>
      <p:ext uri="{BB962C8B-B14F-4D97-AF65-F5344CB8AC3E}">
        <p14:creationId xmlns:p14="http://schemas.microsoft.com/office/powerpoint/2010/main" val="1426151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782" y="775917"/>
            <a:ext cx="11377748" cy="81280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3: </a:t>
            </a:r>
            <a:r>
              <a:rPr lang="en-GB" sz="2400">
                <a:solidFill>
                  <a:srgbClr val="002060"/>
                </a:solidFill>
                <a:ea typeface="Times New Roman" panose="02020603050405020304" pitchFamily="18" charset="0"/>
              </a:rPr>
              <a:t>Explore and summarise the additional learning needs of a pupil using a person-centred planning approach. </a:t>
            </a:r>
          </a:p>
          <a:p>
            <a:pPr indent="0" algn="just">
              <a:buNone/>
            </a:pPr>
            <a:endParaRPr lang="en-GB" sz="2400" i="1">
              <a:solidFill>
                <a:schemeClr val="accent1"/>
              </a:solidFill>
            </a:endParaRPr>
          </a:p>
        </p:txBody>
      </p:sp>
      <p:sp>
        <p:nvSpPr>
          <p:cNvPr id="3" name="Title 1"/>
          <p:cNvSpPr txBox="1">
            <a:spLocks/>
          </p:cNvSpPr>
          <p:nvPr/>
        </p:nvSpPr>
        <p:spPr>
          <a:xfrm>
            <a:off x="838200" y="37465"/>
            <a:ext cx="10515600" cy="57213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
        <p:nvSpPr>
          <p:cNvPr id="4" name="Rectangle 3"/>
          <p:cNvSpPr/>
          <p:nvPr/>
        </p:nvSpPr>
        <p:spPr>
          <a:xfrm>
            <a:off x="118782" y="1755035"/>
            <a:ext cx="11954435" cy="4801314"/>
          </a:xfrm>
          <a:prstGeom prst="rect">
            <a:avLst/>
          </a:prstGeom>
          <a:ln w="12700" cmpd="thickThin">
            <a:solidFill>
              <a:srgbClr val="C00000"/>
            </a:solidFill>
          </a:ln>
        </p:spPr>
        <p:txBody>
          <a:bodyPr wrap="square">
            <a:spAutoFit/>
          </a:bodyPr>
          <a:lstStyle/>
          <a:p>
            <a:r>
              <a:rPr lang="en-GB">
                <a:solidFill>
                  <a:srgbClr val="002060"/>
                </a:solidFill>
              </a:rPr>
              <a:t>From the marking criteria:</a:t>
            </a:r>
          </a:p>
          <a:p>
            <a:pPr algn="ctr"/>
            <a:r>
              <a:rPr lang="en-GB">
                <a:solidFill>
                  <a:srgbClr val="002060"/>
                </a:solidFill>
              </a:rPr>
              <a:t>We’re looking for your ‘Cognitive and Intellectual Skills’</a:t>
            </a:r>
          </a:p>
          <a:p>
            <a:pPr algn="just"/>
            <a:r>
              <a:rPr lang="en-GB">
                <a:solidFill>
                  <a:srgbClr val="002060"/>
                </a:solidFill>
              </a:rPr>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Your work must contain evidence of logical, analytical thinking. For example, to examine and break information down into parts, make inferences, compile, compare and contrast information.  This means not just describing what! But also justifying: Why? How? When? Who? Where? At what cost? You should provide justification for your arguments and judgements using evidence that you have reflected upon the ideas of others within the subject area and that you are able to make sound judgements and arguments using data and concepts.  Where relevant, alternative solutions and recommendations may be proposed.</a:t>
            </a:r>
          </a:p>
          <a:p>
            <a:pPr algn="just"/>
            <a:endParaRPr lang="en-GB">
              <a:solidFill>
                <a:srgbClr val="002060"/>
              </a:solidFill>
            </a:endParaRPr>
          </a:p>
          <a:p>
            <a:pPr algn="ctr"/>
            <a:r>
              <a:rPr lang="en-GB">
                <a:solidFill>
                  <a:srgbClr val="002060"/>
                </a:solidFill>
              </a:rPr>
              <a:t>We’re looking for your ‘Transferable Skills for Life and Professional Practice ’</a:t>
            </a:r>
          </a:p>
          <a:p>
            <a:pPr algn="just"/>
            <a:r>
              <a:rPr lang="en-GB">
                <a:solidFill>
                  <a:srgbClr val="002060"/>
                </a:solidFill>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p:txBody>
      </p:sp>
    </p:spTree>
    <p:extLst>
      <p:ext uri="{BB962C8B-B14F-4D97-AF65-F5344CB8AC3E}">
        <p14:creationId xmlns:p14="http://schemas.microsoft.com/office/powerpoint/2010/main" val="32258230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07126" y="870857"/>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3: </a:t>
            </a:r>
            <a:r>
              <a:rPr lang="cy-GB" sz="2400"/>
              <a:t>Archwiliwch a chrynhowch anghenion dysgu ychwanegol disgybl gan ddefnyddio dull cynllunio sy’n canolbwyntio ar yr unigolyn.</a:t>
            </a:r>
            <a:endParaRPr lang="cy-GB" sz="2400" i="1"/>
          </a:p>
          <a:p>
            <a:pPr indent="0" algn="just">
              <a:buNone/>
            </a:pPr>
            <a:endParaRPr lang="cy-GB" sz="1000">
              <a:ea typeface="Times New Roman" panose="02020603050405020304" pitchFamily="18" charset="0"/>
            </a:endParaRPr>
          </a:p>
          <a:p>
            <a:pPr marL="0" indent="0" algn="ctr">
              <a:buNone/>
            </a:pPr>
            <a:r>
              <a:rPr lang="cy-GB" sz="2000">
                <a:ea typeface="Times New Roman" panose="02020603050405020304" pitchFamily="18" charset="0"/>
              </a:rPr>
              <a:t>Yn seiliedig ar Adran 1C CDU : Proffil (Amdanaf fi) ac yn seiliedig ar 2A CDU : Disgrifiad o anghenion dysgu ychwanegol (ADY) y plentyn neu’r person ifanc</a:t>
            </a:r>
          </a:p>
          <a:p>
            <a:pPr marL="0" indent="0" algn="ctr">
              <a:buNone/>
            </a:pPr>
            <a:endParaRPr lang="cy-GB" sz="300">
              <a:ea typeface="Times New Roman" panose="02020603050405020304" pitchFamily="18" charset="0"/>
            </a:endParaRPr>
          </a:p>
          <a:p>
            <a:pPr marL="0" indent="0" algn="ctr">
              <a:buNone/>
            </a:pPr>
            <a:r>
              <a:rPr lang="cy-GB" sz="2400">
                <a:ea typeface="Times New Roman" panose="02020603050405020304" pitchFamily="18" charset="0"/>
              </a:rPr>
              <a:t>-&gt; Defnyddiwch y templed a ddarparwyd &lt;-</a:t>
            </a:r>
          </a:p>
          <a:p>
            <a:pPr marL="0" indent="0" algn="ctr">
              <a:buNone/>
            </a:pPr>
            <a:endParaRPr lang="cy-GB" sz="2400">
              <a:ea typeface="Times New Roman" panose="02020603050405020304" pitchFamily="18" charset="0"/>
            </a:endParaRPr>
          </a:p>
          <a:p>
            <a:pPr marL="0" indent="0" algn="ctr">
              <a:buNone/>
            </a:pPr>
            <a:endParaRPr lang="cy-GB" sz="2400">
              <a:ea typeface="Times New Roman" panose="02020603050405020304" pitchFamily="18" charset="0"/>
            </a:endParaRPr>
          </a:p>
          <a:p>
            <a:pPr marL="0" indent="0" algn="ctr">
              <a:buNone/>
            </a:pPr>
            <a:endParaRPr lang="cy-GB" sz="2400">
              <a:ea typeface="Times New Roman" panose="02020603050405020304" pitchFamily="18" charset="0"/>
            </a:endParaRPr>
          </a:p>
          <a:p>
            <a:pPr marL="0" indent="0" algn="ctr">
              <a:buNone/>
            </a:pPr>
            <a:endParaRPr lang="cy-GB" sz="2400">
              <a:ea typeface="Times New Roman" panose="02020603050405020304" pitchFamily="18" charset="0"/>
            </a:endParaRPr>
          </a:p>
          <a:p>
            <a:pPr marL="0" indent="0">
              <a:buNone/>
            </a:pPr>
            <a:endParaRPr lang="cy-GB" sz="2200"/>
          </a:p>
          <a:p>
            <a:pPr marL="0" indent="0" algn="r">
              <a:buNone/>
            </a:pPr>
            <a:endParaRPr lang="cy-GB" sz="2400" b="1"/>
          </a:p>
          <a:p>
            <a:pPr marL="0" indent="0" algn="r">
              <a:buNone/>
            </a:pPr>
            <a:endParaRPr lang="cy-GB" sz="900" b="1"/>
          </a:p>
          <a:p>
            <a:pPr marL="0" indent="0" algn="r">
              <a:buNone/>
            </a:pPr>
            <a:r>
              <a:rPr lang="cy-GB" sz="2400" b="1"/>
              <a:t>(Tua 600 o eiriau)</a:t>
            </a:r>
          </a:p>
          <a:p>
            <a:endParaRPr lang="cy-GB" sz="2400" i="1"/>
          </a:p>
        </p:txBody>
      </p:sp>
      <p:sp>
        <p:nvSpPr>
          <p:cNvPr id="3" name="Title 1"/>
          <p:cNvSpPr txBox="1">
            <a:spLocks/>
          </p:cNvSpPr>
          <p:nvPr/>
        </p:nvSpPr>
        <p:spPr>
          <a:xfrm>
            <a:off x="838200" y="37465"/>
            <a:ext cx="10515600" cy="57213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pic>
        <p:nvPicPr>
          <p:cNvPr id="6" name="Picture 5"/>
          <p:cNvPicPr>
            <a:picLocks noChangeAspect="1"/>
          </p:cNvPicPr>
          <p:nvPr/>
        </p:nvPicPr>
        <p:blipFill rotWithShape="1">
          <a:blip r:embed="rId2"/>
          <a:srcRect l="8095" t="28561" r="55239" b="22103"/>
          <a:stretch/>
        </p:blipFill>
        <p:spPr>
          <a:xfrm>
            <a:off x="290286" y="3194958"/>
            <a:ext cx="4470400" cy="3381828"/>
          </a:xfrm>
          <a:prstGeom prst="rect">
            <a:avLst/>
          </a:prstGeom>
        </p:spPr>
      </p:pic>
      <p:sp>
        <p:nvSpPr>
          <p:cNvPr id="7" name="Rectangle 6"/>
          <p:cNvSpPr/>
          <p:nvPr/>
        </p:nvSpPr>
        <p:spPr>
          <a:xfrm>
            <a:off x="5543732" y="3818164"/>
            <a:ext cx="6096000" cy="1938992"/>
          </a:xfrm>
          <a:prstGeom prst="rect">
            <a:avLst/>
          </a:prstGeom>
        </p:spPr>
        <p:txBody>
          <a:bodyPr>
            <a:spAutoFit/>
          </a:bodyPr>
          <a:lstStyle/>
          <a:p>
            <a:pPr algn="just"/>
            <a:r>
              <a:rPr lang="cy-GB" sz="2400"/>
              <a:t>Crynodeb am y plentyn neu’r person ifanc yw’r adran hon o’r CDU, sy’n rhoi cyd-destun a gwybodaeth.</a:t>
            </a:r>
          </a:p>
          <a:p>
            <a:pPr algn="just"/>
            <a:endParaRPr lang="cy-GB" sz="2400"/>
          </a:p>
          <a:p>
            <a:pPr algn="just"/>
            <a:r>
              <a:rPr lang="cy-GB" sz="2400"/>
              <a:t>Dylai fod yn </a:t>
            </a:r>
            <a:r>
              <a:rPr lang="cy-GB" sz="2400" b="1"/>
              <a:t>glir</a:t>
            </a:r>
            <a:r>
              <a:rPr lang="cy-GB" sz="2400"/>
              <a:t>, yn </a:t>
            </a:r>
            <a:r>
              <a:rPr lang="cy-GB" sz="2400" b="1"/>
              <a:t>gryno</a:t>
            </a:r>
            <a:r>
              <a:rPr lang="cy-GB" sz="2400"/>
              <a:t>, ac yn </a:t>
            </a:r>
            <a:r>
              <a:rPr lang="cy-GB" sz="2400" b="1"/>
              <a:t>gywir</a:t>
            </a:r>
            <a:r>
              <a:rPr lang="cy-GB" sz="2400"/>
              <a:t>.</a:t>
            </a:r>
          </a:p>
        </p:txBody>
      </p:sp>
    </p:spTree>
    <p:extLst>
      <p:ext uri="{BB962C8B-B14F-4D97-AF65-F5344CB8AC3E}">
        <p14:creationId xmlns:p14="http://schemas.microsoft.com/office/powerpoint/2010/main" val="21452066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07126" y="870857"/>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3: </a:t>
            </a:r>
            <a:r>
              <a:rPr lang="en-GB" sz="2400">
                <a:solidFill>
                  <a:srgbClr val="002060"/>
                </a:solidFill>
                <a:ea typeface="Times New Roman" panose="02020603050405020304" pitchFamily="18" charset="0"/>
              </a:rPr>
              <a:t>Explore and summarise the additional learning needs of a pupil using a person centred planning approach. </a:t>
            </a:r>
          </a:p>
          <a:p>
            <a:pPr indent="0" algn="just">
              <a:buNone/>
            </a:pPr>
            <a:endParaRPr lang="en-GB" sz="1000">
              <a:solidFill>
                <a:srgbClr val="002060"/>
              </a:solidFill>
              <a:ea typeface="Times New Roman" panose="02020603050405020304" pitchFamily="18" charset="0"/>
            </a:endParaRPr>
          </a:p>
          <a:p>
            <a:pPr marL="0" indent="0" algn="ctr">
              <a:buNone/>
            </a:pPr>
            <a:r>
              <a:rPr lang="en-GB" sz="2000">
                <a:solidFill>
                  <a:srgbClr val="002060"/>
                </a:solidFill>
                <a:ea typeface="Times New Roman" panose="02020603050405020304" pitchFamily="18" charset="0"/>
              </a:rPr>
              <a:t>Based upon Section 1C IDP : Profile (About me) and Based upon </a:t>
            </a:r>
            <a:r>
              <a:rPr lang="en-GB" sz="2000">
                <a:solidFill>
                  <a:srgbClr val="002060"/>
                </a:solidFill>
              </a:rPr>
              <a:t>Section 2A IDP : Description of the child or young person’s additional learning needs (ALN) </a:t>
            </a:r>
          </a:p>
          <a:p>
            <a:pPr marL="0" indent="0" algn="ctr">
              <a:buNone/>
            </a:pPr>
            <a:endParaRPr lang="en-GB" sz="300">
              <a:solidFill>
                <a:srgbClr val="002060"/>
              </a:solidFill>
              <a:ea typeface="Times New Roman" panose="02020603050405020304" pitchFamily="18" charset="0"/>
            </a:endParaRPr>
          </a:p>
          <a:p>
            <a:pPr marL="0" indent="0" algn="ctr">
              <a:buNone/>
            </a:pPr>
            <a:r>
              <a:rPr lang="en-GB" sz="2400">
                <a:solidFill>
                  <a:srgbClr val="002060"/>
                </a:solidFill>
                <a:ea typeface="Times New Roman" panose="02020603050405020304" pitchFamily="18" charset="0"/>
              </a:rPr>
              <a:t>-&gt; Use the template provided &lt;-</a:t>
            </a:r>
          </a:p>
          <a:p>
            <a:pPr marL="0" indent="0" algn="ctr">
              <a:buNone/>
            </a:pPr>
            <a:endParaRPr lang="en-GB" sz="2400">
              <a:solidFill>
                <a:srgbClr val="FF0000"/>
              </a:solidFill>
              <a:ea typeface="Times New Roman" panose="02020603050405020304" pitchFamily="18" charset="0"/>
            </a:endParaRPr>
          </a:p>
          <a:p>
            <a:pPr marL="0" indent="0" algn="ctr">
              <a:buNone/>
            </a:pPr>
            <a:endParaRPr lang="en-GB" sz="2400">
              <a:solidFill>
                <a:srgbClr val="FF0000"/>
              </a:solidFill>
              <a:ea typeface="Times New Roman" panose="02020603050405020304" pitchFamily="18" charset="0"/>
            </a:endParaRPr>
          </a:p>
          <a:p>
            <a:pPr marL="0" indent="0" algn="ctr">
              <a:buNone/>
            </a:pPr>
            <a:endParaRPr lang="en-GB" sz="2400">
              <a:solidFill>
                <a:srgbClr val="FF0000"/>
              </a:solidFill>
              <a:ea typeface="Times New Roman" panose="02020603050405020304" pitchFamily="18" charset="0"/>
            </a:endParaRPr>
          </a:p>
          <a:p>
            <a:pPr marL="0" indent="0" algn="ctr">
              <a:buNone/>
            </a:pPr>
            <a:endParaRPr lang="en-GB" sz="2400">
              <a:solidFill>
                <a:srgbClr val="FF0000"/>
              </a:solidFill>
              <a:ea typeface="Times New Roman" panose="02020603050405020304" pitchFamily="18" charset="0"/>
            </a:endParaRPr>
          </a:p>
          <a:p>
            <a:pPr marL="0" indent="0">
              <a:buNone/>
            </a:pPr>
            <a:endParaRPr lang="en-GB" sz="2200"/>
          </a:p>
          <a:p>
            <a:pPr marL="0" indent="0" algn="r">
              <a:buNone/>
            </a:pPr>
            <a:endParaRPr lang="en-GB" sz="2400" b="1"/>
          </a:p>
          <a:p>
            <a:pPr marL="0" indent="0" algn="r">
              <a:buNone/>
            </a:pPr>
            <a:endParaRPr lang="en-GB" sz="900" b="1"/>
          </a:p>
          <a:p>
            <a:pPr marL="0" indent="0" algn="r">
              <a:buNone/>
            </a:pPr>
            <a:r>
              <a:rPr lang="en-GB" sz="2400" b="1">
                <a:solidFill>
                  <a:srgbClr val="002060"/>
                </a:solidFill>
              </a:rPr>
              <a:t>(Approx. 600 words)</a:t>
            </a:r>
          </a:p>
          <a:p>
            <a:endParaRPr lang="en-GB" sz="2400" i="1">
              <a:solidFill>
                <a:schemeClr val="accent1"/>
              </a:solidFill>
            </a:endParaRPr>
          </a:p>
        </p:txBody>
      </p:sp>
      <p:sp>
        <p:nvSpPr>
          <p:cNvPr id="3" name="Title 1"/>
          <p:cNvSpPr txBox="1">
            <a:spLocks/>
          </p:cNvSpPr>
          <p:nvPr/>
        </p:nvSpPr>
        <p:spPr>
          <a:xfrm>
            <a:off x="838200" y="37465"/>
            <a:ext cx="10515600" cy="57213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pic>
        <p:nvPicPr>
          <p:cNvPr id="6" name="Picture 5"/>
          <p:cNvPicPr>
            <a:picLocks noChangeAspect="1"/>
          </p:cNvPicPr>
          <p:nvPr/>
        </p:nvPicPr>
        <p:blipFill rotWithShape="1">
          <a:blip r:embed="rId2"/>
          <a:srcRect l="8095" t="28561" r="55239" b="22103"/>
          <a:stretch/>
        </p:blipFill>
        <p:spPr>
          <a:xfrm>
            <a:off x="290286" y="3194958"/>
            <a:ext cx="4470400" cy="3381828"/>
          </a:xfrm>
          <a:prstGeom prst="rect">
            <a:avLst/>
          </a:prstGeom>
        </p:spPr>
      </p:pic>
      <p:sp>
        <p:nvSpPr>
          <p:cNvPr id="7" name="Rectangle 6"/>
          <p:cNvSpPr/>
          <p:nvPr/>
        </p:nvSpPr>
        <p:spPr>
          <a:xfrm>
            <a:off x="5543732" y="3818164"/>
            <a:ext cx="6096000" cy="1938992"/>
          </a:xfrm>
          <a:prstGeom prst="rect">
            <a:avLst/>
          </a:prstGeom>
        </p:spPr>
        <p:txBody>
          <a:bodyPr>
            <a:spAutoFit/>
          </a:bodyPr>
          <a:lstStyle/>
          <a:p>
            <a:pPr algn="just"/>
            <a:r>
              <a:rPr lang="en-GB" sz="2400">
                <a:solidFill>
                  <a:srgbClr val="002060"/>
                </a:solidFill>
              </a:rPr>
              <a:t>This section of the IDP is a summary about the child or young person that provides context and information.</a:t>
            </a:r>
          </a:p>
          <a:p>
            <a:pPr algn="just"/>
            <a:endParaRPr lang="en-GB" sz="2400">
              <a:solidFill>
                <a:srgbClr val="002060"/>
              </a:solidFill>
            </a:endParaRPr>
          </a:p>
          <a:p>
            <a:pPr algn="just"/>
            <a:r>
              <a:rPr lang="en-GB" sz="2400">
                <a:solidFill>
                  <a:srgbClr val="002060"/>
                </a:solidFill>
              </a:rPr>
              <a:t>It should be </a:t>
            </a:r>
            <a:r>
              <a:rPr lang="en-GB" sz="2400" b="1">
                <a:solidFill>
                  <a:srgbClr val="002060"/>
                </a:solidFill>
              </a:rPr>
              <a:t>clear</a:t>
            </a:r>
            <a:r>
              <a:rPr lang="en-GB" sz="2400">
                <a:solidFill>
                  <a:srgbClr val="002060"/>
                </a:solidFill>
              </a:rPr>
              <a:t>, </a:t>
            </a:r>
            <a:r>
              <a:rPr lang="en-GB" sz="2400" b="1">
                <a:solidFill>
                  <a:srgbClr val="002060"/>
                </a:solidFill>
              </a:rPr>
              <a:t>concise</a:t>
            </a:r>
            <a:r>
              <a:rPr lang="en-GB" sz="2400">
                <a:solidFill>
                  <a:srgbClr val="002060"/>
                </a:solidFill>
              </a:rPr>
              <a:t>, and </a:t>
            </a:r>
            <a:r>
              <a:rPr lang="en-GB" sz="2400" b="1">
                <a:solidFill>
                  <a:srgbClr val="002060"/>
                </a:solidFill>
              </a:rPr>
              <a:t>accurate</a:t>
            </a:r>
            <a:r>
              <a:rPr lang="en-GB" sz="2400">
                <a:solidFill>
                  <a:srgbClr val="002060"/>
                </a:solidFill>
              </a:rPr>
              <a:t>.</a:t>
            </a:r>
          </a:p>
        </p:txBody>
      </p:sp>
    </p:spTree>
    <p:extLst>
      <p:ext uri="{BB962C8B-B14F-4D97-AF65-F5344CB8AC3E}">
        <p14:creationId xmlns:p14="http://schemas.microsoft.com/office/powerpoint/2010/main" val="3484201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3: </a:t>
            </a:r>
            <a:r>
              <a:rPr lang="cy-GB" sz="2400">
                <a:ea typeface="Times New Roman" panose="02020603050405020304" pitchFamily="18" charset="0"/>
              </a:rPr>
              <a:t>Archwiliwch a chrynhowch anghenion dysgu ychwanegol disgybl gan ddefnyddio dull cynllunio sy’n canolbwyntio ar yr unigolyn. </a:t>
            </a:r>
          </a:p>
          <a:p>
            <a:pPr marL="0" indent="0" algn="ctr">
              <a:buNone/>
            </a:pPr>
            <a:endParaRPr lang="cy-GB" sz="2400">
              <a:ea typeface="Times New Roman" panose="02020603050405020304" pitchFamily="18" charset="0"/>
            </a:endParaRPr>
          </a:p>
          <a:p>
            <a:pPr marL="0" indent="0" algn="ctr">
              <a:buNone/>
            </a:pPr>
            <a:r>
              <a:rPr lang="cy-GB" sz="2400">
                <a:ea typeface="Times New Roman" panose="02020603050405020304" pitchFamily="18" charset="0"/>
              </a:rPr>
              <a:t>Yn seiliedig ar Adran 1C CDU : Proffil (Amdanaf fi)</a:t>
            </a:r>
          </a:p>
          <a:p>
            <a:pPr marL="0" indent="0" algn="ctr">
              <a:buNone/>
            </a:pPr>
            <a:endParaRPr lang="cy-GB" sz="2400">
              <a:ea typeface="Times New Roman" panose="02020603050405020304" pitchFamily="18" charset="0"/>
            </a:endParaRPr>
          </a:p>
          <a:p>
            <a:pPr algn="just"/>
            <a:r>
              <a:rPr lang="cy-GB" sz="2200"/>
              <a:t>Dylai’r proffil roi </a:t>
            </a:r>
            <a:r>
              <a:rPr lang="cy-GB" sz="2200" b="1"/>
              <a:t>gwybodaeth allweddol</a:t>
            </a:r>
            <a:r>
              <a:rPr lang="cy-GB" sz="2200"/>
              <a:t>, megis disgrifio </a:t>
            </a:r>
            <a:r>
              <a:rPr lang="cy-GB" sz="2200" b="1"/>
              <a:t>cymeriad</a:t>
            </a:r>
            <a:r>
              <a:rPr lang="cy-GB" sz="2200"/>
              <a:t> y plentyn neu’r person ifanc, ei ddoniau a’i </a:t>
            </a:r>
            <a:r>
              <a:rPr lang="cy-GB" sz="2200" b="1"/>
              <a:t>dalentau</a:t>
            </a:r>
            <a:r>
              <a:rPr lang="cy-GB" sz="2200"/>
              <a:t>, yr hyn sy’n bwysig iddo, a’r </a:t>
            </a:r>
            <a:r>
              <a:rPr lang="cy-GB" sz="2200" b="1"/>
              <a:t>ffordd orau i’w gefnogi</a:t>
            </a:r>
            <a:r>
              <a:rPr lang="cy-GB" sz="2200"/>
              <a:t>. </a:t>
            </a:r>
          </a:p>
          <a:p>
            <a:pPr marL="0" indent="0" algn="just">
              <a:buNone/>
            </a:pPr>
            <a:endParaRPr lang="cy-GB" sz="2000"/>
          </a:p>
          <a:p>
            <a:pPr algn="just"/>
            <a:r>
              <a:rPr lang="cy-GB" sz="2200"/>
              <a:t>Gallai hyn gynnwys: ei hoff a chas bethau; manylion am chwarae, iechyd, annibyniaeth, cyfathrebu; y bobl y mae’r plentyn neu’r person ifanc yn ystyried sy’n bwysig iddo (teulu, ffrindiau neu staff cymorth personol, er enghraifft gofalwr neu gynorthwyydd personol); dyheadau am, er enghraifft, ei addysg a’i yrfa, byw’n annibynnol a chyfranogiad cymunedol.</a:t>
            </a:r>
          </a:p>
          <a:p>
            <a:pPr marL="0" indent="0">
              <a:buNone/>
            </a:pPr>
            <a:endParaRPr lang="cy-GB" sz="2200"/>
          </a:p>
          <a:p>
            <a:endParaRPr lang="cy-GB" sz="2400" i="1"/>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cy-GB" sz="3200" b="1"/>
              <a:t>Portffolio</a:t>
            </a:r>
          </a:p>
        </p:txBody>
      </p:sp>
    </p:spTree>
    <p:extLst>
      <p:ext uri="{BB962C8B-B14F-4D97-AF65-F5344CB8AC3E}">
        <p14:creationId xmlns:p14="http://schemas.microsoft.com/office/powerpoint/2010/main" val="609097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3: </a:t>
            </a:r>
            <a:r>
              <a:rPr lang="en-GB" sz="2400">
                <a:solidFill>
                  <a:srgbClr val="002060"/>
                </a:solidFill>
                <a:ea typeface="Times New Roman" panose="02020603050405020304" pitchFamily="18" charset="0"/>
              </a:rPr>
              <a:t>Explore and summarise the additional learning needs of a pupil using a person centred planning approach. </a:t>
            </a:r>
          </a:p>
          <a:p>
            <a:pPr marL="0" indent="0" algn="ctr">
              <a:buNone/>
            </a:pPr>
            <a:endParaRPr lang="en-GB" sz="2400">
              <a:solidFill>
                <a:srgbClr val="002060"/>
              </a:solidFill>
              <a:ea typeface="Times New Roman" panose="02020603050405020304" pitchFamily="18" charset="0"/>
            </a:endParaRPr>
          </a:p>
          <a:p>
            <a:pPr marL="0" indent="0" algn="ctr">
              <a:buNone/>
            </a:pPr>
            <a:r>
              <a:rPr lang="en-GB" sz="2400">
                <a:solidFill>
                  <a:srgbClr val="002060"/>
                </a:solidFill>
                <a:ea typeface="Times New Roman" panose="02020603050405020304" pitchFamily="18" charset="0"/>
              </a:rPr>
              <a:t>Based upon Section 1C IDP : Profile (About me)</a:t>
            </a:r>
          </a:p>
          <a:p>
            <a:pPr marL="0" indent="0" algn="ctr">
              <a:buNone/>
            </a:pPr>
            <a:endParaRPr lang="en-GB" sz="2400">
              <a:solidFill>
                <a:srgbClr val="002060"/>
              </a:solidFill>
              <a:ea typeface="Times New Roman" panose="02020603050405020304" pitchFamily="18" charset="0"/>
            </a:endParaRPr>
          </a:p>
          <a:p>
            <a:pPr algn="just"/>
            <a:r>
              <a:rPr lang="en-GB" sz="2200">
                <a:solidFill>
                  <a:srgbClr val="002060"/>
                </a:solidFill>
              </a:rPr>
              <a:t>The profile should provide </a:t>
            </a:r>
            <a:r>
              <a:rPr lang="en-GB" sz="2200" b="1">
                <a:solidFill>
                  <a:srgbClr val="002060"/>
                </a:solidFill>
              </a:rPr>
              <a:t>key</a:t>
            </a:r>
            <a:r>
              <a:rPr lang="en-GB" sz="2200">
                <a:solidFill>
                  <a:srgbClr val="002060"/>
                </a:solidFill>
              </a:rPr>
              <a:t> </a:t>
            </a:r>
            <a:r>
              <a:rPr lang="en-GB" sz="2200" b="1">
                <a:solidFill>
                  <a:srgbClr val="002060"/>
                </a:solidFill>
              </a:rPr>
              <a:t>information</a:t>
            </a:r>
            <a:r>
              <a:rPr lang="en-GB" sz="2200">
                <a:solidFill>
                  <a:srgbClr val="002060"/>
                </a:solidFill>
              </a:rPr>
              <a:t>, such as describing the child or young person’s </a:t>
            </a:r>
            <a:r>
              <a:rPr lang="en-GB" sz="2200" b="1">
                <a:solidFill>
                  <a:srgbClr val="002060"/>
                </a:solidFill>
              </a:rPr>
              <a:t>character</a:t>
            </a:r>
            <a:r>
              <a:rPr lang="en-GB" sz="2200">
                <a:solidFill>
                  <a:srgbClr val="002060"/>
                </a:solidFill>
              </a:rPr>
              <a:t>, their gifts and </a:t>
            </a:r>
            <a:r>
              <a:rPr lang="en-GB" sz="2200" b="1">
                <a:solidFill>
                  <a:srgbClr val="002060"/>
                </a:solidFill>
              </a:rPr>
              <a:t>talents</a:t>
            </a:r>
            <a:r>
              <a:rPr lang="en-GB" sz="2200">
                <a:solidFill>
                  <a:srgbClr val="002060"/>
                </a:solidFill>
              </a:rPr>
              <a:t>, what is important to them, and </a:t>
            </a:r>
            <a:r>
              <a:rPr lang="en-GB" sz="2200" b="1">
                <a:solidFill>
                  <a:srgbClr val="002060"/>
                </a:solidFill>
              </a:rPr>
              <a:t>the best way to support them</a:t>
            </a:r>
            <a:r>
              <a:rPr lang="en-GB" sz="2200">
                <a:solidFill>
                  <a:srgbClr val="002060"/>
                </a:solidFill>
              </a:rPr>
              <a:t>. </a:t>
            </a:r>
          </a:p>
          <a:p>
            <a:pPr algn="just"/>
            <a:endParaRPr lang="en-GB" sz="800">
              <a:solidFill>
                <a:srgbClr val="002060"/>
              </a:solidFill>
            </a:endParaRPr>
          </a:p>
          <a:p>
            <a:pPr algn="just"/>
            <a:r>
              <a:rPr lang="en-GB" sz="2200">
                <a:solidFill>
                  <a:srgbClr val="002060"/>
                </a:solidFill>
              </a:rPr>
              <a:t>This could include: their likes and dislikes; details about play, health, independence, communication; the people that the child or young person considers important to them (family, friends or personal support staff, for example a carer or personal assistant); aspirations about, for example, their education and career, independent living and community participation.</a:t>
            </a:r>
          </a:p>
          <a:p>
            <a:pPr marL="0" indent="0">
              <a:buNone/>
            </a:pPr>
            <a:endParaRPr lang="en-GB" sz="2200"/>
          </a:p>
          <a:p>
            <a:endParaRPr lang="en-GB" sz="2400" i="1">
              <a:solidFill>
                <a:schemeClr val="accent1"/>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en-GB" sz="3200" b="1">
                <a:solidFill>
                  <a:schemeClr val="accent1">
                    <a:lumMod val="75000"/>
                  </a:schemeClr>
                </a:solidFill>
              </a:rPr>
              <a:t>Portfolio</a:t>
            </a:r>
          </a:p>
        </p:txBody>
      </p:sp>
    </p:spTree>
    <p:extLst>
      <p:ext uri="{BB962C8B-B14F-4D97-AF65-F5344CB8AC3E}">
        <p14:creationId xmlns:p14="http://schemas.microsoft.com/office/powerpoint/2010/main" val="23149864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a:ea typeface="Times New Roman" panose="02020603050405020304" pitchFamily="18" charset="0"/>
              </a:rPr>
              <a:t>Elfen 3: </a:t>
            </a:r>
            <a:r>
              <a:rPr lang="cy-GB" sz="2400">
                <a:ea typeface="Times New Roman" panose="02020603050405020304" pitchFamily="18" charset="0"/>
              </a:rPr>
              <a:t>Archwiliwch a chrynhowch anghenion dysgu ychwanegol disgybl gan ddefnyddio dull cynllunio sy’n canolbwyntio ar yr unigolyn. </a:t>
            </a:r>
          </a:p>
          <a:p>
            <a:pPr indent="0" algn="just">
              <a:buNone/>
            </a:pPr>
            <a:endParaRPr lang="cy-GB" sz="2400">
              <a:ea typeface="Times New Roman" panose="02020603050405020304" pitchFamily="18" charset="0"/>
            </a:endParaRPr>
          </a:p>
          <a:p>
            <a:pPr indent="0" algn="ctr">
              <a:buNone/>
            </a:pPr>
            <a:r>
              <a:rPr lang="cy-GB" sz="2400">
                <a:ea typeface="Times New Roman" panose="02020603050405020304" pitchFamily="18" charset="0"/>
              </a:rPr>
              <a:t>Yn seiliedig ar Adran 2A CDU : Disgrifiad o anghenion dysgu ychwanegol (ADY) y plentyn neu’r person ifanc </a:t>
            </a:r>
          </a:p>
          <a:p>
            <a:pPr indent="0" algn="just">
              <a:buNone/>
            </a:pPr>
            <a:endParaRPr lang="cy-GB" sz="2400">
              <a:ea typeface="Times New Roman" panose="02020603050405020304" pitchFamily="18" charset="0"/>
            </a:endParaRPr>
          </a:p>
          <a:p>
            <a:pPr marL="571500" indent="-342900" algn="just"/>
            <a:r>
              <a:rPr lang="cy-GB" sz="2000">
                <a:ea typeface="Times New Roman" panose="02020603050405020304" pitchFamily="18" charset="0"/>
              </a:rPr>
              <a:t>Dyma lle y disgrifir ADY y plentyn neu’r person ifanc mewn ffordd </a:t>
            </a:r>
            <a:r>
              <a:rPr lang="cy-GB" sz="2000" b="1">
                <a:ea typeface="Times New Roman" panose="02020603050405020304" pitchFamily="18" charset="0"/>
              </a:rPr>
              <a:t>glir</a:t>
            </a:r>
            <a:r>
              <a:rPr lang="cy-GB" sz="2000">
                <a:ea typeface="Times New Roman" panose="02020603050405020304" pitchFamily="18" charset="0"/>
              </a:rPr>
              <a:t> a </a:t>
            </a:r>
            <a:r>
              <a:rPr lang="cy-GB" sz="2000" b="1">
                <a:ea typeface="Times New Roman" panose="02020603050405020304" pitchFamily="18" charset="0"/>
              </a:rPr>
              <a:t>chynhwysfawr</a:t>
            </a:r>
            <a:r>
              <a:rPr lang="cy-GB" sz="2000">
                <a:ea typeface="Times New Roman" panose="02020603050405020304" pitchFamily="18" charset="0"/>
              </a:rPr>
              <a:t>. </a:t>
            </a:r>
          </a:p>
          <a:p>
            <a:pPr marL="571500" indent="-342900" algn="just"/>
            <a:r>
              <a:rPr lang="cy-GB" sz="2000">
                <a:ea typeface="Times New Roman" panose="02020603050405020304" pitchFamily="18" charset="0"/>
              </a:rPr>
              <a:t>Dylai’r adran hon gynnwys:   </a:t>
            </a:r>
          </a:p>
          <a:p>
            <a:pPr marL="1028700" lvl="1" indent="-342900" algn="just"/>
            <a:r>
              <a:rPr lang="cy-GB" sz="2000">
                <a:ea typeface="Times New Roman" panose="02020603050405020304" pitchFamily="18" charset="0"/>
              </a:rPr>
              <a:t>Diagnosis perthnasol</a:t>
            </a:r>
          </a:p>
          <a:p>
            <a:pPr marL="1028700" lvl="1" indent="-342900" algn="just"/>
            <a:r>
              <a:rPr lang="cy-GB" sz="2000">
                <a:ea typeface="Times New Roman" panose="02020603050405020304" pitchFamily="18" charset="0"/>
              </a:rPr>
              <a:t>Adnabod unrhyw </a:t>
            </a:r>
            <a:r>
              <a:rPr lang="cy-GB" sz="2000" err="1">
                <a:ea typeface="Times New Roman" panose="02020603050405020304" pitchFamily="18" charset="0"/>
              </a:rPr>
              <a:t>fylchau</a:t>
            </a:r>
            <a:r>
              <a:rPr lang="cy-GB" sz="2000">
                <a:ea typeface="Times New Roman" panose="02020603050405020304" pitchFamily="18" charset="0"/>
              </a:rPr>
              <a:t> yn y wybodaeth </a:t>
            </a:r>
          </a:p>
          <a:p>
            <a:pPr marL="1028700" lvl="1" indent="-342900" algn="just"/>
            <a:r>
              <a:rPr lang="cy-GB" sz="2000">
                <a:ea typeface="Times New Roman" panose="02020603050405020304" pitchFamily="18" charset="0"/>
              </a:rPr>
              <a:t>Sail resymegol ar gyfer penderfyniadau am ADY plentyn ac a oedd barn wahanol</a:t>
            </a:r>
          </a:p>
          <a:p>
            <a:pPr marL="1028700" lvl="1" indent="-342900" algn="just"/>
            <a:r>
              <a:rPr lang="cy-GB" sz="2000">
                <a:ea typeface="Times New Roman" panose="02020603050405020304" pitchFamily="18" charset="0"/>
              </a:rPr>
              <a:t>Unrhyw newidiadau i’r disgrifiad ADY dros amser</a:t>
            </a:r>
          </a:p>
          <a:p>
            <a:pPr marL="1828800" lvl="4" indent="0" algn="just">
              <a:buNone/>
            </a:pPr>
            <a:endParaRPr lang="cy-GB" sz="2000"/>
          </a:p>
          <a:p>
            <a:r>
              <a:rPr lang="cy-GB" sz="2000"/>
              <a:t>Peidiwch â drysu rhwng disgrifiad yr ADY a’r </a:t>
            </a:r>
            <a:r>
              <a:rPr lang="cy-GB" sz="2000" err="1"/>
              <a:t>DDdY</a:t>
            </a:r>
            <a:r>
              <a:rPr lang="cy-GB" sz="2000"/>
              <a:t> sydd ei hangen i ddiwallu’r anghenion hynny. </a:t>
            </a:r>
          </a:p>
          <a:p>
            <a:pPr marL="3200400" lvl="7" indent="0" algn="just">
              <a:buNone/>
            </a:pPr>
            <a:endParaRPr lang="cy-GB" sz="2000"/>
          </a:p>
          <a:p>
            <a:endParaRPr lang="cy-GB" sz="2400" i="1"/>
          </a:p>
        </p:txBody>
      </p:sp>
      <p:sp>
        <p:nvSpPr>
          <p:cNvPr id="3" name="Title 1"/>
          <p:cNvSpPr txBox="1">
            <a:spLocks/>
          </p:cNvSpPr>
          <p:nvPr/>
        </p:nvSpPr>
        <p:spPr>
          <a:xfrm>
            <a:off x="838200" y="37465"/>
            <a:ext cx="10515600" cy="644706"/>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a:t>Portffolio</a:t>
            </a:r>
          </a:p>
        </p:txBody>
      </p:sp>
    </p:spTree>
    <p:extLst>
      <p:ext uri="{BB962C8B-B14F-4D97-AF65-F5344CB8AC3E}">
        <p14:creationId xmlns:p14="http://schemas.microsoft.com/office/powerpoint/2010/main" val="1654793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3: </a:t>
            </a:r>
            <a:r>
              <a:rPr lang="en-GB" sz="2400">
                <a:solidFill>
                  <a:srgbClr val="002060"/>
                </a:solidFill>
                <a:ea typeface="Times New Roman" panose="02020603050405020304" pitchFamily="18" charset="0"/>
              </a:rPr>
              <a:t>Explore and summarise the additional learning needs of a pupil using a person centred planning approach. </a:t>
            </a:r>
          </a:p>
          <a:p>
            <a:pPr indent="0" algn="just">
              <a:buNone/>
            </a:pPr>
            <a:endParaRPr lang="en-GB" sz="2400">
              <a:solidFill>
                <a:srgbClr val="002060"/>
              </a:solidFill>
              <a:ea typeface="Times New Roman" panose="02020603050405020304" pitchFamily="18" charset="0"/>
            </a:endParaRPr>
          </a:p>
          <a:p>
            <a:pPr marL="0" indent="0" algn="ctr">
              <a:buNone/>
            </a:pPr>
            <a:r>
              <a:rPr lang="en-GB" sz="2400">
                <a:solidFill>
                  <a:srgbClr val="002060"/>
                </a:solidFill>
                <a:ea typeface="Times New Roman" panose="02020603050405020304" pitchFamily="18" charset="0"/>
              </a:rPr>
              <a:t>Based upon Section 2A IDP : Description of the child or young person’s additional learning needs (ALN) </a:t>
            </a:r>
          </a:p>
          <a:p>
            <a:pPr marL="0" indent="0" algn="ctr">
              <a:buNone/>
            </a:pPr>
            <a:endParaRPr lang="en-GB" sz="2400">
              <a:solidFill>
                <a:srgbClr val="002060"/>
              </a:solidFill>
              <a:ea typeface="Times New Roman" panose="02020603050405020304" pitchFamily="18" charset="0"/>
            </a:endParaRPr>
          </a:p>
          <a:p>
            <a:pPr algn="just"/>
            <a:r>
              <a:rPr lang="en-GB" sz="2000">
                <a:solidFill>
                  <a:srgbClr val="002060"/>
                </a:solidFill>
              </a:rPr>
              <a:t>This is where the child or young person's ALN is described in a </a:t>
            </a:r>
            <a:r>
              <a:rPr lang="en-GB" sz="2000" b="1">
                <a:solidFill>
                  <a:srgbClr val="002060"/>
                </a:solidFill>
              </a:rPr>
              <a:t>clear</a:t>
            </a:r>
            <a:r>
              <a:rPr lang="en-GB" sz="2000">
                <a:solidFill>
                  <a:srgbClr val="002060"/>
                </a:solidFill>
              </a:rPr>
              <a:t> and </a:t>
            </a:r>
            <a:r>
              <a:rPr lang="en-GB" sz="2000" b="1">
                <a:solidFill>
                  <a:srgbClr val="002060"/>
                </a:solidFill>
              </a:rPr>
              <a:t>comprehensive</a:t>
            </a:r>
            <a:r>
              <a:rPr lang="en-GB" sz="2000">
                <a:solidFill>
                  <a:srgbClr val="002060"/>
                </a:solidFill>
              </a:rPr>
              <a:t> way. </a:t>
            </a:r>
          </a:p>
          <a:p>
            <a:pPr algn="just"/>
            <a:r>
              <a:rPr lang="en-GB" sz="2000">
                <a:solidFill>
                  <a:srgbClr val="002060"/>
                </a:solidFill>
              </a:rPr>
              <a:t>This section should include: </a:t>
            </a:r>
          </a:p>
          <a:p>
            <a:pPr lvl="1"/>
            <a:r>
              <a:rPr lang="en-GB" sz="2000">
                <a:solidFill>
                  <a:srgbClr val="002060"/>
                </a:solidFill>
              </a:rPr>
              <a:t>A relevant diagnosis</a:t>
            </a:r>
          </a:p>
          <a:p>
            <a:pPr lvl="1"/>
            <a:r>
              <a:rPr lang="en-GB" sz="2000">
                <a:solidFill>
                  <a:srgbClr val="002060"/>
                </a:solidFill>
              </a:rPr>
              <a:t>Identification any gaps in information </a:t>
            </a:r>
          </a:p>
          <a:p>
            <a:pPr lvl="1" algn="just"/>
            <a:r>
              <a:rPr lang="en-GB" sz="2000">
                <a:solidFill>
                  <a:srgbClr val="002060"/>
                </a:solidFill>
              </a:rPr>
              <a:t>Reasoning for decisions on a child's ALN and if there were different opinions. </a:t>
            </a:r>
          </a:p>
          <a:p>
            <a:pPr lvl="1" algn="just"/>
            <a:r>
              <a:rPr lang="en-GB" sz="2000">
                <a:solidFill>
                  <a:srgbClr val="002060"/>
                </a:solidFill>
              </a:rPr>
              <a:t>Any changes to ALN description over time </a:t>
            </a:r>
          </a:p>
          <a:p>
            <a:pPr lvl="4" algn="just"/>
            <a:endParaRPr lang="en-GB" sz="2000">
              <a:solidFill>
                <a:srgbClr val="002060"/>
              </a:solidFill>
            </a:endParaRPr>
          </a:p>
          <a:p>
            <a:r>
              <a:rPr lang="en-GB" sz="2000">
                <a:solidFill>
                  <a:srgbClr val="002060"/>
                </a:solidFill>
              </a:rPr>
              <a:t>Do not confuse the description of ALN with the ALP necessary to meet those needs. </a:t>
            </a:r>
          </a:p>
          <a:p>
            <a:pPr marL="3200400" lvl="7" indent="0" algn="just">
              <a:buNone/>
            </a:pPr>
            <a:endParaRPr lang="en-GB" sz="2000"/>
          </a:p>
          <a:p>
            <a:endParaRPr lang="en-GB" sz="2400" i="1">
              <a:solidFill>
                <a:schemeClr val="accent1"/>
              </a:solidFill>
            </a:endParaRPr>
          </a:p>
        </p:txBody>
      </p:sp>
      <p:sp>
        <p:nvSpPr>
          <p:cNvPr id="3" name="Title 1"/>
          <p:cNvSpPr txBox="1">
            <a:spLocks/>
          </p:cNvSpPr>
          <p:nvPr/>
        </p:nvSpPr>
        <p:spPr>
          <a:xfrm>
            <a:off x="838200" y="37465"/>
            <a:ext cx="10515600" cy="644706"/>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Tree>
    <p:extLst>
      <p:ext uri="{BB962C8B-B14F-4D97-AF65-F5344CB8AC3E}">
        <p14:creationId xmlns:p14="http://schemas.microsoft.com/office/powerpoint/2010/main" val="3316578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377371" y="259087"/>
            <a:ext cx="11379200" cy="6001643"/>
          </a:xfrm>
          <a:prstGeom prst="rect">
            <a:avLst/>
          </a:prstGeom>
        </p:spPr>
        <p:txBody>
          <a:bodyPr wrap="square">
            <a:spAutoFit/>
          </a:bodyPr>
          <a:lstStyle/>
          <a:p>
            <a:pPr algn="ctr"/>
            <a:r>
              <a:rPr lang="cy-GB" sz="2400" b="1" u="sng">
                <a:effectLst/>
              </a:rPr>
              <a:t>DEILLIANNAU DYSGU </a:t>
            </a:r>
          </a:p>
          <a:p>
            <a:pPr algn="ctr"/>
            <a:endParaRPr lang="cy-GB" sz="2400" b="1" u="sng">
              <a:effectLst/>
            </a:endParaRPr>
          </a:p>
          <a:p>
            <a:r>
              <a:rPr lang="cy-GB" sz="2400">
                <a:effectLst/>
              </a:rPr>
              <a:t>Ar ôl cwblhau’r modwl hwn yn llwyddiannus, dylech fod yn gallu: </a:t>
            </a:r>
          </a:p>
          <a:p>
            <a:endParaRPr lang="cy-GB" sz="2400">
              <a:effectLst/>
            </a:endParaRPr>
          </a:p>
          <a:p>
            <a:endParaRPr lang="cy-GB" sz="2400">
              <a:effectLst/>
            </a:endParaRPr>
          </a:p>
          <a:p>
            <a:pPr algn="just"/>
            <a:r>
              <a:rPr lang="cy-GB" sz="2400"/>
              <a:t>• Deall model cymdeithasol anabledd a chanfyddiadau newidiol am anghenion ychwanegol yn ymwneud ag arfer da mewn amgylchedd dysgu ac addysgu cynhwysol a chynaliadwy</a:t>
            </a:r>
          </a:p>
          <a:p>
            <a:pPr algn="just"/>
            <a:endParaRPr lang="cy-GB" sz="2400"/>
          </a:p>
          <a:p>
            <a:pPr algn="just"/>
            <a:r>
              <a:rPr lang="cy-GB" sz="2400"/>
              <a:t>• Archwilio’r sbectrwm eang a chymhleth o Anghenion Dysgu Ychwanegol </a:t>
            </a:r>
          </a:p>
          <a:p>
            <a:pPr algn="just"/>
            <a:endParaRPr lang="cy-GB" sz="2400"/>
          </a:p>
          <a:p>
            <a:pPr algn="just"/>
            <a:r>
              <a:rPr lang="cy-GB" sz="2400"/>
              <a:t>• Trafod natur y gefnogaeth a gynigir i ddysgwyr gan ystod o asiantaethau, yn enwedig ar bwyntiau trosglwyddo allweddol</a:t>
            </a:r>
          </a:p>
          <a:p>
            <a:pPr algn="just"/>
            <a:endParaRPr lang="cy-GB" sz="2400"/>
          </a:p>
          <a:p>
            <a:pPr algn="just"/>
            <a:r>
              <a:rPr lang="cy-GB" sz="2400"/>
              <a:t>• Trefnu eu gwybodaeth a’r hyn y maent wedi’i ddysgu drwy ddefnyddio amrywiaeth o adnoddau gwybodaeth, a chyflwyno’u gwaith ar y lefel briodol</a:t>
            </a:r>
          </a:p>
        </p:txBody>
      </p:sp>
    </p:spTree>
    <p:extLst>
      <p:ext uri="{BB962C8B-B14F-4D97-AF65-F5344CB8AC3E}">
        <p14:creationId xmlns:p14="http://schemas.microsoft.com/office/powerpoint/2010/main" val="2845156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377371" y="259087"/>
            <a:ext cx="11379200" cy="6001643"/>
          </a:xfrm>
          <a:prstGeom prst="rect">
            <a:avLst/>
          </a:prstGeom>
        </p:spPr>
        <p:txBody>
          <a:bodyPr wrap="square">
            <a:spAutoFit/>
          </a:bodyPr>
          <a:lstStyle/>
          <a:p>
            <a:pPr algn="ctr"/>
            <a:r>
              <a:rPr lang="en-GB" sz="2400" b="1" u="sng">
                <a:effectLst/>
              </a:rPr>
              <a:t>LEARNING OUTCOMES </a:t>
            </a:r>
          </a:p>
          <a:p>
            <a:pPr algn="ctr"/>
            <a:endParaRPr lang="en-GB" sz="2400" b="1" u="sng">
              <a:effectLst/>
            </a:endParaRPr>
          </a:p>
          <a:p>
            <a:r>
              <a:rPr lang="en-GB" sz="2400">
                <a:effectLst/>
              </a:rPr>
              <a:t>Upon the successful completion of this module, you should be able to: </a:t>
            </a:r>
          </a:p>
          <a:p>
            <a:endParaRPr lang="en-GB" sz="2400">
              <a:effectLst/>
            </a:endParaRPr>
          </a:p>
          <a:p>
            <a:endParaRPr lang="en-GB" sz="2400">
              <a:effectLst/>
            </a:endParaRPr>
          </a:p>
          <a:p>
            <a:pPr algn="just"/>
            <a:r>
              <a:rPr lang="en-GB" sz="2400"/>
              <a:t>• Understand the social model of disability and changing perceptions of additional needs relating to good practice in an inclusive and sustainable teaching and learning environment. </a:t>
            </a:r>
          </a:p>
          <a:p>
            <a:pPr algn="just"/>
            <a:endParaRPr lang="en-GB" sz="2400"/>
          </a:p>
          <a:p>
            <a:pPr algn="just"/>
            <a:r>
              <a:rPr lang="en-GB" sz="2400"/>
              <a:t>• Explore the wide and complex spectrum of Additional Learning Needs</a:t>
            </a:r>
          </a:p>
          <a:p>
            <a:pPr algn="just"/>
            <a:endParaRPr lang="en-GB" sz="2400"/>
          </a:p>
          <a:p>
            <a:pPr algn="just"/>
            <a:r>
              <a:rPr lang="en-GB" sz="2400"/>
              <a:t>• Discuss the nature of support offered to learners by a range of agencies, particularly at key transition points</a:t>
            </a:r>
          </a:p>
          <a:p>
            <a:pPr algn="just"/>
            <a:endParaRPr lang="en-GB" sz="2400"/>
          </a:p>
          <a:p>
            <a:pPr algn="just"/>
            <a:r>
              <a:rPr lang="en-GB" sz="2400"/>
              <a:t>• Organise their knowledge and learning through the use of a range of information resources and present their work at an appropriate level.</a:t>
            </a:r>
          </a:p>
        </p:txBody>
      </p:sp>
    </p:spTree>
    <p:extLst>
      <p:ext uri="{BB962C8B-B14F-4D97-AF65-F5344CB8AC3E}">
        <p14:creationId xmlns:p14="http://schemas.microsoft.com/office/powerpoint/2010/main" val="32602608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8F37E-BAA6-1193-E555-6B958B3FD14E}"/>
              </a:ext>
            </a:extLst>
          </p:cNvPr>
          <p:cNvSpPr>
            <a:spLocks noGrp="1"/>
          </p:cNvSpPr>
          <p:nvPr>
            <p:ph type="title"/>
          </p:nvPr>
        </p:nvSpPr>
        <p:spPr>
          <a:xfrm>
            <a:off x="5764783" y="349664"/>
            <a:ext cx="5845571" cy="1638377"/>
          </a:xfrm>
        </p:spPr>
        <p:txBody>
          <a:bodyPr anchor="b">
            <a:normAutofit/>
          </a:bodyPr>
          <a:lstStyle/>
          <a:p>
            <a:r>
              <a:rPr lang="cy-GB" sz="4800"/>
              <a:t>Gwerthuso’r modwl hwn</a:t>
            </a:r>
          </a:p>
        </p:txBody>
      </p:sp>
      <p:sp>
        <p:nvSpPr>
          <p:cNvPr id="14" name="Rectangle 13">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C68EBA-A776-60EF-1B46-1D3216D9E984}"/>
              </a:ext>
            </a:extLst>
          </p:cNvPr>
          <p:cNvSpPr>
            <a:spLocks noGrp="1"/>
          </p:cNvSpPr>
          <p:nvPr>
            <p:ph idx="1"/>
          </p:nvPr>
        </p:nvSpPr>
        <p:spPr>
          <a:xfrm>
            <a:off x="5766262" y="2620641"/>
            <a:ext cx="5837750" cy="3023702"/>
          </a:xfrm>
        </p:spPr>
        <p:txBody>
          <a:bodyPr anchor="ctr">
            <a:normAutofit/>
          </a:bodyPr>
          <a:lstStyle/>
          <a:p>
            <a:endParaRPr lang="cy-GB" sz="2000" dirty="0"/>
          </a:p>
          <a:p>
            <a:r>
              <a:rPr lang="cy-GB" sz="2000" dirty="0"/>
              <a:t>Cofiwch lenwi’r ffurflen werthuso ar gyfer ECIE4003 (</a:t>
            </a:r>
            <a:r>
              <a:rPr lang="cy-GB" sz="2000" dirty="0" err="1"/>
              <a:t>Moodle</a:t>
            </a:r>
            <a:r>
              <a:rPr lang="cy-GB" sz="2000" dirty="0"/>
              <a:t>)</a:t>
            </a:r>
          </a:p>
          <a:p>
            <a:r>
              <a:rPr lang="cy-GB" sz="2000" dirty="0"/>
              <a:t>Mae hi wedi bod yn bleser gweithio gyda chi ar y modwl hwn</a:t>
            </a:r>
          </a:p>
          <a:p>
            <a:r>
              <a:rPr lang="cy-GB" sz="2000" dirty="0"/>
              <a:t>Diolch yn fawr iawn</a:t>
            </a:r>
          </a:p>
          <a:p>
            <a:r>
              <a:rPr lang="cy-GB" sz="2000" dirty="0"/>
              <a:t>Unrhyw gwestiynau: </a:t>
            </a:r>
            <a:r>
              <a:rPr lang="cy-GB" sz="2000" dirty="0">
                <a:hlinkClick r:id="rId2">
                  <a:extLst>
                    <a:ext uri="{A12FA001-AC4F-418D-AE19-62706E023703}">
                      <ahyp:hlinkClr xmlns:ahyp="http://schemas.microsoft.com/office/drawing/2018/hyperlinkcolor" val="tx"/>
                    </a:ext>
                  </a:extLst>
                </a:hlinkClick>
              </a:rPr>
              <a:t>s.ainsworth@uwtsd.ac.uk</a:t>
            </a:r>
            <a:r>
              <a:rPr lang="cy-GB" sz="2000" dirty="0"/>
              <a:t> </a:t>
            </a:r>
          </a:p>
        </p:txBody>
      </p:sp>
    </p:spTree>
    <p:extLst>
      <p:ext uri="{BB962C8B-B14F-4D97-AF65-F5344CB8AC3E}">
        <p14:creationId xmlns:p14="http://schemas.microsoft.com/office/powerpoint/2010/main" val="37040919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8F37E-BAA6-1193-E555-6B958B3FD14E}"/>
              </a:ext>
            </a:extLst>
          </p:cNvPr>
          <p:cNvSpPr>
            <a:spLocks noGrp="1"/>
          </p:cNvSpPr>
          <p:nvPr>
            <p:ph type="title"/>
          </p:nvPr>
        </p:nvSpPr>
        <p:spPr>
          <a:xfrm>
            <a:off x="5764783" y="349664"/>
            <a:ext cx="5845571" cy="1638377"/>
          </a:xfrm>
        </p:spPr>
        <p:txBody>
          <a:bodyPr anchor="b">
            <a:normAutofit/>
          </a:bodyPr>
          <a:lstStyle/>
          <a:p>
            <a:r>
              <a:rPr lang="en-GB" sz="4800">
                <a:solidFill>
                  <a:srgbClr val="002060"/>
                </a:solidFill>
              </a:rPr>
              <a:t>Evaluation of this module</a:t>
            </a:r>
          </a:p>
        </p:txBody>
      </p:sp>
      <p:sp>
        <p:nvSpPr>
          <p:cNvPr id="14" name="Rectangle 13">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C68EBA-A776-60EF-1B46-1D3216D9E984}"/>
              </a:ext>
            </a:extLst>
          </p:cNvPr>
          <p:cNvSpPr>
            <a:spLocks noGrp="1"/>
          </p:cNvSpPr>
          <p:nvPr>
            <p:ph idx="1"/>
          </p:nvPr>
        </p:nvSpPr>
        <p:spPr>
          <a:xfrm>
            <a:off x="5766262" y="2620641"/>
            <a:ext cx="5837750" cy="3023702"/>
          </a:xfrm>
        </p:spPr>
        <p:txBody>
          <a:bodyPr anchor="ctr">
            <a:normAutofit/>
          </a:bodyPr>
          <a:lstStyle/>
          <a:p>
            <a:endParaRPr lang="en-GB" sz="2000" dirty="0"/>
          </a:p>
          <a:p>
            <a:r>
              <a:rPr lang="en-GB" sz="2000" dirty="0">
                <a:solidFill>
                  <a:srgbClr val="002060"/>
                </a:solidFill>
              </a:rPr>
              <a:t>Please can you remember to complete the evaluation form for ECIE4003 on Moodle</a:t>
            </a:r>
          </a:p>
          <a:p>
            <a:r>
              <a:rPr lang="en-GB" sz="2000" dirty="0">
                <a:solidFill>
                  <a:srgbClr val="002060"/>
                </a:solidFill>
              </a:rPr>
              <a:t>It’s been a delight to work with you on this module</a:t>
            </a:r>
          </a:p>
          <a:p>
            <a:r>
              <a:rPr lang="en-GB" sz="2000" dirty="0">
                <a:solidFill>
                  <a:srgbClr val="002060"/>
                </a:solidFill>
              </a:rPr>
              <a:t>Thank you/ </a:t>
            </a:r>
            <a:r>
              <a:rPr lang="en-GB" sz="2000" dirty="0" err="1">
                <a:solidFill>
                  <a:srgbClr val="002060"/>
                </a:solidFill>
              </a:rPr>
              <a:t>Diolch</a:t>
            </a:r>
            <a:r>
              <a:rPr lang="en-GB" sz="2000" dirty="0">
                <a:solidFill>
                  <a:srgbClr val="002060"/>
                </a:solidFill>
              </a:rPr>
              <a:t> </a:t>
            </a:r>
            <a:r>
              <a:rPr lang="en-GB" sz="2000" dirty="0" err="1">
                <a:solidFill>
                  <a:srgbClr val="002060"/>
                </a:solidFill>
              </a:rPr>
              <a:t>yn</a:t>
            </a:r>
            <a:r>
              <a:rPr lang="en-GB" sz="2000" dirty="0">
                <a:solidFill>
                  <a:srgbClr val="002060"/>
                </a:solidFill>
              </a:rPr>
              <a:t> </a:t>
            </a:r>
            <a:r>
              <a:rPr lang="en-GB" sz="2000" dirty="0" err="1">
                <a:solidFill>
                  <a:srgbClr val="002060"/>
                </a:solidFill>
              </a:rPr>
              <a:t>fawr</a:t>
            </a:r>
            <a:r>
              <a:rPr lang="en-GB" sz="2000" dirty="0">
                <a:solidFill>
                  <a:srgbClr val="002060"/>
                </a:solidFill>
              </a:rPr>
              <a:t> </a:t>
            </a:r>
            <a:r>
              <a:rPr lang="en-GB" sz="2000" dirty="0" err="1">
                <a:solidFill>
                  <a:srgbClr val="002060"/>
                </a:solidFill>
              </a:rPr>
              <a:t>iawn</a:t>
            </a:r>
            <a:endParaRPr lang="en-GB" sz="2000" dirty="0">
              <a:solidFill>
                <a:srgbClr val="002060"/>
              </a:solidFill>
            </a:endParaRPr>
          </a:p>
          <a:p>
            <a:r>
              <a:rPr lang="en-GB" sz="2000" dirty="0">
                <a:solidFill>
                  <a:srgbClr val="002060"/>
                </a:solidFill>
              </a:rPr>
              <a:t>Any questions: </a:t>
            </a:r>
            <a:r>
              <a:rPr lang="en-GB" sz="2000" dirty="0">
                <a:solidFill>
                  <a:srgbClr val="002060"/>
                </a:solidFill>
                <a:hlinkClick r:id="rId2">
                  <a:extLst>
                    <a:ext uri="{A12FA001-AC4F-418D-AE19-62706E023703}">
                      <ahyp:hlinkClr xmlns:ahyp="http://schemas.microsoft.com/office/drawing/2018/hyperlinkcolor" val="tx"/>
                    </a:ext>
                  </a:extLst>
                </a:hlinkClick>
              </a:rPr>
              <a:t>s.ainsworth@uwtsd.ac.uk</a:t>
            </a:r>
            <a:r>
              <a:rPr lang="en-GB" sz="2000" dirty="0">
                <a:solidFill>
                  <a:srgbClr val="002060"/>
                </a:solidFill>
              </a:rPr>
              <a:t> </a:t>
            </a:r>
          </a:p>
        </p:txBody>
      </p:sp>
    </p:spTree>
    <p:extLst>
      <p:ext uri="{BB962C8B-B14F-4D97-AF65-F5344CB8AC3E}">
        <p14:creationId xmlns:p14="http://schemas.microsoft.com/office/powerpoint/2010/main" val="42772414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88F37-4605-3B5F-9DFA-AC135A7F1465}"/>
              </a:ext>
            </a:extLst>
          </p:cNvPr>
          <p:cNvSpPr>
            <a:spLocks noGrp="1"/>
          </p:cNvSpPr>
          <p:nvPr>
            <p:ph type="title"/>
          </p:nvPr>
        </p:nvSpPr>
        <p:spPr/>
        <p:txBody>
          <a:bodyPr/>
          <a:lstStyle/>
          <a:p>
            <a:r>
              <a:rPr lang="cy-GB"/>
              <a:t>Rhestr cyfeiriadau</a:t>
            </a:r>
            <a:br>
              <a:rPr lang="en-GB">
                <a:solidFill>
                  <a:srgbClr val="002060"/>
                </a:solidFill>
              </a:rPr>
            </a:br>
            <a:r>
              <a:rPr lang="en-GB">
                <a:solidFill>
                  <a:srgbClr val="002060"/>
                </a:solidFill>
              </a:rPr>
              <a:t>Reference list</a:t>
            </a:r>
          </a:p>
        </p:txBody>
      </p:sp>
      <p:sp>
        <p:nvSpPr>
          <p:cNvPr id="3" name="Content Placeholder 2">
            <a:extLst>
              <a:ext uri="{FF2B5EF4-FFF2-40B4-BE49-F238E27FC236}">
                <a16:creationId xmlns:a16="http://schemas.microsoft.com/office/drawing/2014/main" id="{AE215120-B9D6-D6BA-CA6E-C3229C1052C7}"/>
              </a:ext>
            </a:extLst>
          </p:cNvPr>
          <p:cNvSpPr>
            <a:spLocks noGrp="1"/>
          </p:cNvSpPr>
          <p:nvPr>
            <p:ph idx="1"/>
          </p:nvPr>
        </p:nvSpPr>
        <p:spPr>
          <a:xfrm>
            <a:off x="838200" y="1825624"/>
            <a:ext cx="10515600" cy="4879975"/>
          </a:xfrm>
        </p:spPr>
        <p:txBody>
          <a:bodyPr>
            <a:normAutofit fontScale="77500" lnSpcReduction="20000"/>
          </a:bodyPr>
          <a:lstStyle/>
          <a:p>
            <a:pPr marL="0" indent="0" algn="l" fontAlgn="base">
              <a:buNone/>
            </a:pPr>
            <a:endParaRPr lang="en-GB" sz="1800">
              <a:solidFill>
                <a:srgbClr val="000000"/>
              </a:solidFill>
              <a:latin typeface="Arial" panose="020B0604020202020204" pitchFamily="34" charset="0"/>
              <a:hlinkClick r:id="rId2"/>
            </a:endParaRPr>
          </a:p>
          <a:p>
            <a:pPr fontAlgn="base"/>
            <a:r>
              <a:rPr lang="cy-GB" sz="2400" b="0" i="0">
                <a:solidFill>
                  <a:srgbClr val="002060"/>
                </a:solidFill>
                <a:effectLst/>
                <a:latin typeface="Arial" panose="020B0604020202020204" pitchFamily="34" charset="0"/>
              </a:rPr>
              <a:t>Canolfan Genedlaethol Anna </a:t>
            </a:r>
            <a:r>
              <a:rPr lang="cy-GB" sz="2400" b="0" i="0" err="1">
                <a:solidFill>
                  <a:srgbClr val="002060"/>
                </a:solidFill>
                <a:effectLst/>
                <a:latin typeface="Arial" panose="020B0604020202020204" pitchFamily="34" charset="0"/>
              </a:rPr>
              <a:t>Freud</a:t>
            </a:r>
            <a:r>
              <a:rPr lang="cy-GB" sz="2400" b="0" i="0">
                <a:solidFill>
                  <a:srgbClr val="002060"/>
                </a:solidFill>
                <a:effectLst/>
                <a:latin typeface="Arial" panose="020B0604020202020204" pitchFamily="34" charset="0"/>
              </a:rPr>
              <a:t> ar gyfer Plant a Theuluoedd / </a:t>
            </a:r>
            <a:r>
              <a:rPr lang="en-GB" sz="2400" b="0" i="0">
                <a:solidFill>
                  <a:srgbClr val="002060"/>
                </a:solidFill>
                <a:effectLst/>
                <a:latin typeface="Arial" panose="020B0604020202020204" pitchFamily="34" charset="0"/>
              </a:rPr>
              <a:t>Anna Freud National Centre for Children &amp; Families </a:t>
            </a:r>
            <a:r>
              <a:rPr lang="en-GB" sz="2400" b="0" i="1">
                <a:solidFill>
                  <a:srgbClr val="002060"/>
                </a:solidFill>
                <a:effectLst/>
                <a:latin typeface="Arial" panose="020B0604020202020204" pitchFamily="34" charset="0"/>
              </a:rPr>
              <a:t>Mentally Healthy Schools. </a:t>
            </a:r>
            <a:r>
              <a:rPr lang="cy-GB" sz="2400" b="0">
                <a:solidFill>
                  <a:srgbClr val="002060"/>
                </a:solidFill>
                <a:effectLst/>
                <a:latin typeface="Arial" panose="020B0604020202020204" pitchFamily="34" charset="0"/>
              </a:rPr>
              <a:t>Ar gael yn / </a:t>
            </a:r>
            <a:r>
              <a:rPr lang="en-GB" sz="2400" b="0">
                <a:solidFill>
                  <a:srgbClr val="002060"/>
                </a:solidFill>
                <a:effectLst/>
                <a:latin typeface="Arial" panose="020B0604020202020204" pitchFamily="34" charset="0"/>
              </a:rPr>
              <a:t>Available at </a:t>
            </a:r>
            <a:r>
              <a:rPr lang="en-GB" sz="2400" b="0">
                <a:solidFill>
                  <a:srgbClr val="002060"/>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https://mentallyhealthyschools.org.uk/whole-school-approach/</a:t>
            </a:r>
            <a:r>
              <a:rPr lang="en-GB" sz="2400" b="0">
                <a:solidFill>
                  <a:srgbClr val="002060"/>
                </a:solidFill>
                <a:effectLst/>
                <a:latin typeface="Arial" panose="020B0604020202020204" pitchFamily="34" charset="0"/>
              </a:rPr>
              <a:t> (</a:t>
            </a:r>
            <a:r>
              <a:rPr lang="cy-GB" sz="2400" b="0">
                <a:solidFill>
                  <a:srgbClr val="002060"/>
                </a:solidFill>
                <a:effectLst/>
                <a:latin typeface="Arial" panose="020B0604020202020204" pitchFamily="34" charset="0"/>
              </a:rPr>
              <a:t>Cyrc</a:t>
            </a:r>
            <a:r>
              <a:rPr lang="cy-GB" sz="2400">
                <a:solidFill>
                  <a:srgbClr val="002060"/>
                </a:solidFill>
                <a:latin typeface="Arial" panose="020B0604020202020204" pitchFamily="34" charset="0"/>
              </a:rPr>
              <a:t>hwyd / </a:t>
            </a:r>
            <a:r>
              <a:rPr lang="en-GB" sz="2400" b="0">
                <a:solidFill>
                  <a:srgbClr val="002060"/>
                </a:solidFill>
                <a:effectLst/>
                <a:latin typeface="Arial" panose="020B0604020202020204" pitchFamily="34" charset="0"/>
              </a:rPr>
              <a:t>Accessed 23.09.2022)</a:t>
            </a:r>
          </a:p>
          <a:p>
            <a:pPr fontAlgn="base"/>
            <a:r>
              <a:rPr lang="cy-GB" sz="2400" b="0" i="0">
                <a:solidFill>
                  <a:srgbClr val="002060"/>
                </a:solidFill>
                <a:effectLst/>
                <a:latin typeface="Arial" panose="020B0604020202020204" pitchFamily="34" charset="0"/>
              </a:rPr>
              <a:t>Cyngor Caerdydd: Gwasanaethau Addysg Caerdydd / </a:t>
            </a:r>
            <a:r>
              <a:rPr lang="en-GB" sz="2400" b="0" i="0">
                <a:solidFill>
                  <a:srgbClr val="002060"/>
                </a:solidFill>
                <a:effectLst/>
                <a:latin typeface="Arial" panose="020B0604020202020204" pitchFamily="34" charset="0"/>
              </a:rPr>
              <a:t>Cardiff Council: Cardiff Education Services (2022)</a:t>
            </a:r>
            <a:r>
              <a:rPr lang="en-GB" sz="2400">
                <a:solidFill>
                  <a:srgbClr val="002060"/>
                </a:solidFill>
                <a:latin typeface="Arial" panose="020B0604020202020204" pitchFamily="34" charset="0"/>
              </a:rPr>
              <a:t> </a:t>
            </a:r>
            <a:r>
              <a:rPr lang="cy-GB" sz="2400">
                <a:solidFill>
                  <a:srgbClr val="002060"/>
                </a:solidFill>
                <a:latin typeface="Arial" panose="020B0604020202020204" pitchFamily="34" charset="0"/>
              </a:rPr>
              <a:t>Ar gael yn / </a:t>
            </a:r>
            <a:r>
              <a:rPr lang="en-GB" sz="2400">
                <a:solidFill>
                  <a:srgbClr val="002060"/>
                </a:solidFill>
                <a:latin typeface="Arial" panose="020B0604020202020204" pitchFamily="34" charset="0"/>
              </a:rPr>
              <a:t>Available at </a:t>
            </a:r>
            <a:r>
              <a:rPr lang="en-GB" sz="2400" b="0" i="0">
                <a:solidFill>
                  <a:srgbClr val="002060"/>
                </a:solidFill>
                <a:effectLst/>
                <a:latin typeface="Arial" panose="020B0604020202020204" pitchFamily="34" charset="0"/>
                <a:hlinkClick r:id="rId2">
                  <a:extLst>
                    <a:ext uri="{A12FA001-AC4F-418D-AE19-62706E023703}">
                      <ahyp:hlinkClr xmlns:ahyp="http://schemas.microsoft.com/office/drawing/2018/hyperlinkcolor" val="tx"/>
                    </a:ext>
                  </a:extLst>
                </a:hlinkClick>
              </a:rPr>
              <a:t>https://cardiffeducationservices.co.uk/Page/21782</a:t>
            </a:r>
            <a:r>
              <a:rPr lang="en-GB" sz="2400" b="0" i="0">
                <a:solidFill>
                  <a:srgbClr val="002060"/>
                </a:solidFill>
                <a:effectLst/>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b="0" i="0">
                <a:solidFill>
                  <a:srgbClr val="002060"/>
                </a:solidFill>
                <a:effectLst/>
                <a:latin typeface="Arial" panose="020B0604020202020204" pitchFamily="34" charset="0"/>
              </a:rPr>
              <a:t>Accessed: 05 </a:t>
            </a:r>
            <a:r>
              <a:rPr lang="cy-GB" sz="2400" b="0" i="0">
                <a:solidFill>
                  <a:srgbClr val="002060"/>
                </a:solidFill>
                <a:effectLst/>
                <a:latin typeface="Arial" panose="020B0604020202020204" pitchFamily="34" charset="0"/>
              </a:rPr>
              <a:t>Medi</a:t>
            </a:r>
            <a:r>
              <a:rPr lang="en-GB" sz="2400" b="0" i="0">
                <a:solidFill>
                  <a:srgbClr val="002060"/>
                </a:solidFill>
                <a:effectLst/>
                <a:latin typeface="Arial" panose="020B0604020202020204" pitchFamily="34" charset="0"/>
              </a:rPr>
              <a:t> / September 2022)</a:t>
            </a:r>
          </a:p>
          <a:p>
            <a:r>
              <a:rPr lang="cy-GB" sz="2400" b="0" i="0">
                <a:solidFill>
                  <a:srgbClr val="002060"/>
                </a:solidFill>
                <a:effectLst/>
                <a:latin typeface="Arial" panose="020B0604020202020204" pitchFamily="34" charset="0"/>
              </a:rPr>
              <a:t>Cyngor Caerdydd: Gwasanaethau Addysg Caerdydd / </a:t>
            </a:r>
            <a:r>
              <a:rPr lang="en-GB" sz="2400" b="0" i="0">
                <a:solidFill>
                  <a:srgbClr val="002060"/>
                </a:solidFill>
                <a:effectLst/>
                <a:latin typeface="Arial" panose="020B0604020202020204" pitchFamily="34" charset="0"/>
              </a:rPr>
              <a:t>Cardiff Council: Cardiff Education Services (2022) IDP - How to complete each section update. </a:t>
            </a:r>
            <a:r>
              <a:rPr lang="cy-GB" sz="2400">
                <a:solidFill>
                  <a:srgbClr val="002060"/>
                </a:solidFill>
                <a:latin typeface="Arial" panose="020B0604020202020204" pitchFamily="34" charset="0"/>
              </a:rPr>
              <a:t>Ar gael yn / </a:t>
            </a:r>
            <a:r>
              <a:rPr lang="en-GB" sz="2400" b="0" i="0">
                <a:solidFill>
                  <a:srgbClr val="002060"/>
                </a:solidFill>
                <a:effectLst/>
                <a:latin typeface="Arial" panose="020B0604020202020204" pitchFamily="34" charset="0"/>
              </a:rPr>
              <a:t>Available at: </a:t>
            </a:r>
            <a:r>
              <a:rPr lang="en-GB" sz="2400" b="0" i="0">
                <a:solidFill>
                  <a:srgbClr val="002060"/>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https://cardiffeducationservices.co.uk/Pages/Download/3d205df6-a933-4e99-af7d-a675894736f9/PageSectionDocuments</a:t>
            </a:r>
            <a:r>
              <a:rPr lang="en-GB" sz="2400" b="0" i="0">
                <a:solidFill>
                  <a:srgbClr val="002060"/>
                </a:solidFill>
                <a:effectLst/>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b="0" i="0">
                <a:solidFill>
                  <a:srgbClr val="002060"/>
                </a:solidFill>
                <a:effectLst/>
                <a:latin typeface="Arial" panose="020B0604020202020204" pitchFamily="34" charset="0"/>
              </a:rPr>
              <a:t>Accessed: 22 </a:t>
            </a:r>
            <a:r>
              <a:rPr lang="cy-GB" sz="2400" b="0" i="0">
                <a:solidFill>
                  <a:srgbClr val="002060"/>
                </a:solidFill>
                <a:effectLst/>
                <a:latin typeface="Arial" panose="020B0604020202020204" pitchFamily="34" charset="0"/>
              </a:rPr>
              <a:t>Awst / </a:t>
            </a:r>
            <a:r>
              <a:rPr lang="en-GB" sz="2400" b="0" i="0">
                <a:solidFill>
                  <a:srgbClr val="002060"/>
                </a:solidFill>
                <a:effectLst/>
                <a:latin typeface="Arial" panose="020B0604020202020204" pitchFamily="34" charset="0"/>
              </a:rPr>
              <a:t>August 2022).</a:t>
            </a:r>
          </a:p>
          <a:p>
            <a:r>
              <a:rPr lang="en-GB" sz="2400" b="0" i="0">
                <a:solidFill>
                  <a:srgbClr val="002060"/>
                </a:solidFill>
                <a:effectLst/>
                <a:latin typeface="Arial" panose="020B0604020202020204" pitchFamily="34" charset="0"/>
              </a:rPr>
              <a:t>Pembrokeshire.gov.uk (2022) </a:t>
            </a:r>
            <a:r>
              <a:rPr lang="en-GB" sz="2400" b="0" i="1">
                <a:solidFill>
                  <a:srgbClr val="002060"/>
                </a:solidFill>
                <a:effectLst/>
                <a:latin typeface="Arial" panose="020B0604020202020204" pitchFamily="34" charset="0"/>
              </a:rPr>
              <a:t>Schools and Learning. </a:t>
            </a:r>
            <a:r>
              <a:rPr lang="cy-GB" sz="2400">
                <a:solidFill>
                  <a:srgbClr val="002060"/>
                </a:solidFill>
                <a:latin typeface="Arial" panose="020B0604020202020204" pitchFamily="34" charset="0"/>
              </a:rPr>
              <a:t>Ar gael yn / </a:t>
            </a:r>
            <a:r>
              <a:rPr lang="en-GB" sz="2400" b="0">
                <a:solidFill>
                  <a:srgbClr val="002060"/>
                </a:solidFill>
                <a:effectLst/>
                <a:latin typeface="Arial" panose="020B0604020202020204" pitchFamily="34" charset="0"/>
              </a:rPr>
              <a:t>Available at </a:t>
            </a:r>
            <a:r>
              <a:rPr lang="en-GB" sz="2400" b="0">
                <a:solidFill>
                  <a:srgbClr val="002060"/>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https://www.pembrokeshire.gov.uk/schools-and-learning</a:t>
            </a:r>
            <a:r>
              <a:rPr lang="en-GB" sz="2400" b="0">
                <a:solidFill>
                  <a:srgbClr val="002060"/>
                </a:solidFill>
                <a:effectLst/>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b="0">
                <a:solidFill>
                  <a:srgbClr val="002060"/>
                </a:solidFill>
                <a:effectLst/>
                <a:latin typeface="Arial" panose="020B0604020202020204" pitchFamily="34" charset="0"/>
              </a:rPr>
              <a:t>Accessed 23.09.2022)</a:t>
            </a:r>
            <a:endParaRPr lang="en-GB" sz="2400" b="0" i="0">
              <a:solidFill>
                <a:srgbClr val="002060"/>
              </a:solidFill>
              <a:effectLst/>
              <a:latin typeface="Arial" panose="020B0604020202020204" pitchFamily="34" charset="0"/>
            </a:endParaRPr>
          </a:p>
          <a:p>
            <a:r>
              <a:rPr lang="en-GB" sz="2400">
                <a:solidFill>
                  <a:srgbClr val="002060"/>
                </a:solidFill>
                <a:latin typeface="Arial" panose="020B0604020202020204" pitchFamily="34" charset="0"/>
              </a:rPr>
              <a:t>The Challenging Behaviour Foundation (2022) </a:t>
            </a:r>
            <a:r>
              <a:rPr lang="cy-GB" sz="2400">
                <a:solidFill>
                  <a:srgbClr val="002060"/>
                </a:solidFill>
                <a:latin typeface="Arial" panose="020B0604020202020204" pitchFamily="34" charset="0"/>
              </a:rPr>
              <a:t>Ar gael yn / </a:t>
            </a:r>
            <a:r>
              <a:rPr lang="en-GB" sz="2400">
                <a:solidFill>
                  <a:srgbClr val="002060"/>
                </a:solidFill>
                <a:latin typeface="Arial" panose="020B0604020202020204" pitchFamily="34" charset="0"/>
              </a:rPr>
              <a:t>Available at </a:t>
            </a:r>
            <a:r>
              <a:rPr lang="en-GB" sz="2400">
                <a:solidFill>
                  <a:srgbClr val="002060"/>
                </a:solidFill>
                <a:latin typeface="Arial" panose="020B0604020202020204" pitchFamily="34" charset="0"/>
                <a:hlinkClick r:id="rId6">
                  <a:extLst>
                    <a:ext uri="{A12FA001-AC4F-418D-AE19-62706E023703}">
                      <ahyp:hlinkClr xmlns:ahyp="http://schemas.microsoft.com/office/drawing/2018/hyperlinkcolor" val="tx"/>
                    </a:ext>
                  </a:extLst>
                </a:hlinkClick>
              </a:rPr>
              <a:t>https://www.challengingbehaviour.org.uk/information-and-guidance/positive-behaviour-support/</a:t>
            </a:r>
            <a:r>
              <a:rPr lang="en-GB" sz="2400">
                <a:solidFill>
                  <a:srgbClr val="002060"/>
                </a:solidFill>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a:solidFill>
                  <a:srgbClr val="002060"/>
                </a:solidFill>
                <a:latin typeface="Arial" panose="020B0604020202020204" pitchFamily="34" charset="0"/>
              </a:rPr>
              <a:t>Accessed 23.09.2022)</a:t>
            </a:r>
            <a:br>
              <a:rPr lang="en-GB" sz="2400" b="0" i="0">
                <a:solidFill>
                  <a:srgbClr val="002060"/>
                </a:solidFill>
                <a:effectLst/>
                <a:latin typeface="Calibri" panose="020F0502020204030204" pitchFamily="34" charset="0"/>
              </a:rPr>
            </a:br>
            <a:endParaRPr lang="en-GB" sz="2400" b="0" i="0">
              <a:solidFill>
                <a:srgbClr val="002060"/>
              </a:solidFill>
              <a:effectLst/>
              <a:latin typeface="Arial" panose="020B0604020202020204" pitchFamily="34" charset="0"/>
            </a:endParaRPr>
          </a:p>
          <a:p>
            <a:endParaRPr lang="en-GB"/>
          </a:p>
        </p:txBody>
      </p:sp>
    </p:spTree>
    <p:extLst>
      <p:ext uri="{BB962C8B-B14F-4D97-AF65-F5344CB8AC3E}">
        <p14:creationId xmlns:p14="http://schemas.microsoft.com/office/powerpoint/2010/main" val="1664973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4" ma:contentTypeDescription="Create a new document." ma:contentTypeScope="" ma:versionID="7816edb7b513d218a908e3dc477c59cf">
  <xsd:schema xmlns:xsd="http://www.w3.org/2001/XMLSchema" xmlns:xs="http://www.w3.org/2001/XMLSchema" xmlns:p="http://schemas.microsoft.com/office/2006/metadata/properties" xmlns:ns2="1684eeaa-63d5-4a8a-805f-2a73dd5a7c6a" targetNamespace="http://schemas.microsoft.com/office/2006/metadata/properties" ma:root="true" ma:fieldsID="6550020c9a50fb444327a26b92b945dc" ns2:_="">
    <xsd:import namespace="1684eeaa-63d5-4a8a-805f-2a73dd5a7c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7925E0-BAB2-4E94-8315-FCF50CF2DF1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EA65A209-005F-4B21-9835-E8B2C2D38DF6}">
  <ds:schemaRefs>
    <ds:schemaRef ds:uri="http://schemas.microsoft.com/sharepoint/v3/contenttype/forms"/>
  </ds:schemaRefs>
</ds:datastoreItem>
</file>

<file path=customXml/itemProps3.xml><?xml version="1.0" encoding="utf-8"?>
<ds:datastoreItem xmlns:ds="http://schemas.openxmlformats.org/officeDocument/2006/customXml" ds:itemID="{6FB4633B-7F67-43EB-AB0D-0E0D0FAF7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5446</Words>
  <Application>Microsoft Office PowerPoint</Application>
  <PresentationFormat>Widescreen</PresentationFormat>
  <Paragraphs>437</Paragraphs>
  <Slides>46</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46</vt:i4>
      </vt:variant>
    </vt:vector>
  </HeadingPairs>
  <TitlesOfParts>
    <vt:vector size="54" baseType="lpstr">
      <vt:lpstr>Myriad Pro</vt:lpstr>
      <vt:lpstr>Arial</vt:lpstr>
      <vt:lpstr>Calibri</vt:lpstr>
      <vt:lpstr>Calibri Light</vt:lpstr>
      <vt:lpstr>Roboto</vt:lpstr>
      <vt:lpstr>Times New Roman</vt:lpstr>
      <vt:lpstr>Office Theme</vt:lpstr>
      <vt:lpstr>20140311PresentationUWTSDTemplate</vt:lpstr>
      <vt:lpstr>ECIE4003  Anghenion Ychwanegol mewn Cyd-destun  Additional Needs in Context Sue Ainsworth</vt:lpstr>
      <vt:lpstr>PowerPoint Presentation</vt:lpstr>
      <vt:lpstr>PowerPoint Presentation</vt:lpstr>
      <vt:lpstr>PowerPoint Presentation</vt:lpstr>
      <vt:lpstr>Cefnogi dysgwr ag ADY- Rhai egwyddorion allweddol</vt:lpstr>
      <vt:lpstr>Supporting a learner with ALN- Some key principles</vt:lpstr>
      <vt:lpstr>Cefnogi dysgwr ag ADY- Rhai dulliau allweddol</vt:lpstr>
      <vt:lpstr>Supporting a learner with ALN- Some key approaches</vt:lpstr>
      <vt:lpstr>Cefnogi dysgwr ag ADY- Rhai polisïau allweddol</vt:lpstr>
      <vt:lpstr>Supporting a learner with ALN- Some key policies</vt:lpstr>
      <vt:lpstr>Cefnogi dysgwr ag ADY- Enghreifftiau o gymorth pwrpasol penodol</vt:lpstr>
      <vt:lpstr>Supporting a learner with ALN- Examples of some specific bespoke support</vt:lpstr>
      <vt:lpstr>SMART targets</vt:lpstr>
      <vt:lpstr>FAST targets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Gwerthuso’r modwl hwn</vt:lpstr>
      <vt:lpstr>Evaluation of this module</vt:lpstr>
      <vt:lpstr>Rhestr cyfeiriadau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Sue Ainsworth</cp:lastModifiedBy>
  <cp:revision>2</cp:revision>
  <dcterms:created xsi:type="dcterms:W3CDTF">2022-03-02T09:43:12Z</dcterms:created>
  <dcterms:modified xsi:type="dcterms:W3CDTF">2025-08-17T08:03:53Z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ies>
</file>