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8" r:id="rId2"/>
    <p:sldId id="256" r:id="rId3"/>
    <p:sldId id="259" r:id="rId4"/>
    <p:sldId id="260" r:id="rId5"/>
    <p:sldId id="262" r:id="rId6"/>
    <p:sldId id="257"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5E5005C-2743-4111-9F98-41F0CB81823A}">
          <p14:sldIdLst>
            <p14:sldId id="258"/>
            <p14:sldId id="256"/>
            <p14:sldId id="259"/>
            <p14:sldId id="260"/>
            <p14:sldId id="262"/>
            <p14:sldId id="25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p:scale>
          <a:sx n="69" d="100"/>
          <a:sy n="69" d="100"/>
        </p:scale>
        <p:origin x="4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12/10/2023</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5408308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0099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79606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34822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119152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11400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21498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386717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4155701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73429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12/10/2023</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90489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12/10/2023</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6901339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burst of blue and pink">
            <a:extLst>
              <a:ext uri="{FF2B5EF4-FFF2-40B4-BE49-F238E27FC236}">
                <a16:creationId xmlns:a16="http://schemas.microsoft.com/office/drawing/2014/main" id="{4E1F1CA4-A87F-1783-C7D0-D037188522E1}"/>
              </a:ext>
            </a:extLst>
          </p:cNvPr>
          <p:cNvPicPr>
            <a:picLocks noChangeAspect="1"/>
          </p:cNvPicPr>
          <p:nvPr/>
        </p:nvPicPr>
        <p:blipFill rotWithShape="1">
          <a:blip r:embed="rId2"/>
          <a:srcRect/>
          <a:stretch/>
        </p:blipFill>
        <p:spPr>
          <a:xfrm>
            <a:off x="1" y="10"/>
            <a:ext cx="12191999" cy="6857990"/>
          </a:xfrm>
          <a:prstGeom prst="rect">
            <a:avLst/>
          </a:prstGeom>
        </p:spPr>
      </p:pic>
      <p:sp>
        <p:nvSpPr>
          <p:cNvPr id="22" name="Rectangle 21">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F82B6C-4857-7B6C-D1C4-BC927DC7CC5E}"/>
              </a:ext>
            </a:extLst>
          </p:cNvPr>
          <p:cNvSpPr>
            <a:spLocks noGrp="1"/>
          </p:cNvSpPr>
          <p:nvPr>
            <p:ph type="ctrTitle"/>
          </p:nvPr>
        </p:nvSpPr>
        <p:spPr>
          <a:xfrm>
            <a:off x="758952" y="1143000"/>
            <a:ext cx="4572000" cy="2984701"/>
          </a:xfrm>
        </p:spPr>
        <p:txBody>
          <a:bodyPr anchor="b">
            <a:normAutofit/>
          </a:bodyPr>
          <a:lstStyle/>
          <a:p>
            <a:r>
              <a:rPr lang="en-GB" sz="2000" b="1" dirty="0">
                <a:solidFill>
                  <a:srgbClr val="FFFFFF"/>
                </a:solidFill>
              </a:rPr>
              <a:t>“Compassionate Leadership is the practice of using your head and heart to inspire and influence people so they can, in turn, inspire and influence others. Compassionate Leaders use their influence to positively impact themselves, others, and the planet.” (Donnellan, 2022)</a:t>
            </a:r>
            <a:endParaRPr lang="en-GB" sz="2000" dirty="0">
              <a:solidFill>
                <a:srgbClr val="FFFFFF"/>
              </a:solidFill>
            </a:endParaRPr>
          </a:p>
        </p:txBody>
      </p:sp>
      <p:cxnSp>
        <p:nvCxnSpPr>
          <p:cNvPr id="24" name="Straight Connector 23">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3" name="TextBox 2">
            <a:extLst>
              <a:ext uri="{FF2B5EF4-FFF2-40B4-BE49-F238E27FC236}">
                <a16:creationId xmlns:a16="http://schemas.microsoft.com/office/drawing/2014/main" id="{24B4ED74-7E7E-0887-5F4E-1F7D32FC5613}"/>
              </a:ext>
            </a:extLst>
          </p:cNvPr>
          <p:cNvSpPr txBox="1"/>
          <p:nvPr/>
        </p:nvSpPr>
        <p:spPr>
          <a:xfrm>
            <a:off x="758952" y="378465"/>
            <a:ext cx="10781884" cy="646331"/>
          </a:xfrm>
          <a:prstGeom prst="rect">
            <a:avLst/>
          </a:prstGeom>
          <a:noFill/>
        </p:spPr>
        <p:txBody>
          <a:bodyPr wrap="square" rtlCol="0">
            <a:spAutoFit/>
          </a:bodyPr>
          <a:lstStyle/>
          <a:p>
            <a:r>
              <a:rPr lang="en-GB" sz="3600" b="1" i="1" dirty="0">
                <a:latin typeface="+mj-lt"/>
              </a:rPr>
              <a:t>Leadership and Change</a:t>
            </a:r>
          </a:p>
        </p:txBody>
      </p:sp>
    </p:spTree>
    <p:extLst>
      <p:ext uri="{BB962C8B-B14F-4D97-AF65-F5344CB8AC3E}">
        <p14:creationId xmlns:p14="http://schemas.microsoft.com/office/powerpoint/2010/main" val="134356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burst of blue and pink">
            <a:extLst>
              <a:ext uri="{FF2B5EF4-FFF2-40B4-BE49-F238E27FC236}">
                <a16:creationId xmlns:a16="http://schemas.microsoft.com/office/drawing/2014/main" id="{4E1F1CA4-A87F-1783-C7D0-D037188522E1}"/>
              </a:ext>
            </a:extLst>
          </p:cNvPr>
          <p:cNvPicPr>
            <a:picLocks noChangeAspect="1"/>
          </p:cNvPicPr>
          <p:nvPr/>
        </p:nvPicPr>
        <p:blipFill rotWithShape="1">
          <a:blip r:embed="rId2"/>
          <a:srcRect/>
          <a:stretch/>
        </p:blipFill>
        <p:spPr>
          <a:xfrm>
            <a:off x="1" y="10"/>
            <a:ext cx="12191999" cy="6857990"/>
          </a:xfrm>
          <a:prstGeom prst="rect">
            <a:avLst/>
          </a:prstGeom>
        </p:spPr>
      </p:pic>
      <p:sp>
        <p:nvSpPr>
          <p:cNvPr id="22" name="Rectangle 21">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F82B6C-4857-7B6C-D1C4-BC927DC7CC5E}"/>
              </a:ext>
            </a:extLst>
          </p:cNvPr>
          <p:cNvSpPr>
            <a:spLocks noGrp="1"/>
          </p:cNvSpPr>
          <p:nvPr>
            <p:ph type="ctrTitle"/>
          </p:nvPr>
        </p:nvSpPr>
        <p:spPr>
          <a:xfrm>
            <a:off x="758951" y="1143000"/>
            <a:ext cx="6499977" cy="2984701"/>
          </a:xfrm>
        </p:spPr>
        <p:txBody>
          <a:bodyPr anchor="b">
            <a:normAutofit fontScale="90000"/>
          </a:bodyPr>
          <a:lstStyle/>
          <a:p>
            <a:r>
              <a:rPr lang="en-GB" sz="2000" dirty="0"/>
              <a:t>"The questionnaire is a widely used and useful instrument for collecting survey information, providing structured – often numerical – data, able to be administrated without the presence of the researcher and often comparatively straightforward to analyse. These attractions have to be counterbalanced by the time taken to develop, pilot and refine the questionnaire, by the possible unsophistication and limited and superficial scope of the data that are collected […]. The researcher will have to judge the appropriateness of using a questionnaire for data collection, and, if so, what kind of questionnaire it should be."</a:t>
            </a:r>
            <a:br>
              <a:rPr lang="en-GB" sz="2000" dirty="0"/>
            </a:br>
            <a:r>
              <a:rPr lang="en-GB" sz="2000" dirty="0"/>
              <a:t>(Cohen et al,. 2018, p.471)</a:t>
            </a:r>
            <a:endParaRPr lang="en-GB" sz="2000" dirty="0">
              <a:solidFill>
                <a:srgbClr val="FFFFFF"/>
              </a:solidFill>
            </a:endParaRPr>
          </a:p>
        </p:txBody>
      </p:sp>
      <p:cxnSp>
        <p:nvCxnSpPr>
          <p:cNvPr id="24" name="Straight Connector 23">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94832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3" name="Straight Connector 32">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7BE575-270D-F4A5-7D7E-B6299192677B}"/>
              </a:ext>
            </a:extLst>
          </p:cNvPr>
          <p:cNvSpPr>
            <a:spLocks noGrp="1"/>
          </p:cNvSpPr>
          <p:nvPr>
            <p:ph type="title"/>
          </p:nvPr>
        </p:nvSpPr>
        <p:spPr>
          <a:xfrm>
            <a:off x="758951" y="1128811"/>
            <a:ext cx="4024051" cy="3935558"/>
          </a:xfrm>
        </p:spPr>
        <p:txBody>
          <a:bodyPr vert="horz" lIns="91440" tIns="45720" rIns="91440" bIns="45720" rtlCol="0" anchor="b">
            <a:normAutofit fontScale="90000"/>
          </a:bodyPr>
          <a:lstStyle/>
          <a:p>
            <a:r>
              <a:rPr lang="en-US" sz="2400" i="1" kern="1200" spc="100" baseline="0" dirty="0">
                <a:solidFill>
                  <a:schemeClr val="bg1"/>
                </a:solidFill>
                <a:latin typeface="+mj-lt"/>
                <a:ea typeface="+mj-ea"/>
                <a:cs typeface="+mj-cs"/>
              </a:rPr>
              <a:t>“Emotional intelligence- also known as emotional quotient, refers to the ability to recognize, understand, manage, and effectively act on your emotions and the emotions of others. It involves a set of skills and traits that are crucial for personal and social success.” (</a:t>
            </a:r>
            <a:r>
              <a:rPr lang="en-US" sz="2400" i="1" kern="1200" spc="100" baseline="0" dirty="0" err="1">
                <a:solidFill>
                  <a:schemeClr val="bg1"/>
                </a:solidFill>
                <a:latin typeface="+mj-lt"/>
                <a:ea typeface="+mj-ea"/>
                <a:cs typeface="+mj-cs"/>
              </a:rPr>
              <a:t>Wooll</a:t>
            </a:r>
            <a:r>
              <a:rPr lang="en-US" sz="2400" i="1" kern="1200" spc="100" baseline="0" dirty="0">
                <a:solidFill>
                  <a:schemeClr val="bg1"/>
                </a:solidFill>
                <a:latin typeface="+mj-lt"/>
                <a:ea typeface="+mj-ea"/>
                <a:cs typeface="+mj-cs"/>
              </a:rPr>
              <a:t>, 2023)</a:t>
            </a:r>
            <a:br>
              <a:rPr lang="en-US" sz="2400" i="1" kern="1200" spc="100" baseline="0" dirty="0">
                <a:solidFill>
                  <a:schemeClr val="bg1"/>
                </a:solidFill>
                <a:latin typeface="+mj-lt"/>
                <a:ea typeface="+mj-ea"/>
                <a:cs typeface="+mj-cs"/>
              </a:rPr>
            </a:br>
            <a:endParaRPr lang="en-US" sz="2400" i="1" kern="1200" spc="100" baseline="0" dirty="0">
              <a:solidFill>
                <a:schemeClr val="bg1"/>
              </a:solidFill>
              <a:latin typeface="+mj-lt"/>
              <a:ea typeface="+mj-ea"/>
              <a:cs typeface="+mj-cs"/>
            </a:endParaRPr>
          </a:p>
        </p:txBody>
      </p:sp>
      <p:pic>
        <p:nvPicPr>
          <p:cNvPr id="20" name="Graphic 19" descr="Moustache Face with Solid Fill">
            <a:extLst>
              <a:ext uri="{FF2B5EF4-FFF2-40B4-BE49-F238E27FC236}">
                <a16:creationId xmlns:a16="http://schemas.microsoft.com/office/drawing/2014/main" id="{ABE06FDC-F132-DEBF-62B5-314AA3D657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7779" y="1128811"/>
            <a:ext cx="4657841" cy="4657841"/>
          </a:xfrm>
          <a:prstGeom prst="rect">
            <a:avLst/>
          </a:prstGeom>
        </p:spPr>
      </p:pic>
      <p:sp>
        <p:nvSpPr>
          <p:cNvPr id="31"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63835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3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40" name="Straight Connector 3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BBA83-8041-2F59-A928-D31CC16C0FCD}"/>
              </a:ext>
            </a:extLst>
          </p:cNvPr>
          <p:cNvSpPr>
            <a:spLocks noGrp="1"/>
          </p:cNvSpPr>
          <p:nvPr>
            <p:ph type="title"/>
          </p:nvPr>
        </p:nvSpPr>
        <p:spPr>
          <a:xfrm>
            <a:off x="5978914" y="893935"/>
            <a:ext cx="5364937" cy="3339390"/>
          </a:xfrm>
        </p:spPr>
        <p:txBody>
          <a:bodyPr vert="horz" lIns="91440" tIns="45720" rIns="91440" bIns="45720" rtlCol="0" anchor="ctr">
            <a:normAutofit fontScale="90000"/>
          </a:bodyPr>
          <a:lstStyle/>
          <a:p>
            <a:r>
              <a:rPr lang="en-US" sz="2400" b="1" i="1" kern="1200" spc="100" baseline="0" dirty="0">
                <a:solidFill>
                  <a:schemeClr val="tx1"/>
                </a:solidFill>
                <a:latin typeface="+mj-lt"/>
                <a:ea typeface="+mj-ea"/>
                <a:cs typeface="+mj-cs"/>
              </a:rPr>
              <a:t>Importance of Change in the Workplac</a:t>
            </a:r>
            <a:r>
              <a:rPr lang="en-US" sz="2400" b="1" dirty="0">
                <a:solidFill>
                  <a:schemeClr val="tx1"/>
                </a:solidFill>
              </a:rPr>
              <a:t>e-</a:t>
            </a:r>
            <a:r>
              <a:rPr lang="en-US" sz="2400" b="1" i="1" kern="1200" spc="100" baseline="0" dirty="0">
                <a:solidFill>
                  <a:schemeClr val="tx1"/>
                </a:solidFill>
                <a:latin typeface="+mj-lt"/>
                <a:ea typeface="+mj-ea"/>
                <a:cs typeface="+mj-cs"/>
              </a:rPr>
              <a:t> “Change in an organization leads to many positive aspects – that lead to retaining a competitive edge and also remaining relevant in your business area. Change encourages innovation, develops skills, develops staff and leads to better business opportunities, and improves staff morale.</a:t>
            </a:r>
            <a:r>
              <a:rPr lang="en-US" sz="2400" b="1" dirty="0">
                <a:solidFill>
                  <a:schemeClr val="tx1"/>
                </a:solidFill>
              </a:rPr>
              <a:t>”        (Mccullough, 2023)</a:t>
            </a:r>
            <a:endParaRPr lang="en-US" sz="2400" i="1" kern="1200" spc="100" baseline="0" dirty="0">
              <a:solidFill>
                <a:schemeClr val="tx1"/>
              </a:solidFill>
              <a:latin typeface="+mj-lt"/>
              <a:ea typeface="+mj-ea"/>
              <a:cs typeface="+mj-cs"/>
            </a:endParaRPr>
          </a:p>
        </p:txBody>
      </p:sp>
      <p:sp>
        <p:nvSpPr>
          <p:cNvPr id="44" name="Freeform: Shape 43">
            <a:extLst>
              <a:ext uri="{FF2B5EF4-FFF2-40B4-BE49-F238E27FC236}">
                <a16:creationId xmlns:a16="http://schemas.microsoft.com/office/drawing/2014/main" id="{AAD3D935-ECFC-4862-B395-207C13BAC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50000"/>
              <a:alpha val="1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 name="Graphic 19" descr="Business Growth">
            <a:extLst>
              <a:ext uri="{FF2B5EF4-FFF2-40B4-BE49-F238E27FC236}">
                <a16:creationId xmlns:a16="http://schemas.microsoft.com/office/drawing/2014/main" id="{B42D8EE3-9E29-AE6F-7572-3194704948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401" y="1793908"/>
            <a:ext cx="3491811" cy="3491811"/>
          </a:xfrm>
          <a:prstGeom prst="rect">
            <a:avLst/>
          </a:prstGeom>
        </p:spPr>
      </p:pic>
      <p:cxnSp>
        <p:nvCxnSpPr>
          <p:cNvPr id="46" name="Straight Connector 45">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67123270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36"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8" name="Straight Connector 37">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40" name="Rectangle 3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9DBE4-0E76-75EE-0CB7-EEE46B1428ED}"/>
              </a:ext>
            </a:extLst>
          </p:cNvPr>
          <p:cNvSpPr>
            <a:spLocks noGrp="1"/>
          </p:cNvSpPr>
          <p:nvPr>
            <p:ph type="title"/>
          </p:nvPr>
        </p:nvSpPr>
        <p:spPr>
          <a:xfrm>
            <a:off x="5978914" y="1280160"/>
            <a:ext cx="5364937" cy="4815840"/>
          </a:xfrm>
        </p:spPr>
        <p:txBody>
          <a:bodyPr vert="horz" lIns="91440" tIns="45720" rIns="91440" bIns="45720" rtlCol="0" anchor="ctr">
            <a:noAutofit/>
          </a:bodyPr>
          <a:lstStyle/>
          <a:p>
            <a:pPr algn="ctr"/>
            <a:r>
              <a:rPr lang="en-US" sz="2400" i="1" kern="1200" spc="100" baseline="0" dirty="0">
                <a:solidFill>
                  <a:schemeClr val="tx1"/>
                </a:solidFill>
                <a:latin typeface="+mj-lt"/>
                <a:ea typeface="+mj-ea"/>
                <a:cs typeface="+mj-cs"/>
              </a:rPr>
              <a:t>Democratic Leadership Style</a:t>
            </a:r>
            <a:br>
              <a:rPr lang="en-US" sz="1800" i="1" kern="1200" spc="100" baseline="0" dirty="0">
                <a:solidFill>
                  <a:schemeClr val="tx1"/>
                </a:solidFill>
                <a:latin typeface="+mj-lt"/>
                <a:ea typeface="+mj-ea"/>
                <a:cs typeface="+mj-cs"/>
              </a:rPr>
            </a:br>
            <a:br>
              <a:rPr lang="en-US" sz="1800" i="1" kern="1200" spc="100" baseline="0" dirty="0">
                <a:solidFill>
                  <a:schemeClr val="tx1"/>
                </a:solidFill>
                <a:latin typeface="+mj-lt"/>
                <a:ea typeface="+mj-ea"/>
                <a:cs typeface="+mj-cs"/>
              </a:rPr>
            </a:br>
            <a:r>
              <a:rPr lang="en-US" sz="1800" i="1" kern="1200" spc="100" baseline="0" dirty="0">
                <a:solidFill>
                  <a:schemeClr val="tx1"/>
                </a:solidFill>
                <a:latin typeface="+mj-lt"/>
                <a:ea typeface="+mj-ea"/>
                <a:cs typeface="+mj-cs"/>
              </a:rPr>
              <a:t>Positive of the style</a:t>
            </a:r>
            <a:br>
              <a:rPr lang="en-US" sz="1800" i="1" kern="1200" spc="100" baseline="0" dirty="0">
                <a:solidFill>
                  <a:schemeClr val="tx1"/>
                </a:solidFill>
                <a:latin typeface="+mj-lt"/>
                <a:ea typeface="+mj-ea"/>
                <a:cs typeface="+mj-cs"/>
              </a:rPr>
            </a:br>
            <a:r>
              <a:rPr lang="en-US" sz="1800" i="1" kern="1200" spc="100" baseline="0" dirty="0">
                <a:solidFill>
                  <a:schemeClr val="tx1"/>
                </a:solidFill>
                <a:latin typeface="+mj-lt"/>
                <a:ea typeface="+mj-ea"/>
                <a:cs typeface="+mj-cs"/>
              </a:rPr>
              <a:t>“</a:t>
            </a:r>
            <a:r>
              <a:rPr lang="en-GB" sz="1800" dirty="0"/>
              <a:t>Employees under this leadership style tend to become supportive and closely connected with each other. Collaboration is appreciated, and everyone’s opinions are taken into account” (Miller, 2027)</a:t>
            </a:r>
            <a:br>
              <a:rPr lang="en-GB" sz="1800" dirty="0"/>
            </a:br>
            <a:br>
              <a:rPr lang="en-GB" sz="1800" dirty="0"/>
            </a:br>
            <a:r>
              <a:rPr lang="en-GB" sz="1800" dirty="0"/>
              <a:t>Negative of the style </a:t>
            </a:r>
            <a:br>
              <a:rPr lang="en-GB" sz="1800" dirty="0"/>
            </a:br>
            <a:r>
              <a:rPr lang="en-GB" sz="1800" dirty="0"/>
              <a:t>The inability to make a decision could be due to fear of making the wrong choice, having too many options, or conflicting opinions.</a:t>
            </a:r>
            <a:br>
              <a:rPr lang="en-GB" sz="1800" dirty="0"/>
            </a:br>
            <a:r>
              <a:rPr lang="en-GB" sz="1800" dirty="0"/>
              <a:t>This can be a significant risk of democratic leadership as involving many people in decision-making can sometimes lead to prolonged discussions and debates, ultimately resulting in “no decision.” (Salma, 2023)</a:t>
            </a:r>
            <a:br>
              <a:rPr lang="en-GB" sz="1800" dirty="0"/>
            </a:br>
            <a:br>
              <a:rPr lang="en-US" sz="1800" i="1" kern="1200" spc="100" baseline="0" dirty="0">
                <a:solidFill>
                  <a:schemeClr val="tx1"/>
                </a:solidFill>
                <a:latin typeface="+mj-lt"/>
                <a:ea typeface="+mj-ea"/>
                <a:cs typeface="+mj-cs"/>
              </a:rPr>
            </a:br>
            <a:br>
              <a:rPr lang="en-US" sz="1800" i="1" kern="1200" spc="100" baseline="0" dirty="0">
                <a:solidFill>
                  <a:schemeClr val="tx1"/>
                </a:solidFill>
                <a:latin typeface="+mj-lt"/>
                <a:ea typeface="+mj-ea"/>
                <a:cs typeface="+mj-cs"/>
              </a:rPr>
            </a:br>
            <a:br>
              <a:rPr lang="en-US" sz="1800" i="1" kern="1200" spc="100" baseline="0" dirty="0">
                <a:solidFill>
                  <a:schemeClr val="tx1"/>
                </a:solidFill>
                <a:latin typeface="+mj-lt"/>
                <a:ea typeface="+mj-ea"/>
                <a:cs typeface="+mj-cs"/>
              </a:rPr>
            </a:br>
            <a:br>
              <a:rPr lang="en-US" sz="1800" i="1" kern="1200" spc="100" baseline="0" dirty="0">
                <a:solidFill>
                  <a:schemeClr val="tx1"/>
                </a:solidFill>
                <a:latin typeface="+mj-lt"/>
                <a:ea typeface="+mj-ea"/>
                <a:cs typeface="+mj-cs"/>
              </a:rPr>
            </a:br>
            <a:br>
              <a:rPr lang="en-US" sz="1800" i="1" kern="1200" spc="100" baseline="0" dirty="0">
                <a:solidFill>
                  <a:schemeClr val="tx1"/>
                </a:solidFill>
                <a:latin typeface="+mj-lt"/>
                <a:ea typeface="+mj-ea"/>
                <a:cs typeface="+mj-cs"/>
              </a:rPr>
            </a:br>
            <a:r>
              <a:rPr lang="en-US" sz="1800" i="1" kern="1200" spc="100" baseline="0" dirty="0">
                <a:solidFill>
                  <a:schemeClr val="tx1"/>
                </a:solidFill>
                <a:latin typeface="+mj-lt"/>
                <a:ea typeface="+mj-ea"/>
                <a:cs typeface="+mj-cs"/>
              </a:rPr>
              <a:t> </a:t>
            </a:r>
            <a:br>
              <a:rPr lang="en-US" sz="1800" i="1" kern="1200" spc="100" baseline="0" dirty="0">
                <a:solidFill>
                  <a:schemeClr val="tx1"/>
                </a:solidFill>
                <a:latin typeface="+mj-lt"/>
                <a:ea typeface="+mj-ea"/>
                <a:cs typeface="+mj-cs"/>
              </a:rPr>
            </a:br>
            <a:br>
              <a:rPr lang="en-US" sz="1800" i="1" kern="1200" spc="100" baseline="0" dirty="0">
                <a:solidFill>
                  <a:schemeClr val="tx1"/>
                </a:solidFill>
                <a:latin typeface="+mj-lt"/>
                <a:ea typeface="+mj-ea"/>
                <a:cs typeface="+mj-cs"/>
              </a:rPr>
            </a:br>
            <a:br>
              <a:rPr lang="en-US" sz="1800" i="1" kern="1200" spc="100" baseline="0" dirty="0">
                <a:solidFill>
                  <a:schemeClr val="tx1"/>
                </a:solidFill>
                <a:latin typeface="+mj-lt"/>
                <a:ea typeface="+mj-ea"/>
                <a:cs typeface="+mj-cs"/>
              </a:rPr>
            </a:br>
            <a:br>
              <a:rPr lang="en-US" sz="1800" i="1" kern="1200" spc="100" baseline="0" dirty="0">
                <a:solidFill>
                  <a:schemeClr val="tx1"/>
                </a:solidFill>
                <a:latin typeface="+mj-lt"/>
                <a:ea typeface="+mj-ea"/>
                <a:cs typeface="+mj-cs"/>
              </a:rPr>
            </a:br>
            <a:br>
              <a:rPr lang="en-US" sz="1800" i="1" kern="1200" spc="100" baseline="0" dirty="0">
                <a:solidFill>
                  <a:schemeClr val="tx1"/>
                </a:solidFill>
                <a:latin typeface="+mj-lt"/>
                <a:ea typeface="+mj-ea"/>
                <a:cs typeface="+mj-cs"/>
              </a:rPr>
            </a:br>
            <a:endParaRPr lang="en-US" sz="1800" i="1" kern="1200" spc="100" baseline="0" dirty="0">
              <a:solidFill>
                <a:schemeClr val="tx1"/>
              </a:solidFill>
              <a:latin typeface="+mj-lt"/>
              <a:ea typeface="+mj-ea"/>
              <a:cs typeface="+mj-cs"/>
            </a:endParaRPr>
          </a:p>
        </p:txBody>
      </p:sp>
      <p:sp>
        <p:nvSpPr>
          <p:cNvPr id="42" name="Freeform: Shape 41">
            <a:extLst>
              <a:ext uri="{FF2B5EF4-FFF2-40B4-BE49-F238E27FC236}">
                <a16:creationId xmlns:a16="http://schemas.microsoft.com/office/drawing/2014/main" id="{AAD3D935-ECFC-4862-B395-207C13BAC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50000"/>
              <a:alpha val="1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 name="Graphic 19" descr="Connections">
            <a:extLst>
              <a:ext uri="{FF2B5EF4-FFF2-40B4-BE49-F238E27FC236}">
                <a16:creationId xmlns:a16="http://schemas.microsoft.com/office/drawing/2014/main" id="{58974E33-A6F9-3E64-0412-140417BFB2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401" y="1793908"/>
            <a:ext cx="3491811" cy="3491811"/>
          </a:xfrm>
          <a:prstGeom prst="rect">
            <a:avLst/>
          </a:prstGeom>
        </p:spPr>
      </p:pic>
      <p:cxnSp>
        <p:nvCxnSpPr>
          <p:cNvPr id="44" name="Straight Connector 43">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0836476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avigational compass on a blue background">
            <a:extLst>
              <a:ext uri="{FF2B5EF4-FFF2-40B4-BE49-F238E27FC236}">
                <a16:creationId xmlns:a16="http://schemas.microsoft.com/office/drawing/2014/main" id="{94990DD1-023A-C08E-9317-30595029743F}"/>
              </a:ext>
            </a:extLst>
          </p:cNvPr>
          <p:cNvPicPr>
            <a:picLocks noChangeAspect="1"/>
          </p:cNvPicPr>
          <p:nvPr/>
        </p:nvPicPr>
        <p:blipFill rotWithShape="1">
          <a:blip r:embed="rId2">
            <a:duotone>
              <a:schemeClr val="bg2">
                <a:shade val="45000"/>
                <a:satMod val="135000"/>
              </a:schemeClr>
              <a:prstClr val="white"/>
            </a:duotone>
            <a:alphaModFix amt="40000"/>
          </a:blip>
          <a:srcRect t="18182"/>
          <a:stretch/>
        </p:blipFill>
        <p:spPr>
          <a:xfrm>
            <a:off x="20" y="10"/>
            <a:ext cx="12191980" cy="6857990"/>
          </a:xfrm>
          <a:prstGeom prst="rect">
            <a:avLst/>
          </a:prstGeom>
        </p:spPr>
      </p:pic>
      <p:sp>
        <p:nvSpPr>
          <p:cNvPr id="41" name="Rectangle 40">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F5086-F334-395E-BB5A-3AAFAB3A687D}"/>
              </a:ext>
            </a:extLst>
          </p:cNvPr>
          <p:cNvSpPr>
            <a:spLocks noGrp="1"/>
          </p:cNvSpPr>
          <p:nvPr>
            <p:ph type="title"/>
          </p:nvPr>
        </p:nvSpPr>
        <p:spPr>
          <a:xfrm>
            <a:off x="758952" y="1201002"/>
            <a:ext cx="3831335" cy="4312829"/>
          </a:xfrm>
        </p:spPr>
        <p:txBody>
          <a:bodyPr vert="horz" lIns="91440" tIns="45720" rIns="91440" bIns="45720" rtlCol="0" anchor="t">
            <a:normAutofit/>
          </a:bodyPr>
          <a:lstStyle/>
          <a:p>
            <a:r>
              <a:rPr lang="en-US" i="1" kern="1200" spc="100" baseline="0">
                <a:solidFill>
                  <a:schemeClr val="tx1">
                    <a:lumMod val="85000"/>
                    <a:lumOff val="15000"/>
                  </a:schemeClr>
                </a:solidFill>
                <a:latin typeface="+mj-lt"/>
                <a:ea typeface="+mj-ea"/>
                <a:cs typeface="+mj-cs"/>
              </a:rPr>
              <a:t>References:</a:t>
            </a:r>
          </a:p>
        </p:txBody>
      </p:sp>
      <p:cxnSp>
        <p:nvCxnSpPr>
          <p:cNvPr id="43" name="Straight Connector 42">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9609467-2203-CB8B-4AF6-E0D1AF9F7891}"/>
              </a:ext>
            </a:extLst>
          </p:cNvPr>
          <p:cNvSpPr txBox="1"/>
          <p:nvPr/>
        </p:nvSpPr>
        <p:spPr>
          <a:xfrm>
            <a:off x="5232992" y="478302"/>
            <a:ext cx="6197007" cy="6124412"/>
          </a:xfrm>
          <a:prstGeom prst="rect">
            <a:avLst/>
          </a:prstGeom>
        </p:spPr>
        <p:txBody>
          <a:bodyPr vert="horz" lIns="91440" tIns="45720" rIns="91440" bIns="45720" rtlCol="0">
            <a:normAutofit/>
          </a:bodyPr>
          <a:lstStyle/>
          <a:p>
            <a:pPr marL="182880">
              <a:lnSpc>
                <a:spcPct val="110000"/>
              </a:lnSpc>
              <a:spcBef>
                <a:spcPts val="400"/>
              </a:spcBef>
              <a:spcAft>
                <a:spcPts val="400"/>
              </a:spcAft>
              <a:buFont typeface="Arial" panose="020B0604020202020204" pitchFamily="34" charset="0"/>
            </a:pPr>
            <a:r>
              <a:rPr lang="en-US" sz="1700" dirty="0">
                <a:solidFill>
                  <a:schemeClr val="tx1">
                    <a:lumMod val="85000"/>
                    <a:lumOff val="15000"/>
                  </a:schemeClr>
                </a:solidFill>
                <a:effectLst/>
                <a:latin typeface="Abadi" panose="020B0604020104020204" pitchFamily="34" charset="0"/>
              </a:rPr>
              <a:t>Cohen, L., Manion, L. and Morrison, K. (2018) in Research methods in education. London: Routledge, pp. 471</a:t>
            </a:r>
          </a:p>
          <a:p>
            <a:pPr marL="182880">
              <a:lnSpc>
                <a:spcPct val="110000"/>
              </a:lnSpc>
              <a:spcBef>
                <a:spcPts val="400"/>
              </a:spcBef>
              <a:spcAft>
                <a:spcPts val="400"/>
              </a:spcAft>
              <a:buFont typeface="Arial" panose="020B0604020202020204" pitchFamily="34" charset="0"/>
            </a:pPr>
            <a:r>
              <a:rPr lang="en-US" sz="1700" dirty="0">
                <a:solidFill>
                  <a:schemeClr val="tx1">
                    <a:lumMod val="85000"/>
                    <a:lumOff val="15000"/>
                  </a:schemeClr>
                </a:solidFill>
                <a:effectLst/>
                <a:latin typeface="Abadi" panose="020B0604020104020204" pitchFamily="34" charset="0"/>
              </a:rPr>
              <a:t>Donnellan, L. (2022) What is compassionate leadership?, Forbes. Available at: https://www.forbes.com/sites/laureldonnellan/2022/09/28/what-is-compassionate-leadership/ (Accessed: 07 December 2023). </a:t>
            </a:r>
          </a:p>
          <a:p>
            <a:pPr marL="182880">
              <a:lnSpc>
                <a:spcPct val="110000"/>
              </a:lnSpc>
              <a:spcBef>
                <a:spcPts val="400"/>
              </a:spcBef>
              <a:spcAft>
                <a:spcPts val="400"/>
              </a:spcAft>
            </a:pPr>
            <a:r>
              <a:rPr lang="en-GB" sz="1700" dirty="0">
                <a:effectLst/>
                <a:latin typeface="Abadi" panose="020B0604020104020204" pitchFamily="34" charset="0"/>
              </a:rPr>
              <a:t>Mccullough, K. (2023) Why change in the workplace is good!, Karen McCullough. Available at: https://www.karenmccullough.com/change-in-the-workplace-a-guide-for-companies/ (Accessed: 07 December 2023). </a:t>
            </a:r>
          </a:p>
          <a:p>
            <a:pPr marL="182880">
              <a:lnSpc>
                <a:spcPct val="110000"/>
              </a:lnSpc>
              <a:spcBef>
                <a:spcPts val="400"/>
              </a:spcBef>
              <a:spcAft>
                <a:spcPts val="400"/>
              </a:spcAft>
            </a:pPr>
            <a:r>
              <a:rPr lang="en-GB" sz="1700" dirty="0">
                <a:effectLst/>
                <a:latin typeface="Abadi" panose="020B0604020104020204" pitchFamily="34" charset="0"/>
              </a:rPr>
              <a:t>Salma, S.A. (2023) Democratic leadership style: Definition, examples, pros and cons, </a:t>
            </a:r>
            <a:r>
              <a:rPr lang="en-GB" sz="1700" dirty="0" err="1">
                <a:effectLst/>
                <a:latin typeface="Abadi" panose="020B0604020104020204" pitchFamily="34" charset="0"/>
              </a:rPr>
              <a:t>LogRocket</a:t>
            </a:r>
            <a:r>
              <a:rPr lang="en-GB" sz="1700" dirty="0">
                <a:effectLst/>
                <a:latin typeface="Abadi" panose="020B0604020104020204" pitchFamily="34" charset="0"/>
              </a:rPr>
              <a:t> Blog. Available at: https://blog.logrocket.com/product-management/democratic-leadership-style/ (Accessed: December 2023). </a:t>
            </a:r>
          </a:p>
          <a:p>
            <a:pPr marL="182880">
              <a:lnSpc>
                <a:spcPct val="110000"/>
              </a:lnSpc>
              <a:spcBef>
                <a:spcPts val="400"/>
              </a:spcBef>
              <a:spcAft>
                <a:spcPts val="400"/>
              </a:spcAft>
            </a:pPr>
            <a:r>
              <a:rPr lang="en-GB" sz="1700" dirty="0" err="1">
                <a:effectLst/>
                <a:latin typeface="Abadi" panose="020B0604020104020204" pitchFamily="34" charset="0"/>
              </a:rPr>
              <a:t>Wooll</a:t>
            </a:r>
            <a:r>
              <a:rPr lang="en-GB" sz="1700" dirty="0">
                <a:effectLst/>
                <a:latin typeface="Abadi" panose="020B0604020104020204" pitchFamily="34" charset="0"/>
              </a:rPr>
              <a:t>, M. (2023) What is emotional intelligence? understanding and improving </a:t>
            </a:r>
            <a:r>
              <a:rPr lang="en-GB" sz="1700" dirty="0" err="1">
                <a:effectLst/>
                <a:latin typeface="Abadi" panose="020B0604020104020204" pitchFamily="34" charset="0"/>
              </a:rPr>
              <a:t>EQMaggie</a:t>
            </a:r>
            <a:r>
              <a:rPr lang="en-GB" sz="1700" dirty="0">
                <a:effectLst/>
                <a:latin typeface="Abadi" panose="020B0604020104020204" pitchFamily="34" charset="0"/>
              </a:rPr>
              <a:t>, </a:t>
            </a:r>
            <a:r>
              <a:rPr lang="en-GB" sz="1700" dirty="0" err="1">
                <a:effectLst/>
                <a:latin typeface="Abadi" panose="020B0604020104020204" pitchFamily="34" charset="0"/>
              </a:rPr>
              <a:t>BetterUp</a:t>
            </a:r>
            <a:r>
              <a:rPr lang="en-GB" sz="1700" dirty="0">
                <a:effectLst/>
                <a:latin typeface="Abadi" panose="020B0604020104020204" pitchFamily="34" charset="0"/>
              </a:rPr>
              <a:t>. Available at: https://www.betterup.com/blog/what-is-emotional-intelligence (Accessed: 06 December 2023). </a:t>
            </a:r>
          </a:p>
          <a:p>
            <a:pPr marL="182880">
              <a:lnSpc>
                <a:spcPct val="110000"/>
              </a:lnSpc>
              <a:spcBef>
                <a:spcPts val="400"/>
              </a:spcBef>
              <a:spcAft>
                <a:spcPts val="400"/>
              </a:spcAft>
            </a:pPr>
            <a:endParaRPr lang="en-GB" dirty="0">
              <a:effectLst/>
            </a:endParaRPr>
          </a:p>
          <a:p>
            <a:pPr marL="182880">
              <a:lnSpc>
                <a:spcPct val="110000"/>
              </a:lnSpc>
              <a:spcBef>
                <a:spcPts val="400"/>
              </a:spcBef>
              <a:spcAft>
                <a:spcPts val="400"/>
              </a:spcAft>
            </a:pPr>
            <a:endParaRPr lang="en-GB" dirty="0">
              <a:effectLst/>
            </a:endParaRPr>
          </a:p>
          <a:p>
            <a:pPr marL="182880">
              <a:lnSpc>
                <a:spcPct val="110000"/>
              </a:lnSpc>
              <a:spcBef>
                <a:spcPts val="400"/>
              </a:spcBef>
              <a:spcAft>
                <a:spcPts val="400"/>
              </a:spcAft>
              <a:buFont typeface="Arial" panose="020B0604020202020204" pitchFamily="34" charset="0"/>
            </a:pPr>
            <a:endParaRPr lang="en-US" dirty="0">
              <a:solidFill>
                <a:schemeClr val="tx1">
                  <a:lumMod val="85000"/>
                  <a:lumOff val="15000"/>
                </a:schemeClr>
              </a:solidFill>
              <a:effectLst/>
            </a:endParaRPr>
          </a:p>
          <a:p>
            <a:pPr marL="182880">
              <a:lnSpc>
                <a:spcPct val="110000"/>
              </a:lnSpc>
              <a:spcBef>
                <a:spcPts val="400"/>
              </a:spcBef>
              <a:spcAft>
                <a:spcPts val="400"/>
              </a:spcAft>
              <a:buFont typeface="Arial" panose="020B0604020202020204" pitchFamily="34" charset="0"/>
            </a:pPr>
            <a:endParaRPr lang="en-US" dirty="0">
              <a:solidFill>
                <a:schemeClr val="tx1">
                  <a:lumMod val="85000"/>
                  <a:lumOff val="15000"/>
                </a:schemeClr>
              </a:solidFill>
            </a:endParaRPr>
          </a:p>
          <a:p>
            <a:pPr marL="182880">
              <a:lnSpc>
                <a:spcPct val="110000"/>
              </a:lnSpc>
              <a:spcBef>
                <a:spcPts val="400"/>
              </a:spcBef>
              <a:spcAft>
                <a:spcPts val="400"/>
              </a:spcAft>
              <a:buFont typeface="Arial" panose="020B0604020202020204" pitchFamily="34" charset="0"/>
            </a:pPr>
            <a:endParaRPr lang="en-US" dirty="0">
              <a:solidFill>
                <a:schemeClr val="tx1">
                  <a:lumMod val="85000"/>
                  <a:lumOff val="15000"/>
                </a:schemeClr>
              </a:solidFill>
              <a:effectLst/>
            </a:endParaRPr>
          </a:p>
          <a:p>
            <a:pPr marL="182880">
              <a:lnSpc>
                <a:spcPct val="110000"/>
              </a:lnSpc>
              <a:spcBef>
                <a:spcPts val="400"/>
              </a:spcBef>
              <a:spcAft>
                <a:spcPts val="400"/>
              </a:spcAft>
              <a:buFont typeface="Arial" panose="020B0604020202020204" pitchFamily="34" charset="0"/>
            </a:pPr>
            <a:endParaRPr lang="en-US" dirty="0">
              <a:solidFill>
                <a:schemeClr val="tx1">
                  <a:lumMod val="85000"/>
                  <a:lumOff val="15000"/>
                </a:schemeClr>
              </a:solidFill>
              <a:effectLst/>
            </a:endParaRPr>
          </a:p>
          <a:p>
            <a:pPr marL="182880">
              <a:lnSpc>
                <a:spcPct val="110000"/>
              </a:lnSpc>
              <a:spcBef>
                <a:spcPts val="400"/>
              </a:spcBef>
              <a:spcAft>
                <a:spcPts val="400"/>
              </a:spcAft>
              <a:buFont typeface="Arial" panose="020B0604020202020204" pitchFamily="34" charset="0"/>
            </a:pPr>
            <a:endParaRPr lang="en-US" dirty="0">
              <a:solidFill>
                <a:schemeClr val="tx1">
                  <a:lumMod val="85000"/>
                  <a:lumOff val="15000"/>
                </a:schemeClr>
              </a:solidFill>
            </a:endParaRPr>
          </a:p>
        </p:txBody>
      </p:sp>
      <p:sp>
        <p:nvSpPr>
          <p:cNvPr id="45"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29454188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HeadlinesVTI">
  <a:themeElements>
    <a:clrScheme name="AnalogousFromRegularSeedLeftStep">
      <a:dk1>
        <a:srgbClr val="000000"/>
      </a:dk1>
      <a:lt1>
        <a:srgbClr val="FFFFFF"/>
      </a:lt1>
      <a:dk2>
        <a:srgbClr val="1B2830"/>
      </a:dk2>
      <a:lt2>
        <a:srgbClr val="F0F3F1"/>
      </a:lt2>
      <a:accent1>
        <a:srgbClr val="E32D9B"/>
      </a:accent1>
      <a:accent2>
        <a:srgbClr val="CD1BD1"/>
      </a:accent2>
      <a:accent3>
        <a:srgbClr val="932DE3"/>
      </a:accent3>
      <a:accent4>
        <a:srgbClr val="4E36D6"/>
      </a:accent4>
      <a:accent5>
        <a:srgbClr val="2D5EE3"/>
      </a:accent5>
      <a:accent6>
        <a:srgbClr val="1B98D1"/>
      </a:accent6>
      <a:hlink>
        <a:srgbClr val="349C5D"/>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otalTime>198</TotalTime>
  <Words>603</Words>
  <Application>Microsoft Office PowerPoint</Application>
  <PresentationFormat>Widescreen</PresentationFormat>
  <Paragraphs>17</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Abadi</vt:lpstr>
      <vt:lpstr>Arial</vt:lpstr>
      <vt:lpstr>Avenir Next LT Pro</vt:lpstr>
      <vt:lpstr>Sitka Banner</vt:lpstr>
      <vt:lpstr>HeadlinesVTI</vt:lpstr>
      <vt:lpstr>“Compassionate Leadership is the practice of using your head and heart to inspire and influence people so they can, in turn, inspire and influence others. Compassionate Leaders use their influence to positively impact themselves, others, and the planet.” (Donnellan, 2022)</vt:lpstr>
      <vt:lpstr>"The questionnaire is a widely used and useful instrument for collecting survey information, providing structured – often numerical – data, able to be administrated without the presence of the researcher and often comparatively straightforward to analyse. These attractions have to be counterbalanced by the time taken to develop, pilot and refine the questionnaire, by the possible unsophistication and limited and superficial scope of the data that are collected […]. The researcher will have to judge the appropriateness of using a questionnaire for data collection, and, if so, what kind of questionnaire it should be." (Cohen et al,. 2018, p.471)</vt:lpstr>
      <vt:lpstr>“Emotional intelligence- also known as emotional quotient, refers to the ability to recognize, understand, manage, and effectively act on your emotions and the emotions of others. It involves a set of skills and traits that are crucial for personal and social success.” (Wooll, 2023) </vt:lpstr>
      <vt:lpstr>Importance of Change in the Workplace- “Change in an organization leads to many positive aspects – that lead to retaining a competitive edge and also remaining relevant in your business area. Change encourages innovation, develops skills, develops staff and leads to better business opportunities, and improves staff morale.”        (Mccullough, 2023)</vt:lpstr>
      <vt:lpstr>Democratic Leadership Style  Positive of the style “Employees under this leadership style tend to become supportive and closely connected with each other. Collaboration is appreciated, and everyone’s opinions are taken into account” (Miller, 2027)  Negative of the style  The inability to make a decision could be due to fear of making the wrong choice, having too many options, or conflicting opinions. This can be a significant risk of democratic leadership as involving many people in decision-making can sometimes lead to prolonged discussions and debates, ultimately resulting in “no decision.” (Salma, 2023)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“Compassionate Leadership is the practice of using your head and heart to inspire and influence people so they can, in turn, inspire and influence others. Compassionate Leaders use their influence to positively impact themselves, others, and the planet.” (Donnellan, 2022)</dc:title>
  <dc:creator>Rasa Vilimaite</dc:creator>
  <cp:lastModifiedBy>Rasa Vilimaite</cp:lastModifiedBy>
  <cp:revision>1</cp:revision>
  <dcterms:created xsi:type="dcterms:W3CDTF">2023-12-10T10:41:24Z</dcterms:created>
  <dcterms:modified xsi:type="dcterms:W3CDTF">2023-12-10T14:00:05Z</dcterms:modified>
</cp:coreProperties>
</file>