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3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8" r:id="rId12"/>
    <p:sldId id="272" r:id="rId13"/>
    <p:sldId id="269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087"/>
    <p:restoredTop sz="94659"/>
  </p:normalViewPr>
  <p:slideViewPr>
    <p:cSldViewPr snapToGrid="0" snapToObjects="1">
      <p:cViewPr>
        <p:scale>
          <a:sx n="140" d="100"/>
          <a:sy n="140" d="100"/>
        </p:scale>
        <p:origin x="-1392" y="-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1/5/26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1/5/26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1/5/26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helteringwings.org/2020/07/21/understanding-power-and-control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esrc=s&amp;q=&amp;rct=j&amp;sa=U&amp;url=https://www.shutterstock.com/search/mental-health-line-drawing&amp;ved=2ahUKEwjRu-_t0_mRAxWAXEEAHdpCBqQQqoUBegQIERAB&amp;usg=AOvVaw3NijftP3evHckq6b2yo4n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esrc=s&amp;q=&amp;rct=j&amp;sa=U&amp;url=https://www.shutterstock.com/search/separation-solitude&amp;ved=2ahUKEwiYmO2f1PmRAxWlNvsDHelgMB8QqoUBegQIBBAB&amp;usg=AOvVaw2QvH6aDEv4Qe-jvCJecNj1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esrc=s&amp;q=&amp;rct=j&amp;sa=U&amp;url=https://www.istockphoto.com/illustrations/closed-mouth-icon&amp;ved=2ahUKEwjQwM-21PmRAxWFVUEAHWpdAKYQqoUBegQIChAB&amp;usg=AOvVaw1mtzl-Bj7YQveS9mr_UoRj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assets-hmicfrs.justiceinspectorates.gov.uk/uploads/the-police-response-to-domestic-abuse-an-update-report.pdf" TargetMode="External"/><Relationship Id="rId3" Type="http://schemas.openxmlformats.org/officeDocument/2006/relationships/hyperlink" Target="https://socialvalueuk.org/policies-that-save-lives-domestic-abuse-and-the-workplace/" TargetMode="External"/><Relationship Id="rId7" Type="http://schemas.openxmlformats.org/officeDocument/2006/relationships/hyperlink" Target="https://www.bbc.co.uk/news/articles/c5ymv1p1j4vo" TargetMode="External"/><Relationship Id="rId2" Type="http://schemas.openxmlformats.org/officeDocument/2006/relationships/hyperlink" Target="https://www.bbc.co.uk/news/articles/c991ymnpxzd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ukpga/2010/15/notes/division/3/2/2/15" TargetMode="External"/><Relationship Id="rId5" Type="http://schemas.openxmlformats.org/officeDocument/2006/relationships/hyperlink" Target="https://www.legislation.gov.uk/ukpga/2021/17/contents" TargetMode="External"/><Relationship Id="rId10" Type="http://schemas.openxmlformats.org/officeDocument/2006/relationships/hyperlink" Target="https://somersetdomesticabuse.org.uk/the-impact-of-domestic-abuse-on-mental-health-beyond-ptsd/" TargetMode="External"/><Relationship Id="rId4" Type="http://schemas.openxmlformats.org/officeDocument/2006/relationships/hyperlink" Target="https://freeva.org.uk/how-might-domestic-abuse-be-impacting-your-loved-ones/#:~:text=Isolation%20and%20Broken%20Relationships,their%20relationships%20with%20loved%20ones" TargetMode="External"/><Relationship Id="rId9" Type="http://schemas.openxmlformats.org/officeDocument/2006/relationships/hyperlink" Target="https://assets.publishing.service.gov.uk/media/62c6df068fa8f54e855dfe31/Domestic_Abuse_Act_2021_Statutory_Guidance.pdf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safelives.org.uk/wp-content/uploads/Safe-and-well-Mental-health-and-domestic-abuse-spotlight-report.pdf" TargetMode="External"/><Relationship Id="rId3" Type="http://schemas.openxmlformats.org/officeDocument/2006/relationships/hyperlink" Target="https://www.mind.org.uk/information-support/types-of-mental-health-problems/trauma/about-trauma/" TargetMode="External"/><Relationship Id="rId7" Type="http://schemas.openxmlformats.org/officeDocument/2006/relationships/hyperlink" Target="https://www.nspcc.org.uk/keeping-children-safe/types-of-abuse/emotional-abuse/" TargetMode="External"/><Relationship Id="rId2" Type="http://schemas.openxmlformats.org/officeDocument/2006/relationships/hyperlink" Target="http://www.mind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direct.gov.uk/articles/support-services-victims" TargetMode="External"/><Relationship Id="rId5" Type="http://schemas.openxmlformats.org/officeDocument/2006/relationships/hyperlink" Target="https://www.nhs.uk/mental-health/conditions/post-traumatic-stress-disorder-ptsd/overview/" TargetMode="External"/><Relationship Id="rId10" Type="http://schemas.openxmlformats.org/officeDocument/2006/relationships/hyperlink" Target="https://www.victimsupport.org.uk/" TargetMode="External"/><Relationship Id="rId4" Type="http://schemas.openxmlformats.org/officeDocument/2006/relationships/hyperlink" Target="https://www.thehotline.org/resources/why-didnt-you-say-anything/" TargetMode="External"/><Relationship Id="rId9" Type="http://schemas.openxmlformats.org/officeDocument/2006/relationships/hyperlink" Target="https://safelives.org.uk/resources-for-professionals/dash-resources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254C3-C0A8-514F-94DF-0144865E20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dirty="0"/>
              <a:t>The short and long term impacts of abuse on victims and the role of police- support service partnerships in effective safeguarding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985283-71F9-534B-9504-D2A86B6622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Erin Davies</a:t>
            </a:r>
          </a:p>
          <a:p>
            <a:r>
              <a:rPr lang="en-US" dirty="0"/>
              <a:t>(2404320)</a:t>
            </a:r>
          </a:p>
          <a:p>
            <a:r>
              <a:rPr lang="en-US" dirty="0"/>
              <a:t>BMPL5015</a:t>
            </a:r>
          </a:p>
        </p:txBody>
      </p:sp>
    </p:spTree>
    <p:extLst>
      <p:ext uri="{BB962C8B-B14F-4D97-AF65-F5344CB8AC3E}">
        <p14:creationId xmlns:p14="http://schemas.microsoft.com/office/powerpoint/2010/main" val="3851733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DCA80-B3AF-C94D-A716-1024AB87F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4CD9C-FD18-4D49-A84E-EB19975A3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Short and long term impacts of abuse </a:t>
            </a:r>
          </a:p>
          <a:p>
            <a:r>
              <a:rPr lang="en-US" dirty="0"/>
              <a:t>Role of police- support service partnerships</a:t>
            </a:r>
          </a:p>
          <a:p>
            <a:r>
              <a:rPr lang="en-US" dirty="0"/>
              <a:t>Importance of safeguarding </a:t>
            </a:r>
          </a:p>
        </p:txBody>
      </p:sp>
    </p:spTree>
    <p:extLst>
      <p:ext uri="{BB962C8B-B14F-4D97-AF65-F5344CB8AC3E}">
        <p14:creationId xmlns:p14="http://schemas.microsoft.com/office/powerpoint/2010/main" val="3654335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3C2E372-A0D6-6E42-AAB3-46D16D004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522" y="361188"/>
            <a:ext cx="5131478" cy="45329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601574-CAEB-914C-AE8D-2492480AA2B1}"/>
              </a:ext>
            </a:extLst>
          </p:cNvPr>
          <p:cNvSpPr txBox="1"/>
          <p:nvPr/>
        </p:nvSpPr>
        <p:spPr>
          <a:xfrm>
            <a:off x="1298448" y="5266944"/>
            <a:ext cx="329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Agerholm</a:t>
            </a:r>
            <a:r>
              <a:rPr lang="en-US" dirty="0"/>
              <a:t>, 2025)</a:t>
            </a: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0C4FD830-F095-E643-8B02-FB685E647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380" y="361187"/>
            <a:ext cx="3127883" cy="617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030C2B5-8CE5-E246-8C40-DA39CDFECA92}"/>
              </a:ext>
            </a:extLst>
          </p:cNvPr>
          <p:cNvSpPr txBox="1"/>
          <p:nvPr/>
        </p:nvSpPr>
        <p:spPr>
          <a:xfrm>
            <a:off x="10326623" y="6161926"/>
            <a:ext cx="1865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(Benson, 2023)</a:t>
            </a:r>
          </a:p>
        </p:txBody>
      </p:sp>
    </p:spTree>
    <p:extLst>
      <p:ext uri="{BB962C8B-B14F-4D97-AF65-F5344CB8AC3E}">
        <p14:creationId xmlns:p14="http://schemas.microsoft.com/office/powerpoint/2010/main" val="2742609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BB373-B287-DA44-94CC-73CCED435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concepts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47EDB-142D-DB49-ADF0-F301026286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Victimisation</a:t>
            </a:r>
            <a:endParaRPr lang="en-US" dirty="0"/>
          </a:p>
          <a:p>
            <a:r>
              <a:rPr lang="en-US" dirty="0"/>
              <a:t>Trauma </a:t>
            </a:r>
          </a:p>
          <a:p>
            <a:r>
              <a:rPr lang="en-US" dirty="0"/>
              <a:t>Safeguarding</a:t>
            </a:r>
          </a:p>
          <a:p>
            <a:r>
              <a:rPr lang="en-US" dirty="0"/>
              <a:t>Multi-agency cooperation</a:t>
            </a:r>
          </a:p>
          <a:p>
            <a:r>
              <a:rPr lang="en-US" dirty="0"/>
              <a:t>Domestic Abuse Act 2021 : statutory definition of abuse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(Government Equalities Office and Department for Transport, 2022)</a:t>
            </a:r>
          </a:p>
          <a:p>
            <a:pPr marL="0" indent="0">
              <a:buNone/>
            </a:pPr>
            <a:r>
              <a:rPr lang="en-US" dirty="0"/>
              <a:t>(MIND, 2023) </a:t>
            </a:r>
          </a:p>
          <a:p>
            <a:pPr marL="0" indent="0">
              <a:buNone/>
            </a:pPr>
            <a:r>
              <a:rPr lang="en-US" dirty="0"/>
              <a:t>(Gov.UK,2021)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6DC2EE2-8D93-CF40-9B29-7BF401BF8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032" y="271272"/>
            <a:ext cx="3800856" cy="380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D42FD8-D1E8-F340-9107-2519F9B32ED8}"/>
              </a:ext>
            </a:extLst>
          </p:cNvPr>
          <p:cNvSpPr txBox="1"/>
          <p:nvPr/>
        </p:nvSpPr>
        <p:spPr>
          <a:xfrm>
            <a:off x="8004048" y="4000267"/>
            <a:ext cx="4187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https://shelteringwings.org/2020/07/21/understanding-power-and-control/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8496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5A92F-A99A-F84C-927B-76672FBFA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 term psychological impacts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45630-8878-EF47-806F-E57CE7944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Sleep disturbances </a:t>
            </a:r>
          </a:p>
          <a:p>
            <a:r>
              <a:rPr lang="en-US" dirty="0"/>
              <a:t>Anxiety &amp; depression</a:t>
            </a:r>
          </a:p>
          <a:p>
            <a:r>
              <a:rPr lang="en-US" dirty="0"/>
              <a:t>Fear &amp; shock</a:t>
            </a:r>
          </a:p>
          <a:p>
            <a:r>
              <a:rPr lang="en-US" dirty="0"/>
              <a:t>Flashbacks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(</a:t>
            </a:r>
            <a:r>
              <a:rPr lang="en-US" dirty="0" err="1"/>
              <a:t>Lavie</a:t>
            </a:r>
            <a:r>
              <a:rPr lang="en-US" dirty="0"/>
              <a:t>, P. 2001)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BB974E8-B4EB-754C-9EAF-CAA81663A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5660"/>
            <a:ext cx="4442460" cy="381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CBF1FF-5123-6C4F-808C-299FAB8DFA0E}"/>
              </a:ext>
            </a:extLst>
          </p:cNvPr>
          <p:cNvSpPr txBox="1"/>
          <p:nvPr/>
        </p:nvSpPr>
        <p:spPr>
          <a:xfrm>
            <a:off x="4882896" y="5657671"/>
            <a:ext cx="73091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https://www.google.com/url?esrc=s&amp;q=&amp;rct=j&amp;sa=U&amp;url=https://www.shutterstock.com/search/mental-health-line-drawing&amp;ved=2ahUKEwjRu-_t0_mRAxWAXEEAHdpCBqQQqoUBegQIERAB&amp;usg=AOvVaw3NijftP3evHckq6b2yo4ne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93069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36E0F-4D10-0C49-B5D3-1278EA967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 term psychological impacts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9C6CF-169F-044F-8D89-7FC4BFA51A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PTSD</a:t>
            </a:r>
          </a:p>
          <a:p>
            <a:r>
              <a:rPr lang="en-US" dirty="0"/>
              <a:t>Depression</a:t>
            </a:r>
          </a:p>
          <a:p>
            <a:r>
              <a:rPr lang="en-US" dirty="0"/>
              <a:t>Drugs</a:t>
            </a:r>
          </a:p>
          <a:p>
            <a:r>
              <a:rPr lang="en-US" dirty="0"/>
              <a:t>Complex trauma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(Wallis, 2021)</a:t>
            </a:r>
          </a:p>
          <a:p>
            <a:pPr marL="0" indent="0">
              <a:buNone/>
            </a:pPr>
            <a:r>
              <a:rPr lang="en-US" dirty="0"/>
              <a:t>(NHS, 2022)</a:t>
            </a:r>
          </a:p>
        </p:txBody>
      </p:sp>
    </p:spTree>
    <p:extLst>
      <p:ext uri="{BB962C8B-B14F-4D97-AF65-F5344CB8AC3E}">
        <p14:creationId xmlns:p14="http://schemas.microsoft.com/office/powerpoint/2010/main" val="2156865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73CD4-6E02-A24C-9ABB-D46441A0A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Emotional/ social impacts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6DBC5-D661-F24D-912E-23AB58A04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Shame </a:t>
            </a:r>
          </a:p>
          <a:p>
            <a:r>
              <a:rPr lang="en-US" dirty="0"/>
              <a:t>Distrust</a:t>
            </a:r>
          </a:p>
          <a:p>
            <a:r>
              <a:rPr lang="en-US" dirty="0"/>
              <a:t>Fear </a:t>
            </a:r>
          </a:p>
          <a:p>
            <a:r>
              <a:rPr lang="en-US" dirty="0"/>
              <a:t>Guilt</a:t>
            </a:r>
          </a:p>
          <a:p>
            <a:pPr marL="0" indent="0">
              <a:buNone/>
            </a:pPr>
            <a:r>
              <a:rPr lang="en-US" dirty="0"/>
              <a:t>(NSPCC, 2025)</a:t>
            </a:r>
          </a:p>
          <a:p>
            <a:endParaRPr lang="en-US" dirty="0"/>
          </a:p>
          <a:p>
            <a:r>
              <a:rPr lang="en-US" dirty="0"/>
              <a:t>Isolation from close people</a:t>
            </a:r>
          </a:p>
          <a:p>
            <a:r>
              <a:rPr lang="en-US" dirty="0"/>
              <a:t>Financial control</a:t>
            </a:r>
          </a:p>
          <a:p>
            <a:r>
              <a:rPr lang="en-US" dirty="0"/>
              <a:t>Homelessness</a:t>
            </a:r>
          </a:p>
          <a:p>
            <a:r>
              <a:rPr lang="en-US" dirty="0"/>
              <a:t>Risk of re-victimization</a:t>
            </a:r>
          </a:p>
          <a:p>
            <a:pPr marL="0" indent="0">
              <a:buNone/>
            </a:pPr>
            <a:r>
              <a:rPr lang="en-US" dirty="0"/>
              <a:t>(</a:t>
            </a:r>
            <a:r>
              <a:rPr lang="en-US" dirty="0" err="1"/>
              <a:t>Freeva</a:t>
            </a:r>
            <a:r>
              <a:rPr lang="en-US" dirty="0"/>
              <a:t>, 2024)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3F06573-690F-3A40-82F9-BB619B4ED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964" y="1631695"/>
            <a:ext cx="5393436" cy="38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9E7FBD-DF95-774F-8249-F94711D2C96E}"/>
              </a:ext>
            </a:extLst>
          </p:cNvPr>
          <p:cNvSpPr txBox="1"/>
          <p:nvPr/>
        </p:nvSpPr>
        <p:spPr>
          <a:xfrm>
            <a:off x="5449824" y="5669280"/>
            <a:ext cx="6742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https://www.google.com/url?esrc=s&amp;q=&amp;rct=j&amp;sa=U&amp;url=https://www.shutterstock.com/search/separation-solitude&amp;ved=2ahUKEwiYmO2f1PmRAxWlNvsDHelgMB8QqoUBegQIBBAB&amp;usg=AOvVaw2QvH6aDEv4Qe-jvCJecNj1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6916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FA38B-70AE-5A40-A10F-5457F55BC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Barriers to disclosure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F3870-D990-DA49-BD3C-CA8AC56370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Fear of the abuser</a:t>
            </a:r>
          </a:p>
          <a:p>
            <a:r>
              <a:rPr lang="en-US" dirty="0"/>
              <a:t>Worried they will not be believed</a:t>
            </a:r>
          </a:p>
          <a:p>
            <a:r>
              <a:rPr lang="en-US" dirty="0"/>
              <a:t>Threats can be involved</a:t>
            </a:r>
          </a:p>
          <a:p>
            <a:r>
              <a:rPr lang="en-US" dirty="0"/>
              <a:t>Language difficulties </a:t>
            </a:r>
          </a:p>
          <a:p>
            <a:r>
              <a:rPr lang="en-US" dirty="0"/>
              <a:t>Past negative experience can cause lack of trust in the police</a:t>
            </a:r>
          </a:p>
          <a:p>
            <a:pPr marL="0" indent="0">
              <a:buNone/>
            </a:pPr>
            <a:r>
              <a:rPr lang="en-US" dirty="0"/>
              <a:t>(National Domestic Violence Hotline, 2024) 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1B6F5AA-9782-B04C-B6AE-1DB2B047D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224" y="605536"/>
            <a:ext cx="3132328" cy="313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B03509-4F48-CF48-B3AF-8D87B6DC6D8B}"/>
              </a:ext>
            </a:extLst>
          </p:cNvPr>
          <p:cNvSpPr txBox="1"/>
          <p:nvPr/>
        </p:nvSpPr>
        <p:spPr>
          <a:xfrm>
            <a:off x="10363200" y="1337207"/>
            <a:ext cx="167411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https://www.google.com/url?esrc=s&amp;q=&amp;rct=j&amp;sa=U&amp;url=https://www.istockphoto.com/illustrations/closed-mouth-icon&amp;ved=2ahUKEwjQwM-21PmRAxWFVUEAHWpdAKYQqoUBegQIChAB&amp;usg=AOvVaw1mtzl-Bj7YQveS9mr_UoRj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8545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BA16D-9E71-8743-A2C2-340543488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Police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B4B26-41B9-784D-B0C7-07FD0462C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First responders</a:t>
            </a:r>
          </a:p>
          <a:p>
            <a:r>
              <a:rPr lang="en-US" dirty="0"/>
              <a:t>Risk assessment – DASH</a:t>
            </a:r>
          </a:p>
          <a:p>
            <a:r>
              <a:rPr lang="en-US" dirty="0"/>
              <a:t>Work with different </a:t>
            </a:r>
            <a:r>
              <a:rPr lang="en-US" dirty="0" err="1"/>
              <a:t>organisations</a:t>
            </a:r>
            <a:r>
              <a:rPr lang="en-US" dirty="0"/>
              <a:t> to help victims get the support they need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(HMICFRS, 2019) </a:t>
            </a:r>
          </a:p>
          <a:p>
            <a:pPr marL="0" indent="0">
              <a:buNone/>
            </a:pPr>
            <a:r>
              <a:rPr lang="en-US" dirty="0"/>
              <a:t>(</a:t>
            </a:r>
            <a:r>
              <a:rPr lang="en-US" dirty="0" err="1"/>
              <a:t>Safelifes</a:t>
            </a:r>
            <a:r>
              <a:rPr lang="en-US" dirty="0"/>
              <a:t>, 2025) 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6C6C1E84-3BD6-4240-98BA-7E8E74FB9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556" y="3767328"/>
            <a:ext cx="4369308" cy="291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3B5F5C-5326-EB48-89E7-9D52183855F8}"/>
              </a:ext>
            </a:extLst>
          </p:cNvPr>
          <p:cNvSpPr txBox="1"/>
          <p:nvPr/>
        </p:nvSpPr>
        <p:spPr>
          <a:xfrm>
            <a:off x="9454896" y="3767328"/>
            <a:ext cx="254203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https://</a:t>
            </a:r>
            <a:r>
              <a:rPr lang="en-US" sz="1400" dirty="0" err="1"/>
              <a:t>www.google.com</a:t>
            </a:r>
            <a:r>
              <a:rPr lang="en-US" sz="1400" dirty="0"/>
              <a:t>/</a:t>
            </a:r>
            <a:r>
              <a:rPr lang="en-US" sz="1400" dirty="0" err="1"/>
              <a:t>url?esrc</a:t>
            </a:r>
            <a:r>
              <a:rPr lang="en-US" sz="1400" dirty="0"/>
              <a:t>=</a:t>
            </a:r>
            <a:r>
              <a:rPr lang="en-US" sz="1400" dirty="0" err="1"/>
              <a:t>s&amp;q</a:t>
            </a:r>
            <a:r>
              <a:rPr lang="en-US" sz="1400" dirty="0"/>
              <a:t>=&amp;</a:t>
            </a:r>
            <a:r>
              <a:rPr lang="en-US" sz="1400" dirty="0" err="1"/>
              <a:t>rct</a:t>
            </a:r>
            <a:r>
              <a:rPr lang="en-US" sz="1400" dirty="0"/>
              <a:t>=</a:t>
            </a:r>
            <a:r>
              <a:rPr lang="en-US" sz="1400" dirty="0" err="1"/>
              <a:t>j&amp;sa</a:t>
            </a:r>
            <a:r>
              <a:rPr lang="en-US" sz="1400" dirty="0"/>
              <a:t>=</a:t>
            </a:r>
            <a:r>
              <a:rPr lang="en-US" sz="1400" dirty="0" err="1"/>
              <a:t>U&amp;url</a:t>
            </a:r>
            <a:r>
              <a:rPr lang="en-US" sz="1400" dirty="0"/>
              <a:t>=https://</a:t>
            </a:r>
            <a:r>
              <a:rPr lang="en-US" sz="1400" dirty="0" err="1"/>
              <a:t>www.warwickshire.police.uk</a:t>
            </a:r>
            <a:r>
              <a:rPr lang="en-US" sz="1400" dirty="0"/>
              <a:t>/area/your-area/</a:t>
            </a:r>
            <a:r>
              <a:rPr lang="en-US" sz="1400" dirty="0" err="1"/>
              <a:t>warwickshire</a:t>
            </a:r>
            <a:r>
              <a:rPr lang="en-US" sz="1400" dirty="0"/>
              <a:t>/</a:t>
            </a:r>
            <a:r>
              <a:rPr lang="en-US" sz="1400" dirty="0" err="1"/>
              <a:t>nuneaton</a:t>
            </a:r>
            <a:r>
              <a:rPr lang="en-US" sz="1400" dirty="0"/>
              <a:t>-</a:t>
            </a:r>
            <a:r>
              <a:rPr lang="en-US" sz="1400" dirty="0" err="1"/>
              <a:t>bedworth</a:t>
            </a:r>
            <a:r>
              <a:rPr lang="en-US" sz="1400" dirty="0"/>
              <a:t>-borough/</a:t>
            </a:r>
            <a:r>
              <a:rPr lang="en-US" sz="1400" dirty="0" err="1"/>
              <a:t>nuneaton</a:t>
            </a:r>
            <a:r>
              <a:rPr lang="en-US" sz="1400" dirty="0"/>
              <a:t>-central/about-us/</a:t>
            </a:r>
            <a:r>
              <a:rPr lang="en-US" sz="1400" dirty="0" err="1"/>
              <a:t>our-priorities&amp;ved</a:t>
            </a:r>
            <a:r>
              <a:rPr lang="en-US" sz="1400" dirty="0"/>
              <a:t>=2ahUKEwjUivfY1PmRAxUAUqQEHR_IMJ0QqoUBegQIDhAB&amp;usg=AOvVaw1i0e3XDJtKsNn01sA_JUW8 </a:t>
            </a:r>
          </a:p>
        </p:txBody>
      </p:sp>
    </p:spTree>
    <p:extLst>
      <p:ext uri="{BB962C8B-B14F-4D97-AF65-F5344CB8AC3E}">
        <p14:creationId xmlns:p14="http://schemas.microsoft.com/office/powerpoint/2010/main" val="3210546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0DC89-62CB-D142-A8A8-68B898C41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support services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FFF2B-0807-764D-B76F-B349E7CCD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Victim support </a:t>
            </a:r>
          </a:p>
          <a:p>
            <a:r>
              <a:rPr lang="en-US" dirty="0"/>
              <a:t>Domestic abuse services </a:t>
            </a:r>
          </a:p>
          <a:p>
            <a:r>
              <a:rPr lang="en-US" dirty="0"/>
              <a:t>Social care</a:t>
            </a:r>
          </a:p>
          <a:p>
            <a:r>
              <a:rPr lang="en-US" dirty="0"/>
              <a:t>Mental health services</a:t>
            </a:r>
          </a:p>
          <a:p>
            <a:r>
              <a:rPr lang="en-US" dirty="0"/>
              <a:t>Rape crisis </a:t>
            </a:r>
          </a:p>
          <a:p>
            <a:r>
              <a:rPr lang="en-US" dirty="0"/>
              <a:t>Why effective safeguarding matters?</a:t>
            </a:r>
          </a:p>
          <a:p>
            <a:pPr marL="0" indent="0">
              <a:buNone/>
            </a:pPr>
            <a:r>
              <a:rPr lang="en-US" dirty="0"/>
              <a:t>(Victims Support, 2016)</a:t>
            </a:r>
          </a:p>
          <a:p>
            <a:pPr marL="0" indent="0">
              <a:buNone/>
            </a:pPr>
            <a:r>
              <a:rPr lang="en-US" dirty="0"/>
              <a:t>(indirect, 2016)</a:t>
            </a:r>
          </a:p>
        </p:txBody>
      </p:sp>
    </p:spTree>
    <p:extLst>
      <p:ext uri="{BB962C8B-B14F-4D97-AF65-F5344CB8AC3E}">
        <p14:creationId xmlns:p14="http://schemas.microsoft.com/office/powerpoint/2010/main" val="68559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A502F-61E9-D44C-A8AA-CA852E569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Improving police- support service collaboration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96FD30-1688-FC44-B47A-0C2200078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Trauma informed training for police and frontline staff</a:t>
            </a:r>
          </a:p>
          <a:p>
            <a:r>
              <a:rPr lang="en-US" dirty="0"/>
              <a:t>Early referral to specialist support services</a:t>
            </a:r>
          </a:p>
          <a:p>
            <a:r>
              <a:rPr lang="en-US" dirty="0"/>
              <a:t>Regular meetings</a:t>
            </a:r>
          </a:p>
          <a:p>
            <a:r>
              <a:rPr lang="en-US" dirty="0"/>
              <a:t>Embedding  IDVAs within police stations </a:t>
            </a:r>
          </a:p>
          <a:p>
            <a:r>
              <a:rPr lang="en-US" dirty="0"/>
              <a:t>Long term monitoring on high risk victims</a:t>
            </a:r>
          </a:p>
          <a:p>
            <a:pPr marL="0" indent="0">
              <a:buNone/>
            </a:pPr>
            <a:r>
              <a:rPr lang="en-US" dirty="0"/>
              <a:t>(Home Office, 2022)</a:t>
            </a:r>
          </a:p>
          <a:p>
            <a:pPr marL="0" indent="0">
              <a:buNone/>
            </a:pPr>
            <a:r>
              <a:rPr lang="en-US" dirty="0"/>
              <a:t>(</a:t>
            </a:r>
            <a:r>
              <a:rPr lang="en-US" dirty="0" err="1"/>
              <a:t>SafeLives</a:t>
            </a:r>
            <a:r>
              <a:rPr lang="en-US" dirty="0"/>
              <a:t>, 2019)</a:t>
            </a:r>
          </a:p>
        </p:txBody>
      </p:sp>
    </p:spTree>
    <p:extLst>
      <p:ext uri="{BB962C8B-B14F-4D97-AF65-F5344CB8AC3E}">
        <p14:creationId xmlns:p14="http://schemas.microsoft.com/office/powerpoint/2010/main" val="2057052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FB562-0CA1-5043-81DD-FF679EFB4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Harshita </a:t>
            </a:r>
            <a:r>
              <a:rPr lang="en-US" dirty="0" err="1"/>
              <a:t>Brella</a:t>
            </a:r>
            <a:r>
              <a:rPr lang="en-US" dirty="0"/>
              <a:t>- case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29939A-A447-0646-A7CA-57EDCDB4D4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Harshita </a:t>
            </a:r>
            <a:r>
              <a:rPr lang="en-US" dirty="0" err="1"/>
              <a:t>Brella</a:t>
            </a:r>
            <a:r>
              <a:rPr lang="en-US" dirty="0"/>
              <a:t>, aged 24, reported domestic abuse and coercive control by her husband. </a:t>
            </a:r>
          </a:p>
          <a:p>
            <a:r>
              <a:rPr lang="en-US" dirty="0"/>
              <a:t>Police arrested the perpetrator</a:t>
            </a:r>
          </a:p>
          <a:p>
            <a:r>
              <a:rPr lang="en-US" dirty="0"/>
              <a:t>Harshita experienced short and long term abuse</a:t>
            </a:r>
          </a:p>
          <a:p>
            <a:r>
              <a:rPr lang="en-US" dirty="0"/>
              <a:t>The abuse escalated over time and she was later found dead.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(Grant, 2024)</a:t>
            </a:r>
          </a:p>
        </p:txBody>
      </p:sp>
    </p:spTree>
    <p:extLst>
      <p:ext uri="{BB962C8B-B14F-4D97-AF65-F5344CB8AC3E}">
        <p14:creationId xmlns:p14="http://schemas.microsoft.com/office/powerpoint/2010/main" val="836368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89F31-F3FB-FD49-93EF-04D1E9536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B4A87-0560-6B49-8D50-6C3448C72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Abuse has severe long and short term impacts</a:t>
            </a:r>
          </a:p>
          <a:p>
            <a:r>
              <a:rPr lang="en-US" dirty="0"/>
              <a:t>Victims need trauma informed support</a:t>
            </a:r>
          </a:p>
          <a:p>
            <a:r>
              <a:rPr lang="en-US" dirty="0"/>
              <a:t>Collaboration is essential for safety and recovery</a:t>
            </a:r>
          </a:p>
        </p:txBody>
      </p:sp>
    </p:spTree>
    <p:extLst>
      <p:ext uri="{BB962C8B-B14F-4D97-AF65-F5344CB8AC3E}">
        <p14:creationId xmlns:p14="http://schemas.microsoft.com/office/powerpoint/2010/main" val="2369434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935CE-C7B7-B741-963F-34DFEA140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Refrence</a:t>
            </a:r>
            <a:r>
              <a:rPr lang="en-US" dirty="0"/>
              <a:t>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1AF6F-4FCD-714E-90E5-BFEA2047E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444752"/>
            <a:ext cx="10725912" cy="5312664"/>
          </a:xfrm>
        </p:spPr>
        <p:txBody>
          <a:bodyPr>
            <a:normAutofit fontScale="40000" lnSpcReduction="20000"/>
          </a:bodyPr>
          <a:lstStyle/>
          <a:p>
            <a:r>
              <a:rPr lang="en-US" sz="3700" dirty="0" err="1"/>
              <a:t>Agerholm</a:t>
            </a:r>
            <a:r>
              <a:rPr lang="en-US" sz="3700" dirty="0"/>
              <a:t>, H. (2025). Millions more affected by domestic Abuse – new survey. BBC News. Available at: </a:t>
            </a:r>
            <a:r>
              <a:rPr lang="en-US" sz="3700" dirty="0">
                <a:hlinkClick r:id="rId2"/>
              </a:rPr>
              <a:t>https://www.bbc.co.uk/news/articles/c991ymnpxzdo</a:t>
            </a:r>
            <a:endParaRPr lang="en-US" sz="3700" dirty="0"/>
          </a:p>
          <a:p>
            <a:r>
              <a:rPr lang="en-US" sz="3700" dirty="0"/>
              <a:t>Benson, A (2023). Policies that save lives: domestic abuse and the workplace. Social Value UK. </a:t>
            </a:r>
            <a:r>
              <a:rPr lang="en-US" sz="3700" dirty="0" err="1"/>
              <a:t>Avialable</a:t>
            </a:r>
            <a:r>
              <a:rPr lang="en-US" sz="3700" dirty="0"/>
              <a:t> at: </a:t>
            </a:r>
            <a:r>
              <a:rPr lang="en-US" sz="3700" dirty="0">
                <a:hlinkClick r:id="rId3"/>
              </a:rPr>
              <a:t>https://socialvalueuk.org/policies-that-save-lives-domestic-abuse-and-the-workplace/</a:t>
            </a:r>
            <a:r>
              <a:rPr lang="en-US" sz="3700" dirty="0"/>
              <a:t> </a:t>
            </a:r>
          </a:p>
          <a:p>
            <a:r>
              <a:rPr lang="en-US" sz="3700" dirty="0" err="1"/>
              <a:t>Freeva</a:t>
            </a:r>
            <a:r>
              <a:rPr lang="en-US" sz="3700" dirty="0"/>
              <a:t> (2024). The impact of Domestic Abuse/ </a:t>
            </a:r>
            <a:r>
              <a:rPr lang="en-US" sz="3700" dirty="0" err="1"/>
              <a:t>freeva</a:t>
            </a:r>
            <a:r>
              <a:rPr lang="en-US" sz="3700" dirty="0"/>
              <a:t>. Available at: </a:t>
            </a:r>
            <a:r>
              <a:rPr lang="en-US" sz="3700" dirty="0">
                <a:hlinkClick r:id="rId4"/>
              </a:rPr>
              <a:t>https://freeva.org.uk/how-might-domestic-abuse-be-impacting-your-loved-ones/#:~:text=Isolation%20and%20Broken%20Relationships,their%20relationships%20with%20loved%20ones</a:t>
            </a:r>
            <a:r>
              <a:rPr lang="en-US" sz="3700" dirty="0"/>
              <a:t>. </a:t>
            </a:r>
          </a:p>
          <a:p>
            <a:r>
              <a:rPr lang="en-US" sz="3700" dirty="0" err="1"/>
              <a:t>Gov.UK</a:t>
            </a:r>
            <a:r>
              <a:rPr lang="en-US" sz="3700" dirty="0"/>
              <a:t>. (2021). Domestic Abuse Act 2021. </a:t>
            </a:r>
            <a:r>
              <a:rPr lang="en-US" sz="3700" dirty="0" err="1"/>
              <a:t>Legislation.gov.uk</a:t>
            </a:r>
            <a:r>
              <a:rPr lang="en-US" sz="3700" dirty="0"/>
              <a:t>. Available at: </a:t>
            </a:r>
            <a:r>
              <a:rPr lang="en-US" sz="3700" dirty="0">
                <a:hlinkClick r:id="rId5"/>
              </a:rPr>
              <a:t>https://www.legislation.gov.uk/ukpga/2021/17/contents</a:t>
            </a:r>
            <a:r>
              <a:rPr lang="en-US" sz="3700" dirty="0"/>
              <a:t> </a:t>
            </a:r>
          </a:p>
          <a:p>
            <a:r>
              <a:rPr lang="en-US" sz="3700" dirty="0"/>
              <a:t>Government Equalities Office and Department for Transport (2022). Equality Act 2010- </a:t>
            </a:r>
            <a:r>
              <a:rPr lang="en-US" sz="3700" dirty="0" err="1"/>
              <a:t>Explanotory</a:t>
            </a:r>
            <a:r>
              <a:rPr lang="en-US" sz="3700" dirty="0"/>
              <a:t> Notes. </a:t>
            </a:r>
            <a:r>
              <a:rPr lang="en-US" sz="3700" dirty="0" err="1"/>
              <a:t>Legislation.gov.uk</a:t>
            </a:r>
            <a:r>
              <a:rPr lang="en-US" sz="3700" dirty="0"/>
              <a:t>. Available at: </a:t>
            </a:r>
            <a:r>
              <a:rPr lang="en-US" sz="3700" dirty="0">
                <a:hlinkClick r:id="rId6"/>
              </a:rPr>
              <a:t>https://www.legislation.gov.uk/ukpga/2010/15/notes/division/3/2/2/15</a:t>
            </a:r>
            <a:r>
              <a:rPr lang="en-US" sz="3700" dirty="0"/>
              <a:t> </a:t>
            </a:r>
          </a:p>
          <a:p>
            <a:r>
              <a:rPr lang="en-US" sz="3700" dirty="0"/>
              <a:t>Grant, J. (2024). Harshita </a:t>
            </a:r>
            <a:r>
              <a:rPr lang="en-US" sz="3700" dirty="0" err="1"/>
              <a:t>Brella</a:t>
            </a:r>
            <a:r>
              <a:rPr lang="en-US" sz="3700" dirty="0"/>
              <a:t> Murder: what we know so far. BBC News. Available at: </a:t>
            </a:r>
            <a:r>
              <a:rPr lang="en-US" sz="3700" dirty="0">
                <a:hlinkClick r:id="rId7"/>
              </a:rPr>
              <a:t>https://www.bbc.co.uk/news/articles/c5ymv1p1j4vo</a:t>
            </a:r>
            <a:r>
              <a:rPr lang="en-US" sz="3700" dirty="0"/>
              <a:t> </a:t>
            </a:r>
          </a:p>
          <a:p>
            <a:r>
              <a:rPr lang="en-US" sz="3700" dirty="0"/>
              <a:t>HMICFRS (2019). The police response to domestic abuse an update report. Available at: </a:t>
            </a:r>
            <a:r>
              <a:rPr lang="en-US" sz="3700" dirty="0">
                <a:hlinkClick r:id="rId8"/>
              </a:rPr>
              <a:t>https://assets-hmicfrs.justiceinspectorates.gov.uk/uploads/the-police-response-to-domestic-abuse-an-update-report.pdf</a:t>
            </a:r>
            <a:r>
              <a:rPr lang="en-US" sz="3700" dirty="0"/>
              <a:t> </a:t>
            </a:r>
          </a:p>
          <a:p>
            <a:r>
              <a:rPr lang="en-US" sz="3700" dirty="0"/>
              <a:t>Home Office (2022). Domestic Abuse statutory Guidance. </a:t>
            </a:r>
            <a:r>
              <a:rPr lang="en-US" sz="3700" dirty="0" err="1"/>
              <a:t>Gov.uk</a:t>
            </a:r>
            <a:r>
              <a:rPr lang="en-US" sz="3700" dirty="0"/>
              <a:t>. Available at: </a:t>
            </a:r>
            <a:r>
              <a:rPr lang="en-US" sz="3700" dirty="0">
                <a:hlinkClick r:id="rId9"/>
              </a:rPr>
              <a:t>https://assets.publishing.service.gov.uk/media/62c6df068fa8f54e855dfe31/Domestic_Abuse_Act_2021_Statutory_Guidance.pdf</a:t>
            </a:r>
            <a:r>
              <a:rPr lang="en-US" sz="3700" dirty="0"/>
              <a:t> </a:t>
            </a:r>
          </a:p>
          <a:p>
            <a:r>
              <a:rPr lang="en-US" sz="3700" dirty="0" err="1"/>
              <a:t>Lavie</a:t>
            </a:r>
            <a:r>
              <a:rPr lang="en-US" sz="3700" dirty="0"/>
              <a:t>, P. (2001) ‘sleep disturbances in the wake of traumatic events’, new England Journal of Medicine, 345 (25), pp. 1825- 1832. </a:t>
            </a:r>
          </a:p>
          <a:p>
            <a:r>
              <a:rPr lang="en-US" sz="3700" dirty="0"/>
              <a:t>Michael Wallis (2021). The impact of domestic abuse on mental health- beyond PTSD. </a:t>
            </a:r>
            <a:r>
              <a:rPr lang="en-US" sz="3700" dirty="0" err="1"/>
              <a:t>Somersetdomesticabuse.org.uk</a:t>
            </a:r>
            <a:r>
              <a:rPr lang="en-US" sz="3700" dirty="0"/>
              <a:t>. Available at: </a:t>
            </a:r>
            <a:r>
              <a:rPr lang="en-US" sz="3700" dirty="0">
                <a:hlinkClick r:id="rId10"/>
              </a:rPr>
              <a:t>https://somersetdomesticabuse.org.uk/the-impact-of-domestic-abuse-on-mental-health-beyond-ptsd/</a:t>
            </a:r>
            <a:r>
              <a:rPr lang="en-US" sz="3700" dirty="0"/>
              <a:t>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757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4EDEC-DD92-B049-A073-88E409A51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965960"/>
            <a:ext cx="9601200" cy="358140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MIND (2023). About Trauma. </a:t>
            </a:r>
            <a:r>
              <a:rPr lang="en-US" dirty="0">
                <a:hlinkClick r:id="rId2"/>
              </a:rPr>
              <a:t>www.mind.org.uk</a:t>
            </a:r>
            <a:r>
              <a:rPr lang="en-US" dirty="0"/>
              <a:t>. Available at: </a:t>
            </a:r>
            <a:r>
              <a:rPr lang="en-US" dirty="0">
                <a:hlinkClick r:id="rId3"/>
              </a:rPr>
              <a:t>https://www.mind.org.uk/information-support/types-of-mental-health-problems/trauma/about-trauma/</a:t>
            </a:r>
            <a:r>
              <a:rPr lang="en-US" dirty="0"/>
              <a:t> </a:t>
            </a:r>
          </a:p>
          <a:p>
            <a:r>
              <a:rPr lang="en-US" dirty="0"/>
              <a:t>National domestic violence hotline (2024). ‘why didn’t you say anything?’ The hotline. Available at: </a:t>
            </a:r>
            <a:r>
              <a:rPr lang="en-US" dirty="0">
                <a:hlinkClick r:id="rId4"/>
              </a:rPr>
              <a:t>https://www.thehotline.org/resources/why-didnt-you-say-anything/</a:t>
            </a:r>
            <a:r>
              <a:rPr lang="en-US" dirty="0"/>
              <a:t> </a:t>
            </a:r>
          </a:p>
          <a:p>
            <a:r>
              <a:rPr lang="en-US" dirty="0"/>
              <a:t>NHS (2022). Post- traumatic stress disorder. </a:t>
            </a:r>
            <a:r>
              <a:rPr lang="en-US" dirty="0" err="1"/>
              <a:t>Nhs.uk</a:t>
            </a:r>
            <a:r>
              <a:rPr lang="en-US" dirty="0"/>
              <a:t>. Available at: </a:t>
            </a:r>
            <a:r>
              <a:rPr lang="en-US" dirty="0">
                <a:hlinkClick r:id="rId5"/>
              </a:rPr>
              <a:t>https://www.nhs.uk/mental-health/conditions/post-traumatic-stress-disorder-ptsd/overview/</a:t>
            </a:r>
            <a:r>
              <a:rPr lang="en-US" dirty="0"/>
              <a:t> </a:t>
            </a:r>
          </a:p>
          <a:p>
            <a:r>
              <a:rPr lang="en-US" dirty="0" err="1"/>
              <a:t>Nidirect</a:t>
            </a:r>
            <a:r>
              <a:rPr lang="en-US" dirty="0"/>
              <a:t> (2016). Support services for </a:t>
            </a:r>
            <a:r>
              <a:rPr lang="en-US" dirty="0" err="1"/>
              <a:t>vicrims</a:t>
            </a:r>
            <a:r>
              <a:rPr lang="en-US" dirty="0"/>
              <a:t>. </a:t>
            </a:r>
            <a:r>
              <a:rPr lang="en-US" dirty="0" err="1"/>
              <a:t>Nidirect</a:t>
            </a:r>
            <a:r>
              <a:rPr lang="en-US" dirty="0"/>
              <a:t>. Available at: </a:t>
            </a:r>
            <a:r>
              <a:rPr lang="en-US" dirty="0">
                <a:hlinkClick r:id="rId6"/>
              </a:rPr>
              <a:t>https://www.nidirect.gov.uk/articles/support-services-victims</a:t>
            </a:r>
            <a:r>
              <a:rPr lang="en-US" dirty="0"/>
              <a:t> </a:t>
            </a:r>
          </a:p>
          <a:p>
            <a:r>
              <a:rPr lang="en-US" dirty="0"/>
              <a:t>NSPCC (2025). Emotional abuse. NSPCC. Available at: </a:t>
            </a:r>
            <a:r>
              <a:rPr lang="en-US" dirty="0">
                <a:hlinkClick r:id="rId7"/>
              </a:rPr>
              <a:t>https://www.nspcc.org.uk/keeping-children-safe/types-of-abuse/emotional-abuse/</a:t>
            </a:r>
            <a:r>
              <a:rPr lang="en-US" dirty="0"/>
              <a:t> </a:t>
            </a:r>
          </a:p>
          <a:p>
            <a:r>
              <a:rPr lang="en-US" dirty="0" err="1"/>
              <a:t>SafeLives</a:t>
            </a:r>
            <a:r>
              <a:rPr lang="en-US" dirty="0"/>
              <a:t> (2019) Safe and well: mental health and domestic abuse. Available at: </a:t>
            </a:r>
            <a:r>
              <a:rPr lang="en-US" dirty="0">
                <a:hlinkClick r:id="rId8"/>
              </a:rPr>
              <a:t>https://safelives.org.uk/wp-content/uploads/Safe-and-well-Mental-health-and-domestic-abuse-spotlight-report.pdf</a:t>
            </a:r>
            <a:r>
              <a:rPr lang="en-US" dirty="0"/>
              <a:t> </a:t>
            </a:r>
          </a:p>
          <a:p>
            <a:r>
              <a:rPr lang="en-US" dirty="0" err="1"/>
              <a:t>SafeLives</a:t>
            </a:r>
            <a:r>
              <a:rPr lang="en-US" dirty="0"/>
              <a:t> (2025). Dash risk assessment resources for professionals. </a:t>
            </a:r>
            <a:r>
              <a:rPr lang="en-US" dirty="0" err="1"/>
              <a:t>SafeLives</a:t>
            </a:r>
            <a:r>
              <a:rPr lang="en-US" dirty="0"/>
              <a:t>. Available at: </a:t>
            </a:r>
            <a:r>
              <a:rPr lang="en-US" dirty="0">
                <a:hlinkClick r:id="rId9"/>
              </a:rPr>
              <a:t>https://safelives.org.uk/resources-for-professionals/dash-resources/</a:t>
            </a:r>
            <a:r>
              <a:rPr lang="en-US" dirty="0"/>
              <a:t> </a:t>
            </a:r>
          </a:p>
          <a:p>
            <a:r>
              <a:rPr lang="en-US" dirty="0"/>
              <a:t>Victim Support (2016). Victim Support. </a:t>
            </a:r>
            <a:r>
              <a:rPr lang="en-US" dirty="0" err="1"/>
              <a:t>Victimsupport.org.uk</a:t>
            </a:r>
            <a:r>
              <a:rPr lang="en-US" dirty="0"/>
              <a:t>. Available at: </a:t>
            </a:r>
            <a:r>
              <a:rPr lang="en-US" dirty="0">
                <a:hlinkClick r:id="rId10"/>
              </a:rPr>
              <a:t>https://www.victimsupport.org.uk</a:t>
            </a:r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5839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37536-4034-D946-8B87-A57568F9AF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 confirm that I have not used any AI tools in the research and creation of this assignment. I confirm that I have not presented any AI generated materials as my own work. I confirm I have copies of my drafts, notes and other resources I used, which I may be asked to provide in evidence.  </a:t>
            </a:r>
          </a:p>
        </p:txBody>
      </p:sp>
    </p:spTree>
    <p:extLst>
      <p:ext uri="{BB962C8B-B14F-4D97-AF65-F5344CB8AC3E}">
        <p14:creationId xmlns:p14="http://schemas.microsoft.com/office/powerpoint/2010/main" val="3005482068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13818</TotalTime>
  <Words>1269</Words>
  <Application>Microsoft Macintosh PowerPoint</Application>
  <PresentationFormat>Widescreen</PresentationFormat>
  <Paragraphs>116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Franklin Gothic Book</vt:lpstr>
      <vt:lpstr>Crop</vt:lpstr>
      <vt:lpstr>The short and long term impacts of abuse on victims and the role of police- support service partnerships in effective safeguarding</vt:lpstr>
      <vt:lpstr>introduction</vt:lpstr>
      <vt:lpstr>PowerPoint Presentation</vt:lpstr>
      <vt:lpstr>Key concepts </vt:lpstr>
      <vt:lpstr>Short term psychological impacts</vt:lpstr>
      <vt:lpstr>Long term psychological impacts </vt:lpstr>
      <vt:lpstr>Emotional/ social impacts</vt:lpstr>
      <vt:lpstr>Barriers to disclosure</vt:lpstr>
      <vt:lpstr>Police responsibilities</vt:lpstr>
      <vt:lpstr>What do support services do?</vt:lpstr>
      <vt:lpstr>Improving police- support service collaboration</vt:lpstr>
      <vt:lpstr>Harshita Brella- case study</vt:lpstr>
      <vt:lpstr>Conclusion </vt:lpstr>
      <vt:lpstr>Refrence List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short and long term impacts of abuse on victims and the role of police- support service partnerships in effective safeguarding</dc:title>
  <dc:creator>Menna Davies</dc:creator>
  <cp:lastModifiedBy>Menna Davies</cp:lastModifiedBy>
  <cp:revision>16</cp:revision>
  <cp:lastPrinted>2025-12-09T11:33:15Z</cp:lastPrinted>
  <dcterms:created xsi:type="dcterms:W3CDTF">2025-12-08T11:49:37Z</dcterms:created>
  <dcterms:modified xsi:type="dcterms:W3CDTF">2026-01-09T09:37:23Z</dcterms:modified>
</cp:coreProperties>
</file>