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364" r:id="rId2"/>
    <p:sldId id="387" r:id="rId3"/>
    <p:sldId id="394" r:id="rId4"/>
    <p:sldId id="395" r:id="rId5"/>
    <p:sldId id="396" r:id="rId6"/>
    <p:sldId id="402" r:id="rId7"/>
    <p:sldId id="398" r:id="rId8"/>
    <p:sldId id="399" r:id="rId9"/>
    <p:sldId id="40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72AEEB-6DFF-414F-A29A-7C90E880C7D6}" v="665" dt="2026-07-20T00:13:00.153"/>
    <p1510:client id="{EB49C53D-C126-4C40-A3FE-78D0429186AE}" v="2187" dt="2026-07-19T22:54:33.3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8" d="100"/>
          <a:sy n="78" d="100"/>
        </p:scale>
        <p:origin x="130"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Nec" userId="6273c8c1408d0a00" providerId="LiveId" clId="{5F7D1C13-1EEA-4BDE-B71B-9172B4C2CF84}"/>
    <pc:docChg chg="custSel delSld modSld">
      <pc:chgData name="Joanna Nec" userId="6273c8c1408d0a00" providerId="LiveId" clId="{5F7D1C13-1EEA-4BDE-B71B-9172B4C2CF84}" dt="2026-07-20T00:12:58.640" v="730" actId="20577"/>
      <pc:docMkLst>
        <pc:docMk/>
      </pc:docMkLst>
      <pc:sldChg chg="modSp">
        <pc:chgData name="Joanna Nec" userId="6273c8c1408d0a00" providerId="LiveId" clId="{5F7D1C13-1EEA-4BDE-B71B-9172B4C2CF84}" dt="2026-07-20T00:08:22.982" v="708" actId="14100"/>
        <pc:sldMkLst>
          <pc:docMk/>
          <pc:sldMk cId="0" sldId="364"/>
        </pc:sldMkLst>
        <pc:spChg chg="mod">
          <ac:chgData name="Joanna Nec" userId="6273c8c1408d0a00" providerId="LiveId" clId="{5F7D1C13-1EEA-4BDE-B71B-9172B4C2CF84}" dt="2026-07-20T00:08:22.982" v="708" actId="14100"/>
          <ac:spMkLst>
            <pc:docMk/>
            <pc:sldMk cId="0" sldId="364"/>
            <ac:spMk id="6148" creationId="{CE5AE962-C88D-3F0C-B15E-30348E09C8AE}"/>
          </ac:spMkLst>
        </pc:spChg>
      </pc:sldChg>
      <pc:sldChg chg="addSp modSp mod">
        <pc:chgData name="Joanna Nec" userId="6273c8c1408d0a00" providerId="LiveId" clId="{5F7D1C13-1EEA-4BDE-B71B-9172B4C2CF84}" dt="2026-07-20T00:09:38.090" v="716" actId="1076"/>
        <pc:sldMkLst>
          <pc:docMk/>
          <pc:sldMk cId="0" sldId="387"/>
        </pc:sldMkLst>
        <pc:picChg chg="add mod">
          <ac:chgData name="Joanna Nec" userId="6273c8c1408d0a00" providerId="LiveId" clId="{5F7D1C13-1EEA-4BDE-B71B-9172B4C2CF84}" dt="2026-07-20T00:09:38.090" v="716" actId="1076"/>
          <ac:picMkLst>
            <pc:docMk/>
            <pc:sldMk cId="0" sldId="387"/>
            <ac:picMk id="5" creationId="{104A3D65-D089-69E6-C03E-B41BDED5C144}"/>
          </ac:picMkLst>
        </pc:picChg>
      </pc:sldChg>
      <pc:sldChg chg="modSp mod">
        <pc:chgData name="Joanna Nec" userId="6273c8c1408d0a00" providerId="LiveId" clId="{5F7D1C13-1EEA-4BDE-B71B-9172B4C2CF84}" dt="2026-07-20T00:10:17.939" v="718" actId="948"/>
        <pc:sldMkLst>
          <pc:docMk/>
          <pc:sldMk cId="0" sldId="394"/>
        </pc:sldMkLst>
        <pc:spChg chg="mod">
          <ac:chgData name="Joanna Nec" userId="6273c8c1408d0a00" providerId="LiveId" clId="{5F7D1C13-1EEA-4BDE-B71B-9172B4C2CF84}" dt="2026-07-20T00:10:17.939" v="718" actId="948"/>
          <ac:spMkLst>
            <pc:docMk/>
            <pc:sldMk cId="0" sldId="394"/>
            <ac:spMk id="2" creationId="{C0C73BCE-8049-7FE2-4AC2-71A5D8015450}"/>
          </ac:spMkLst>
        </pc:spChg>
      </pc:sldChg>
      <pc:sldChg chg="addSp delSp modSp mod">
        <pc:chgData name="Joanna Nec" userId="6273c8c1408d0a00" providerId="LiveId" clId="{5F7D1C13-1EEA-4BDE-B71B-9172B4C2CF84}" dt="2026-07-20T00:10:28.263" v="719" actId="948"/>
        <pc:sldMkLst>
          <pc:docMk/>
          <pc:sldMk cId="0" sldId="395"/>
        </pc:sldMkLst>
        <pc:spChg chg="mod">
          <ac:chgData name="Joanna Nec" userId="6273c8c1408d0a00" providerId="LiveId" clId="{5F7D1C13-1EEA-4BDE-B71B-9172B4C2CF84}" dt="2026-07-20T00:10:28.263" v="719" actId="948"/>
          <ac:spMkLst>
            <pc:docMk/>
            <pc:sldMk cId="0" sldId="395"/>
            <ac:spMk id="10" creationId="{E32E3400-4CF7-D76F-91E6-1E97593C4D9A}"/>
          </ac:spMkLst>
        </pc:spChg>
        <pc:picChg chg="add del mod">
          <ac:chgData name="Joanna Nec" userId="6273c8c1408d0a00" providerId="LiveId" clId="{5F7D1C13-1EEA-4BDE-B71B-9172B4C2CF84}" dt="2026-07-19T23:39:45.200" v="579" actId="478"/>
          <ac:picMkLst>
            <pc:docMk/>
            <pc:sldMk cId="0" sldId="395"/>
            <ac:picMk id="5" creationId="{7544B808-FB23-5F6B-B401-089958E5C9B5}"/>
          </ac:picMkLst>
        </pc:picChg>
        <pc:picChg chg="add mod">
          <ac:chgData name="Joanna Nec" userId="6273c8c1408d0a00" providerId="LiveId" clId="{5F7D1C13-1EEA-4BDE-B71B-9172B4C2CF84}" dt="2026-07-19T23:46:03.561" v="585" actId="14100"/>
          <ac:picMkLst>
            <pc:docMk/>
            <pc:sldMk cId="0" sldId="395"/>
            <ac:picMk id="7" creationId="{E6398A82-EEFF-3AB3-B851-8043182B164C}"/>
          </ac:picMkLst>
        </pc:picChg>
      </pc:sldChg>
      <pc:sldChg chg="addSp delSp modSp mod">
        <pc:chgData name="Joanna Nec" userId="6273c8c1408d0a00" providerId="LiveId" clId="{5F7D1C13-1EEA-4BDE-B71B-9172B4C2CF84}" dt="2026-07-20T00:05:12.749" v="670" actId="20577"/>
        <pc:sldMkLst>
          <pc:docMk/>
          <pc:sldMk cId="1663974967" sldId="396"/>
        </pc:sldMkLst>
        <pc:spChg chg="mod">
          <ac:chgData name="Joanna Nec" userId="6273c8c1408d0a00" providerId="LiveId" clId="{5F7D1C13-1EEA-4BDE-B71B-9172B4C2CF84}" dt="2026-07-20T00:05:12.749" v="670" actId="20577"/>
          <ac:spMkLst>
            <pc:docMk/>
            <pc:sldMk cId="1663974967" sldId="396"/>
            <ac:spMk id="3" creationId="{857BFAFA-1A27-74B0-A7A9-13BBFEBEE86C}"/>
          </ac:spMkLst>
        </pc:spChg>
        <pc:picChg chg="add mod">
          <ac:chgData name="Joanna Nec" userId="6273c8c1408d0a00" providerId="LiveId" clId="{5F7D1C13-1EEA-4BDE-B71B-9172B4C2CF84}" dt="2026-07-20T00:04:16.651" v="643" actId="1076"/>
          <ac:picMkLst>
            <pc:docMk/>
            <pc:sldMk cId="1663974967" sldId="396"/>
            <ac:picMk id="7" creationId="{EFD0799A-F419-95AB-5FDD-1D05846B3586}"/>
          </ac:picMkLst>
        </pc:picChg>
        <pc:picChg chg="add del mod">
          <ac:chgData name="Joanna Nec" userId="6273c8c1408d0a00" providerId="LiveId" clId="{5F7D1C13-1EEA-4BDE-B71B-9172B4C2CF84}" dt="2026-07-19T23:56:24.631" v="596" actId="478"/>
          <ac:picMkLst>
            <pc:docMk/>
            <pc:sldMk cId="1663974967" sldId="396"/>
            <ac:picMk id="9" creationId="{6F8D9E72-824D-AA52-BE9D-10AD311CFD15}"/>
          </ac:picMkLst>
        </pc:picChg>
        <pc:picChg chg="add mod">
          <ac:chgData name="Joanna Nec" userId="6273c8c1408d0a00" providerId="LiveId" clId="{5F7D1C13-1EEA-4BDE-B71B-9172B4C2CF84}" dt="2026-07-20T00:03:57.574" v="639" actId="1076"/>
          <ac:picMkLst>
            <pc:docMk/>
            <pc:sldMk cId="1663974967" sldId="396"/>
            <ac:picMk id="11" creationId="{C7E65E92-2502-F9B4-8822-AD4CB4A29858}"/>
          </ac:picMkLst>
        </pc:picChg>
        <pc:picChg chg="add mod">
          <ac:chgData name="Joanna Nec" userId="6273c8c1408d0a00" providerId="LiveId" clId="{5F7D1C13-1EEA-4BDE-B71B-9172B4C2CF84}" dt="2026-07-20T00:04:11.016" v="642" actId="1076"/>
          <ac:picMkLst>
            <pc:docMk/>
            <pc:sldMk cId="1663974967" sldId="396"/>
            <ac:picMk id="13" creationId="{CB2386AF-A457-8CFE-2F3C-390183CDD878}"/>
          </ac:picMkLst>
        </pc:picChg>
        <pc:picChg chg="add mod">
          <ac:chgData name="Joanna Nec" userId="6273c8c1408d0a00" providerId="LiveId" clId="{5F7D1C13-1EEA-4BDE-B71B-9172B4C2CF84}" dt="2026-07-20T00:04:04.316" v="640" actId="1076"/>
          <ac:picMkLst>
            <pc:docMk/>
            <pc:sldMk cId="1663974967" sldId="396"/>
            <ac:picMk id="15" creationId="{E7D53853-A5F5-4B17-88F7-BFFC25D4277A}"/>
          </ac:picMkLst>
        </pc:picChg>
        <pc:picChg chg="add del mod">
          <ac:chgData name="Joanna Nec" userId="6273c8c1408d0a00" providerId="LiveId" clId="{5F7D1C13-1EEA-4BDE-B71B-9172B4C2CF84}" dt="2026-07-20T00:00:43.705" v="617" actId="478"/>
          <ac:picMkLst>
            <pc:docMk/>
            <pc:sldMk cId="1663974967" sldId="396"/>
            <ac:picMk id="17" creationId="{ABE05F95-3097-B84B-48FE-C03D21AB3738}"/>
          </ac:picMkLst>
        </pc:picChg>
        <pc:picChg chg="add del mod">
          <ac:chgData name="Joanna Nec" userId="6273c8c1408d0a00" providerId="LiveId" clId="{5F7D1C13-1EEA-4BDE-B71B-9172B4C2CF84}" dt="2026-07-20T00:01:08.006" v="621" actId="478"/>
          <ac:picMkLst>
            <pc:docMk/>
            <pc:sldMk cId="1663974967" sldId="396"/>
            <ac:picMk id="19" creationId="{D3AEF874-0338-8102-AC97-ED3F5B076BB8}"/>
          </ac:picMkLst>
        </pc:picChg>
        <pc:picChg chg="add mod">
          <ac:chgData name="Joanna Nec" userId="6273c8c1408d0a00" providerId="LiveId" clId="{5F7D1C13-1EEA-4BDE-B71B-9172B4C2CF84}" dt="2026-07-20T00:04:28.410" v="644" actId="1076"/>
          <ac:picMkLst>
            <pc:docMk/>
            <pc:sldMk cId="1663974967" sldId="396"/>
            <ac:picMk id="21" creationId="{24087A4D-769B-C2C1-AFAB-EAF5AB10627C}"/>
          </ac:picMkLst>
        </pc:picChg>
      </pc:sldChg>
      <pc:sldChg chg="modSp">
        <pc:chgData name="Joanna Nec" userId="6273c8c1408d0a00" providerId="LiveId" clId="{5F7D1C13-1EEA-4BDE-B71B-9172B4C2CF84}" dt="2026-07-20T00:11:46.510" v="723" actId="1076"/>
        <pc:sldMkLst>
          <pc:docMk/>
          <pc:sldMk cId="0" sldId="399"/>
        </pc:sldMkLst>
        <pc:spChg chg="mod">
          <ac:chgData name="Joanna Nec" userId="6273c8c1408d0a00" providerId="LiveId" clId="{5F7D1C13-1EEA-4BDE-B71B-9172B4C2CF84}" dt="2026-07-20T00:11:38.827" v="722" actId="1076"/>
          <ac:spMkLst>
            <pc:docMk/>
            <pc:sldMk cId="0" sldId="399"/>
            <ac:spMk id="12290" creationId="{0BAAAF84-50A1-E0F8-EF89-8F44E2FA1ACC}"/>
          </ac:spMkLst>
        </pc:spChg>
        <pc:spChg chg="mod">
          <ac:chgData name="Joanna Nec" userId="6273c8c1408d0a00" providerId="LiveId" clId="{5F7D1C13-1EEA-4BDE-B71B-9172B4C2CF84}" dt="2026-07-20T00:11:46.510" v="723" actId="1076"/>
          <ac:spMkLst>
            <pc:docMk/>
            <pc:sldMk cId="0" sldId="399"/>
            <ac:spMk id="12291" creationId="{DA8DF68F-34C4-285F-B4A1-B6E08AE08A8B}"/>
          </ac:spMkLst>
        </pc:spChg>
      </pc:sldChg>
      <pc:sldChg chg="modSp mod">
        <pc:chgData name="Joanna Nec" userId="6273c8c1408d0a00" providerId="LiveId" clId="{5F7D1C13-1EEA-4BDE-B71B-9172B4C2CF84}" dt="2026-07-20T00:12:58.640" v="730" actId="20577"/>
        <pc:sldMkLst>
          <pc:docMk/>
          <pc:sldMk cId="0" sldId="400"/>
        </pc:sldMkLst>
        <pc:spChg chg="mod">
          <ac:chgData name="Joanna Nec" userId="6273c8c1408d0a00" providerId="LiveId" clId="{5F7D1C13-1EEA-4BDE-B71B-9172B4C2CF84}" dt="2026-07-19T23:29:25.990" v="9" actId="14100"/>
          <ac:spMkLst>
            <pc:docMk/>
            <pc:sldMk cId="0" sldId="400"/>
            <ac:spMk id="13314" creationId="{3D80977B-0105-4BDE-DF54-D9B0E773C891}"/>
          </ac:spMkLst>
        </pc:spChg>
        <pc:spChg chg="mod">
          <ac:chgData name="Joanna Nec" userId="6273c8c1408d0a00" providerId="LiveId" clId="{5F7D1C13-1EEA-4BDE-B71B-9172B4C2CF84}" dt="2026-07-20T00:12:58.640" v="730" actId="20577"/>
          <ac:spMkLst>
            <pc:docMk/>
            <pc:sldMk cId="0" sldId="400"/>
            <ac:spMk id="13315" creationId="{50070DAB-396E-DF77-4036-1E44F9E2CD8C}"/>
          </ac:spMkLst>
        </pc:spChg>
      </pc:sldChg>
      <pc:sldChg chg="del">
        <pc:chgData name="Joanna Nec" userId="6273c8c1408d0a00" providerId="LiveId" clId="{5F7D1C13-1EEA-4BDE-B71B-9172B4C2CF84}" dt="2026-07-19T23:28:40.829" v="0" actId="2696"/>
        <pc:sldMkLst>
          <pc:docMk/>
          <pc:sldMk cId="0" sldId="401"/>
        </pc:sldMkLst>
      </pc:sldChg>
      <pc:sldChg chg="modSp">
        <pc:chgData name="Joanna Nec" userId="6273c8c1408d0a00" providerId="LiveId" clId="{5F7D1C13-1EEA-4BDE-B71B-9172B4C2CF84}" dt="2026-07-20T00:11:04.715" v="720" actId="1076"/>
        <pc:sldMkLst>
          <pc:docMk/>
          <pc:sldMk cId="1557286457" sldId="402"/>
        </pc:sldMkLst>
        <pc:spChg chg="mod">
          <ac:chgData name="Joanna Nec" userId="6273c8c1408d0a00" providerId="LiveId" clId="{5F7D1C13-1EEA-4BDE-B71B-9172B4C2CF84}" dt="2026-07-20T00:11:04.715" v="720" actId="1076"/>
          <ac:spMkLst>
            <pc:docMk/>
            <pc:sldMk cId="1557286457" sldId="402"/>
            <ac:spMk id="3" creationId="{D269A12E-089F-65A6-1AAB-F01DB5F08F0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E23E34-3EF4-43FE-8EED-14D09FCC63EB}" type="datetimeFigureOut">
              <a:rPr lang="en-GB" smtClean="0"/>
              <a:t>20/07/2026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94D49F-28C4-4FE0-ADC5-DE487635C0C7}" type="slidenum">
              <a:rPr lang="en-GB" smtClean="0"/>
              <a:t>‹#›</a:t>
            </a:fld>
            <a:endParaRPr lang="en-GB"/>
          </a:p>
        </p:txBody>
      </p:sp>
    </p:spTree>
    <p:extLst>
      <p:ext uri="{BB962C8B-B14F-4D97-AF65-F5344CB8AC3E}">
        <p14:creationId xmlns:p14="http://schemas.microsoft.com/office/powerpoint/2010/main" val="1437247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20/07/2026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20/07/2026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20/07/2026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hcpc-uk.org/standards-of-conduct-performance-and-ethics/" TargetMode="External"/><Relationship Id="rId1" Type="http://schemas.openxmlformats.org/officeDocument/2006/relationships/slideLayout" Target="../slideLayouts/slideLayout2.xml"/><Relationship Id="rId4" Type="http://schemas.openxmlformats.org/officeDocument/2006/relationships/hyperlink" Target="https://www.skillsofcar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720645" y="787042"/>
            <a:ext cx="8490155" cy="4464050"/>
          </a:xfrm>
        </p:spPr>
        <p:txBody>
          <a:bodyPr/>
          <a:lstStyle/>
          <a:p>
            <a:r>
              <a:rPr lang="en-GB" altLang="en-US"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Module Title:</a:t>
            </a:r>
            <a:r>
              <a:rPr lang="en-GB" altLang="en-US"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 </a:t>
            </a:r>
            <a:r>
              <a:rPr lang="en-GB" alt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Professional Career Development within H&amp;SC</a:t>
            </a:r>
          </a:p>
          <a:p>
            <a:r>
              <a:rPr lang="en-GB" altLang="en-US"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Module Number: </a:t>
            </a:r>
            <a:r>
              <a:rPr lang="en-GB" alt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LCHS 4009 (LON)</a:t>
            </a:r>
          </a:p>
          <a:p>
            <a:r>
              <a:rPr lang="en-GB" altLang="en-US"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Assignment No</a:t>
            </a:r>
            <a:r>
              <a:rPr lang="en-GB" altLang="en-US" b="1" i="1"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alt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ASSIGNMENT 1</a:t>
            </a:r>
          </a:p>
          <a:p>
            <a:r>
              <a:rPr lang="en-GB" altLang="en-US"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Student Name</a:t>
            </a:r>
            <a:r>
              <a:rPr lang="en-GB" altLang="en-US" b="1" i="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 </a:t>
            </a:r>
            <a:r>
              <a:rPr lang="en-GB" alt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Joanna Nec</a:t>
            </a:r>
          </a:p>
          <a:p>
            <a:r>
              <a:rPr lang="en-GB" altLang="en-US"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Student ID</a:t>
            </a:r>
            <a:r>
              <a:rPr lang="en-GB" altLang="en-US" b="1"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alt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2514111</a:t>
            </a:r>
            <a:endParaRPr lang="en-GB" altLang="en-US" i="1"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altLang="en-US"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Lecturer’s Name</a:t>
            </a:r>
            <a:r>
              <a:rPr lang="en-GB" altLang="en-US" b="1" i="1"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alt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Natalia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3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Presentation Overview</a:t>
            </a:r>
            <a:endParaRPr lang="en-US" altLang="en-US" sz="3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20/07/2026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2</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983226" y="1600201"/>
            <a:ext cx="9227574" cy="2697479"/>
          </a:xfrm>
        </p:spPr>
        <p:txBody>
          <a:bodyPr/>
          <a:lstStyle/>
          <a:p>
            <a:pPr>
              <a:spcAft>
                <a:spcPts val="600"/>
              </a:spcAft>
              <a:defRP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Definition of communication</a:t>
            </a:r>
          </a:p>
          <a:p>
            <a:pPr>
              <a:spcAft>
                <a:spcPts val="600"/>
              </a:spcAft>
              <a:defRP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Importance in Health and Social Care</a:t>
            </a:r>
          </a:p>
          <a:p>
            <a:pPr>
              <a:spcAft>
                <a:spcPts val="600"/>
              </a:spcAft>
              <a:defRP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Communication model</a:t>
            </a:r>
          </a:p>
          <a:p>
            <a:pPr>
              <a:spcAft>
                <a:spcPts val="600"/>
              </a:spcAft>
              <a:defRP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Practical example</a:t>
            </a:r>
          </a:p>
          <a:p>
            <a:pPr>
              <a:spcAft>
                <a:spcPts val="600"/>
              </a:spcAft>
              <a:defRP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Future career</a:t>
            </a:r>
          </a:p>
        </p:txBody>
      </p:sp>
      <p:pic>
        <p:nvPicPr>
          <p:cNvPr id="5" name="Picture 4" descr="Female doctor and patient">
            <a:extLst>
              <a:ext uri="{FF2B5EF4-FFF2-40B4-BE49-F238E27FC236}">
                <a16:creationId xmlns:a16="http://schemas.microsoft.com/office/drawing/2014/main" id="{104A3D65-D089-69E6-C03E-B41BDED5C144}"/>
              </a:ext>
            </a:extLst>
          </p:cNvPr>
          <p:cNvPicPr>
            <a:picLocks noChangeAspect="1"/>
          </p:cNvPicPr>
          <p:nvPr/>
        </p:nvPicPr>
        <p:blipFill>
          <a:blip r:embed="rId2"/>
          <a:stretch>
            <a:fillRect/>
          </a:stretch>
        </p:blipFill>
        <p:spPr>
          <a:xfrm>
            <a:off x="6936828" y="1600201"/>
            <a:ext cx="4435366" cy="295691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1889751" y="244271"/>
            <a:ext cx="8412497" cy="1068480"/>
          </a:xfrm>
        </p:spPr>
        <p:txBody>
          <a:bodyPr/>
          <a:lstStyle/>
          <a:p>
            <a:r>
              <a:rPr lang="en-GB" sz="3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What is Communication?</a:t>
            </a:r>
            <a:endParaRPr lang="en-GB" altLang="en-US" sz="3600" i="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
        <p:nvSpPr>
          <p:cNvPr id="2" name="TextBox 1">
            <a:extLst>
              <a:ext uri="{FF2B5EF4-FFF2-40B4-BE49-F238E27FC236}">
                <a16:creationId xmlns:a16="http://schemas.microsoft.com/office/drawing/2014/main" id="{C0C73BCE-8049-7FE2-4AC2-71A5D8015450}"/>
              </a:ext>
            </a:extLst>
          </p:cNvPr>
          <p:cNvSpPr txBox="1"/>
          <p:nvPr/>
        </p:nvSpPr>
        <p:spPr>
          <a:xfrm>
            <a:off x="899652" y="1667385"/>
            <a:ext cx="10392696" cy="2769989"/>
          </a:xfrm>
          <a:prstGeom prst="rect">
            <a:avLst/>
          </a:prstGeom>
          <a:noFill/>
        </p:spPr>
        <p:txBody>
          <a:bodyPr wrap="square" rtlCol="0">
            <a:spAutoFit/>
          </a:bodyPr>
          <a:lstStyle/>
          <a:p>
            <a:pPr marL="342900" indent="-342900">
              <a:spcAft>
                <a:spcPts val="120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Communication is the exchange of information between healthcare professionals, patients and families.</a:t>
            </a:r>
          </a:p>
          <a:p>
            <a:pPr marL="342900" indent="-342900">
              <a:spcAft>
                <a:spcPts val="120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It includes verbal, non-verbal and written communication.</a:t>
            </a:r>
          </a:p>
          <a:p>
            <a:pPr marL="342900" indent="-342900">
              <a:spcAft>
                <a:spcPts val="120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Effective communication supports safe, person-centred and high-quality care.</a:t>
            </a:r>
          </a:p>
          <a:p>
            <a:pPr marL="342900" indent="-342900">
              <a:spcAft>
                <a:spcPts val="120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I have developed this skill through my Health and Social Care studies, group work and everyday communication.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2664542" y="328033"/>
            <a:ext cx="7059561" cy="1412472"/>
          </a:xfrm>
        </p:spPr>
        <p:txBody>
          <a:bodyPr/>
          <a:lstStyle/>
          <a:p>
            <a:r>
              <a:rPr lang="en-GB" sz="3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Importance of Communication 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a:xfrm>
            <a:off x="707923" y="2183741"/>
            <a:ext cx="9792930" cy="2554545"/>
          </a:xfrm>
          <a:prstGeom prst="rect">
            <a:avLst/>
          </a:prstGeom>
          <a:noFill/>
        </p:spPr>
        <p:txBody>
          <a:bodyPr wrap="square">
            <a:spAutoFit/>
          </a:bodyPr>
          <a:lstStyle/>
          <a:p>
            <a:pPr marL="342900" indent="-342900">
              <a:spcAft>
                <a:spcPts val="120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Supports safe and effective care.</a:t>
            </a:r>
          </a:p>
          <a:p>
            <a:pPr marL="342900" indent="-342900">
              <a:spcAft>
                <a:spcPts val="120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Reduces misunderstandings and errors.</a:t>
            </a:r>
          </a:p>
          <a:p>
            <a:pPr marL="342900" indent="-342900">
              <a:spcAft>
                <a:spcPts val="120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Builds trust with patients and families.</a:t>
            </a:r>
          </a:p>
          <a:p>
            <a:pPr marL="342900" indent="-342900">
              <a:spcAft>
                <a:spcPts val="120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Improves teamwork.</a:t>
            </a:r>
          </a:p>
          <a:p>
            <a:pPr marL="342900" indent="-342900">
              <a:spcAft>
                <a:spcPts val="120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Leads to better patient outcomes.</a:t>
            </a:r>
          </a:p>
        </p:txBody>
      </p:sp>
      <p:pic>
        <p:nvPicPr>
          <p:cNvPr id="7" name="Picture 6" descr="Doctor holding person's hands">
            <a:extLst>
              <a:ext uri="{FF2B5EF4-FFF2-40B4-BE49-F238E27FC236}">
                <a16:creationId xmlns:a16="http://schemas.microsoft.com/office/drawing/2014/main" id="{E6398A82-EEFF-3AB3-B851-8043182B164C}"/>
              </a:ext>
            </a:extLst>
          </p:cNvPr>
          <p:cNvPicPr>
            <a:picLocks noChangeAspect="1"/>
          </p:cNvPicPr>
          <p:nvPr/>
        </p:nvPicPr>
        <p:blipFill>
          <a:blip r:embed="rId2"/>
          <a:stretch>
            <a:fillRect/>
          </a:stretch>
        </p:blipFill>
        <p:spPr>
          <a:xfrm>
            <a:off x="7258331" y="2183741"/>
            <a:ext cx="3856709" cy="257113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0" y="0"/>
            <a:ext cx="12192000" cy="1143000"/>
          </a:xfrm>
        </p:spPr>
        <p:txBody>
          <a:bodyPr/>
          <a:lstStyle/>
          <a:p>
            <a:r>
              <a:rPr lang="en-GB" sz="3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Shannon and Weaver Communication Model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692419"/>
          </a:xfrm>
        </p:spPr>
        <p:txBody>
          <a:bodyPr/>
          <a:lstStyle/>
          <a:p>
            <a:pPr>
              <a:spcAft>
                <a:spcPts val="0"/>
              </a:spcAft>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Explains the communication process.</a:t>
            </a:r>
          </a:p>
          <a:p>
            <a:pPr>
              <a:spcAft>
                <a:spcPts val="0"/>
              </a:spcAft>
            </a:pPr>
            <a:r>
              <a:rPr lang="en-GB" sz="2400" b="1"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Components: </a:t>
            </a:r>
          </a:p>
          <a:p>
            <a:pPr lvl="1">
              <a:spcAft>
                <a:spcPts val="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Sender</a:t>
            </a:r>
          </a:p>
          <a:p>
            <a:pPr lvl="1">
              <a:spcAft>
                <a:spcPts val="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Message</a:t>
            </a:r>
          </a:p>
          <a:p>
            <a:pPr lvl="1">
              <a:spcAft>
                <a:spcPts val="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Channel</a:t>
            </a:r>
          </a:p>
          <a:p>
            <a:pPr lvl="1">
              <a:spcAft>
                <a:spcPts val="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Receiver</a:t>
            </a:r>
          </a:p>
          <a:p>
            <a:pPr lvl="1">
              <a:spcAft>
                <a:spcPts val="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Feedback</a:t>
            </a:r>
          </a:p>
          <a:p>
            <a:pPr lvl="1">
              <a:spcAft>
                <a:spcPts val="0"/>
              </a:spcAft>
              <a:buFont typeface="Arial" panose="020B0604020202020204" pitchFamily="34" charset="0"/>
              <a:buChar char="•"/>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Noise (barriers to communication)</a:t>
            </a:r>
          </a:p>
          <a:p>
            <a:pPr>
              <a:spcAft>
                <a:spcPts val="0"/>
              </a:spcAft>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Helps professionals reduce misunderstandings and improve patient safety</a:t>
            </a:r>
            <a:r>
              <a:rPr lang="en-GB" sz="2200" dirty="0">
                <a:solidFill>
                  <a:schemeClr val="accent1">
                    <a:lumMod val="75000"/>
                  </a:schemeClr>
                </a:solidFill>
              </a:rPr>
              <a:t>.</a:t>
            </a:r>
          </a:p>
          <a:p>
            <a:pPr marL="0" indent="0" algn="r">
              <a:buNone/>
            </a:pPr>
            <a:endParaRPr lang="en-GB" sz="1400" dirty="0">
              <a:solidFill>
                <a:schemeClr val="accent1">
                  <a:lumMod val="75000"/>
                </a:schemeClr>
              </a:solidFill>
            </a:endParaRPr>
          </a:p>
          <a:p>
            <a:pPr marL="0" indent="0" algn="r">
              <a:buNone/>
            </a:pPr>
            <a:r>
              <a:rPr lang="en-GB" sz="1400" i="1" dirty="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rPr>
              <a:t>(Shannon and Weaver, 1949)</a:t>
            </a:r>
          </a:p>
          <a:p>
            <a:pPr lvl="1">
              <a:buFont typeface="Arial" panose="020B0604020202020204" pitchFamily="34" charset="0"/>
              <a:buChar char="•"/>
            </a:pPr>
            <a:endParaRPr lang="en-GB" sz="2400" dirty="0">
              <a:solidFill>
                <a:schemeClr val="accent1">
                  <a:lumMod val="75000"/>
                </a:schemeClr>
              </a:solidFill>
            </a:endParaRP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pic>
        <p:nvPicPr>
          <p:cNvPr id="7" name="Graphic 6" descr="Speech with solid fill">
            <a:extLst>
              <a:ext uri="{FF2B5EF4-FFF2-40B4-BE49-F238E27FC236}">
                <a16:creationId xmlns:a16="http://schemas.microsoft.com/office/drawing/2014/main" id="{EFD0799A-F419-95AB-5FDD-1D05846B358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216119" y="1386545"/>
            <a:ext cx="776940" cy="776940"/>
          </a:xfrm>
          <a:prstGeom prst="rect">
            <a:avLst/>
          </a:prstGeom>
        </p:spPr>
      </p:pic>
      <p:pic>
        <p:nvPicPr>
          <p:cNvPr id="11" name="Graphic 10" descr="User with solid fill">
            <a:extLst>
              <a:ext uri="{FF2B5EF4-FFF2-40B4-BE49-F238E27FC236}">
                <a16:creationId xmlns:a16="http://schemas.microsoft.com/office/drawing/2014/main" id="{C7E65E92-2502-F9B4-8822-AD4CB4A2985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46212" y="2192565"/>
            <a:ext cx="701177" cy="701177"/>
          </a:xfrm>
          <a:prstGeom prst="rect">
            <a:avLst/>
          </a:prstGeom>
        </p:spPr>
      </p:pic>
      <p:pic>
        <p:nvPicPr>
          <p:cNvPr id="13" name="Graphic 12" descr="User with solid fill">
            <a:extLst>
              <a:ext uri="{FF2B5EF4-FFF2-40B4-BE49-F238E27FC236}">
                <a16:creationId xmlns:a16="http://schemas.microsoft.com/office/drawing/2014/main" id="{CB2386AF-A457-8CFE-2F3C-390183CDD87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061789" y="2204844"/>
            <a:ext cx="701177" cy="701177"/>
          </a:xfrm>
          <a:prstGeom prst="rect">
            <a:avLst/>
          </a:prstGeom>
        </p:spPr>
      </p:pic>
      <p:pic>
        <p:nvPicPr>
          <p:cNvPr id="15" name="Graphic 14" descr="Arrow circle with solid fill">
            <a:extLst>
              <a:ext uri="{FF2B5EF4-FFF2-40B4-BE49-F238E27FC236}">
                <a16:creationId xmlns:a16="http://schemas.microsoft.com/office/drawing/2014/main" id="{E7D53853-A5F5-4B17-88F7-BFFC25D4277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147389" y="2085953"/>
            <a:ext cx="914400" cy="914400"/>
          </a:xfrm>
          <a:prstGeom prst="rect">
            <a:avLst/>
          </a:prstGeom>
        </p:spPr>
      </p:pic>
      <p:pic>
        <p:nvPicPr>
          <p:cNvPr id="21" name="Picture 20">
            <a:extLst>
              <a:ext uri="{FF2B5EF4-FFF2-40B4-BE49-F238E27FC236}">
                <a16:creationId xmlns:a16="http://schemas.microsoft.com/office/drawing/2014/main" id="{24087A4D-769B-C2C1-AFAB-EAF5AB10627C}"/>
              </a:ext>
            </a:extLst>
          </p:cNvPr>
          <p:cNvPicPr>
            <a:picLocks noChangeAspect="1"/>
          </p:cNvPicPr>
          <p:nvPr/>
        </p:nvPicPr>
        <p:blipFill>
          <a:blip r:embed="rId5"/>
          <a:stretch>
            <a:fillRect/>
          </a:stretch>
        </p:blipFill>
        <p:spPr>
          <a:xfrm>
            <a:off x="8216119" y="3018406"/>
            <a:ext cx="790011" cy="790011"/>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0" y="441479"/>
            <a:ext cx="12192000" cy="929380"/>
          </a:xfrm>
        </p:spPr>
        <p:txBody>
          <a:bodyPr/>
          <a:lstStyle/>
          <a:p>
            <a:r>
              <a:rPr lang="en-GB" sz="3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Applying Communication in Practice</a:t>
            </a:r>
            <a:br>
              <a:rPr lang="en-GB" sz="3600" dirty="0">
                <a:latin typeface="Calibri" panose="020F0502020204030204" pitchFamily="34" charset="0"/>
                <a:ea typeface="Calibri" panose="020F0502020204030204" pitchFamily="34" charset="0"/>
                <a:cs typeface="Calibri" panose="020F0502020204030204" pitchFamily="34" charset="0"/>
              </a:rPr>
            </a:br>
            <a:endParaRPr lang="en-GB" sz="3600" b="1"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609600" y="1548504"/>
            <a:ext cx="8600757" cy="4868017"/>
          </a:xfrm>
        </p:spPr>
        <p:txBody>
          <a:bodyPr/>
          <a:lstStyle/>
          <a:p>
            <a:pPr>
              <a:spcAft>
                <a:spcPts val="1200"/>
              </a:spcAft>
            </a:pPr>
            <a:r>
              <a:rPr lang="en-GB" sz="2400" b="1"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Job role: </a:t>
            </a: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Care Assistant in a care home.</a:t>
            </a:r>
          </a:p>
          <a:p>
            <a:pPr>
              <a:spcAft>
                <a:spcPts val="1200"/>
              </a:spcAft>
            </a:pPr>
            <a:r>
              <a:rPr lang="en-GB" sz="2400" b="1"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Situation: </a:t>
            </a: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Supporting a resident who feels anxious and confused.</a:t>
            </a:r>
          </a:p>
          <a:p>
            <a:pPr>
              <a:spcAft>
                <a:spcPts val="1200"/>
              </a:spcAft>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Use clear, simple language and active listening.</a:t>
            </a:r>
          </a:p>
          <a:p>
            <a:pPr>
              <a:spcAft>
                <a:spcPts val="1200"/>
              </a:spcAft>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Provide reassurance and check understanding.</a:t>
            </a:r>
          </a:p>
          <a:p>
            <a:pPr>
              <a:spcAft>
                <a:spcPts val="1200"/>
              </a:spcAft>
            </a:pPr>
            <a:r>
              <a:rPr lang="en-GB"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Improves patient safety, trust and quality of care.</a:t>
            </a:r>
            <a:r>
              <a:rPr lang="en-GB" sz="2400" b="1"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 </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 y="339726"/>
            <a:ext cx="12192000" cy="1217067"/>
          </a:xfrm>
        </p:spPr>
        <p:txBody>
          <a:bodyPr/>
          <a:lstStyle/>
          <a:p>
            <a:r>
              <a:rPr lang="en-GB" sz="3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How Communication Supports My Future Career</a:t>
            </a:r>
            <a:br>
              <a:rPr lang="en-GB" sz="3600" dirty="0">
                <a:latin typeface="Calibri" panose="020F0502020204030204" pitchFamily="34" charset="0"/>
                <a:ea typeface="Calibri" panose="020F0502020204030204" pitchFamily="34" charset="0"/>
                <a:cs typeface="Calibri" panose="020F0502020204030204" pitchFamily="34" charset="0"/>
              </a:rPr>
            </a:br>
            <a:endParaRPr lang="en-GB" altLang="en-US" sz="3600" b="1"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855406" y="1474840"/>
            <a:ext cx="10977366" cy="3934380"/>
          </a:xfrm>
        </p:spPr>
        <p:txBody>
          <a:bodyPr/>
          <a:lstStyle/>
          <a:p>
            <a:pPr>
              <a:spcAft>
                <a:spcPts val="1200"/>
              </a:spcAft>
            </a:pPr>
            <a:r>
              <a:rPr lang="en-GB" altLang="en-US"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Improves professional relationships with patients and colleagues.</a:t>
            </a:r>
          </a:p>
          <a:p>
            <a:pPr>
              <a:spcAft>
                <a:spcPts val="1200"/>
              </a:spcAft>
            </a:pPr>
            <a:r>
              <a:rPr lang="en-GB" altLang="en-US"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Supports safe, effective and person-centred care.</a:t>
            </a:r>
          </a:p>
          <a:p>
            <a:pPr>
              <a:spcAft>
                <a:spcPts val="1200"/>
              </a:spcAft>
            </a:pPr>
            <a:r>
              <a:rPr lang="en-GB" altLang="en-US"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Increases confidence and employability in Health and Social Care.</a:t>
            </a:r>
          </a:p>
          <a:p>
            <a:pPr>
              <a:spcAft>
                <a:spcPts val="1200"/>
              </a:spcAft>
            </a:pPr>
            <a:r>
              <a:rPr lang="en-GB" altLang="en-US" sz="2400" b="1"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Strength: </a:t>
            </a:r>
            <a:r>
              <a:rPr lang="en-GB" altLang="en-US"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Good communication skills.</a:t>
            </a:r>
          </a:p>
          <a:p>
            <a:pPr>
              <a:spcAft>
                <a:spcPts val="1200"/>
              </a:spcAft>
            </a:pPr>
            <a:r>
              <a:rPr lang="en-GB" altLang="en-US" sz="2400" b="1"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Development: </a:t>
            </a:r>
            <a:r>
              <a:rPr lang="en-GB" altLang="en-US" sz="24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Further learning and practical experience.</a:t>
            </a:r>
            <a:endParaRPr lang="en-GB" altLang="en-US" sz="2400" b="1"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7</a:t>
            </a:fld>
            <a:endParaRPr lang="en-GB" altLang="en-US" sz="9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0" y="232287"/>
            <a:ext cx="12192000" cy="857250"/>
          </a:xfrm>
        </p:spPr>
        <p:txBody>
          <a:bodyPr/>
          <a:lstStyle/>
          <a:p>
            <a:r>
              <a:rPr lang="en-GB" altLang="en-US" sz="3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Conclusion</a:t>
            </a:r>
            <a:endParaRPr lang="en-GB" altLang="en-US" sz="3600" b="1" i="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784555" y="1089537"/>
            <a:ext cx="8622890" cy="3608325"/>
          </a:xfrm>
        </p:spPr>
        <p:txBody>
          <a:bodyPr/>
          <a:lstStyle/>
          <a:p>
            <a:pPr marL="0" indent="0">
              <a:lnSpc>
                <a:spcPct val="150000"/>
              </a:lnSpc>
              <a:spcAft>
                <a:spcPts val="600"/>
              </a:spcAft>
              <a:buNone/>
            </a:pPr>
            <a:r>
              <a:rPr lang="en-GB" altLang="en-US" sz="2600" dirty="0">
                <a:solidFill>
                  <a:schemeClr val="accent1">
                    <a:lumMod val="75000"/>
                  </a:schemeClr>
                </a:solidFill>
                <a:latin typeface="Calibri" panose="020F0502020204030204" pitchFamily="34" charset="0"/>
                <a:ea typeface="Calibri" panose="020F0502020204030204" pitchFamily="34" charset="0"/>
                <a:cs typeface="Calibri" panose="020F0502020204030204" pitchFamily="34" charset="0"/>
              </a:rPr>
              <a:t>Communication in an essential skill in Health and Social Care. It supports safe, effective and person-centred care while helping professionals build positive relationships with patients and colleagues. The Shannon and Weaver Communication Model demonstrates the importance of clear communication in practice. Developing strong communication skills will help me provide high-quality care throughout my future career.</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0" y="114299"/>
            <a:ext cx="12192000" cy="1143000"/>
          </a:xfrm>
        </p:spPr>
        <p:txBody>
          <a:bodyPr/>
          <a:lstStyle/>
          <a:p>
            <a:r>
              <a:rPr lang="en-GB" altLang="en-US" sz="3600" b="1"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rPr>
              <a:t>References List</a:t>
            </a:r>
            <a:endParaRPr lang="en-GB" altLang="en-US" sz="3600" dirty="0">
              <a:solidFill>
                <a:schemeClr val="tx2">
                  <a:lumMod val="7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540774" y="1317522"/>
            <a:ext cx="11041626" cy="3962401"/>
          </a:xfrm>
        </p:spPr>
        <p:txBody>
          <a:bodyPr/>
          <a:lstStyle/>
          <a:p>
            <a:pPr marL="0" indent="0">
              <a:spcAft>
                <a:spcPts val="600"/>
              </a:spcAft>
              <a:buNone/>
            </a:pPr>
            <a:r>
              <a:rPr lang="en-GB" altLang="en-US" sz="2400" dirty="0">
                <a:latin typeface="Calibri" panose="020F0502020204030204" pitchFamily="34" charset="0"/>
                <a:ea typeface="Calibri" panose="020F0502020204030204" pitchFamily="34" charset="0"/>
                <a:cs typeface="Calibri" panose="020F0502020204030204" pitchFamily="34" charset="0"/>
              </a:rPr>
              <a:t>Health and Care Professions Council (HCPC) (2024) </a:t>
            </a:r>
            <a:r>
              <a:rPr lang="en-GB" altLang="en-US" sz="2400" i="1" dirty="0">
                <a:latin typeface="Calibri" panose="020F0502020204030204" pitchFamily="34" charset="0"/>
                <a:ea typeface="Calibri" panose="020F0502020204030204" pitchFamily="34" charset="0"/>
                <a:cs typeface="Calibri" panose="020F0502020204030204" pitchFamily="34" charset="0"/>
              </a:rPr>
              <a:t>Standards of conduct, performance and ethics. </a:t>
            </a:r>
            <a:r>
              <a:rPr lang="en-GB" altLang="en-US" sz="2400" dirty="0">
                <a:latin typeface="Calibri" panose="020F0502020204030204" pitchFamily="34" charset="0"/>
                <a:ea typeface="Calibri" panose="020F0502020204030204" pitchFamily="34" charset="0"/>
                <a:cs typeface="Calibri" panose="020F0502020204030204" pitchFamily="34" charset="0"/>
              </a:rPr>
              <a:t>Available at</a:t>
            </a:r>
            <a:r>
              <a:rPr lang="en-GB" altLang="en-US" sz="24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altLang="en-US" sz="24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https://www.hcpc-uk.org/standards-of-conduct-performance-and-ethics/</a:t>
            </a:r>
            <a:r>
              <a:rPr lang="en-GB" altLang="en-US" sz="24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altLang="en-US" sz="2400" dirty="0">
                <a:latin typeface="Calibri" panose="020F0502020204030204" pitchFamily="34" charset="0"/>
                <a:ea typeface="Calibri" panose="020F0502020204030204" pitchFamily="34" charset="0"/>
                <a:cs typeface="Calibri" panose="020F0502020204030204" pitchFamily="34" charset="0"/>
              </a:rPr>
              <a:t>(Accessed: 20 July 2026).</a:t>
            </a:r>
          </a:p>
          <a:p>
            <a:pPr marL="0" indent="0">
              <a:spcAft>
                <a:spcPts val="600"/>
              </a:spcAft>
              <a:buNone/>
            </a:pPr>
            <a:r>
              <a:rPr lang="en-GB" altLang="en-US" sz="2400" dirty="0">
                <a:latin typeface="Calibri" panose="020F0502020204030204" pitchFamily="34" charset="0"/>
                <a:ea typeface="Calibri" panose="020F0502020204030204" pitchFamily="34" charset="0"/>
                <a:cs typeface="Calibri" panose="020F0502020204030204" pitchFamily="34" charset="0"/>
              </a:rPr>
              <a:t>NHS England (2023) </a:t>
            </a:r>
            <a:r>
              <a:rPr lang="en-GB" altLang="en-US" sz="2400" i="1" dirty="0">
                <a:latin typeface="Calibri" panose="020F0502020204030204" pitchFamily="34" charset="0"/>
                <a:ea typeface="Calibri" panose="020F0502020204030204" pitchFamily="34" charset="0"/>
                <a:cs typeface="Calibri" panose="020F0502020204030204" pitchFamily="34" charset="0"/>
              </a:rPr>
              <a:t>NHS England. </a:t>
            </a:r>
            <a:r>
              <a:rPr lang="en-GB" altLang="en-US" sz="2400" dirty="0">
                <a:latin typeface="Calibri" panose="020F0502020204030204" pitchFamily="34" charset="0"/>
                <a:ea typeface="Calibri" panose="020F0502020204030204" pitchFamily="34" charset="0"/>
                <a:cs typeface="Calibri" panose="020F0502020204030204" pitchFamily="34" charset="0"/>
              </a:rPr>
              <a:t>Available at: </a:t>
            </a:r>
            <a:r>
              <a:rPr lang="en-GB" altLang="en-US" sz="24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https://www.england.nhs.uk/</a:t>
            </a:r>
            <a:r>
              <a:rPr lang="en-GB" altLang="en-US" sz="2400" dirty="0">
                <a:latin typeface="Calibri" panose="020F0502020204030204" pitchFamily="34" charset="0"/>
                <a:ea typeface="Calibri" panose="020F0502020204030204" pitchFamily="34" charset="0"/>
                <a:cs typeface="Calibri" panose="020F0502020204030204" pitchFamily="34" charset="0"/>
              </a:rPr>
              <a:t> (Accessed: 20 July 2026).</a:t>
            </a:r>
          </a:p>
          <a:p>
            <a:pPr marL="0" indent="0">
              <a:spcAft>
                <a:spcPts val="600"/>
              </a:spcAft>
              <a:buNone/>
            </a:pPr>
            <a:r>
              <a:rPr lang="en-GB" altLang="en-US" sz="2400" dirty="0">
                <a:latin typeface="Calibri" panose="020F0502020204030204" pitchFamily="34" charset="0"/>
                <a:ea typeface="Calibri" panose="020F0502020204030204" pitchFamily="34" charset="0"/>
                <a:cs typeface="Calibri" panose="020F0502020204030204" pitchFamily="34" charset="0"/>
              </a:rPr>
              <a:t>Shannon, C.E. and Weaver, W. (1949) </a:t>
            </a:r>
            <a:r>
              <a:rPr lang="en-GB" altLang="en-US" sz="2400" i="1" dirty="0">
                <a:latin typeface="Calibri" panose="020F0502020204030204" pitchFamily="34" charset="0"/>
                <a:ea typeface="Calibri" panose="020F0502020204030204" pitchFamily="34" charset="0"/>
                <a:cs typeface="Calibri" panose="020F0502020204030204" pitchFamily="34" charset="0"/>
              </a:rPr>
              <a:t>The Mathematical Theory of Communication. </a:t>
            </a:r>
            <a:r>
              <a:rPr lang="en-GB" altLang="en-US" sz="2400" dirty="0">
                <a:latin typeface="Calibri" panose="020F0502020204030204" pitchFamily="34" charset="0"/>
                <a:ea typeface="Calibri" panose="020F0502020204030204" pitchFamily="34" charset="0"/>
                <a:cs typeface="Calibri" panose="020F0502020204030204" pitchFamily="34" charset="0"/>
              </a:rPr>
              <a:t>Urbana: University of Illinois Press.</a:t>
            </a:r>
          </a:p>
          <a:p>
            <a:pPr marL="0" indent="0">
              <a:spcAft>
                <a:spcPts val="600"/>
              </a:spcAft>
              <a:buNone/>
            </a:pPr>
            <a:r>
              <a:rPr lang="en-GB" altLang="en-US" sz="2400" dirty="0">
                <a:latin typeface="Calibri" panose="020F0502020204030204" pitchFamily="34" charset="0"/>
                <a:ea typeface="Calibri" panose="020F0502020204030204" pitchFamily="34" charset="0"/>
                <a:cs typeface="Calibri" panose="020F0502020204030204" pitchFamily="34" charset="0"/>
              </a:rPr>
              <a:t>Skills for Care (2024) </a:t>
            </a:r>
            <a:r>
              <a:rPr lang="en-GB" altLang="en-US" sz="2400" i="1" dirty="0">
                <a:latin typeface="Calibri" panose="020F0502020204030204" pitchFamily="34" charset="0"/>
                <a:ea typeface="Calibri" panose="020F0502020204030204" pitchFamily="34" charset="0"/>
                <a:cs typeface="Calibri" panose="020F0502020204030204" pitchFamily="34" charset="0"/>
              </a:rPr>
              <a:t>Communication. </a:t>
            </a:r>
            <a:r>
              <a:rPr lang="en-GB" altLang="en-US" sz="2400" dirty="0">
                <a:latin typeface="Calibri" panose="020F0502020204030204" pitchFamily="34" charset="0"/>
                <a:ea typeface="Calibri" panose="020F0502020204030204" pitchFamily="34" charset="0"/>
                <a:cs typeface="Calibri" panose="020F0502020204030204" pitchFamily="34" charset="0"/>
              </a:rPr>
              <a:t>Available at: </a:t>
            </a:r>
            <a:r>
              <a:rPr lang="en-GB" altLang="en-US" sz="24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https://www.skillsofcare.org.uk/</a:t>
            </a:r>
            <a:r>
              <a:rPr lang="en-GB" altLang="en-US" sz="24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altLang="en-US" sz="2400" dirty="0">
                <a:latin typeface="Calibri" panose="020F0502020204030204" pitchFamily="34" charset="0"/>
                <a:ea typeface="Calibri" panose="020F0502020204030204" pitchFamily="34" charset="0"/>
                <a:cs typeface="Calibri" panose="020F0502020204030204" pitchFamily="34" charset="0"/>
              </a:rPr>
              <a:t>(Accessed: 20 July 2026).</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10815</TotalTime>
  <Words>482</Words>
  <Application>Microsoft Office PowerPoint</Application>
  <PresentationFormat>Widescreen</PresentationFormat>
  <Paragraphs>72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Calibri</vt:lpstr>
      <vt:lpstr>Myriad Pro</vt:lpstr>
      <vt:lpstr>20140311PresentationUWTSDTemplate</vt:lpstr>
      <vt:lpstr>PowerPoint Presentation</vt:lpstr>
      <vt:lpstr>Presentation Overview</vt:lpstr>
      <vt:lpstr>What is Communication?</vt:lpstr>
      <vt:lpstr>Importance of Communication in Professional Practice</vt:lpstr>
      <vt:lpstr>Shannon and Weaver Communication Model</vt:lpstr>
      <vt:lpstr>Applying Communication in Practice </vt:lpstr>
      <vt:lpstr>How Communication Supports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Joanna Nec</cp:lastModifiedBy>
  <cp:revision>27</cp:revision>
  <dcterms:created xsi:type="dcterms:W3CDTF">2025-02-21T18:28:54Z</dcterms:created>
  <dcterms:modified xsi:type="dcterms:W3CDTF">2026-07-20T00:13:06Z</dcterms:modified>
</cp:coreProperties>
</file>