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25" r:id="rId4"/>
  </p:sldMasterIdLst>
  <p:notesMasterIdLst>
    <p:notesMasterId r:id="rId21"/>
  </p:notesMasterIdLst>
  <p:sldIdLst>
    <p:sldId id="256" r:id="rId5"/>
    <p:sldId id="267" r:id="rId6"/>
    <p:sldId id="285" r:id="rId7"/>
    <p:sldId id="276" r:id="rId8"/>
    <p:sldId id="279" r:id="rId9"/>
    <p:sldId id="284" r:id="rId10"/>
    <p:sldId id="274" r:id="rId11"/>
    <p:sldId id="286" r:id="rId12"/>
    <p:sldId id="260" r:id="rId13"/>
    <p:sldId id="278" r:id="rId14"/>
    <p:sldId id="283" r:id="rId15"/>
    <p:sldId id="281" r:id="rId16"/>
    <p:sldId id="275" r:id="rId17"/>
    <p:sldId id="282" r:id="rId18"/>
    <p:sldId id="280" r:id="rId19"/>
    <p:sldId id="287"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07" autoAdjust="0"/>
    <p:restoredTop sz="94660"/>
  </p:normalViewPr>
  <p:slideViewPr>
    <p:cSldViewPr snapToGrid="0">
      <p:cViewPr varScale="1">
        <p:scale>
          <a:sx n="83" d="100"/>
          <a:sy n="83" d="100"/>
        </p:scale>
        <p:origin x="730" y="67"/>
      </p:cViewPr>
      <p:guideLst/>
    </p:cSldViewPr>
  </p:slideViewPr>
  <p:notesTextViewPr>
    <p:cViewPr>
      <p:scale>
        <a:sx n="1" d="1"/>
        <a:sy n="1" d="1"/>
      </p:scale>
      <p:origin x="0" y="0"/>
    </p:cViewPr>
  </p:notesTextViewPr>
  <p:notesViewPr>
    <p:cSldViewPr snapToGrid="0">
      <p:cViewPr varScale="1">
        <p:scale>
          <a:sx n="64" d="100"/>
          <a:sy n="64" d="100"/>
        </p:scale>
        <p:origin x="2381" y="5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cap="all" spc="50" baseline="0">
                <a:solidFill>
                  <a:schemeClr val="tx1">
                    <a:lumMod val="65000"/>
                    <a:lumOff val="35000"/>
                  </a:schemeClr>
                </a:solidFill>
                <a:latin typeface="+mn-lt"/>
                <a:ea typeface="+mn-ea"/>
                <a:cs typeface="+mn-cs"/>
              </a:defRPr>
            </a:pPr>
            <a:r>
              <a:rPr lang="en-US"/>
              <a:t>Barriers</a:t>
            </a:r>
            <a:r>
              <a:rPr lang="en-US" baseline="0"/>
              <a:t> to learning</a:t>
            </a:r>
            <a:endParaRPr lang="en-US"/>
          </a:p>
        </c:rich>
      </c:tx>
      <c:layout>
        <c:manualLayout>
          <c:xMode val="edge"/>
          <c:yMode val="edge"/>
          <c:x val="0.35384015993648021"/>
          <c:y val="1.4967748310156508E-2"/>
        </c:manualLayout>
      </c:layout>
      <c:overlay val="0"/>
      <c:spPr>
        <a:noFill/>
        <a:ln>
          <a:noFill/>
        </a:ln>
        <a:effectLst/>
      </c:spPr>
      <c:txPr>
        <a:bodyPr rot="0" spcFirstLastPara="1" vertOverflow="ellipsis" vert="horz" wrap="square" anchor="ctr" anchorCtr="1"/>
        <a:lstStyle/>
        <a:p>
          <a:pPr>
            <a:defRPr sz="1800" b="1" i="0" u="none" strike="noStrike" kern="1200" cap="all" spc="5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spPr>
            <a:gradFill flip="none" rotWithShape="1">
              <a:gsLst>
                <a:gs pos="0">
                  <a:schemeClr val="accent1"/>
                </a:gs>
                <a:gs pos="75000">
                  <a:schemeClr val="accent1">
                    <a:lumMod val="60000"/>
                    <a:lumOff val="40000"/>
                  </a:schemeClr>
                </a:gs>
                <a:gs pos="51000">
                  <a:schemeClr val="accent1">
                    <a:alpha val="75000"/>
                  </a:schemeClr>
                </a:gs>
                <a:gs pos="100000">
                  <a:schemeClr val="accent1">
                    <a:lumMod val="20000"/>
                    <a:lumOff val="80000"/>
                    <a:alpha val="15000"/>
                  </a:schemeClr>
                </a:gs>
              </a:gsLst>
              <a:lin ang="10800000" scaled="1"/>
              <a:tileRect/>
            </a:gradFill>
            <a:ln>
              <a:noFill/>
            </a:ln>
            <a:effectLst/>
          </c:spPr>
          <c:invertIfNegative val="0"/>
          <c:cat>
            <c:strRef>
              <c:f>'[Chart 2 in Microsoft PowerPoint]Sheet1'!$A$56:$A$67</c:f>
              <c:strCache>
                <c:ptCount val="12"/>
                <c:pt idx="0">
                  <c:v>Lack of IT equipment or Internet problems</c:v>
                </c:pt>
                <c:pt idx="1">
                  <c:v>Not enough room or enough space</c:v>
                </c:pt>
                <c:pt idx="2">
                  <c:v>Too much noise or distractions</c:v>
                </c:pt>
                <c:pt idx="3">
                  <c:v>Parent/carer's own confidence to help children learn</c:v>
                </c:pt>
                <c:pt idx="4">
                  <c:v>Child's anxiety, worries, low mood </c:v>
                </c:pt>
                <c:pt idx="5">
                  <c:v>Parent/carer's anxiety, worries, low mood </c:v>
                </c:pt>
                <c:pt idx="6">
                  <c:v>Need more time to talk to teacher(s)</c:v>
                </c:pt>
                <c:pt idx="7">
                  <c:v>Subject or work is too hard</c:v>
                </c:pt>
                <c:pt idx="8">
                  <c:v>Need to use special equipment, for example in a lab or tech room</c:v>
                </c:pt>
                <c:pt idx="9">
                  <c:v>Lack of other equipment like paper, pens, books </c:v>
                </c:pt>
                <c:pt idx="10">
                  <c:v>Additional Learning Needs which need specialist support</c:v>
                </c:pt>
                <c:pt idx="11">
                  <c:v>Something else</c:v>
                </c:pt>
              </c:strCache>
            </c:strRef>
          </c:cat>
          <c:val>
            <c:numRef>
              <c:f>'[Chart 2 in Microsoft PowerPoint]Sheet1'!$B$56:$B$67</c:f>
              <c:numCache>
                <c:formatCode>General</c:formatCode>
                <c:ptCount val="12"/>
                <c:pt idx="0">
                  <c:v>1079</c:v>
                </c:pt>
                <c:pt idx="1">
                  <c:v>318</c:v>
                </c:pt>
                <c:pt idx="2">
                  <c:v>1190</c:v>
                </c:pt>
                <c:pt idx="3">
                  <c:v>991</c:v>
                </c:pt>
                <c:pt idx="4">
                  <c:v>1428</c:v>
                </c:pt>
                <c:pt idx="5">
                  <c:v>514</c:v>
                </c:pt>
                <c:pt idx="6">
                  <c:v>555</c:v>
                </c:pt>
                <c:pt idx="7">
                  <c:v>386</c:v>
                </c:pt>
                <c:pt idx="8">
                  <c:v>160</c:v>
                </c:pt>
                <c:pt idx="9">
                  <c:v>228</c:v>
                </c:pt>
                <c:pt idx="10">
                  <c:v>400</c:v>
                </c:pt>
                <c:pt idx="11">
                  <c:v>1281</c:v>
                </c:pt>
              </c:numCache>
            </c:numRef>
          </c:val>
          <c:extLst>
            <c:ext xmlns:c16="http://schemas.microsoft.com/office/drawing/2014/chart" uri="{C3380CC4-5D6E-409C-BE32-E72D297353CC}">
              <c16:uniqueId val="{00000000-2DE7-4F4A-B5BF-C2EE08225AB0}"/>
            </c:ext>
          </c:extLst>
        </c:ser>
        <c:dLbls>
          <c:showLegendKey val="0"/>
          <c:showVal val="0"/>
          <c:showCatName val="0"/>
          <c:showSerName val="0"/>
          <c:showPercent val="0"/>
          <c:showBubbleSize val="0"/>
        </c:dLbls>
        <c:gapWidth val="326"/>
        <c:overlap val="-58"/>
        <c:axId val="727410568"/>
        <c:axId val="727408272"/>
      </c:barChart>
      <c:catAx>
        <c:axId val="727410568"/>
        <c:scaling>
          <c:orientation val="minMax"/>
        </c:scaling>
        <c:delete val="0"/>
        <c:axPos val="l"/>
        <c:numFmt formatCode="General" sourceLinked="1"/>
        <c:majorTickMark val="none"/>
        <c:minorTickMark val="none"/>
        <c:tickLblPos val="nextTo"/>
        <c:spPr>
          <a:noFill/>
          <a:ln w="19050" cap="flat" cmpd="sng" algn="ctr">
            <a:solidFill>
              <a:schemeClr val="tx1">
                <a:lumMod val="15000"/>
                <a:lumOff val="85000"/>
              </a:schemeClr>
            </a:solidFill>
            <a:round/>
            <a:headEnd type="none" w="sm" len="sm"/>
            <a:tailEnd type="none" w="sm" len="sm"/>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27408272"/>
        <c:crosses val="autoZero"/>
        <c:auto val="1"/>
        <c:lblAlgn val="ctr"/>
        <c:lblOffset val="100"/>
        <c:noMultiLvlLbl val="0"/>
      </c:catAx>
      <c:valAx>
        <c:axId val="727408272"/>
        <c:scaling>
          <c:orientation val="minMax"/>
        </c:scaling>
        <c:delete val="0"/>
        <c:axPos val="b"/>
        <c:majorGridlines>
          <c:spPr>
            <a:ln w="9525" cap="flat" cmpd="sng" algn="ctr">
              <a:gradFill>
                <a:gsLst>
                  <a:gs pos="99000">
                    <a:schemeClr val="tx1">
                      <a:lumMod val="25000"/>
                      <a:lumOff val="75000"/>
                    </a:schemeClr>
                  </a:gs>
                  <a:gs pos="0">
                    <a:schemeClr val="tx1">
                      <a:lumMod val="15000"/>
                      <a:lumOff val="8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2741056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3">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19050" cap="flat" cmpd="sng" algn="ctr">
        <a:solidFill>
          <a:schemeClr val="tx1">
            <a:lumMod val="15000"/>
            <a:lumOff val="85000"/>
          </a:schemeClr>
        </a:solidFill>
        <a:round/>
        <a:headEnd type="none" w="sm" len="sm"/>
        <a:tailEnd type="none" w="sm" len="sm"/>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10800000" scaled="1"/>
        <a:tileRect/>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10800000" scaled="1"/>
        <a:tileRect/>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a:gsLst>
          <a:gs pos="0">
            <a:schemeClr val="phClr"/>
          </a:gs>
          <a:gs pos="46000">
            <a:schemeClr val="phClr"/>
          </a:gs>
          <a:gs pos="100000">
            <a:schemeClr val="phClr">
              <a:lumMod val="20000"/>
              <a:lumOff val="80000"/>
              <a:alpha val="0"/>
            </a:schemeClr>
          </a:gs>
        </a:gsLst>
        <a:path path="circle">
          <a:fillToRect l="50000" t="-80000" r="50000" b="180000"/>
        </a:path>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99000">
              <a:schemeClr val="tx1">
                <a:lumMod val="25000"/>
                <a:lumOff val="75000"/>
              </a:schemeClr>
            </a:gs>
            <a:gs pos="0">
              <a:schemeClr val="tx1">
                <a:lumMod val="15000"/>
                <a:lumOff val="8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15000"/>
                <a:lumOff val="85000"/>
              </a:schemeClr>
            </a:gs>
            <a:gs pos="0">
              <a:schemeClr val="tx1">
                <a:lumMod val="5000"/>
                <a:lumOff val="9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8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drawings/drawing1.xml><?xml version="1.0" encoding="utf-8"?>
<c:userShapes xmlns:c="http://schemas.openxmlformats.org/drawingml/2006/chart">
  <cdr:relSizeAnchor xmlns:cdr="http://schemas.openxmlformats.org/drawingml/2006/chartDrawing">
    <cdr:from>
      <cdr:x>0.10035</cdr:x>
      <cdr:y>0.83705</cdr:y>
    </cdr:from>
    <cdr:to>
      <cdr:x>0.8935</cdr:x>
      <cdr:y>0.94743</cdr:y>
    </cdr:to>
    <cdr:sp macro="" textlink="">
      <cdr:nvSpPr>
        <cdr:cNvPr id="2" name="Oval 1"/>
        <cdr:cNvSpPr/>
      </cdr:nvSpPr>
      <cdr:spPr>
        <a:xfrm xmlns:a="http://schemas.openxmlformats.org/drawingml/2006/main">
          <a:off x="1055255" y="3642302"/>
          <a:ext cx="8340436" cy="480291"/>
        </a:xfrm>
        <a:prstGeom xmlns:a="http://schemas.openxmlformats.org/drawingml/2006/main" prst="ellipse">
          <a:avLst/>
        </a:prstGeom>
        <a:noFill xmlns:a="http://schemas.openxmlformats.org/drawingml/2006/main"/>
        <a:ln xmlns:a="http://schemas.openxmlformats.org/drawingml/2006/main" w="38100">
          <a:solidFill>
            <a:srgbClr val="FF0000"/>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CAA9F7-CE6F-46DF-B10A-E8333F8AF85E}" type="datetimeFigureOut">
              <a:rPr lang="en-GB" smtClean="0"/>
              <a:t>04/12/2020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5A184F-8AA5-4D1F-B4C1-F69962A3A1A5}" type="slidenum">
              <a:rPr lang="en-GB" smtClean="0"/>
              <a:t>‹#›</a:t>
            </a:fld>
            <a:endParaRPr lang="en-GB"/>
          </a:p>
        </p:txBody>
      </p:sp>
    </p:spTree>
    <p:extLst>
      <p:ext uri="{BB962C8B-B14F-4D97-AF65-F5344CB8AC3E}">
        <p14:creationId xmlns:p14="http://schemas.microsoft.com/office/powerpoint/2010/main" val="1305510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D5A184F-8AA5-4D1F-B4C1-F69962A3A1A5}" type="slidenum">
              <a:rPr lang="en-GB" smtClean="0"/>
              <a:t>3</a:t>
            </a:fld>
            <a:endParaRPr lang="en-GB"/>
          </a:p>
        </p:txBody>
      </p:sp>
    </p:spTree>
    <p:extLst>
      <p:ext uri="{BB962C8B-B14F-4D97-AF65-F5344CB8AC3E}">
        <p14:creationId xmlns:p14="http://schemas.microsoft.com/office/powerpoint/2010/main" val="35220849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D5A184F-8AA5-4D1F-B4C1-F69962A3A1A5}" type="slidenum">
              <a:rPr lang="en-GB" smtClean="0"/>
              <a:t>7</a:t>
            </a:fld>
            <a:endParaRPr lang="en-GB"/>
          </a:p>
        </p:txBody>
      </p:sp>
    </p:spTree>
    <p:extLst>
      <p:ext uri="{BB962C8B-B14F-4D97-AF65-F5344CB8AC3E}">
        <p14:creationId xmlns:p14="http://schemas.microsoft.com/office/powerpoint/2010/main" val="18447508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D5A184F-8AA5-4D1F-B4C1-F69962A3A1A5}" type="slidenum">
              <a:rPr lang="en-GB" smtClean="0"/>
              <a:t>11</a:t>
            </a:fld>
            <a:endParaRPr lang="en-GB"/>
          </a:p>
        </p:txBody>
      </p:sp>
    </p:spTree>
    <p:extLst>
      <p:ext uri="{BB962C8B-B14F-4D97-AF65-F5344CB8AC3E}">
        <p14:creationId xmlns:p14="http://schemas.microsoft.com/office/powerpoint/2010/main" val="21848101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8F7C4-54BE-4D82-A2EE-1AB61FC7D140}" type="datetimeFigureOut">
              <a:rPr lang="en-GB" smtClean="0"/>
              <a:t>04/12/2020</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3837123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F8F7C4-54BE-4D82-A2EE-1AB61FC7D140}"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26879313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F8F7C4-54BE-4D82-A2EE-1AB61FC7D140}"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223648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AF8F7C4-54BE-4D82-A2EE-1AB61FC7D140}" type="datetimeFigureOut">
              <a:rPr lang="en-GB" smtClean="0"/>
              <a:t>04/12/2020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1728574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AF8F7C4-54BE-4D82-A2EE-1AB61FC7D140}" type="datetimeFigureOut">
              <a:rPr lang="en-GB" smtClean="0"/>
              <a:t>04/12/2020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989271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AF8F7C4-54BE-4D82-A2EE-1AB61FC7D140}" type="datetimeFigureOut">
              <a:rPr lang="en-GB" smtClean="0"/>
              <a:t>04/12/2020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1405879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F8F7C4-54BE-4D82-A2EE-1AB61FC7D140}" type="datetimeFigureOut">
              <a:rPr lang="en-GB" smtClean="0"/>
              <a:t>04/12/2020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29868608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AF8F7C4-54BE-4D82-A2EE-1AB61FC7D140}" type="datetimeFigureOut">
              <a:rPr lang="en-GB" smtClean="0"/>
              <a:t>04/12/2020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384109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AF8F7C4-54BE-4D82-A2EE-1AB61FC7D140}" type="datetimeFigureOut">
              <a:rPr lang="en-GB" smtClean="0"/>
              <a:t>04/12/2020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1590392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AF8F7C4-54BE-4D82-A2EE-1AB61FC7D140}" type="datetimeFigureOut">
              <a:rPr lang="en-GB" smtClean="0"/>
              <a:t>04/12/2020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3409029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F8F7C4-54BE-4D82-A2EE-1AB61FC7D140}"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41609839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F8F7C4-54BE-4D82-A2EE-1AB61FC7D140}"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2112726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F8F7C4-54BE-4D82-A2EE-1AB61FC7D140}"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18946663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F8F7C4-54BE-4D82-A2EE-1AB61FC7D140}"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9549062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F8F7C4-54BE-4D82-A2EE-1AB61FC7D140}"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42882318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F8F7C4-54BE-4D82-A2EE-1AB61FC7D140}"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38495747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F8F7C4-54BE-4D82-A2EE-1AB61FC7D140}"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BB4B65-2A7E-4B2E-B8FA-7E19E604D0BD}" type="slidenum">
              <a:rPr lang="en-GB" smtClean="0"/>
              <a:t>‹#›</a:t>
            </a:fld>
            <a:endParaRPr lang="en-GB"/>
          </a:p>
        </p:txBody>
      </p:sp>
    </p:spTree>
    <p:extLst>
      <p:ext uri="{BB962C8B-B14F-4D97-AF65-F5344CB8AC3E}">
        <p14:creationId xmlns:p14="http://schemas.microsoft.com/office/powerpoint/2010/main" val="3078914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AF8F7C4-54BE-4D82-A2EE-1AB61FC7D140}" type="datetimeFigureOut">
              <a:rPr lang="en-GB" smtClean="0"/>
              <a:t>04/12/2020</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4BB4B65-2A7E-4B2E-B8FA-7E19E604D0BD}" type="slidenum">
              <a:rPr lang="en-GB" smtClean="0"/>
              <a:t>‹#›</a:t>
            </a:fld>
            <a:endParaRPr lang="en-GB"/>
          </a:p>
        </p:txBody>
      </p:sp>
    </p:spTree>
    <p:extLst>
      <p:ext uri="{BB962C8B-B14F-4D97-AF65-F5344CB8AC3E}">
        <p14:creationId xmlns:p14="http://schemas.microsoft.com/office/powerpoint/2010/main" val="3127295790"/>
      </p:ext>
    </p:extLst>
  </p:cSld>
  <p:clrMap bg1="lt1" tx1="dk1" bg2="lt2" tx2="dk2" accent1="accent1" accent2="accent2" accent3="accent3" accent4="accent4" accent5="accent5" accent6="accent6" hlink="hlink" folHlink="folHlink"/>
  <p:sldLayoutIdLst>
    <p:sldLayoutId id="2147484126" r:id="rId1"/>
    <p:sldLayoutId id="2147484127" r:id="rId2"/>
    <p:sldLayoutId id="2147484128" r:id="rId3"/>
    <p:sldLayoutId id="2147484129" r:id="rId4"/>
    <p:sldLayoutId id="2147484130" r:id="rId5"/>
    <p:sldLayoutId id="2147484131" r:id="rId6"/>
    <p:sldLayoutId id="2147484132" r:id="rId7"/>
    <p:sldLayoutId id="2147484133" r:id="rId8"/>
    <p:sldLayoutId id="2147484134" r:id="rId9"/>
    <p:sldLayoutId id="2147484135" r:id="rId10"/>
    <p:sldLayoutId id="2147484136" r:id="rId11"/>
    <p:sldLayoutId id="2147484137" r:id="rId12"/>
    <p:sldLayoutId id="2147484138" r:id="rId13"/>
    <p:sldLayoutId id="2147484139" r:id="rId14"/>
    <p:sldLayoutId id="2147484140" r:id="rId15"/>
    <p:sldLayoutId id="2147484141" r:id="rId16"/>
    <p:sldLayoutId id="2147484142"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hwb.gov.wales/staysafestaylearning"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gov.uk/guidance/adapting-the-curriculum-for-remote-education"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doi.org/10.1787/ca768d40-en"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doi.org/10.1787/ca768d40-e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doi.org/10.1787/1209166a-en"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walesonline.co.uk/news/education/remote-learning-coronavirus-wales-kirsty-19327886" TargetMode="External"/><Relationship Id="rId2" Type="http://schemas.openxmlformats.org/officeDocument/2006/relationships/hyperlink" Target="https://www.walesonline.co.uk/news/education/hundreds-pupils-told-self-isolate-19194905"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theguardian.com/education/2020/oct/20/how-can-englands-schools-educate-isolating-children-if-families-cant-afford-wifi" TargetMode="External"/><Relationship Id="rId2" Type="http://schemas.openxmlformats.org/officeDocument/2006/relationships/hyperlink" Target="https://www.theguardian.com/education/2020/jun/07/were-still-waiting-schools-still-lack-free-laptops-pledged-to-help-poorer-gcse-pupil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www.theguardian.com/education/2020/oct/20/how-can-englands-schools-educate-isolating-children-if-families-cant-afford-wifi" TargetMode="External"/><Relationship Id="rId3" Type="http://schemas.openxmlformats.org/officeDocument/2006/relationships/hyperlink" Target="https://www.gov.uk/guidance/adapting-the-curriculum-for-remote-education" TargetMode="External"/><Relationship Id="rId7" Type="http://schemas.openxmlformats.org/officeDocument/2006/relationships/hyperlink" Target="https://www.walesonline.co.uk/news/education/remote-learning-coronavirus-wales-kirsty-19327886" TargetMode="External"/><Relationship Id="rId2" Type="http://schemas.openxmlformats.org/officeDocument/2006/relationships/hyperlink" Target="https://hwb.gov.wales/distance-learning/distance-learning-tools-through-hwb/welcome-to-parents-and-carers-support/keep-wales-learning/" TargetMode="External"/><Relationship Id="rId1" Type="http://schemas.openxmlformats.org/officeDocument/2006/relationships/slideLayout" Target="../slideLayouts/slideLayout2.xml"/><Relationship Id="rId6" Type="http://schemas.openxmlformats.org/officeDocument/2006/relationships/hyperlink" Target="http://www.llakes.ac.uk/" TargetMode="External"/><Relationship Id="rId5" Type="http://schemas.openxmlformats.org/officeDocument/2006/relationships/hyperlink" Target="https://doi.org/10.1787/1209166a-en" TargetMode="External"/><Relationship Id="rId4" Type="http://schemas.openxmlformats.org/officeDocument/2006/relationships/hyperlink" Target="https://doi.org/10.1787/ca768d40-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Examining a critical issue</a:t>
            </a:r>
            <a:r>
              <a:rPr lang="en-GB" dirty="0" smtClean="0"/>
              <a:t> affecting equity of access to online </a:t>
            </a:r>
            <a:r>
              <a:rPr lang="en-GB" dirty="0" smtClean="0"/>
              <a:t>learning for school aged </a:t>
            </a:r>
            <a:r>
              <a:rPr lang="en-GB" dirty="0" smtClean="0"/>
              <a:t>learners.</a:t>
            </a:r>
            <a:endParaRPr lang="en-GB" dirty="0"/>
          </a:p>
        </p:txBody>
      </p:sp>
      <p:sp>
        <p:nvSpPr>
          <p:cNvPr id="3" name="Subtitle 2"/>
          <p:cNvSpPr>
            <a:spLocks noGrp="1"/>
          </p:cNvSpPr>
          <p:nvPr>
            <p:ph type="subTitle" idx="1"/>
          </p:nvPr>
        </p:nvSpPr>
        <p:spPr/>
        <p:txBody>
          <a:bodyPr/>
          <a:lstStyle/>
          <a:p>
            <a:r>
              <a:rPr lang="en-GB" dirty="0" smtClean="0"/>
              <a:t>Steven Richards-Downes (2007685) ECDE7014</a:t>
            </a:r>
          </a:p>
          <a:p>
            <a:r>
              <a:rPr lang="en-GB" dirty="0" smtClean="0"/>
              <a:t>Exploring Contemporary Issues in Education</a:t>
            </a:r>
          </a:p>
          <a:p>
            <a:r>
              <a:rPr lang="en-GB" dirty="0" smtClean="0"/>
              <a:t>1: Policy Review and </a:t>
            </a:r>
            <a:r>
              <a:rPr lang="en-GB" smtClean="0"/>
              <a:t>Critical Analysis</a:t>
            </a:r>
            <a:endParaRPr lang="en-GB" dirty="0"/>
          </a:p>
        </p:txBody>
      </p:sp>
    </p:spTree>
    <p:extLst>
      <p:ext uri="{BB962C8B-B14F-4D97-AF65-F5344CB8AC3E}">
        <p14:creationId xmlns:p14="http://schemas.microsoft.com/office/powerpoint/2010/main" val="36201677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40146"/>
            <a:ext cx="10018713" cy="1209964"/>
          </a:xfrm>
        </p:spPr>
        <p:txBody>
          <a:bodyPr>
            <a:normAutofit/>
          </a:bodyPr>
          <a:lstStyle/>
          <a:p>
            <a:r>
              <a:rPr lang="en-GB" dirty="0" smtClean="0"/>
              <a:t>System Challenges to name but a few?</a:t>
            </a:r>
            <a:endParaRPr lang="en-GB" dirty="0"/>
          </a:p>
        </p:txBody>
      </p:sp>
      <p:sp>
        <p:nvSpPr>
          <p:cNvPr id="3" name="Content Placeholder 2"/>
          <p:cNvSpPr>
            <a:spLocks noGrp="1"/>
          </p:cNvSpPr>
          <p:nvPr>
            <p:ph idx="1"/>
          </p:nvPr>
        </p:nvSpPr>
        <p:spPr>
          <a:xfrm>
            <a:off x="1440873" y="1117601"/>
            <a:ext cx="10751127" cy="5541818"/>
          </a:xfrm>
        </p:spPr>
        <p:txBody>
          <a:bodyPr>
            <a:normAutofit fontScale="85000" lnSpcReduction="20000"/>
          </a:bodyPr>
          <a:lstStyle/>
          <a:p>
            <a:pPr fontAlgn="base"/>
            <a:r>
              <a:rPr lang="en-GB" dirty="0"/>
              <a:t>Learner and staff kit and connectivity – onsite and offsite - to support blended learning delivery - minimum expectation </a:t>
            </a:r>
          </a:p>
          <a:p>
            <a:pPr fontAlgn="base"/>
            <a:r>
              <a:rPr lang="en-GB" dirty="0" smtClean="0"/>
              <a:t>Platform </a:t>
            </a:r>
            <a:r>
              <a:rPr lang="en-GB" dirty="0" smtClean="0"/>
              <a:t>Access</a:t>
            </a:r>
            <a:r>
              <a:rPr lang="en-GB" dirty="0"/>
              <a:t> </a:t>
            </a:r>
            <a:r>
              <a:rPr lang="en-GB" dirty="0" smtClean="0"/>
              <a:t>and </a:t>
            </a:r>
            <a:r>
              <a:rPr lang="en-GB" dirty="0" smtClean="0"/>
              <a:t>Curriculum </a:t>
            </a:r>
            <a:r>
              <a:rPr lang="en-GB" dirty="0"/>
              <a:t>and learning entitlement </a:t>
            </a:r>
          </a:p>
          <a:p>
            <a:pPr fontAlgn="base"/>
            <a:r>
              <a:rPr lang="en-GB" dirty="0"/>
              <a:t>Learning resources </a:t>
            </a:r>
          </a:p>
          <a:p>
            <a:pPr fontAlgn="base"/>
            <a:r>
              <a:rPr lang="en-GB" dirty="0"/>
              <a:t>Support and contact </a:t>
            </a:r>
          </a:p>
          <a:p>
            <a:pPr fontAlgn="base"/>
            <a:r>
              <a:rPr lang="en-GB" dirty="0"/>
              <a:t>Considerations for more acutely affected groups </a:t>
            </a:r>
          </a:p>
          <a:p>
            <a:pPr fontAlgn="base"/>
            <a:r>
              <a:rPr lang="en-GB" dirty="0"/>
              <a:t>Staff skills and confidence – mixed mode delivery </a:t>
            </a:r>
          </a:p>
          <a:p>
            <a:pPr fontAlgn="base"/>
            <a:r>
              <a:rPr lang="en-GB" dirty="0"/>
              <a:t>School strategy for response to </a:t>
            </a:r>
            <a:r>
              <a:rPr lang="en-GB" dirty="0" smtClean="0"/>
              <a:t>online learning</a:t>
            </a:r>
            <a:endParaRPr lang="en-GB" dirty="0"/>
          </a:p>
          <a:p>
            <a:pPr fontAlgn="base"/>
            <a:r>
              <a:rPr lang="en-GB" dirty="0"/>
              <a:t>Sustainability </a:t>
            </a:r>
            <a:r>
              <a:rPr lang="en-GB" dirty="0" smtClean="0"/>
              <a:t>at</a:t>
            </a:r>
            <a:r>
              <a:rPr lang="en-GB" dirty="0"/>
              <a:t> </a:t>
            </a:r>
            <a:r>
              <a:rPr lang="en-GB" dirty="0" smtClean="0"/>
              <a:t>levels in the system</a:t>
            </a:r>
            <a:endParaRPr lang="en-GB" dirty="0"/>
          </a:p>
          <a:p>
            <a:pPr fontAlgn="base"/>
            <a:r>
              <a:rPr lang="en-GB" dirty="0" smtClean="0"/>
              <a:t>System leadership modelling what </a:t>
            </a:r>
            <a:r>
              <a:rPr lang="en-GB" dirty="0"/>
              <a:t>does good look like? </a:t>
            </a:r>
            <a:r>
              <a:rPr lang="en-GB" dirty="0" smtClean="0"/>
              <a:t>National </a:t>
            </a:r>
            <a:r>
              <a:rPr lang="en-GB" dirty="0"/>
              <a:t>policy and resourcing </a:t>
            </a:r>
          </a:p>
          <a:p>
            <a:pPr fontAlgn="base"/>
            <a:r>
              <a:rPr lang="en-GB" dirty="0"/>
              <a:t>Parental support </a:t>
            </a:r>
          </a:p>
          <a:p>
            <a:pPr fontAlgn="base"/>
            <a:r>
              <a:rPr lang="en-GB" dirty="0"/>
              <a:t>Pedagogy – shifting to effective blended learning approaches </a:t>
            </a:r>
          </a:p>
          <a:p>
            <a:pPr fontAlgn="base"/>
            <a:r>
              <a:rPr lang="en-GB" dirty="0"/>
              <a:t>Communication – what is the minimum expectation? </a:t>
            </a:r>
          </a:p>
          <a:p>
            <a:pPr fontAlgn="base"/>
            <a:r>
              <a:rPr lang="en-GB" dirty="0"/>
              <a:t>Learner engagement </a:t>
            </a:r>
          </a:p>
          <a:p>
            <a:endParaRPr lang="en-GB" dirty="0"/>
          </a:p>
        </p:txBody>
      </p:sp>
    </p:spTree>
    <p:extLst>
      <p:ext uri="{BB962C8B-B14F-4D97-AF65-F5344CB8AC3E}">
        <p14:creationId xmlns:p14="http://schemas.microsoft.com/office/powerpoint/2010/main" val="2397315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1"/>
            <a:ext cx="10018713" cy="727364"/>
          </a:xfrm>
        </p:spPr>
        <p:txBody>
          <a:bodyPr/>
          <a:lstStyle/>
          <a:p>
            <a:r>
              <a:rPr lang="en-GB" dirty="0" smtClean="0"/>
              <a:t>Policy in context</a:t>
            </a:r>
            <a:endParaRPr lang="en-GB" dirty="0"/>
          </a:p>
        </p:txBody>
      </p:sp>
      <p:sp>
        <p:nvSpPr>
          <p:cNvPr id="3" name="Content Placeholder 2"/>
          <p:cNvSpPr>
            <a:spLocks noGrp="1"/>
          </p:cNvSpPr>
          <p:nvPr>
            <p:ph idx="1"/>
          </p:nvPr>
        </p:nvSpPr>
        <p:spPr>
          <a:xfrm>
            <a:off x="1484311" y="1413165"/>
            <a:ext cx="10018712" cy="5079999"/>
          </a:xfrm>
        </p:spPr>
        <p:txBody>
          <a:bodyPr>
            <a:normAutofit fontScale="70000" lnSpcReduction="20000"/>
          </a:bodyPr>
          <a:lstStyle/>
          <a:p>
            <a:pPr marL="0" indent="0">
              <a:buNone/>
            </a:pPr>
            <a:r>
              <a:rPr lang="en-GB" dirty="0"/>
              <a:t>In Wales – Stay Safe. Stay Learning. </a:t>
            </a:r>
          </a:p>
          <a:p>
            <a:pPr marL="0" indent="0">
              <a:buNone/>
            </a:pPr>
            <a:r>
              <a:rPr lang="en-GB" dirty="0"/>
              <a:t>Locally led approaches schools, local authorities, regional consortia working in partnership to deliver learning in a wide range of formats including online learning with starting with asynchronous teaching moving towards synchronous teaching over time.</a:t>
            </a:r>
          </a:p>
          <a:p>
            <a:pPr marL="0" indent="0">
              <a:buNone/>
            </a:pPr>
            <a:r>
              <a:rPr lang="en-GB" dirty="0" smtClean="0">
                <a:hlinkClick r:id="rId3"/>
              </a:rPr>
              <a:t>www.hwb.gov.wales/staysafestaylearning</a:t>
            </a:r>
            <a:endParaRPr lang="en-GB" dirty="0"/>
          </a:p>
          <a:p>
            <a:pPr marL="0" indent="0">
              <a:buNone/>
            </a:pPr>
            <a:r>
              <a:rPr lang="en-GB" dirty="0"/>
              <a:t>In England – Adapting the curriculum for remote learning</a:t>
            </a:r>
          </a:p>
          <a:p>
            <a:pPr marL="0" indent="0">
              <a:buNone/>
            </a:pPr>
            <a:r>
              <a:rPr lang="en-GB" dirty="0"/>
              <a:t>Locally led approaches, applying the principles of good curriculum design, developed with teachers and school leaders based on their experience over the early part of the global pandemic.</a:t>
            </a:r>
          </a:p>
          <a:p>
            <a:pPr marL="0" indent="0">
              <a:buNone/>
            </a:pPr>
            <a:r>
              <a:rPr lang="en-GB" dirty="0">
                <a:hlinkClick r:id="rId4"/>
              </a:rPr>
              <a:t>https://www.gov.uk/guidance/adapting-the-curriculum-for-remote-education</a:t>
            </a:r>
            <a:endParaRPr lang="en-GB" dirty="0"/>
          </a:p>
          <a:p>
            <a:pPr marL="0" indent="0">
              <a:buNone/>
            </a:pPr>
            <a:r>
              <a:rPr lang="en-GB" dirty="0"/>
              <a:t>In </a:t>
            </a:r>
            <a:r>
              <a:rPr lang="en-GB" dirty="0" err="1"/>
              <a:t>Lativa</a:t>
            </a:r>
            <a:r>
              <a:rPr lang="en-GB" dirty="0"/>
              <a:t> – </a:t>
            </a:r>
            <a:r>
              <a:rPr lang="en-GB" dirty="0" err="1"/>
              <a:t>Tava</a:t>
            </a:r>
            <a:r>
              <a:rPr lang="en-GB" dirty="0"/>
              <a:t> </a:t>
            </a:r>
            <a:r>
              <a:rPr lang="en-GB" dirty="0" err="1"/>
              <a:t>Klase</a:t>
            </a:r>
            <a:r>
              <a:rPr lang="en-GB" dirty="0" smtClean="0"/>
              <a:t>.</a:t>
            </a:r>
          </a:p>
          <a:p>
            <a:pPr marL="0" indent="0">
              <a:buNone/>
            </a:pPr>
            <a:r>
              <a:rPr lang="en-GB" dirty="0" smtClean="0"/>
              <a:t>The </a:t>
            </a:r>
            <a:r>
              <a:rPr lang="en-GB" dirty="0"/>
              <a:t>project addressed three problems: </a:t>
            </a:r>
            <a:endParaRPr lang="en-GB" dirty="0" smtClean="0"/>
          </a:p>
          <a:p>
            <a:pPr marL="0" indent="0">
              <a:buNone/>
            </a:pPr>
            <a:r>
              <a:rPr lang="en-GB" dirty="0" smtClean="0"/>
              <a:t>• </a:t>
            </a:r>
            <a:r>
              <a:rPr lang="en-GB" dirty="0"/>
              <a:t>Not all children have sufficient access to digital devices</a:t>
            </a:r>
            <a:r>
              <a:rPr lang="en-GB" dirty="0" smtClean="0"/>
              <a:t>;</a:t>
            </a:r>
          </a:p>
          <a:p>
            <a:pPr marL="0" indent="0">
              <a:buNone/>
            </a:pPr>
            <a:r>
              <a:rPr lang="en-GB" dirty="0" smtClean="0"/>
              <a:t> </a:t>
            </a:r>
            <a:r>
              <a:rPr lang="en-GB" dirty="0"/>
              <a:t>• Children in primary education in particular have more difficulties to learn on their own; </a:t>
            </a:r>
            <a:endParaRPr lang="en-GB" dirty="0" smtClean="0"/>
          </a:p>
          <a:p>
            <a:pPr marL="0" indent="0">
              <a:buNone/>
            </a:pPr>
            <a:r>
              <a:rPr lang="en-GB" dirty="0" smtClean="0"/>
              <a:t>• </a:t>
            </a:r>
            <a:r>
              <a:rPr lang="en-GB" dirty="0"/>
              <a:t>Teachers experience more difficulties to reach out to their students online</a:t>
            </a:r>
            <a:r>
              <a:rPr lang="en-GB" dirty="0" smtClean="0"/>
              <a:t>.</a:t>
            </a:r>
          </a:p>
          <a:p>
            <a:pPr marL="0" indent="0">
              <a:buNone/>
            </a:pPr>
            <a:r>
              <a:rPr lang="en-GB" dirty="0" smtClean="0"/>
              <a:t>van </a:t>
            </a:r>
            <a:r>
              <a:rPr lang="en-GB" dirty="0"/>
              <a:t>der </a:t>
            </a:r>
            <a:r>
              <a:rPr lang="en-GB" dirty="0" err="1"/>
              <a:t>Vlies</a:t>
            </a:r>
            <a:r>
              <a:rPr lang="en-GB" dirty="0"/>
              <a:t>, R. (2020), Latvia: </a:t>
            </a:r>
            <a:r>
              <a:rPr lang="en-GB" dirty="0" err="1"/>
              <a:t>Tava</a:t>
            </a:r>
            <a:r>
              <a:rPr lang="en-GB" dirty="0"/>
              <a:t> </a:t>
            </a:r>
            <a:r>
              <a:rPr lang="en-GB" dirty="0" err="1"/>
              <a:t>klase</a:t>
            </a:r>
            <a:r>
              <a:rPr lang="en-GB" dirty="0"/>
              <a:t> (Your class), Education continuity stories series, OECD Publishing, Paris.</a:t>
            </a:r>
          </a:p>
          <a:p>
            <a:endParaRPr lang="en-GB" dirty="0"/>
          </a:p>
        </p:txBody>
      </p:sp>
    </p:spTree>
    <p:extLst>
      <p:ext uri="{BB962C8B-B14F-4D97-AF65-F5344CB8AC3E}">
        <p14:creationId xmlns:p14="http://schemas.microsoft.com/office/powerpoint/2010/main" val="3354999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Examination of the differing approaches raises some interesting areas for discussion</a:t>
            </a:r>
            <a:br>
              <a:rPr lang="en-GB" dirty="0"/>
            </a:br>
            <a:endParaRPr lang="en-GB" dirty="0"/>
          </a:p>
        </p:txBody>
      </p:sp>
      <p:sp>
        <p:nvSpPr>
          <p:cNvPr id="3" name="Content Placeholder 2"/>
          <p:cNvSpPr>
            <a:spLocks noGrp="1"/>
          </p:cNvSpPr>
          <p:nvPr>
            <p:ph idx="1"/>
          </p:nvPr>
        </p:nvSpPr>
        <p:spPr/>
        <p:txBody>
          <a:bodyPr/>
          <a:lstStyle/>
          <a:p>
            <a:pPr marL="0" indent="0">
              <a:buNone/>
            </a:pPr>
            <a:r>
              <a:rPr lang="en-GB" dirty="0" smtClean="0"/>
              <a:t>How </a:t>
            </a:r>
            <a:r>
              <a:rPr lang="en-GB" dirty="0"/>
              <a:t>can equity of access for all be achieved</a:t>
            </a:r>
            <a:r>
              <a:rPr lang="en-GB" dirty="0" smtClean="0"/>
              <a:t>?</a:t>
            </a:r>
            <a:endParaRPr lang="en-GB" dirty="0"/>
          </a:p>
          <a:p>
            <a:pPr marL="0" indent="0">
              <a:buNone/>
            </a:pPr>
            <a:r>
              <a:rPr lang="en-GB" dirty="0" smtClean="0"/>
              <a:t>Devices and connections we should have seen the issues coming?</a:t>
            </a:r>
          </a:p>
        </p:txBody>
      </p:sp>
    </p:spTree>
    <p:extLst>
      <p:ext uri="{BB962C8B-B14F-4D97-AF65-F5344CB8AC3E}">
        <p14:creationId xmlns:p14="http://schemas.microsoft.com/office/powerpoint/2010/main" val="30570704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Connection and devices? The view from PISA.</a:t>
            </a:r>
            <a:endParaRPr lang="en-GB" dirty="0"/>
          </a:p>
        </p:txBody>
      </p:sp>
      <p:sp>
        <p:nvSpPr>
          <p:cNvPr id="3" name="Content Placeholder 2"/>
          <p:cNvSpPr>
            <a:spLocks noGrp="1"/>
          </p:cNvSpPr>
          <p:nvPr>
            <p:ph idx="1"/>
          </p:nvPr>
        </p:nvSpPr>
        <p:spPr/>
        <p:txBody>
          <a:bodyPr>
            <a:normAutofit fontScale="77500" lnSpcReduction="20000"/>
          </a:bodyPr>
          <a:lstStyle/>
          <a:p>
            <a:r>
              <a:rPr lang="en-GB" dirty="0"/>
              <a:t>PISA 2018 results revealed considerable disparities across and within countries in the availability of home computers for schoolwork. While in Austria, Denmark, Iceland, Lithuania, the Netherlands, Norway, Poland, Slovenia and Switzerland over 95% of students reported that they have a computer at home to use for their schoolwork, only 34% of students in Indonesia reported so. Here, too, there tend to be large differences between socio-economic groups. For example, virtually every 15-year-old in socio-economically advantaged schools in the United States has a computer at home for schoolwork, but only three in four students in disadvantaged schools have one. In Peru, 88% of students in advantaged schools but just 17% of students in disadvantaged schools have a computer at home for their schoolwork</a:t>
            </a:r>
            <a:r>
              <a:rPr lang="en-GB" dirty="0" smtClean="0"/>
              <a:t>.</a:t>
            </a:r>
          </a:p>
          <a:p>
            <a:pPr marL="0" indent="0">
              <a:buNone/>
            </a:pPr>
            <a:r>
              <a:rPr lang="en-GB" dirty="0"/>
              <a:t>OECD (2020), </a:t>
            </a:r>
            <a:r>
              <a:rPr lang="en-GB" i="1" dirty="0"/>
              <a:t>PISA 2018 Results (Volume V): Effective Policies, Successful Schools</a:t>
            </a:r>
            <a:r>
              <a:rPr lang="en-GB" dirty="0"/>
              <a:t>, PISA, OECD Publishing, Paris, </a:t>
            </a:r>
            <a:r>
              <a:rPr lang="en-GB" dirty="0">
                <a:hlinkClick r:id="rId2"/>
              </a:rPr>
              <a:t>https://doi.org/10.1787/ca768d40-en</a:t>
            </a:r>
            <a:r>
              <a:rPr lang="en-GB" dirty="0" smtClean="0"/>
              <a:t>.</a:t>
            </a:r>
          </a:p>
          <a:p>
            <a:pPr marL="0" indent="0">
              <a:buNone/>
            </a:pPr>
            <a:endParaRPr lang="en-GB" dirty="0"/>
          </a:p>
          <a:p>
            <a:endParaRPr lang="en-GB" dirty="0"/>
          </a:p>
        </p:txBody>
      </p:sp>
    </p:spTree>
    <p:extLst>
      <p:ext uri="{BB962C8B-B14F-4D97-AF65-F5344CB8AC3E}">
        <p14:creationId xmlns:p14="http://schemas.microsoft.com/office/powerpoint/2010/main" val="11249912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UK position according to PISA</a:t>
            </a:r>
            <a:endParaRPr lang="en-GB" dirty="0"/>
          </a:p>
        </p:txBody>
      </p:sp>
      <p:sp>
        <p:nvSpPr>
          <p:cNvPr id="3" name="Content Placeholder 2"/>
          <p:cNvSpPr>
            <a:spLocks noGrp="1"/>
          </p:cNvSpPr>
          <p:nvPr>
            <p:ph idx="1"/>
          </p:nvPr>
        </p:nvSpPr>
        <p:spPr/>
        <p:txBody>
          <a:bodyPr>
            <a:normAutofit fontScale="92500" lnSpcReduction="20000"/>
          </a:bodyPr>
          <a:lstStyle/>
          <a:p>
            <a:r>
              <a:rPr lang="en-GB" dirty="0"/>
              <a:t>The ability to provide remote education for all students depends crucially on the availability of digital devices at home. Data show that the distribution of computers for schoolwork at home is not equitable in almost all countries and economies participated in PISA 2018, In the United Kingdom, 96% of students in advantaged schools responded that they had a computer for schoolwork at home, while 88% of students in disadvantaged schools responded so (Table V.B1.9.2). It would be particularly important to provide portable digital devices to students in disadvantaged schools</a:t>
            </a:r>
            <a:r>
              <a:rPr lang="en-GB" dirty="0" smtClean="0"/>
              <a:t>.</a:t>
            </a:r>
          </a:p>
          <a:p>
            <a:r>
              <a:rPr lang="en-GB" dirty="0"/>
              <a:t>OECD (2020), </a:t>
            </a:r>
            <a:r>
              <a:rPr lang="en-GB" i="1" dirty="0"/>
              <a:t>PISA 2018 Results (Volume V): Effective Policies, Successful Schools</a:t>
            </a:r>
            <a:r>
              <a:rPr lang="en-GB" dirty="0"/>
              <a:t>, PISA, OECD Publishing, Paris, </a:t>
            </a:r>
            <a:r>
              <a:rPr lang="en-GB" dirty="0">
                <a:hlinkClick r:id="rId2"/>
              </a:rPr>
              <a:t>https://doi.org/10.1787/ca768d40-en</a:t>
            </a:r>
            <a:r>
              <a:rPr lang="en-GB" dirty="0"/>
              <a:t>.</a:t>
            </a:r>
          </a:p>
          <a:p>
            <a:endParaRPr lang="en-GB" dirty="0"/>
          </a:p>
        </p:txBody>
      </p:sp>
    </p:spTree>
    <p:extLst>
      <p:ext uri="{BB962C8B-B14F-4D97-AF65-F5344CB8AC3E}">
        <p14:creationId xmlns:p14="http://schemas.microsoft.com/office/powerpoint/2010/main" val="2077264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position in 2020</a:t>
            </a:r>
            <a:endParaRPr lang="en-GB" dirty="0"/>
          </a:p>
        </p:txBody>
      </p:sp>
      <p:sp>
        <p:nvSpPr>
          <p:cNvPr id="3" name="Content Placeholder 2"/>
          <p:cNvSpPr>
            <a:spLocks noGrp="1"/>
          </p:cNvSpPr>
          <p:nvPr>
            <p:ph idx="1"/>
          </p:nvPr>
        </p:nvSpPr>
        <p:spPr/>
        <p:txBody>
          <a:bodyPr>
            <a:normAutofit fontScale="92500" lnSpcReduction="10000"/>
          </a:bodyPr>
          <a:lstStyle/>
          <a:p>
            <a:r>
              <a:rPr lang="en-GB" dirty="0"/>
              <a:t>Even in countries with widespread connectivity, there was still variation across regions and families, and systems often loaned devices to students to ensure access. But that was not enough: In a representative survey of Irish school leaders conducted two months into lockdown, for example, researchers found that in areas of the country with better broadband access, 90% of schools reported delivering all or most of their classes live online. This was compared to only 62% in areas with low broadband access</a:t>
            </a:r>
            <a:r>
              <a:rPr lang="en-GB" dirty="0" smtClean="0"/>
              <a:t>.</a:t>
            </a:r>
          </a:p>
          <a:p>
            <a:r>
              <a:rPr lang="en-GB" dirty="0"/>
              <a:t>OECD: </a:t>
            </a:r>
            <a:r>
              <a:rPr lang="en-GB" dirty="0">
                <a:hlinkClick r:id="rId3"/>
              </a:rPr>
              <a:t>Education in the Digital Age: Healthy and Happy Children, OECD Publishing, Paris</a:t>
            </a:r>
            <a:r>
              <a:rPr lang="en-GB" dirty="0"/>
              <a:t>, 2020</a:t>
            </a:r>
          </a:p>
        </p:txBody>
      </p:sp>
    </p:spTree>
    <p:extLst>
      <p:ext uri="{BB962C8B-B14F-4D97-AF65-F5344CB8AC3E}">
        <p14:creationId xmlns:p14="http://schemas.microsoft.com/office/powerpoint/2010/main" val="2140555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effects of digital exclusion</a:t>
            </a:r>
            <a:endParaRPr lang="en-GB" dirty="0"/>
          </a:p>
        </p:txBody>
      </p:sp>
      <p:sp>
        <p:nvSpPr>
          <p:cNvPr id="3" name="Content Placeholder 2"/>
          <p:cNvSpPr>
            <a:spLocks noGrp="1"/>
          </p:cNvSpPr>
          <p:nvPr>
            <p:ph idx="1"/>
          </p:nvPr>
        </p:nvSpPr>
        <p:spPr>
          <a:xfrm>
            <a:off x="1308819" y="2029689"/>
            <a:ext cx="10018713" cy="3124201"/>
          </a:xfrm>
        </p:spPr>
        <p:txBody>
          <a:bodyPr>
            <a:normAutofit fontScale="92500" lnSpcReduction="20000"/>
          </a:bodyPr>
          <a:lstStyle/>
          <a:p>
            <a:r>
              <a:rPr lang="en-GB" dirty="0"/>
              <a:t>A large proportion (20 percent) of those on free school meals crucially had no access to a computer at home . This compares with 7 percent for other children. The lack of a computer is likely to considerably harm children’s ability to do schoolwork at home, submit it and have it checked, and this is reflected in a second gap, with free school meal children being less likely to have had their work checked by a teacher.</a:t>
            </a:r>
            <a:endParaRPr lang="en-GB" dirty="0" smtClean="0"/>
          </a:p>
          <a:p>
            <a:pPr marL="0" indent="0">
              <a:buNone/>
            </a:pPr>
            <a:endParaRPr lang="en-GB" dirty="0"/>
          </a:p>
          <a:p>
            <a:pPr marL="0" indent="0">
              <a:buNone/>
            </a:pPr>
            <a:r>
              <a:rPr lang="en-GB" dirty="0"/>
              <a:t>Green, </a:t>
            </a:r>
            <a:r>
              <a:rPr lang="en-GB" dirty="0" smtClean="0"/>
              <a:t>Francis (2020) </a:t>
            </a:r>
            <a:r>
              <a:rPr lang="en-GB" dirty="0"/>
              <a:t>‘Schoolwork in lockdown: new evidence on the epidemic of educational poverty’, published by the Centre for Learning and Life Chances in Knowledge Economies and Societies at: http://www.llakes.ac.uk</a:t>
            </a:r>
          </a:p>
        </p:txBody>
      </p:sp>
    </p:spTree>
    <p:extLst>
      <p:ext uri="{BB962C8B-B14F-4D97-AF65-F5344CB8AC3E}">
        <p14:creationId xmlns:p14="http://schemas.microsoft.com/office/powerpoint/2010/main" val="42087119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health warning.</a:t>
            </a:r>
            <a:endParaRPr lang="en-GB" dirty="0"/>
          </a:p>
        </p:txBody>
      </p:sp>
      <p:sp>
        <p:nvSpPr>
          <p:cNvPr id="3" name="Content Placeholder 2"/>
          <p:cNvSpPr>
            <a:spLocks noGrp="1"/>
          </p:cNvSpPr>
          <p:nvPr>
            <p:ph idx="1"/>
          </p:nvPr>
        </p:nvSpPr>
        <p:spPr/>
        <p:txBody>
          <a:bodyPr/>
          <a:lstStyle/>
          <a:p>
            <a:pPr marL="0" indent="0">
              <a:buNone/>
            </a:pPr>
            <a:r>
              <a:rPr lang="en-GB" dirty="0" smtClean="0"/>
              <a:t>The use, or not, of technologies such as distance learning does not show major effects if there is no teacher involvement. </a:t>
            </a:r>
            <a:endParaRPr lang="en-GB" dirty="0"/>
          </a:p>
          <a:p>
            <a:pPr marL="0" indent="0">
              <a:buNone/>
            </a:pPr>
            <a:r>
              <a:rPr lang="en-GB" dirty="0" smtClean="0"/>
              <a:t>Many of these reforms are “top down” innovations which can mean teachers do not evaluate whether the reforms are working for them or not. Commitment to the teaching strategy, and re-learning how to use many of these methods (through professional development,) seems important.</a:t>
            </a:r>
          </a:p>
          <a:p>
            <a:pPr marL="0" indent="0">
              <a:buNone/>
            </a:pPr>
            <a:r>
              <a:rPr lang="en-GB" dirty="0" smtClean="0"/>
              <a:t>Hattie, </a:t>
            </a:r>
            <a:r>
              <a:rPr lang="en-GB" dirty="0"/>
              <a:t>John. </a:t>
            </a:r>
            <a:r>
              <a:rPr lang="en-GB" b="1" dirty="0"/>
              <a:t>Visible Learning</a:t>
            </a:r>
            <a:r>
              <a:rPr lang="en-GB" dirty="0"/>
              <a:t> Abingdon, Oxon: Routledge, 2008.</a:t>
            </a:r>
            <a:endParaRPr lang="en-GB" dirty="0"/>
          </a:p>
        </p:txBody>
      </p:sp>
    </p:spTree>
    <p:extLst>
      <p:ext uri="{BB962C8B-B14F-4D97-AF65-F5344CB8AC3E}">
        <p14:creationId xmlns:p14="http://schemas.microsoft.com/office/powerpoint/2010/main" val="629091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1"/>
            <a:ext cx="10018713" cy="1143000"/>
          </a:xfrm>
        </p:spPr>
        <p:txBody>
          <a:bodyPr>
            <a:normAutofit/>
          </a:bodyPr>
          <a:lstStyle/>
          <a:p>
            <a:r>
              <a:rPr lang="en-GB" dirty="0" smtClean="0"/>
              <a:t>We </a:t>
            </a:r>
            <a:r>
              <a:rPr lang="en-GB" sz="3200" dirty="0" smtClean="0"/>
              <a:t>asked families about the barriers to  learning.</a:t>
            </a:r>
            <a:endParaRPr lang="en-GB"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73457871"/>
              </p:ext>
            </p:extLst>
          </p:nvPr>
        </p:nvGraphicFramePr>
        <p:xfrm>
          <a:off x="1173018" y="1579418"/>
          <a:ext cx="10413134" cy="3805382"/>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1560945" y="5948218"/>
            <a:ext cx="9799782" cy="523220"/>
          </a:xfrm>
          <a:prstGeom prst="rect">
            <a:avLst/>
          </a:prstGeom>
          <a:noFill/>
        </p:spPr>
        <p:txBody>
          <a:bodyPr wrap="square" rtlCol="0">
            <a:spAutoFit/>
          </a:bodyPr>
          <a:lstStyle/>
          <a:p>
            <a:endParaRPr lang="en-GB" sz="2800" dirty="0"/>
          </a:p>
        </p:txBody>
      </p:sp>
      <p:sp>
        <p:nvSpPr>
          <p:cNvPr id="6" name="Rectangle 5"/>
          <p:cNvSpPr/>
          <p:nvPr/>
        </p:nvSpPr>
        <p:spPr>
          <a:xfrm>
            <a:off x="1171574" y="5208885"/>
            <a:ext cx="10263043" cy="1015663"/>
          </a:xfrm>
          <a:prstGeom prst="rect">
            <a:avLst/>
          </a:prstGeom>
        </p:spPr>
        <p:txBody>
          <a:bodyPr wrap="square">
            <a:spAutoFit/>
          </a:bodyPr>
          <a:lstStyle/>
          <a:p>
            <a:r>
              <a:rPr lang="en-GB" sz="3000" dirty="0"/>
              <a:t>One quarter of families who responded locally in Pembrokeshire expressed concern about hardware or connection.</a:t>
            </a:r>
            <a:endParaRPr lang="en-GB" sz="3000" dirty="0"/>
          </a:p>
        </p:txBody>
      </p:sp>
    </p:spTree>
    <p:extLst>
      <p:ext uri="{BB962C8B-B14F-4D97-AF65-F5344CB8AC3E}">
        <p14:creationId xmlns:p14="http://schemas.microsoft.com/office/powerpoint/2010/main" val="30963170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did the governments respond?</a:t>
            </a:r>
            <a:endParaRPr lang="en-GB" dirty="0"/>
          </a:p>
        </p:txBody>
      </p:sp>
      <p:sp>
        <p:nvSpPr>
          <p:cNvPr id="3" name="Content Placeholder 2"/>
          <p:cNvSpPr>
            <a:spLocks noGrp="1"/>
          </p:cNvSpPr>
          <p:nvPr>
            <p:ph sz="half" idx="1"/>
          </p:nvPr>
        </p:nvSpPr>
        <p:spPr/>
        <p:txBody>
          <a:bodyPr>
            <a:normAutofit fontScale="77500" lnSpcReduction="20000"/>
          </a:bodyPr>
          <a:lstStyle/>
          <a:p>
            <a:endParaRPr lang="en-GB" sz="2200" dirty="0" smtClean="0"/>
          </a:p>
          <a:p>
            <a:endParaRPr lang="en-GB" sz="2200" dirty="0"/>
          </a:p>
          <a:p>
            <a:pPr marL="0" indent="0">
              <a:buNone/>
            </a:pPr>
            <a:r>
              <a:rPr lang="en-GB" sz="2200" dirty="0" smtClean="0"/>
              <a:t>Welsh Government:</a:t>
            </a:r>
          </a:p>
          <a:p>
            <a:r>
              <a:rPr lang="en-GB" sz="2200" dirty="0" smtClean="0"/>
              <a:t>already had an </a:t>
            </a:r>
            <a:r>
              <a:rPr lang="en-GB" sz="2200" dirty="0" err="1" smtClean="0"/>
              <a:t>EdTech</a:t>
            </a:r>
            <a:r>
              <a:rPr lang="en-GB" sz="2200" dirty="0" smtClean="0"/>
              <a:t> strategy through providing  Hwb (Infrastructure Project for Maintained Schools) with every school and education user having access to Microsoft 365 tools and a limited set of </a:t>
            </a:r>
            <a:r>
              <a:rPr lang="en-GB" sz="2200" dirty="0" err="1" smtClean="0"/>
              <a:t>GSuite</a:t>
            </a:r>
            <a:r>
              <a:rPr lang="en-GB" sz="2200" dirty="0" smtClean="0"/>
              <a:t> tools. </a:t>
            </a:r>
          </a:p>
          <a:p>
            <a:r>
              <a:rPr lang="en-GB" sz="2200" dirty="0" smtClean="0"/>
              <a:t>Up to £3million committed to supporting digitally excluded learners in maintained schools using </a:t>
            </a:r>
            <a:r>
              <a:rPr lang="en-GB" sz="2200" dirty="0" err="1" smtClean="0"/>
              <a:t>Mifi</a:t>
            </a:r>
            <a:r>
              <a:rPr lang="en-GB" sz="2200" dirty="0" smtClean="0"/>
              <a:t> Devices</a:t>
            </a:r>
          </a:p>
          <a:p>
            <a:endParaRPr lang="en-GB" dirty="0" smtClean="0"/>
          </a:p>
          <a:p>
            <a:endParaRPr lang="en-GB" dirty="0" smtClean="0"/>
          </a:p>
          <a:p>
            <a:endParaRPr lang="en-GB" dirty="0" smtClean="0"/>
          </a:p>
          <a:p>
            <a:endParaRPr lang="en-GB" dirty="0"/>
          </a:p>
        </p:txBody>
      </p:sp>
      <p:sp>
        <p:nvSpPr>
          <p:cNvPr id="4" name="Content Placeholder 3"/>
          <p:cNvSpPr>
            <a:spLocks noGrp="1"/>
          </p:cNvSpPr>
          <p:nvPr>
            <p:ph sz="half" idx="2"/>
          </p:nvPr>
        </p:nvSpPr>
        <p:spPr/>
        <p:txBody>
          <a:bodyPr>
            <a:normAutofit fontScale="77500" lnSpcReduction="20000"/>
          </a:bodyPr>
          <a:lstStyle/>
          <a:p>
            <a:pPr marL="0" indent="0">
              <a:buNone/>
            </a:pPr>
            <a:r>
              <a:rPr lang="en-GB" sz="2300" dirty="0" smtClean="0"/>
              <a:t>The Department for Education:</a:t>
            </a:r>
          </a:p>
          <a:p>
            <a:r>
              <a:rPr lang="en-GB" sz="2300" dirty="0" smtClean="0"/>
              <a:t>The </a:t>
            </a:r>
            <a:r>
              <a:rPr lang="en-GB" sz="2300" dirty="0"/>
              <a:t>Department for Education (</a:t>
            </a:r>
            <a:r>
              <a:rPr lang="en-GB" sz="2300" dirty="0" err="1"/>
              <a:t>DfE</a:t>
            </a:r>
            <a:r>
              <a:rPr lang="en-GB" sz="2300" dirty="0"/>
              <a:t>) is providing laptops and tablets to schools to help children and families access remote education during coronavirus (COVID-19)</a:t>
            </a:r>
            <a:endParaRPr lang="en-GB" sz="2300" b="1" dirty="0"/>
          </a:p>
          <a:p>
            <a:r>
              <a:rPr lang="en-GB" sz="2300" dirty="0"/>
              <a:t>Schools, trusts and local authorities can now help children get online using 4G routers provided by the Department for Education.</a:t>
            </a:r>
          </a:p>
          <a:p>
            <a:endParaRPr lang="en-GB" dirty="0"/>
          </a:p>
          <a:p>
            <a:endParaRPr lang="en-GB" dirty="0"/>
          </a:p>
        </p:txBody>
      </p:sp>
    </p:spTree>
    <p:extLst>
      <p:ext uri="{BB962C8B-B14F-4D97-AF65-F5344CB8AC3E}">
        <p14:creationId xmlns:p14="http://schemas.microsoft.com/office/powerpoint/2010/main" val="35095802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How it is highlighted in the media in Wales</a:t>
            </a:r>
            <a:endParaRPr lang="en-GB" dirty="0"/>
          </a:p>
        </p:txBody>
      </p:sp>
      <p:sp>
        <p:nvSpPr>
          <p:cNvPr id="3" name="Content Placeholder 2"/>
          <p:cNvSpPr>
            <a:spLocks noGrp="1"/>
          </p:cNvSpPr>
          <p:nvPr>
            <p:ph idx="1"/>
          </p:nvPr>
        </p:nvSpPr>
        <p:spPr>
          <a:xfrm>
            <a:off x="838200" y="1825625"/>
            <a:ext cx="10515600" cy="4492048"/>
          </a:xfrm>
        </p:spPr>
        <p:txBody>
          <a:bodyPr>
            <a:normAutofit lnSpcReduction="10000"/>
          </a:bodyPr>
          <a:lstStyle/>
          <a:p>
            <a:pPr fontAlgn="base"/>
            <a:r>
              <a:rPr lang="en-GB" dirty="0"/>
              <a:t>More than eight months into the pandemic, and with school closures and thousands of pupils and staff missing weeks of face to face work to </a:t>
            </a:r>
            <a:r>
              <a:rPr lang="en-GB" b="1" u="sng" dirty="0">
                <a:hlinkClick r:id="rId2" tooltip="https://www.walesonline.co.uk/news/education/hundreds-pupils-told-self-isolate-19194905"/>
              </a:rPr>
              <a:t>self isolate</a:t>
            </a:r>
            <a:r>
              <a:rPr lang="en-GB" dirty="0"/>
              <a:t> in Wales, the union said a clearer plan for teaching, learning and school safety is urgently needed.</a:t>
            </a:r>
          </a:p>
          <a:p>
            <a:pPr fontAlgn="base"/>
            <a:r>
              <a:rPr lang="en-GB" dirty="0"/>
              <a:t>It warned that without an effective programme of national action and measures there is a "very serious risk" that fewer teachers will be available to continue teaching and more pupils will be forced to spend time out of school to self isolate.</a:t>
            </a:r>
          </a:p>
          <a:p>
            <a:pPr marL="0" indent="0">
              <a:buNone/>
            </a:pPr>
            <a:r>
              <a:rPr lang="en-GB" dirty="0">
                <a:hlinkClick r:id="rId3"/>
              </a:rPr>
              <a:t>https://</a:t>
            </a:r>
            <a:r>
              <a:rPr lang="en-GB" dirty="0" smtClean="0">
                <a:hlinkClick r:id="rId3"/>
              </a:rPr>
              <a:t>www.walesonline.co.uk/news/education/remote-learning-coronavirus-wales-kirsty-19327886</a:t>
            </a:r>
            <a:r>
              <a:rPr lang="en-GB" dirty="0" smtClean="0"/>
              <a:t> </a:t>
            </a:r>
          </a:p>
          <a:p>
            <a:pPr marL="0" indent="0">
              <a:buNone/>
            </a:pPr>
            <a:r>
              <a:rPr lang="en-GB" dirty="0" smtClean="0"/>
              <a:t>Abbie </a:t>
            </a:r>
            <a:r>
              <a:rPr lang="en-GB" dirty="0" err="1" smtClean="0"/>
              <a:t>Wightwick</a:t>
            </a:r>
            <a:r>
              <a:rPr lang="en-GB" dirty="0" smtClean="0"/>
              <a:t> Education Editor Wales Online</a:t>
            </a:r>
            <a:endParaRPr lang="en-GB" dirty="0"/>
          </a:p>
        </p:txBody>
      </p:sp>
    </p:spTree>
    <p:extLst>
      <p:ext uri="{BB962C8B-B14F-4D97-AF65-F5344CB8AC3E}">
        <p14:creationId xmlns:p14="http://schemas.microsoft.com/office/powerpoint/2010/main" val="9466811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How it is highlighted in the media in England.</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The media has strongly highlighted the digital divide and access to devices.</a:t>
            </a:r>
          </a:p>
          <a:p>
            <a:pPr marL="0" indent="0">
              <a:buNone/>
            </a:pPr>
            <a:r>
              <a:rPr lang="en-GB" dirty="0"/>
              <a:t>Despite the burden, most school leaders have taken it on the chin. They have prepared online materials, </a:t>
            </a:r>
            <a:r>
              <a:rPr lang="en-GB" dirty="0" err="1"/>
              <a:t>rotaed</a:t>
            </a:r>
            <a:r>
              <a:rPr lang="en-GB" dirty="0"/>
              <a:t> staff to chatrooms, sent home a thousand passwords so parents can help pupils log in. There is just one snag. What about children who don’t have laptops? Or broadband? Or phone credit? The government promise to provide laptops </a:t>
            </a:r>
            <a:r>
              <a:rPr lang="en-GB" dirty="0">
                <a:hlinkClick r:id="rId2"/>
              </a:rPr>
              <a:t>fell miserably short</a:t>
            </a:r>
            <a:r>
              <a:rPr lang="en-GB" dirty="0"/>
              <a:t>. And, as we get to winter, with joblessness rising it’s touch-and-go whether some families will even have electricity and heating. Schools must now, somehow, ensure these children learn along with the rest</a:t>
            </a:r>
            <a:r>
              <a:rPr lang="en-GB" dirty="0" smtClean="0"/>
              <a:t>. </a:t>
            </a:r>
          </a:p>
          <a:p>
            <a:pPr marL="0" indent="0">
              <a:buNone/>
            </a:pPr>
            <a:r>
              <a:rPr lang="en-GB" dirty="0">
                <a:hlinkClick r:id="rId3"/>
              </a:rPr>
              <a:t>https://</a:t>
            </a:r>
            <a:r>
              <a:rPr lang="en-GB" dirty="0" smtClean="0">
                <a:hlinkClick r:id="rId3"/>
              </a:rPr>
              <a:t>www.theguardian.com/education/2020/oct/20/how-can-englands-schools-educate-isolating-children-if-families-cant-afford-wifi</a:t>
            </a:r>
            <a:r>
              <a:rPr lang="en-GB" dirty="0" smtClean="0"/>
              <a:t> </a:t>
            </a:r>
          </a:p>
          <a:p>
            <a:pPr marL="0" indent="0">
              <a:buNone/>
            </a:pPr>
            <a:endParaRPr lang="en-GB" dirty="0"/>
          </a:p>
        </p:txBody>
      </p:sp>
    </p:spTree>
    <p:extLst>
      <p:ext uri="{BB962C8B-B14F-4D97-AF65-F5344CB8AC3E}">
        <p14:creationId xmlns:p14="http://schemas.microsoft.com/office/powerpoint/2010/main" val="41954509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conclusions</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Having the policy and the guidance from Government is a step in right direction.</a:t>
            </a:r>
          </a:p>
          <a:p>
            <a:r>
              <a:rPr lang="en-GB" dirty="0" smtClean="0"/>
              <a:t>Practical considerations are not fully considered by the guidance that has been issued.</a:t>
            </a:r>
          </a:p>
          <a:p>
            <a:r>
              <a:rPr lang="en-GB" dirty="0" smtClean="0"/>
              <a:t>Governments have tried to resolve some of the practical considerations by providing grants, however these don’t solve the long term issues of the digital divide or poverty.</a:t>
            </a:r>
          </a:p>
          <a:p>
            <a:r>
              <a:rPr lang="en-GB" dirty="0" smtClean="0"/>
              <a:t>Long term there needs to be a much clearer strategy for access to devices  and connection.</a:t>
            </a:r>
          </a:p>
          <a:p>
            <a:r>
              <a:rPr lang="en-GB" dirty="0" smtClean="0"/>
              <a:t>Much more work needs to be done to ensure that learners and their teachers have the skills in order for online learning to be successful.</a:t>
            </a:r>
            <a:endParaRPr lang="en-GB" dirty="0"/>
          </a:p>
        </p:txBody>
      </p:sp>
    </p:spTree>
    <p:extLst>
      <p:ext uri="{BB962C8B-B14F-4D97-AF65-F5344CB8AC3E}">
        <p14:creationId xmlns:p14="http://schemas.microsoft.com/office/powerpoint/2010/main" val="28760736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conclusions continued</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There needs to be a collective effort to promote digital inclusion for learners and ensuring access to devices, broadband and technology.</a:t>
            </a:r>
          </a:p>
          <a:p>
            <a:r>
              <a:rPr lang="en-GB" dirty="0" smtClean="0"/>
              <a:t>Schools and local authorities need to make every effort to adapt even more quickly and know what the issues are in their communities.</a:t>
            </a:r>
          </a:p>
          <a:p>
            <a:r>
              <a:rPr lang="en-GB" dirty="0" smtClean="0"/>
              <a:t>Schools should adapt and create the architecture for their school community and promote digital inclusion at all levels</a:t>
            </a:r>
          </a:p>
          <a:p>
            <a:r>
              <a:rPr lang="en-GB" dirty="0" smtClean="0"/>
              <a:t>Local authorities should be enablers of digital inclusion and infrastructure</a:t>
            </a:r>
          </a:p>
          <a:p>
            <a:r>
              <a:rPr lang="en-GB" dirty="0" smtClean="0"/>
              <a:t>We all have a duty to keep children and young people learning.</a:t>
            </a:r>
            <a:endParaRPr lang="en-GB" dirty="0"/>
          </a:p>
        </p:txBody>
      </p:sp>
    </p:spTree>
    <p:extLst>
      <p:ext uri="{BB962C8B-B14F-4D97-AF65-F5344CB8AC3E}">
        <p14:creationId xmlns:p14="http://schemas.microsoft.com/office/powerpoint/2010/main" val="30679846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671945"/>
          </a:xfrm>
        </p:spPr>
        <p:txBody>
          <a:bodyPr>
            <a:normAutofit fontScale="90000"/>
          </a:bodyPr>
          <a:lstStyle/>
          <a:p>
            <a:pPr algn="l"/>
            <a:r>
              <a:rPr lang="en-GB" dirty="0" smtClean="0"/>
              <a:t>References</a:t>
            </a:r>
            <a:endParaRPr lang="en-GB" dirty="0"/>
          </a:p>
        </p:txBody>
      </p:sp>
      <p:sp>
        <p:nvSpPr>
          <p:cNvPr id="3" name="Content Placeholder 2"/>
          <p:cNvSpPr>
            <a:spLocks noGrp="1"/>
          </p:cNvSpPr>
          <p:nvPr>
            <p:ph idx="1"/>
          </p:nvPr>
        </p:nvSpPr>
        <p:spPr>
          <a:xfrm>
            <a:off x="1096383" y="1911928"/>
            <a:ext cx="10018713" cy="4368800"/>
          </a:xfrm>
        </p:spPr>
        <p:txBody>
          <a:bodyPr>
            <a:normAutofit fontScale="32500" lnSpcReduction="20000"/>
          </a:bodyPr>
          <a:lstStyle/>
          <a:p>
            <a:pPr marL="0" indent="0">
              <a:buNone/>
            </a:pPr>
            <a:r>
              <a:rPr lang="en-GB" dirty="0"/>
              <a:t>Slide references.</a:t>
            </a:r>
          </a:p>
          <a:p>
            <a:pPr marL="0" indent="0">
              <a:buNone/>
            </a:pPr>
            <a:r>
              <a:rPr lang="en-GB" dirty="0"/>
              <a:t>Slide 3.</a:t>
            </a:r>
          </a:p>
          <a:p>
            <a:r>
              <a:rPr lang="en-GB" dirty="0"/>
              <a:t>Welsh Government (2020) </a:t>
            </a:r>
            <a:r>
              <a:rPr lang="en-GB" i="1" dirty="0"/>
              <a:t>Keep Wales Learning </a:t>
            </a:r>
            <a:r>
              <a:rPr lang="en-GB" dirty="0"/>
              <a:t>at: </a:t>
            </a:r>
            <a:r>
              <a:rPr lang="en-GB" u="sng" dirty="0">
                <a:hlinkClick r:id="rId2"/>
              </a:rPr>
              <a:t>https://hwb.gov.wales/distance-learning/distance-learning-tools-through-hwb/welcome-to-parents-and-carers-support/keep-wales-learning/</a:t>
            </a:r>
            <a:r>
              <a:rPr lang="en-GB" dirty="0"/>
              <a:t>  (Accessed 27</a:t>
            </a:r>
            <a:r>
              <a:rPr lang="en-GB" baseline="30000" dirty="0"/>
              <a:t>th</a:t>
            </a:r>
            <a:r>
              <a:rPr lang="en-GB" dirty="0"/>
              <a:t> November 2020).</a:t>
            </a:r>
          </a:p>
          <a:p>
            <a:r>
              <a:rPr lang="en-GB" dirty="0"/>
              <a:t>UK Government (2020) </a:t>
            </a:r>
            <a:r>
              <a:rPr lang="en-GB" i="1" dirty="0"/>
              <a:t>Adapting the Curriculum for Remote Education  </a:t>
            </a:r>
            <a:r>
              <a:rPr lang="en-GB" dirty="0"/>
              <a:t>at </a:t>
            </a:r>
            <a:r>
              <a:rPr lang="en-GB" u="sng" dirty="0">
                <a:hlinkClick r:id="rId3"/>
              </a:rPr>
              <a:t>https://www.gov.uk/guidance/adapting-the-curriculum-for-remote-education </a:t>
            </a:r>
            <a:r>
              <a:rPr lang="en-GB" dirty="0"/>
              <a:t>(Accessed 27</a:t>
            </a:r>
            <a:r>
              <a:rPr lang="en-GB" baseline="30000" dirty="0"/>
              <a:t>th</a:t>
            </a:r>
            <a:r>
              <a:rPr lang="en-GB" dirty="0"/>
              <a:t> November 2020).</a:t>
            </a:r>
          </a:p>
          <a:p>
            <a:r>
              <a:rPr lang="en-GB" dirty="0"/>
              <a:t>van der </a:t>
            </a:r>
            <a:r>
              <a:rPr lang="en-GB" dirty="0" err="1"/>
              <a:t>Vlies</a:t>
            </a:r>
            <a:r>
              <a:rPr lang="en-GB" dirty="0"/>
              <a:t>, R. (2020), Latvia: Tava </a:t>
            </a:r>
            <a:r>
              <a:rPr lang="en-GB" dirty="0" err="1"/>
              <a:t>klase</a:t>
            </a:r>
            <a:r>
              <a:rPr lang="en-GB" dirty="0"/>
              <a:t> (Your class), Education continuity stories series, OECD Publishing, Paris.</a:t>
            </a:r>
          </a:p>
          <a:p>
            <a:pPr marL="0" indent="0">
              <a:buNone/>
            </a:pPr>
            <a:r>
              <a:rPr lang="en-GB" dirty="0"/>
              <a:t>Slide 5</a:t>
            </a:r>
          </a:p>
          <a:p>
            <a:r>
              <a:rPr lang="en-GB" dirty="0"/>
              <a:t>OECD (2020), </a:t>
            </a:r>
            <a:r>
              <a:rPr lang="en-GB" i="1" dirty="0"/>
              <a:t>PISA 2018 Results (Volume V): Effective Policies, Successful Schools</a:t>
            </a:r>
            <a:r>
              <a:rPr lang="en-GB" dirty="0"/>
              <a:t>, PISA, OECD Publishing, Paris, </a:t>
            </a:r>
            <a:r>
              <a:rPr lang="en-GB" u="sng" dirty="0">
                <a:hlinkClick r:id="rId4"/>
              </a:rPr>
              <a:t>https://doi.org/10.1787/ca768d40-en</a:t>
            </a:r>
            <a:r>
              <a:rPr lang="en-GB" dirty="0"/>
              <a:t>.</a:t>
            </a:r>
          </a:p>
          <a:p>
            <a:pPr marL="0" indent="0">
              <a:buNone/>
            </a:pPr>
            <a:r>
              <a:rPr lang="en-GB" dirty="0"/>
              <a:t>Slide 6</a:t>
            </a:r>
          </a:p>
          <a:p>
            <a:r>
              <a:rPr lang="en-GB" dirty="0"/>
              <a:t>OECD (2020), </a:t>
            </a:r>
            <a:r>
              <a:rPr lang="en-GB" i="1" dirty="0"/>
              <a:t>PISA 2018 Results (Volume V): Effective Policies, Successful Schools</a:t>
            </a:r>
            <a:r>
              <a:rPr lang="en-GB" dirty="0"/>
              <a:t>, PISA, OECD Publishing, Paris, </a:t>
            </a:r>
            <a:r>
              <a:rPr lang="en-GB" u="sng" dirty="0">
                <a:hlinkClick r:id="rId4"/>
              </a:rPr>
              <a:t>https://doi.org/10.1787/ca768d40-en</a:t>
            </a:r>
            <a:r>
              <a:rPr lang="en-GB" dirty="0"/>
              <a:t>.</a:t>
            </a:r>
          </a:p>
          <a:p>
            <a:pPr marL="0" indent="0">
              <a:buNone/>
            </a:pPr>
            <a:r>
              <a:rPr lang="en-GB" dirty="0"/>
              <a:t>Slide 7 </a:t>
            </a:r>
          </a:p>
          <a:p>
            <a:r>
              <a:rPr lang="en-GB" dirty="0"/>
              <a:t>OECD (2020) Education in the Digital Age: Healthy and Happy Children, at  </a:t>
            </a:r>
            <a:r>
              <a:rPr lang="en-GB" u="sng" dirty="0">
                <a:hlinkClick r:id="rId5"/>
              </a:rPr>
              <a:t>Education in the Digital Age: Healthy and Happy Children, OECD Publishing, Paris</a:t>
            </a:r>
            <a:r>
              <a:rPr lang="en-GB" dirty="0"/>
              <a:t>, </a:t>
            </a:r>
          </a:p>
          <a:p>
            <a:pPr marL="0" indent="0">
              <a:buNone/>
            </a:pPr>
            <a:r>
              <a:rPr lang="en-GB" dirty="0"/>
              <a:t>Slide 8</a:t>
            </a:r>
          </a:p>
          <a:p>
            <a:r>
              <a:rPr lang="en-GB" dirty="0"/>
              <a:t>Green, Francis (2020) ‘Schoolwork in lockdown: new evidence on the epidemic of educational poverty’, published by the Centre for Learning and Life Chances in Knowledge Economies and Societies at: </a:t>
            </a:r>
            <a:r>
              <a:rPr lang="en-GB" u="sng" dirty="0">
                <a:hlinkClick r:id="rId6"/>
              </a:rPr>
              <a:t>http://www.llakes.ac.uk</a:t>
            </a:r>
            <a:r>
              <a:rPr lang="en-GB" dirty="0"/>
              <a:t> (Accessed 17</a:t>
            </a:r>
            <a:r>
              <a:rPr lang="en-GB" baseline="30000" dirty="0"/>
              <a:t>th</a:t>
            </a:r>
            <a:r>
              <a:rPr lang="en-GB" dirty="0"/>
              <a:t> November 2020).</a:t>
            </a:r>
          </a:p>
          <a:p>
            <a:pPr marL="0" indent="0">
              <a:buNone/>
            </a:pPr>
            <a:r>
              <a:rPr lang="en-GB" dirty="0"/>
              <a:t>Slide 9</a:t>
            </a:r>
          </a:p>
          <a:p>
            <a:r>
              <a:rPr lang="en-GB" dirty="0"/>
              <a:t>Hattie, John. (2008) </a:t>
            </a:r>
            <a:r>
              <a:rPr lang="en-GB" b="1" dirty="0"/>
              <a:t>Visible Learning</a:t>
            </a:r>
            <a:r>
              <a:rPr lang="en-GB" dirty="0"/>
              <a:t> Abingdon, Oxon: Routledge.</a:t>
            </a:r>
          </a:p>
          <a:p>
            <a:pPr marL="0" indent="0">
              <a:buNone/>
            </a:pPr>
            <a:r>
              <a:rPr lang="en-GB" dirty="0"/>
              <a:t>Slide 12.</a:t>
            </a:r>
          </a:p>
          <a:p>
            <a:r>
              <a:rPr lang="en-GB" dirty="0" err="1"/>
              <a:t>Whitewick</a:t>
            </a:r>
            <a:r>
              <a:rPr lang="en-GB" dirty="0"/>
              <a:t>, A. (2020) ‘Welsh Government needs to draw up a national plan for remote learning and how to educate self-isolating schoolchildren, say teachers’ </a:t>
            </a:r>
            <a:r>
              <a:rPr lang="en-GB" i="1" dirty="0" err="1"/>
              <a:t>Walesonline</a:t>
            </a:r>
            <a:r>
              <a:rPr lang="en-GB" i="1" dirty="0"/>
              <a:t>,</a:t>
            </a:r>
            <a:r>
              <a:rPr lang="en-GB" dirty="0"/>
              <a:t> 23</a:t>
            </a:r>
            <a:r>
              <a:rPr lang="en-GB" baseline="30000" dirty="0"/>
              <a:t>rd</a:t>
            </a:r>
            <a:r>
              <a:rPr lang="en-GB" dirty="0"/>
              <a:t> November. Available at: </a:t>
            </a:r>
            <a:r>
              <a:rPr lang="en-GB" u="sng" dirty="0">
                <a:hlinkClick r:id="rId7"/>
              </a:rPr>
              <a:t>https://www.walesonline.co.uk/news/education/remote-learning-coronavirus-wales-kirsty-19327886</a:t>
            </a:r>
            <a:r>
              <a:rPr lang="en-GB" dirty="0"/>
              <a:t> (Accessed 23</a:t>
            </a:r>
            <a:r>
              <a:rPr lang="en-GB" baseline="30000" dirty="0"/>
              <a:t>rd</a:t>
            </a:r>
            <a:r>
              <a:rPr lang="en-GB" dirty="0"/>
              <a:t> November 2020).</a:t>
            </a:r>
          </a:p>
          <a:p>
            <a:pPr marL="0" indent="0">
              <a:buNone/>
            </a:pPr>
            <a:r>
              <a:rPr lang="en-GB" dirty="0"/>
              <a:t>Slide 13.</a:t>
            </a:r>
          </a:p>
          <a:p>
            <a:r>
              <a:rPr lang="en-GB" dirty="0" err="1"/>
              <a:t>McInerney</a:t>
            </a:r>
            <a:r>
              <a:rPr lang="en-GB" dirty="0"/>
              <a:t> L. (2020) ‘How can England's schools educate isolating children if families can't afford </a:t>
            </a:r>
            <a:r>
              <a:rPr lang="en-GB" dirty="0" err="1"/>
              <a:t>wifi</a:t>
            </a:r>
            <a:r>
              <a:rPr lang="en-GB" dirty="0"/>
              <a:t>?’ </a:t>
            </a:r>
            <a:r>
              <a:rPr lang="en-GB" i="1" dirty="0"/>
              <a:t>The Guardian, </a:t>
            </a:r>
            <a:r>
              <a:rPr lang="en-GB" dirty="0"/>
              <a:t>20</a:t>
            </a:r>
            <a:r>
              <a:rPr lang="en-GB" baseline="30000" dirty="0"/>
              <a:t>th</a:t>
            </a:r>
            <a:r>
              <a:rPr lang="en-GB" dirty="0"/>
              <a:t> October. Available at:</a:t>
            </a:r>
            <a:r>
              <a:rPr lang="en-GB" i="1" dirty="0"/>
              <a:t> </a:t>
            </a:r>
            <a:endParaRPr lang="en-GB" dirty="0"/>
          </a:p>
          <a:p>
            <a:pPr marL="0" indent="0">
              <a:buNone/>
            </a:pPr>
            <a:r>
              <a:rPr lang="en-GB" b="1" u="sng" dirty="0">
                <a:hlinkClick r:id="rId8"/>
              </a:rPr>
              <a:t>https://www.theguardian.com/education/2020/oct/20/how-can-englands-schools-educate-isolating-children-if-families-cant-afford-wifi</a:t>
            </a:r>
            <a:r>
              <a:rPr lang="en-GB" b="1" dirty="0"/>
              <a:t>  </a:t>
            </a:r>
            <a:r>
              <a:rPr lang="en-GB" dirty="0"/>
              <a:t>(Accessed 25</a:t>
            </a:r>
            <a:r>
              <a:rPr lang="en-GB" baseline="30000" dirty="0"/>
              <a:t>th</a:t>
            </a:r>
            <a:r>
              <a:rPr lang="en-GB" dirty="0"/>
              <a:t> November 2020).</a:t>
            </a:r>
          </a:p>
          <a:p>
            <a:pPr marL="0" indent="0">
              <a:buNone/>
            </a:pPr>
            <a:endParaRPr lang="en-GB" sz="1600" dirty="0"/>
          </a:p>
          <a:p>
            <a:endParaRPr lang="en-GB" sz="1600" dirty="0"/>
          </a:p>
          <a:p>
            <a:endParaRPr lang="en-GB" sz="1600" dirty="0"/>
          </a:p>
          <a:p>
            <a:endParaRPr lang="en-GB" sz="1600" u="sng" dirty="0" smtClean="0"/>
          </a:p>
          <a:p>
            <a:endParaRPr lang="en-GB" sz="1600" dirty="0"/>
          </a:p>
          <a:p>
            <a:endParaRPr lang="en-GB" sz="1600" dirty="0"/>
          </a:p>
        </p:txBody>
      </p:sp>
    </p:spTree>
    <p:extLst>
      <p:ext uri="{BB962C8B-B14F-4D97-AF65-F5344CB8AC3E}">
        <p14:creationId xmlns:p14="http://schemas.microsoft.com/office/powerpoint/2010/main" val="332947888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9BA195055C90E43B509CB98A90E5AD5" ma:contentTypeVersion="13" ma:contentTypeDescription="Create a new document." ma:contentTypeScope="" ma:versionID="124dd6c60754407e64095c7951827ee5">
  <xsd:schema xmlns:xsd="http://www.w3.org/2001/XMLSchema" xmlns:xs="http://www.w3.org/2001/XMLSchema" xmlns:p="http://schemas.microsoft.com/office/2006/metadata/properties" xmlns:ns3="4cb3b0e8-ea36-455b-9ea9-7c3349ad5ae0" xmlns:ns4="63da280e-1239-4f67-99ea-925a333ec7ac" targetNamespace="http://schemas.microsoft.com/office/2006/metadata/properties" ma:root="true" ma:fieldsID="ed3b3d034366cf05eff5c188428c0c47" ns3:_="" ns4:_="">
    <xsd:import namespace="4cb3b0e8-ea36-455b-9ea9-7c3349ad5ae0"/>
    <xsd:import namespace="63da280e-1239-4f67-99ea-925a333ec7a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EventHashCode" minOccurs="0"/>
                <xsd:element ref="ns4:MediaServiceGenerationTim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cb3b0e8-ea36-455b-9ea9-7c3349ad5ae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3da280e-1239-4f67-99ea-925a333ec7a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3731481-94AA-4080-AD10-B16151D1BB59}">
  <ds:schemaRefs>
    <ds:schemaRef ds:uri="http://schemas.microsoft.com/sharepoint/v3/contenttype/forms"/>
  </ds:schemaRefs>
</ds:datastoreItem>
</file>

<file path=customXml/itemProps2.xml><?xml version="1.0" encoding="utf-8"?>
<ds:datastoreItem xmlns:ds="http://schemas.openxmlformats.org/officeDocument/2006/customXml" ds:itemID="{1C91681D-C0F6-4F4B-B4DF-A8F91E92CA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cb3b0e8-ea36-455b-9ea9-7c3349ad5ae0"/>
    <ds:schemaRef ds:uri="63da280e-1239-4f67-99ea-925a333ec7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7ED6745-A63D-48A8-BA9D-82B1BC9420E9}">
  <ds:schemaRefs>
    <ds:schemaRef ds:uri="63da280e-1239-4f67-99ea-925a333ec7ac"/>
    <ds:schemaRef ds:uri="http://www.w3.org/XML/1998/namespace"/>
    <ds:schemaRef ds:uri="http://purl.org/dc/terms/"/>
    <ds:schemaRef ds:uri="4cb3b0e8-ea36-455b-9ea9-7c3349ad5ae0"/>
    <ds:schemaRef ds:uri="http://schemas.microsoft.com/office/2006/documentManagement/types"/>
    <ds:schemaRef ds:uri="http://schemas.microsoft.com/office/2006/metadata/properties"/>
    <ds:schemaRef ds:uri="http://purl.org/dc/dcmitype/"/>
    <ds:schemaRef ds:uri="http://schemas.microsoft.com/office/infopath/2007/PartnerControls"/>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TM03457496[[fn=Parallax]]</Template>
  <TotalTime>14251</TotalTime>
  <Words>1927</Words>
  <Application>Microsoft Office PowerPoint</Application>
  <PresentationFormat>Widescreen</PresentationFormat>
  <Paragraphs>114</Paragraphs>
  <Slides>16</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Corbel</vt:lpstr>
      <vt:lpstr>Parallax</vt:lpstr>
      <vt:lpstr>Examining a critical issue affecting equity of access to online learning for school aged learners.</vt:lpstr>
      <vt:lpstr>System Challenges to name but a few?</vt:lpstr>
      <vt:lpstr>Policy in context</vt:lpstr>
      <vt:lpstr>Examination of the differing approaches raises some interesting areas for discussion </vt:lpstr>
      <vt:lpstr>Connection and devices? The view from PISA.</vt:lpstr>
      <vt:lpstr>The UK position according to PISA</vt:lpstr>
      <vt:lpstr>The position in 2020</vt:lpstr>
      <vt:lpstr>The effects of digital exclusion</vt:lpstr>
      <vt:lpstr>A health warning.</vt:lpstr>
      <vt:lpstr>We asked families about the barriers to  learning.</vt:lpstr>
      <vt:lpstr>How did the governments respond?</vt:lpstr>
      <vt:lpstr>How it is highlighted in the media in Wales</vt:lpstr>
      <vt:lpstr>How it is highlighted in the media in England.</vt:lpstr>
      <vt:lpstr>Key conclusions</vt:lpstr>
      <vt:lpstr>Key conclusions continued</vt:lpstr>
      <vt:lpstr>References</vt:lpstr>
    </vt:vector>
  </TitlesOfParts>
  <Company>PCC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Richards-Downes, Steven</dc:creator>
  <cp:lastModifiedBy>Richards-Downes, Steven</cp:lastModifiedBy>
  <cp:revision>65</cp:revision>
  <dcterms:created xsi:type="dcterms:W3CDTF">2020-11-27T12:09:02Z</dcterms:created>
  <dcterms:modified xsi:type="dcterms:W3CDTF">2020-12-07T13:57:19Z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0x01010059BA195055C90E43B509CB98A90E5AD5</vt:lpwstr>
  </property>
</Properties>
</file>