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376" r:id="rId1"/>
  </p:sldMasterIdLst>
  <p:notesMasterIdLst>
    <p:notesMasterId r:id="rId17"/>
  </p:notesMasterIdLst>
  <p:sldIdLst>
    <p:sldId id="336" r:id="rId2"/>
    <p:sldId id="448" r:id="rId3"/>
    <p:sldId id="340" r:id="rId4"/>
    <p:sldId id="412" r:id="rId5"/>
    <p:sldId id="414" r:id="rId6"/>
    <p:sldId id="415" r:id="rId7"/>
    <p:sldId id="416" r:id="rId8"/>
    <p:sldId id="418" r:id="rId9"/>
    <p:sldId id="419" r:id="rId10"/>
    <p:sldId id="420" r:id="rId11"/>
    <p:sldId id="423" r:id="rId12"/>
    <p:sldId id="425" r:id="rId13"/>
    <p:sldId id="440" r:id="rId14"/>
    <p:sldId id="408" r:id="rId15"/>
    <p:sldId id="411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922" autoAdjust="0"/>
    <p:restoredTop sz="94746" autoAdjust="0"/>
  </p:normalViewPr>
  <p:slideViewPr>
    <p:cSldViewPr snapToGrid="0" snapToObjects="1">
      <p:cViewPr varScale="1">
        <p:scale>
          <a:sx n="96" d="100"/>
          <a:sy n="96" d="100"/>
        </p:scale>
        <p:origin x="1728" y="1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65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781FAF-167A-5C4B-A22C-D668ED16142B}" type="doc">
      <dgm:prSet loTypeId="urn:microsoft.com/office/officeart/2005/8/layout/default#20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E392F16-B708-A245-8C36-84CCBC1C7038}">
      <dgm:prSet phldrT="[Text]"/>
      <dgm:spPr/>
      <dgm:t>
        <a:bodyPr/>
        <a:lstStyle/>
        <a:p>
          <a:r>
            <a:rPr lang="en-US" dirty="0"/>
            <a:t>SKILLS</a:t>
          </a:r>
        </a:p>
      </dgm:t>
    </dgm:pt>
    <dgm:pt modelId="{D21E7FF7-ED35-0143-92B1-737C44E5A12B}" type="parTrans" cxnId="{9853DAD4-93F4-AF44-95E0-5E76B5E70619}">
      <dgm:prSet/>
      <dgm:spPr/>
      <dgm:t>
        <a:bodyPr/>
        <a:lstStyle/>
        <a:p>
          <a:endParaRPr lang="en-US"/>
        </a:p>
      </dgm:t>
    </dgm:pt>
    <dgm:pt modelId="{5461C333-FAA7-F341-9CD9-A0A33A708F41}" type="sibTrans" cxnId="{9853DAD4-93F4-AF44-95E0-5E76B5E70619}">
      <dgm:prSet/>
      <dgm:spPr/>
      <dgm:t>
        <a:bodyPr/>
        <a:lstStyle/>
        <a:p>
          <a:endParaRPr lang="en-US"/>
        </a:p>
      </dgm:t>
    </dgm:pt>
    <dgm:pt modelId="{9891C8C7-004C-9440-9FC3-F10738538ECB}">
      <dgm:prSet/>
      <dgm:spPr/>
      <dgm:t>
        <a:bodyPr/>
        <a:lstStyle/>
        <a:p>
          <a:r>
            <a:rPr lang="en-US" dirty="0"/>
            <a:t>RANGE</a:t>
          </a:r>
        </a:p>
      </dgm:t>
    </dgm:pt>
    <dgm:pt modelId="{C45FE9C5-1120-8B4F-A104-E86F3B5348FE}" type="parTrans" cxnId="{B75E5485-FA5B-6D46-998F-31D33D8E2C98}">
      <dgm:prSet/>
      <dgm:spPr/>
      <dgm:t>
        <a:bodyPr/>
        <a:lstStyle/>
        <a:p>
          <a:endParaRPr lang="en-US"/>
        </a:p>
      </dgm:t>
    </dgm:pt>
    <dgm:pt modelId="{19E8BF6E-06E0-5A49-A81D-12D8C52AE445}" type="sibTrans" cxnId="{B75E5485-FA5B-6D46-998F-31D33D8E2C98}">
      <dgm:prSet/>
      <dgm:spPr/>
      <dgm:t>
        <a:bodyPr/>
        <a:lstStyle/>
        <a:p>
          <a:endParaRPr lang="en-US"/>
        </a:p>
      </dgm:t>
    </dgm:pt>
    <dgm:pt modelId="{280A8E62-B567-0F43-A263-79761F21AFAF}">
      <dgm:prSet phldrT="[Text]"/>
      <dgm:spPr/>
      <dgm:t>
        <a:bodyPr/>
        <a:lstStyle/>
        <a:p>
          <a:r>
            <a:rPr lang="en-US" dirty="0"/>
            <a:t>Living in my world</a:t>
          </a:r>
        </a:p>
      </dgm:t>
    </dgm:pt>
    <dgm:pt modelId="{5C73B126-3AAB-7744-8561-29EAB789C4C1}" type="sibTrans" cxnId="{4CA360ED-C88C-B540-9B41-EEE59A4045E7}">
      <dgm:prSet/>
      <dgm:spPr/>
      <dgm:t>
        <a:bodyPr/>
        <a:lstStyle/>
        <a:p>
          <a:endParaRPr lang="en-US"/>
        </a:p>
      </dgm:t>
    </dgm:pt>
    <dgm:pt modelId="{410D1CBE-AA30-DD4B-BEB3-18BD94E95A12}" type="parTrans" cxnId="{4CA360ED-C88C-B540-9B41-EEE59A4045E7}">
      <dgm:prSet/>
      <dgm:spPr/>
      <dgm:t>
        <a:bodyPr/>
        <a:lstStyle/>
        <a:p>
          <a:endParaRPr lang="en-US"/>
        </a:p>
      </dgm:t>
    </dgm:pt>
    <dgm:pt modelId="{003204E7-3415-A143-B9F0-19D7102BCA3B}">
      <dgm:prSet phldrT="[Text]"/>
      <dgm:spPr/>
      <dgm:t>
        <a:bodyPr/>
        <a:lstStyle/>
        <a:p>
          <a:r>
            <a:rPr lang="en-US" dirty="0"/>
            <a:t>Living</a:t>
          </a:r>
          <a:r>
            <a:rPr lang="en-US" baseline="0" dirty="0"/>
            <a:t> in other Countries</a:t>
          </a:r>
          <a:endParaRPr lang="en-US" dirty="0"/>
        </a:p>
      </dgm:t>
    </dgm:pt>
    <dgm:pt modelId="{8FC47C75-304B-F94E-8CCB-DA6EA934DA6E}" type="sibTrans" cxnId="{28E1FF55-C18A-FC45-8872-B4B2716E8669}">
      <dgm:prSet/>
      <dgm:spPr/>
      <dgm:t>
        <a:bodyPr/>
        <a:lstStyle/>
        <a:p>
          <a:endParaRPr lang="en-US"/>
        </a:p>
      </dgm:t>
    </dgm:pt>
    <dgm:pt modelId="{F0E010F3-9C71-BF42-A6E2-B6155A99C47F}" type="parTrans" cxnId="{28E1FF55-C18A-FC45-8872-B4B2716E8669}">
      <dgm:prSet/>
      <dgm:spPr/>
      <dgm:t>
        <a:bodyPr/>
        <a:lstStyle/>
        <a:p>
          <a:endParaRPr lang="en-US"/>
        </a:p>
      </dgm:t>
    </dgm:pt>
    <dgm:pt modelId="{B04C4626-11F9-6648-AF5F-B91D0F80D848}">
      <dgm:prSet phldrT="[Text]"/>
      <dgm:spPr/>
      <dgm:t>
        <a:bodyPr/>
        <a:lstStyle/>
        <a:p>
          <a:r>
            <a:rPr lang="en-US" dirty="0"/>
            <a:t>Living in Wales</a:t>
          </a:r>
        </a:p>
      </dgm:t>
    </dgm:pt>
    <dgm:pt modelId="{5517BCA0-7296-4E4A-8E08-C8E0A01602D6}" type="sibTrans" cxnId="{50A80D87-E45D-2B49-8D8E-40820FE069ED}">
      <dgm:prSet/>
      <dgm:spPr/>
      <dgm:t>
        <a:bodyPr/>
        <a:lstStyle/>
        <a:p>
          <a:endParaRPr lang="en-US"/>
        </a:p>
      </dgm:t>
    </dgm:pt>
    <dgm:pt modelId="{F3DB56EE-2B64-E94A-AADF-A3BB0CF1D62A}" type="parTrans" cxnId="{50A80D87-E45D-2B49-8D8E-40820FE069ED}">
      <dgm:prSet/>
      <dgm:spPr/>
      <dgm:t>
        <a:bodyPr/>
        <a:lstStyle/>
        <a:p>
          <a:endParaRPr lang="en-US"/>
        </a:p>
      </dgm:t>
    </dgm:pt>
    <dgm:pt modelId="{88AE316C-CBC2-2244-A5B2-39860FFED2FF}" type="pres">
      <dgm:prSet presAssocID="{67781FAF-167A-5C4B-A22C-D668ED16142B}" presName="diagram" presStyleCnt="0">
        <dgm:presLayoutVars>
          <dgm:dir/>
          <dgm:resizeHandles val="exact"/>
        </dgm:presLayoutVars>
      </dgm:prSet>
      <dgm:spPr/>
    </dgm:pt>
    <dgm:pt modelId="{253B2042-CEA0-834A-83A2-EB05349CAD12}" type="pres">
      <dgm:prSet presAssocID="{B04C4626-11F9-6648-AF5F-B91D0F80D848}" presName="node" presStyleLbl="node1" presStyleIdx="0" presStyleCnt="5">
        <dgm:presLayoutVars>
          <dgm:bulletEnabled val="1"/>
        </dgm:presLayoutVars>
      </dgm:prSet>
      <dgm:spPr/>
    </dgm:pt>
    <dgm:pt modelId="{C7C355A6-A1B9-5C45-B966-90647DF30A00}" type="pres">
      <dgm:prSet presAssocID="{5517BCA0-7296-4E4A-8E08-C8E0A01602D6}" presName="sibTrans" presStyleCnt="0"/>
      <dgm:spPr/>
    </dgm:pt>
    <dgm:pt modelId="{F2CB108F-991C-6646-92A3-C311A95C4C14}" type="pres">
      <dgm:prSet presAssocID="{003204E7-3415-A143-B9F0-19D7102BCA3B}" presName="node" presStyleLbl="node1" presStyleIdx="1" presStyleCnt="5">
        <dgm:presLayoutVars>
          <dgm:bulletEnabled val="1"/>
        </dgm:presLayoutVars>
      </dgm:prSet>
      <dgm:spPr/>
    </dgm:pt>
    <dgm:pt modelId="{02C660A9-FB24-CF4A-A22F-BD4814762A90}" type="pres">
      <dgm:prSet presAssocID="{8FC47C75-304B-F94E-8CCB-DA6EA934DA6E}" presName="sibTrans" presStyleCnt="0"/>
      <dgm:spPr/>
    </dgm:pt>
    <dgm:pt modelId="{66FABA7A-C9FD-FB43-B7D7-0DD04F2DEF4C}" type="pres">
      <dgm:prSet presAssocID="{280A8E62-B567-0F43-A263-79761F21AFAF}" presName="node" presStyleLbl="node1" presStyleIdx="2" presStyleCnt="5">
        <dgm:presLayoutVars>
          <dgm:bulletEnabled val="1"/>
        </dgm:presLayoutVars>
      </dgm:prSet>
      <dgm:spPr/>
    </dgm:pt>
    <dgm:pt modelId="{47994B1F-3CA4-0B4B-8E6B-8997C6C0DD7C}" type="pres">
      <dgm:prSet presAssocID="{5C73B126-3AAB-7744-8561-29EAB789C4C1}" presName="sibTrans" presStyleCnt="0"/>
      <dgm:spPr/>
    </dgm:pt>
    <dgm:pt modelId="{90E6C317-32FF-EB4C-8867-2D90FA78F94B}" type="pres">
      <dgm:prSet presAssocID="{BE392F16-B708-A245-8C36-84CCBC1C7038}" presName="node" presStyleLbl="node1" presStyleIdx="3" presStyleCnt="5">
        <dgm:presLayoutVars>
          <dgm:bulletEnabled val="1"/>
        </dgm:presLayoutVars>
      </dgm:prSet>
      <dgm:spPr/>
    </dgm:pt>
    <dgm:pt modelId="{2D810FC5-548E-BA40-97BE-98B55C5BE090}" type="pres">
      <dgm:prSet presAssocID="{5461C333-FAA7-F341-9CD9-A0A33A708F41}" presName="sibTrans" presStyleCnt="0"/>
      <dgm:spPr/>
    </dgm:pt>
    <dgm:pt modelId="{7668FC2B-40FA-0341-B3B8-4B80E7E06ACD}" type="pres">
      <dgm:prSet presAssocID="{9891C8C7-004C-9440-9FC3-F10738538ECB}" presName="node" presStyleLbl="node1" presStyleIdx="4" presStyleCnt="5">
        <dgm:presLayoutVars>
          <dgm:bulletEnabled val="1"/>
        </dgm:presLayoutVars>
      </dgm:prSet>
      <dgm:spPr/>
    </dgm:pt>
  </dgm:ptLst>
  <dgm:cxnLst>
    <dgm:cxn modelId="{C7CBE615-6DA4-404B-AEEE-A40E45616B1F}" type="presOf" srcId="{280A8E62-B567-0F43-A263-79761F21AFAF}" destId="{66FABA7A-C9FD-FB43-B7D7-0DD04F2DEF4C}" srcOrd="0" destOrd="0" presId="urn:microsoft.com/office/officeart/2005/8/layout/default#20"/>
    <dgm:cxn modelId="{FEA76543-4091-204F-BA7B-85CBA2B95CCF}" type="presOf" srcId="{BE392F16-B708-A245-8C36-84CCBC1C7038}" destId="{90E6C317-32FF-EB4C-8867-2D90FA78F94B}" srcOrd="0" destOrd="0" presId="urn:microsoft.com/office/officeart/2005/8/layout/default#20"/>
    <dgm:cxn modelId="{28E1FF55-C18A-FC45-8872-B4B2716E8669}" srcId="{67781FAF-167A-5C4B-A22C-D668ED16142B}" destId="{003204E7-3415-A143-B9F0-19D7102BCA3B}" srcOrd="1" destOrd="0" parTransId="{F0E010F3-9C71-BF42-A6E2-B6155A99C47F}" sibTransId="{8FC47C75-304B-F94E-8CCB-DA6EA934DA6E}"/>
    <dgm:cxn modelId="{F55D7781-AC8E-874E-A42A-75F7F569D78B}" type="presOf" srcId="{67781FAF-167A-5C4B-A22C-D668ED16142B}" destId="{88AE316C-CBC2-2244-A5B2-39860FFED2FF}" srcOrd="0" destOrd="0" presId="urn:microsoft.com/office/officeart/2005/8/layout/default#20"/>
    <dgm:cxn modelId="{B75E5485-FA5B-6D46-998F-31D33D8E2C98}" srcId="{67781FAF-167A-5C4B-A22C-D668ED16142B}" destId="{9891C8C7-004C-9440-9FC3-F10738538ECB}" srcOrd="4" destOrd="0" parTransId="{C45FE9C5-1120-8B4F-A104-E86F3B5348FE}" sibTransId="{19E8BF6E-06E0-5A49-A81D-12D8C52AE445}"/>
    <dgm:cxn modelId="{50A80D87-E45D-2B49-8D8E-40820FE069ED}" srcId="{67781FAF-167A-5C4B-A22C-D668ED16142B}" destId="{B04C4626-11F9-6648-AF5F-B91D0F80D848}" srcOrd="0" destOrd="0" parTransId="{F3DB56EE-2B64-E94A-AADF-A3BB0CF1D62A}" sibTransId="{5517BCA0-7296-4E4A-8E08-C8E0A01602D6}"/>
    <dgm:cxn modelId="{C1CD1EA4-7C0E-F046-A106-2CB9C4092DB6}" type="presOf" srcId="{003204E7-3415-A143-B9F0-19D7102BCA3B}" destId="{F2CB108F-991C-6646-92A3-C311A95C4C14}" srcOrd="0" destOrd="0" presId="urn:microsoft.com/office/officeart/2005/8/layout/default#20"/>
    <dgm:cxn modelId="{5715E1C5-39C9-5B4F-BB27-50FABEB12032}" type="presOf" srcId="{9891C8C7-004C-9440-9FC3-F10738538ECB}" destId="{7668FC2B-40FA-0341-B3B8-4B80E7E06ACD}" srcOrd="0" destOrd="0" presId="urn:microsoft.com/office/officeart/2005/8/layout/default#20"/>
    <dgm:cxn modelId="{5B92AAC7-23F8-3041-8159-EC3CFDA29B53}" type="presOf" srcId="{B04C4626-11F9-6648-AF5F-B91D0F80D848}" destId="{253B2042-CEA0-834A-83A2-EB05349CAD12}" srcOrd="0" destOrd="0" presId="urn:microsoft.com/office/officeart/2005/8/layout/default#20"/>
    <dgm:cxn modelId="{9853DAD4-93F4-AF44-95E0-5E76B5E70619}" srcId="{67781FAF-167A-5C4B-A22C-D668ED16142B}" destId="{BE392F16-B708-A245-8C36-84CCBC1C7038}" srcOrd="3" destOrd="0" parTransId="{D21E7FF7-ED35-0143-92B1-737C44E5A12B}" sibTransId="{5461C333-FAA7-F341-9CD9-A0A33A708F41}"/>
    <dgm:cxn modelId="{4CA360ED-C88C-B540-9B41-EEE59A4045E7}" srcId="{67781FAF-167A-5C4B-A22C-D668ED16142B}" destId="{280A8E62-B567-0F43-A263-79761F21AFAF}" srcOrd="2" destOrd="0" parTransId="{410D1CBE-AA30-DD4B-BEB3-18BD94E95A12}" sibTransId="{5C73B126-3AAB-7744-8561-29EAB789C4C1}"/>
    <dgm:cxn modelId="{EF5D54B2-64F7-7D44-92DE-13CC2EC3201A}" type="presParOf" srcId="{88AE316C-CBC2-2244-A5B2-39860FFED2FF}" destId="{253B2042-CEA0-834A-83A2-EB05349CAD12}" srcOrd="0" destOrd="0" presId="urn:microsoft.com/office/officeart/2005/8/layout/default#20"/>
    <dgm:cxn modelId="{4DD6D70E-F800-A742-8842-232FD1C7697D}" type="presParOf" srcId="{88AE316C-CBC2-2244-A5B2-39860FFED2FF}" destId="{C7C355A6-A1B9-5C45-B966-90647DF30A00}" srcOrd="1" destOrd="0" presId="urn:microsoft.com/office/officeart/2005/8/layout/default#20"/>
    <dgm:cxn modelId="{4A973011-F817-6A4F-B0B4-AB699DB758D3}" type="presParOf" srcId="{88AE316C-CBC2-2244-A5B2-39860FFED2FF}" destId="{F2CB108F-991C-6646-92A3-C311A95C4C14}" srcOrd="2" destOrd="0" presId="urn:microsoft.com/office/officeart/2005/8/layout/default#20"/>
    <dgm:cxn modelId="{518EB660-13C7-B846-8915-B032FE8ED405}" type="presParOf" srcId="{88AE316C-CBC2-2244-A5B2-39860FFED2FF}" destId="{02C660A9-FB24-CF4A-A22F-BD4814762A90}" srcOrd="3" destOrd="0" presId="urn:microsoft.com/office/officeart/2005/8/layout/default#20"/>
    <dgm:cxn modelId="{97E395EF-1F4E-AF4A-ADA1-E0B89ED7C032}" type="presParOf" srcId="{88AE316C-CBC2-2244-A5B2-39860FFED2FF}" destId="{66FABA7A-C9FD-FB43-B7D7-0DD04F2DEF4C}" srcOrd="4" destOrd="0" presId="urn:microsoft.com/office/officeart/2005/8/layout/default#20"/>
    <dgm:cxn modelId="{9B3DD60E-91F3-0D4F-97CF-C9D6A40A7B67}" type="presParOf" srcId="{88AE316C-CBC2-2244-A5B2-39860FFED2FF}" destId="{47994B1F-3CA4-0B4B-8E6B-8997C6C0DD7C}" srcOrd="5" destOrd="0" presId="urn:microsoft.com/office/officeart/2005/8/layout/default#20"/>
    <dgm:cxn modelId="{1404354E-68D3-E045-9C9E-365A091A5DE4}" type="presParOf" srcId="{88AE316C-CBC2-2244-A5B2-39860FFED2FF}" destId="{90E6C317-32FF-EB4C-8867-2D90FA78F94B}" srcOrd="6" destOrd="0" presId="urn:microsoft.com/office/officeart/2005/8/layout/default#20"/>
    <dgm:cxn modelId="{986906CD-1A2F-4F46-9F0D-6202BBBCCAEF}" type="presParOf" srcId="{88AE316C-CBC2-2244-A5B2-39860FFED2FF}" destId="{2D810FC5-548E-BA40-97BE-98B55C5BE090}" srcOrd="7" destOrd="0" presId="urn:microsoft.com/office/officeart/2005/8/layout/default#20"/>
    <dgm:cxn modelId="{8A62241C-A510-2345-A4E6-F0553A3A83B7}" type="presParOf" srcId="{88AE316C-CBC2-2244-A5B2-39860FFED2FF}" destId="{7668FC2B-40FA-0341-B3B8-4B80E7E06ACD}" srcOrd="8" destOrd="0" presId="urn:microsoft.com/office/officeart/2005/8/layout/default#20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3B2042-CEA0-834A-83A2-EB05349CAD12}">
      <dsp:nvSpPr>
        <dsp:cNvPr id="0" name=""/>
        <dsp:cNvSpPr/>
      </dsp:nvSpPr>
      <dsp:spPr>
        <a:xfrm>
          <a:off x="0" y="403253"/>
          <a:ext cx="2568042" cy="154082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Living in Wales</a:t>
          </a:r>
        </a:p>
      </dsp:txBody>
      <dsp:txXfrm>
        <a:off x="0" y="403253"/>
        <a:ext cx="2568042" cy="1540825"/>
      </dsp:txXfrm>
    </dsp:sp>
    <dsp:sp modelId="{F2CB108F-991C-6646-92A3-C311A95C4C14}">
      <dsp:nvSpPr>
        <dsp:cNvPr id="0" name=""/>
        <dsp:cNvSpPr/>
      </dsp:nvSpPr>
      <dsp:spPr>
        <a:xfrm>
          <a:off x="2824846" y="403253"/>
          <a:ext cx="2568042" cy="154082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Living</a:t>
          </a:r>
          <a:r>
            <a:rPr lang="en-US" sz="3100" kern="1200" baseline="0" dirty="0"/>
            <a:t> in other Countries</a:t>
          </a:r>
          <a:endParaRPr lang="en-US" sz="3100" kern="1200" dirty="0"/>
        </a:p>
      </dsp:txBody>
      <dsp:txXfrm>
        <a:off x="2824846" y="403253"/>
        <a:ext cx="2568042" cy="1540825"/>
      </dsp:txXfrm>
    </dsp:sp>
    <dsp:sp modelId="{66FABA7A-C9FD-FB43-B7D7-0DD04F2DEF4C}">
      <dsp:nvSpPr>
        <dsp:cNvPr id="0" name=""/>
        <dsp:cNvSpPr/>
      </dsp:nvSpPr>
      <dsp:spPr>
        <a:xfrm>
          <a:off x="5649693" y="403253"/>
          <a:ext cx="2568042" cy="154082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Living in my world</a:t>
          </a:r>
        </a:p>
      </dsp:txBody>
      <dsp:txXfrm>
        <a:off x="5649693" y="403253"/>
        <a:ext cx="2568042" cy="1540825"/>
      </dsp:txXfrm>
    </dsp:sp>
    <dsp:sp modelId="{90E6C317-32FF-EB4C-8867-2D90FA78F94B}">
      <dsp:nvSpPr>
        <dsp:cNvPr id="0" name=""/>
        <dsp:cNvSpPr/>
      </dsp:nvSpPr>
      <dsp:spPr>
        <a:xfrm>
          <a:off x="1412423" y="2200883"/>
          <a:ext cx="2568042" cy="154082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SKILLS</a:t>
          </a:r>
        </a:p>
      </dsp:txBody>
      <dsp:txXfrm>
        <a:off x="1412423" y="2200883"/>
        <a:ext cx="2568042" cy="1540825"/>
      </dsp:txXfrm>
    </dsp:sp>
    <dsp:sp modelId="{7668FC2B-40FA-0341-B3B8-4B80E7E06ACD}">
      <dsp:nvSpPr>
        <dsp:cNvPr id="0" name=""/>
        <dsp:cNvSpPr/>
      </dsp:nvSpPr>
      <dsp:spPr>
        <a:xfrm>
          <a:off x="4237270" y="2200883"/>
          <a:ext cx="2568042" cy="154082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RANGE</a:t>
          </a:r>
        </a:p>
      </dsp:txBody>
      <dsp:txXfrm>
        <a:off x="4237270" y="2200883"/>
        <a:ext cx="2568042" cy="15408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20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D36C04-0AB8-6145-AFE7-A268EB3559AA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E80DE0-3A94-604B-9CE4-4EC010444E9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199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80DE0-3A94-604B-9CE4-4EC010444E9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3729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13261A-9A9C-AD4E-8F6D-0D77FD9223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9691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80DE0-3A94-604B-9CE4-4EC010444E9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3986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77" r:id="rId1"/>
    <p:sldLayoutId id="2147484378" r:id="rId2"/>
    <p:sldLayoutId id="2147484379" r:id="rId3"/>
    <p:sldLayoutId id="2147484380" r:id="rId4"/>
    <p:sldLayoutId id="2147484381" r:id="rId5"/>
    <p:sldLayoutId id="2147484382" r:id="rId6"/>
    <p:sldLayoutId id="2147484383" r:id="rId7"/>
    <p:sldLayoutId id="2147484384" r:id="rId8"/>
    <p:sldLayoutId id="2147484385" r:id="rId9"/>
    <p:sldLayoutId id="2147484386" r:id="rId10"/>
    <p:sldLayoutId id="2147484387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lients.squareeye.net/uploads/glpwales/Tryweryn_or_Lesotho_Highlands_quotations.docx" TargetMode="External"/><Relationship Id="rId2" Type="http://schemas.openxmlformats.org/officeDocument/2006/relationships/hyperlink" Target="http://glpw.globaldimension.org.uk/pages/11400?site-language=english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geography.org.uk/" TargetMode="Externa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3737" y="88182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US" dirty="0"/>
              <a:t> ESDGC &amp; Humanities (Geography)</a:t>
            </a:r>
            <a:br>
              <a:rPr lang="en-US" dirty="0"/>
            </a:br>
            <a:r>
              <a:rPr lang="en-US" dirty="0"/>
              <a:t>ECAD4006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58490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46558-8A47-4649-8B57-3133C6C66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Stage 2 – lesson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57510F-F7B0-EE4A-8E3B-53D734C885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Year group/ no. of learners</a:t>
            </a:r>
          </a:p>
          <a:p>
            <a:r>
              <a:rPr lang="en-US" dirty="0"/>
              <a:t>Learning objectives / Success criteria</a:t>
            </a:r>
          </a:p>
          <a:p>
            <a:r>
              <a:rPr lang="en-US" dirty="0"/>
              <a:t>Links to previous learning (if appropriate)</a:t>
            </a:r>
          </a:p>
          <a:p>
            <a:r>
              <a:rPr lang="en-US" dirty="0"/>
              <a:t>Curriculum Coverage (skills/range)</a:t>
            </a:r>
          </a:p>
          <a:p>
            <a:r>
              <a:rPr lang="en-US" dirty="0"/>
              <a:t>ICT, Thinking, ESDGC, YCC</a:t>
            </a:r>
          </a:p>
          <a:p>
            <a:r>
              <a:rPr lang="en-US" dirty="0"/>
              <a:t>Session activities – intro/main/plenary</a:t>
            </a:r>
          </a:p>
          <a:p>
            <a:r>
              <a:rPr lang="en-US" dirty="0"/>
              <a:t>Key questions &amp; Assessment for Learning</a:t>
            </a:r>
          </a:p>
          <a:p>
            <a:r>
              <a:rPr lang="en-US" dirty="0"/>
              <a:t>Resources / Key vocabulary</a:t>
            </a:r>
          </a:p>
        </p:txBody>
      </p:sp>
    </p:spTree>
    <p:extLst>
      <p:ext uri="{BB962C8B-B14F-4D97-AF65-F5344CB8AC3E}">
        <p14:creationId xmlns:p14="http://schemas.microsoft.com/office/powerpoint/2010/main" val="33940688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Geography in the NC: KS2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963" y="1600200"/>
            <a:ext cx="9070109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SKILLS    </a:t>
            </a:r>
          </a:p>
          <a:p>
            <a:r>
              <a:rPr lang="en-GB" sz="3000" dirty="0"/>
              <a:t>1. Locate 2. Understand 3. Investigating 4. Communicating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RANGE:</a:t>
            </a:r>
          </a:p>
          <a:p>
            <a:pPr marL="0" indent="0">
              <a:buNone/>
            </a:pPr>
            <a:r>
              <a:rPr lang="en-GB" dirty="0"/>
              <a:t>Living in Wales</a:t>
            </a:r>
          </a:p>
          <a:p>
            <a:pPr marL="0" indent="0">
              <a:buNone/>
            </a:pPr>
            <a:r>
              <a:rPr lang="en-GB" dirty="0"/>
              <a:t>Living in other Countries</a:t>
            </a:r>
          </a:p>
          <a:p>
            <a:pPr marL="0" indent="0">
              <a:buNone/>
            </a:pPr>
            <a:r>
              <a:rPr lang="en-GB" dirty="0"/>
              <a:t>Living in my world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*Fieldwork/ Geography in the News*</a:t>
            </a:r>
          </a:p>
        </p:txBody>
      </p:sp>
      <p:sp>
        <p:nvSpPr>
          <p:cNvPr id="4" name="Right Brace 3"/>
          <p:cNvSpPr/>
          <p:nvPr/>
        </p:nvSpPr>
        <p:spPr>
          <a:xfrm>
            <a:off x="4692073" y="3306618"/>
            <a:ext cx="609600" cy="1551709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7301" y="2851006"/>
            <a:ext cx="1658937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118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Geography in the National Curriculum – Key Stage 2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98475" y="1981200"/>
          <a:ext cx="8217736" cy="4144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0331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Why study other places with young pupils?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050473"/>
            <a:ext cx="8279766" cy="4572000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/>
                <a:cs typeface="Arial"/>
              </a:rPr>
              <a:t>Uses and develops their </a:t>
            </a:r>
            <a:r>
              <a:rPr lang="en-US" sz="2400" b="1" dirty="0">
                <a:latin typeface="Arial"/>
                <a:cs typeface="Arial"/>
              </a:rPr>
              <a:t>interest and natural curiosity about places</a:t>
            </a:r>
          </a:p>
          <a:p>
            <a:r>
              <a:rPr lang="en-US" sz="2400" dirty="0">
                <a:latin typeface="Arial"/>
                <a:cs typeface="Arial"/>
              </a:rPr>
              <a:t>Provides opportunities for them to </a:t>
            </a:r>
            <a:r>
              <a:rPr lang="en-US" sz="2400" b="1" dirty="0">
                <a:latin typeface="Arial"/>
                <a:cs typeface="Arial"/>
              </a:rPr>
              <a:t>explore ideas and skills</a:t>
            </a:r>
          </a:p>
          <a:p>
            <a:r>
              <a:rPr lang="en-US" sz="2400" b="1" dirty="0">
                <a:latin typeface="Arial"/>
                <a:cs typeface="Arial"/>
              </a:rPr>
              <a:t>Develops their existing knowledge and understanding </a:t>
            </a:r>
            <a:r>
              <a:rPr lang="en-US" sz="2400" dirty="0">
                <a:latin typeface="Arial"/>
                <a:cs typeface="Arial"/>
              </a:rPr>
              <a:t>of places, environments and cultures</a:t>
            </a:r>
          </a:p>
          <a:p>
            <a:r>
              <a:rPr lang="en-US" sz="2400" dirty="0">
                <a:latin typeface="Arial"/>
                <a:cs typeface="Arial"/>
              </a:rPr>
              <a:t>Helps them to </a:t>
            </a:r>
            <a:r>
              <a:rPr lang="en-US" sz="2400" b="1" dirty="0">
                <a:latin typeface="Arial"/>
                <a:cs typeface="Arial"/>
              </a:rPr>
              <a:t>examine and clarify </a:t>
            </a:r>
            <a:r>
              <a:rPr lang="en-US" sz="2400" dirty="0">
                <a:latin typeface="Arial"/>
                <a:cs typeface="Arial"/>
              </a:rPr>
              <a:t>their existing experience and </a:t>
            </a:r>
            <a:r>
              <a:rPr lang="en-US" sz="2400" b="1" dirty="0">
                <a:latin typeface="Arial"/>
                <a:cs typeface="Arial"/>
              </a:rPr>
              <a:t>awareness of places</a:t>
            </a:r>
          </a:p>
          <a:p>
            <a:r>
              <a:rPr lang="en-US" sz="2400" dirty="0">
                <a:latin typeface="Arial"/>
                <a:cs typeface="Arial"/>
              </a:rPr>
              <a:t>Develops </a:t>
            </a:r>
            <a:r>
              <a:rPr lang="en-US" sz="2400" b="1" dirty="0">
                <a:latin typeface="Arial"/>
                <a:cs typeface="Arial"/>
              </a:rPr>
              <a:t>spatial awareness </a:t>
            </a:r>
            <a:r>
              <a:rPr lang="en-US" sz="2400" dirty="0">
                <a:latin typeface="Arial"/>
                <a:cs typeface="Arial"/>
              </a:rPr>
              <a:t>towards a global scale.</a:t>
            </a:r>
          </a:p>
        </p:txBody>
      </p:sp>
    </p:spTree>
    <p:extLst>
      <p:ext uri="{BB962C8B-B14F-4D97-AF65-F5344CB8AC3E}">
        <p14:creationId xmlns:p14="http://schemas.microsoft.com/office/powerpoint/2010/main" val="2127999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and….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7262" y="1858211"/>
            <a:ext cx="8916737" cy="4826000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/>
                <a:cs typeface="Arial"/>
              </a:rPr>
              <a:t>Helps them </a:t>
            </a:r>
            <a:r>
              <a:rPr lang="en-US" sz="2400" b="1" dirty="0">
                <a:latin typeface="Arial"/>
                <a:cs typeface="Arial"/>
              </a:rPr>
              <a:t>to </a:t>
            </a:r>
            <a:r>
              <a:rPr lang="en-US" sz="2400" b="1" dirty="0" err="1">
                <a:latin typeface="Arial"/>
                <a:cs typeface="Arial"/>
              </a:rPr>
              <a:t>recognise</a:t>
            </a:r>
            <a:r>
              <a:rPr lang="en-US" sz="2400" b="1" dirty="0">
                <a:latin typeface="Arial"/>
                <a:cs typeface="Arial"/>
              </a:rPr>
              <a:t> their interdependence </a:t>
            </a:r>
            <a:r>
              <a:rPr lang="en-US" sz="2400" dirty="0">
                <a:latin typeface="Arial"/>
                <a:cs typeface="Arial"/>
              </a:rPr>
              <a:t>with the rest of the world</a:t>
            </a:r>
          </a:p>
          <a:p>
            <a:r>
              <a:rPr lang="en-US" sz="2400" b="1" dirty="0">
                <a:latin typeface="Arial"/>
                <a:cs typeface="Arial"/>
              </a:rPr>
              <a:t>Builds positive attitudes </a:t>
            </a:r>
            <a:r>
              <a:rPr lang="en-US" sz="2400" dirty="0">
                <a:latin typeface="Arial"/>
                <a:cs typeface="Arial"/>
              </a:rPr>
              <a:t>towards other people around the world</a:t>
            </a:r>
          </a:p>
          <a:p>
            <a:r>
              <a:rPr lang="en-US" sz="2400" b="1" dirty="0">
                <a:latin typeface="Arial"/>
                <a:cs typeface="Arial"/>
              </a:rPr>
              <a:t>Builds a global perspective </a:t>
            </a:r>
            <a:r>
              <a:rPr lang="en-US" sz="2400" dirty="0">
                <a:latin typeface="Arial"/>
                <a:cs typeface="Arial"/>
              </a:rPr>
              <a:t>that extends their present perspective</a:t>
            </a:r>
          </a:p>
          <a:p>
            <a:r>
              <a:rPr lang="en-US" sz="2400" dirty="0">
                <a:latin typeface="Arial"/>
                <a:cs typeface="Arial"/>
              </a:rPr>
              <a:t>Helps them </a:t>
            </a:r>
            <a:r>
              <a:rPr lang="en-US" sz="2400" b="1" dirty="0">
                <a:latin typeface="Arial"/>
                <a:cs typeface="Arial"/>
              </a:rPr>
              <a:t>to value diversity </a:t>
            </a:r>
            <a:r>
              <a:rPr lang="en-US" sz="2400" dirty="0">
                <a:latin typeface="Arial"/>
                <a:cs typeface="Arial"/>
              </a:rPr>
              <a:t>in places, environments and cultures</a:t>
            </a:r>
          </a:p>
          <a:p>
            <a:r>
              <a:rPr lang="en-US" sz="2400" b="1" dirty="0">
                <a:latin typeface="Arial"/>
                <a:cs typeface="Arial"/>
              </a:rPr>
              <a:t>Combats ignorance, partiality and bias</a:t>
            </a:r>
            <a:r>
              <a:rPr lang="en-US" sz="2400" dirty="0">
                <a:latin typeface="Arial"/>
                <a:cs typeface="Arial"/>
              </a:rPr>
              <a:t>, thus helping to avoid stereotyping or prejudice</a:t>
            </a:r>
          </a:p>
        </p:txBody>
      </p:sp>
    </p:spTree>
    <p:extLst>
      <p:ext uri="{BB962C8B-B14F-4D97-AF65-F5344CB8AC3E}">
        <p14:creationId xmlns:p14="http://schemas.microsoft.com/office/powerpoint/2010/main" val="431946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Challenging stereotypes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67368" y="1981200"/>
            <a:ext cx="8876632" cy="4144963"/>
          </a:xfrm>
        </p:spPr>
        <p:txBody>
          <a:bodyPr>
            <a:noAutofit/>
          </a:bodyPr>
          <a:lstStyle/>
          <a:p>
            <a:r>
              <a:rPr lang="en-US" sz="3200" dirty="0">
                <a:latin typeface="Arial"/>
                <a:cs typeface="Arial"/>
              </a:rPr>
              <a:t>Recent research on knowledge and attitudes about Africa indicates that </a:t>
            </a:r>
            <a:r>
              <a:rPr lang="en-US" sz="3200" b="1" dirty="0">
                <a:latin typeface="Arial"/>
                <a:cs typeface="Arial"/>
              </a:rPr>
              <a:t>negative and distorted images </a:t>
            </a:r>
            <a:r>
              <a:rPr lang="en-US" sz="3200" dirty="0">
                <a:latin typeface="Arial"/>
                <a:cs typeface="Arial"/>
              </a:rPr>
              <a:t>of Africa are widely and confidently held by both </a:t>
            </a:r>
            <a:r>
              <a:rPr lang="en-US" sz="3200" b="1" dirty="0">
                <a:latin typeface="Arial"/>
                <a:cs typeface="Arial"/>
              </a:rPr>
              <a:t>primary and secondary </a:t>
            </a:r>
            <a:r>
              <a:rPr lang="en-US" sz="3200" dirty="0">
                <a:latin typeface="Arial"/>
                <a:cs typeface="Arial"/>
              </a:rPr>
              <a:t>school pupils, and that they report their main sources of information as news reporting, </a:t>
            </a:r>
            <a:r>
              <a:rPr lang="en-US" sz="3200" b="1" dirty="0">
                <a:latin typeface="Arial"/>
                <a:cs typeface="Arial"/>
              </a:rPr>
              <a:t>school lessons</a:t>
            </a:r>
            <a:r>
              <a:rPr lang="en-US" sz="3200" dirty="0">
                <a:latin typeface="Arial"/>
                <a:cs typeface="Arial"/>
              </a:rPr>
              <a:t> and charitable fundraising initiatives.     (RISC, 2006)</a:t>
            </a:r>
          </a:p>
        </p:txBody>
      </p:sp>
    </p:spTree>
    <p:extLst>
      <p:ext uri="{BB962C8B-B14F-4D97-AF65-F5344CB8AC3E}">
        <p14:creationId xmlns:p14="http://schemas.microsoft.com/office/powerpoint/2010/main" val="2575156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perceptions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98474" y="1600200"/>
            <a:ext cx="8346702" cy="5257800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/>
                <a:cs typeface="Arial"/>
              </a:rPr>
              <a:t>Africa is a country not a continent.</a:t>
            </a:r>
          </a:p>
          <a:p>
            <a:r>
              <a:rPr lang="en-US" sz="2400" dirty="0">
                <a:latin typeface="Arial"/>
                <a:cs typeface="Arial"/>
              </a:rPr>
              <a:t>It is full of wild animals.</a:t>
            </a:r>
          </a:p>
          <a:p>
            <a:r>
              <a:rPr lang="en-US" sz="2400" dirty="0">
                <a:latin typeface="Arial"/>
                <a:cs typeface="Arial"/>
              </a:rPr>
              <a:t>Those people who do live there suffer from disease, war and hunger.</a:t>
            </a:r>
          </a:p>
          <a:p>
            <a:r>
              <a:rPr lang="en-US" sz="2400" dirty="0">
                <a:latin typeface="Arial"/>
                <a:cs typeface="Arial"/>
              </a:rPr>
              <a:t>They are seen as helpless victims, awaiting our charity.</a:t>
            </a:r>
          </a:p>
          <a:p>
            <a:r>
              <a:rPr lang="en-US" sz="2400" dirty="0">
                <a:latin typeface="Arial"/>
                <a:cs typeface="Arial"/>
              </a:rPr>
              <a:t>They live in mud huts.</a:t>
            </a:r>
          </a:p>
          <a:p>
            <a:r>
              <a:rPr lang="en-US" sz="2400" dirty="0">
                <a:latin typeface="Arial"/>
                <a:cs typeface="Arial"/>
              </a:rPr>
              <a:t>They have little or not access to technology, no cars, phones.</a:t>
            </a:r>
          </a:p>
          <a:p>
            <a:r>
              <a:rPr lang="en-US" sz="2400" dirty="0">
                <a:latin typeface="Arial"/>
                <a:cs typeface="Arial"/>
              </a:rPr>
              <a:t>Many pupils think African people are good at drumming and dancing.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95322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ESDGC  **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81200"/>
            <a:ext cx="8331761" cy="4144963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"/>
                <a:cs typeface="Arial"/>
              </a:rPr>
              <a:t> Most pupils are unaware that African farmers are responsible for producing food and drink regularly consumed in Britain.</a:t>
            </a:r>
          </a:p>
        </p:txBody>
      </p:sp>
    </p:spTree>
    <p:extLst>
      <p:ext uri="{BB962C8B-B14F-4D97-AF65-F5344CB8AC3E}">
        <p14:creationId xmlns:p14="http://schemas.microsoft.com/office/powerpoint/2010/main" val="18332302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4000" dirty="0">
                <a:latin typeface="Arial"/>
                <a:cs typeface="Arial"/>
              </a:rPr>
              <a:t>A locality in a less economically developing country</a:t>
            </a:r>
            <a:endParaRPr lang="en-GB" dirty="0">
              <a:latin typeface="Arial"/>
              <a:cs typeface="Arial"/>
            </a:endParaRPr>
          </a:p>
        </p:txBody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76770" y="1755913"/>
            <a:ext cx="8645526" cy="4144963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800" b="1" dirty="0">
                <a:latin typeface="Arial"/>
                <a:cs typeface="Arial"/>
              </a:rPr>
              <a:t>Need to</a:t>
            </a:r>
          </a:p>
          <a:p>
            <a:pPr lvl="1" eaLnBrk="1" hangingPunct="1"/>
            <a:r>
              <a:rPr lang="en-GB" sz="2800" dirty="0">
                <a:latin typeface="Arial"/>
                <a:cs typeface="Arial"/>
              </a:rPr>
              <a:t>provide correct information</a:t>
            </a:r>
          </a:p>
          <a:p>
            <a:pPr lvl="1" eaLnBrk="1" hangingPunct="1"/>
            <a:r>
              <a:rPr lang="en-GB" sz="2800" dirty="0">
                <a:latin typeface="Arial"/>
                <a:cs typeface="Arial"/>
              </a:rPr>
              <a:t>avoid stereotyping</a:t>
            </a:r>
          </a:p>
          <a:p>
            <a:pPr lvl="1" eaLnBrk="1" hangingPunct="1"/>
            <a:r>
              <a:rPr lang="en-GB" sz="2800" dirty="0">
                <a:latin typeface="Arial"/>
                <a:cs typeface="Arial"/>
              </a:rPr>
              <a:t>avoid negative imaging</a:t>
            </a:r>
          </a:p>
          <a:p>
            <a:pPr eaLnBrk="1" hangingPunct="1">
              <a:buNone/>
            </a:pPr>
            <a:endParaRPr lang="en-GB" sz="2800" i="1" dirty="0">
              <a:latin typeface="Comic Sans MS" charset="0"/>
            </a:endParaRPr>
          </a:p>
          <a:p>
            <a:pPr lvl="1" eaLnBrk="1" hangingPunct="1"/>
            <a:endParaRPr lang="en-GB" sz="2400" i="1" dirty="0"/>
          </a:p>
          <a:p>
            <a:pPr algn="r" eaLnBrk="1" hangingPunct="1">
              <a:buFont typeface="Wingdings" charset="2"/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78989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>
          <a:xfrm>
            <a:off x="498474" y="484094"/>
            <a:ext cx="8364789" cy="1116106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dirty="0">
                <a:latin typeface="Arial"/>
                <a:cs typeface="Arial"/>
              </a:rPr>
              <a:t>The </a:t>
            </a:r>
            <a:r>
              <a:rPr lang="en-GB" sz="3200" b="1" dirty="0">
                <a:latin typeface="Arial"/>
                <a:cs typeface="Arial"/>
              </a:rPr>
              <a:t>key questions </a:t>
            </a:r>
            <a:r>
              <a:rPr lang="en-GB" sz="3200" dirty="0">
                <a:latin typeface="Arial"/>
                <a:cs typeface="Arial"/>
              </a:rPr>
              <a:t>for primary geography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8474" y="1600200"/>
            <a:ext cx="8645526" cy="4990432"/>
          </a:xfrm>
        </p:spPr>
        <p:txBody>
          <a:bodyPr>
            <a:normAutofit lnSpcReduction="10000"/>
          </a:bodyPr>
          <a:lstStyle/>
          <a:p>
            <a:r>
              <a:rPr lang="en-GB" sz="2353" dirty="0">
                <a:latin typeface="Arial"/>
                <a:cs typeface="Arial"/>
              </a:rPr>
              <a:t>Where is the place?</a:t>
            </a:r>
          </a:p>
          <a:p>
            <a:pPr eaLnBrk="1" hangingPunct="1"/>
            <a:r>
              <a:rPr lang="en-GB" sz="2353" dirty="0">
                <a:latin typeface="Arial"/>
                <a:cs typeface="Arial"/>
              </a:rPr>
              <a:t>What is this place like?</a:t>
            </a:r>
            <a:endParaRPr lang="en-GB" sz="2353" b="1" dirty="0">
              <a:latin typeface="Arial"/>
              <a:cs typeface="Arial"/>
            </a:endParaRPr>
          </a:p>
          <a:p>
            <a:pPr lvl="1" eaLnBrk="1" hangingPunct="1"/>
            <a:r>
              <a:rPr lang="en-GB" sz="2353" dirty="0">
                <a:latin typeface="Arial"/>
                <a:cs typeface="Arial"/>
              </a:rPr>
              <a:t>What are its main features?</a:t>
            </a:r>
          </a:p>
          <a:p>
            <a:pPr lvl="1" eaLnBrk="1" hangingPunct="1"/>
            <a:r>
              <a:rPr lang="en-GB" sz="2353" dirty="0">
                <a:latin typeface="Arial"/>
                <a:cs typeface="Arial"/>
              </a:rPr>
              <a:t>What are its main activities?</a:t>
            </a:r>
          </a:p>
          <a:p>
            <a:pPr eaLnBrk="1" hangingPunct="1"/>
            <a:r>
              <a:rPr lang="en-GB" sz="2353" dirty="0">
                <a:latin typeface="Arial"/>
                <a:cs typeface="Arial"/>
              </a:rPr>
              <a:t>How did it develop like this? When? Why?</a:t>
            </a:r>
          </a:p>
          <a:p>
            <a:pPr eaLnBrk="1" hangingPunct="1"/>
            <a:r>
              <a:rPr lang="en-GB" sz="2353" dirty="0">
                <a:latin typeface="Arial"/>
                <a:cs typeface="Arial"/>
              </a:rPr>
              <a:t>How is it connected to other places?</a:t>
            </a:r>
          </a:p>
          <a:p>
            <a:pPr eaLnBrk="1" hangingPunct="1"/>
            <a:r>
              <a:rPr lang="en-GB" sz="2353" dirty="0">
                <a:latin typeface="Arial"/>
                <a:cs typeface="Arial"/>
              </a:rPr>
              <a:t>How is it developing and changing?</a:t>
            </a:r>
          </a:p>
          <a:p>
            <a:pPr eaLnBrk="1" hangingPunct="1"/>
            <a:r>
              <a:rPr lang="en-GB" sz="2353" dirty="0">
                <a:latin typeface="Arial"/>
                <a:cs typeface="Arial"/>
              </a:rPr>
              <a:t>What do I think about this place? </a:t>
            </a:r>
          </a:p>
          <a:p>
            <a:pPr lvl="1" eaLnBrk="1" hangingPunct="1"/>
            <a:r>
              <a:rPr lang="en-GB" sz="2353" dirty="0">
                <a:latin typeface="Arial"/>
                <a:cs typeface="Arial"/>
              </a:rPr>
              <a:t>…as a place to live?</a:t>
            </a:r>
          </a:p>
          <a:p>
            <a:pPr lvl="1" eaLnBrk="1" hangingPunct="1"/>
            <a:r>
              <a:rPr lang="en-GB" sz="2353" dirty="0">
                <a:latin typeface="Arial"/>
                <a:cs typeface="Arial"/>
              </a:rPr>
              <a:t>…as a place to visit?</a:t>
            </a:r>
          </a:p>
          <a:p>
            <a:pPr eaLnBrk="1" hangingPunct="1"/>
            <a:r>
              <a:rPr lang="en-GB" sz="2353" dirty="0">
                <a:latin typeface="Arial"/>
                <a:cs typeface="Arial"/>
              </a:rPr>
              <a:t>How is this place similar to/or different from the place where I live?</a:t>
            </a:r>
          </a:p>
          <a:p>
            <a:pPr eaLnBrk="1" hangingPunct="1"/>
            <a:endParaRPr lang="en-GB" dirty="0">
              <a:latin typeface="Comic Sans MS" charset="0"/>
            </a:endParaRPr>
          </a:p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207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Planning to teach about distant places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8474" y="1981200"/>
            <a:ext cx="8497744" cy="468745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choose your photo pack</a:t>
            </a:r>
          </a:p>
          <a:p>
            <a:pPr eaLnBrk="1" hangingPunct="1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take the journey there</a:t>
            </a:r>
          </a:p>
          <a:p>
            <a:pPr eaLnBrk="1" hangingPunct="1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 creative in use of photographs</a:t>
            </a:r>
          </a:p>
          <a:p>
            <a:pPr eaLnBrk="1" hangingPunct="1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use photographs to support a geographical enquiry</a:t>
            </a:r>
          </a:p>
          <a:p>
            <a:pPr eaLnBrk="1" hangingPunct="1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use local locality to provide the context</a:t>
            </a:r>
          </a:p>
          <a:p>
            <a:pPr lvl="1" eaLnBrk="1" hangingPunct="1"/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focus on similarities first and then on differences later</a:t>
            </a:r>
          </a:p>
          <a:p>
            <a:pPr lvl="1" eaLnBrk="1" hangingPunct="1"/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NOT better and worse</a:t>
            </a:r>
          </a:p>
          <a:p>
            <a:pPr eaLnBrk="1" hangingPunct="1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provide contrast within locality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- rural/city</a:t>
            </a:r>
          </a:p>
          <a:p>
            <a:pPr eaLnBrk="1" hangingPunct="1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assemble set resources to support photo-pack</a:t>
            </a:r>
          </a:p>
          <a:p>
            <a:pPr eaLnBrk="1" hangingPunct="1"/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recognise potential for cross-curricular work</a:t>
            </a:r>
          </a:p>
        </p:txBody>
      </p:sp>
    </p:spTree>
    <p:extLst>
      <p:ext uri="{BB962C8B-B14F-4D97-AF65-F5344CB8AC3E}">
        <p14:creationId xmlns:p14="http://schemas.microsoft.com/office/powerpoint/2010/main" val="13534356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4EB0F-95AF-D248-9A25-AA716756F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WATER – Lesotho &amp; Tryweryn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22DF0-011F-9A4A-88FC-F3D0EE844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>
                <a:hlinkClick r:id="rId2"/>
              </a:rPr>
              <a:t>http://glpw.globaldimension.org.uk/pages/11400?site-language=english</a:t>
            </a:r>
            <a:endParaRPr lang="en-US" dirty="0"/>
          </a:p>
          <a:p>
            <a:r>
              <a:rPr lang="en-GB" b="1" dirty="0"/>
              <a:t>Tryweryn and Lesotho Quotations</a:t>
            </a:r>
          </a:p>
          <a:p>
            <a:r>
              <a:rPr lang="en-GB" dirty="0"/>
              <a:t>A set of quotations from both Lesotho and Tryweryn. Pupils decide where they think the quotation comes from.</a:t>
            </a:r>
          </a:p>
          <a:p>
            <a:r>
              <a:rPr lang="en-GB" b="1" u="sng" dirty="0">
                <a:hlinkClick r:id="rId3"/>
              </a:rPr>
              <a:t>Quotation Activity</a:t>
            </a:r>
            <a:endParaRPr lang="en-GB" dirty="0"/>
          </a:p>
          <a:p>
            <a:r>
              <a:rPr lang="en-GB" b="1" dirty="0"/>
              <a:t>The new curriculum:</a:t>
            </a:r>
          </a:p>
          <a:p>
            <a:r>
              <a:rPr lang="en-GB" dirty="0"/>
              <a:t>These activities contribute towards pupils becoming ‘ethical informed citizens of Wales and the world’ particularly by:</a:t>
            </a:r>
          </a:p>
          <a:p>
            <a:r>
              <a:rPr lang="en-GB" dirty="0"/>
              <a:t>engaging with contemporary issues based upon their knowledge and values</a:t>
            </a:r>
          </a:p>
          <a:p>
            <a:r>
              <a:rPr lang="en-GB" dirty="0"/>
              <a:t>evaluating and using evidence in forming views</a:t>
            </a:r>
          </a:p>
          <a:p>
            <a:r>
              <a:rPr lang="en-GB" dirty="0"/>
              <a:t>being knowledgeable about their culture, community, society and the world, now and in the past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094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9310"/>
            <a:ext cx="8229600" cy="1126836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216" y="1834706"/>
            <a:ext cx="2464165" cy="3482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097" y="2451365"/>
            <a:ext cx="2423104" cy="3424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9963" y="1805215"/>
            <a:ext cx="2607829" cy="36683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366983" y="1163782"/>
            <a:ext cx="68164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hlinkClick r:id="rId5"/>
              </a:rPr>
              <a:t>http://www.geography.org.uk</a:t>
            </a:r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95136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err="1"/>
              <a:t>Grigg</a:t>
            </a:r>
            <a:r>
              <a:rPr lang="en-US" sz="2800" dirty="0"/>
              <a:t>, R. &amp; Hughes, S. (2014) </a:t>
            </a:r>
            <a:r>
              <a:rPr lang="en-US" sz="2800" i="1" dirty="0"/>
              <a:t>Teaching Primary Humanities</a:t>
            </a:r>
            <a:r>
              <a:rPr lang="en-US" sz="2800" dirty="0"/>
              <a:t>. Harlow: Pearson Education.</a:t>
            </a:r>
          </a:p>
          <a:p>
            <a:pPr>
              <a:buNone/>
            </a:pPr>
            <a:endParaRPr lang="en-US" sz="2800" dirty="0"/>
          </a:p>
          <a:p>
            <a:r>
              <a:rPr lang="en-US" sz="2800" dirty="0">
                <a:ea typeface="ＭＳ Ｐゴシック" pitchFamily="-65" charset="-128"/>
                <a:cs typeface="ＭＳ Ｐゴシック" pitchFamily="-65" charset="-128"/>
              </a:rPr>
              <a:t>Martin, F. &amp; Owens, P. (2008) </a:t>
            </a:r>
            <a:r>
              <a:rPr lang="en-US" sz="2800" i="1" dirty="0">
                <a:ea typeface="ＭＳ Ｐゴシック" pitchFamily="-65" charset="-128"/>
                <a:cs typeface="ＭＳ Ｐゴシック" pitchFamily="-65" charset="-128"/>
              </a:rPr>
              <a:t>Caring for our world: A practical guide to ESD for ages 4 -8</a:t>
            </a:r>
            <a:r>
              <a:rPr lang="en-US" sz="2800" dirty="0">
                <a:ea typeface="ＭＳ Ｐゴシック" pitchFamily="-65" charset="-128"/>
                <a:cs typeface="ＭＳ Ｐゴシック" pitchFamily="-65" charset="-128"/>
              </a:rPr>
              <a:t>. Sheffield: Geographical Association.</a:t>
            </a:r>
            <a:r>
              <a:rPr lang="en-US" sz="2800" dirty="0"/>
              <a:t> </a:t>
            </a:r>
          </a:p>
          <a:p>
            <a:pPr>
              <a:buNone/>
            </a:pPr>
            <a:endParaRPr lang="en-US" sz="2800" dirty="0"/>
          </a:p>
          <a:p>
            <a:r>
              <a:rPr lang="en-US" sz="2800" dirty="0" err="1"/>
              <a:t>Scoffham</a:t>
            </a:r>
            <a:r>
              <a:rPr lang="en-US" sz="2800" dirty="0"/>
              <a:t>, S. (</a:t>
            </a:r>
            <a:r>
              <a:rPr lang="en-US" sz="2800" dirty="0" err="1"/>
              <a:t>ed</a:t>
            </a:r>
            <a:r>
              <a:rPr lang="en-US" sz="2800" dirty="0"/>
              <a:t>) (2010) </a:t>
            </a:r>
            <a:r>
              <a:rPr lang="en-US" sz="2800" i="1" dirty="0"/>
              <a:t>Primary Geography Handbook</a:t>
            </a:r>
            <a:r>
              <a:rPr lang="en-US" sz="2800" dirty="0"/>
              <a:t>. Sheffield: Geographical Association.</a:t>
            </a:r>
          </a:p>
          <a:p>
            <a:endParaRPr lang="en-US" dirty="0">
              <a:ea typeface="ＭＳ Ｐゴシック" pitchFamily="-65" charset="-128"/>
              <a:cs typeface="ＭＳ Ｐゴシック" pitchFamily="-65" charset="-128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4868</TotalTime>
  <Words>766</Words>
  <Application>Microsoft Macintosh PowerPoint</Application>
  <PresentationFormat>On-screen Show (4:3)</PresentationFormat>
  <Paragraphs>99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ＭＳ Ｐゴシック</vt:lpstr>
      <vt:lpstr>Arial</vt:lpstr>
      <vt:lpstr>Calibri</vt:lpstr>
      <vt:lpstr>Comic Sans MS</vt:lpstr>
      <vt:lpstr>Wingdings</vt:lpstr>
      <vt:lpstr>Office Theme</vt:lpstr>
      <vt:lpstr> ESDGC &amp; Humanities (Geography) ECAD4006 </vt:lpstr>
      <vt:lpstr>Key Stage 2 – lesson plan</vt:lpstr>
      <vt:lpstr>Geography in the NC: KS2</vt:lpstr>
      <vt:lpstr>Geography in the National Curriculum – Key Stage 2</vt:lpstr>
      <vt:lpstr>Why study other places with young pupils?</vt:lpstr>
      <vt:lpstr>and….</vt:lpstr>
      <vt:lpstr>Challenging stereotypes</vt:lpstr>
      <vt:lpstr>Common perceptions</vt:lpstr>
      <vt:lpstr>ESDGC  **</vt:lpstr>
      <vt:lpstr>A locality in a less economically developing country</vt:lpstr>
      <vt:lpstr>The key questions for primary geography</vt:lpstr>
      <vt:lpstr>Planning to teach about distant places</vt:lpstr>
      <vt:lpstr>WATER – Lesotho &amp; Tryweryn</vt:lpstr>
      <vt:lpstr>PowerPoint Presentation</vt:lpstr>
      <vt:lpstr>Key References</vt:lpstr>
    </vt:vector>
  </TitlesOfParts>
  <Company>Trinity Saint David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GEOGRAPHY –                 LIVING IN MY WORLD</dc:title>
  <dc:creator>swwcte29</dc:creator>
  <cp:lastModifiedBy>Sioned Hughes</cp:lastModifiedBy>
  <cp:revision>70</cp:revision>
  <dcterms:created xsi:type="dcterms:W3CDTF">2017-09-24T18:44:35Z</dcterms:created>
  <dcterms:modified xsi:type="dcterms:W3CDTF">2018-10-17T15:35:15Z</dcterms:modified>
</cp:coreProperties>
</file>