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42" r:id="rId4"/>
  </p:sldMasterIdLst>
  <p:notesMasterIdLst>
    <p:notesMasterId r:id="rId64"/>
  </p:notesMasterIdLst>
  <p:handoutMasterIdLst>
    <p:handoutMasterId r:id="rId65"/>
  </p:handoutMasterIdLst>
  <p:sldIdLst>
    <p:sldId id="256" r:id="rId5"/>
    <p:sldId id="333" r:id="rId6"/>
    <p:sldId id="305" r:id="rId7"/>
    <p:sldId id="302" r:id="rId8"/>
    <p:sldId id="292" r:id="rId9"/>
    <p:sldId id="293" r:id="rId10"/>
    <p:sldId id="294" r:id="rId11"/>
    <p:sldId id="295" r:id="rId12"/>
    <p:sldId id="306" r:id="rId13"/>
    <p:sldId id="307" r:id="rId14"/>
    <p:sldId id="304" r:id="rId15"/>
    <p:sldId id="296" r:id="rId16"/>
    <p:sldId id="297" r:id="rId17"/>
    <p:sldId id="298" r:id="rId18"/>
    <p:sldId id="299" r:id="rId19"/>
    <p:sldId id="300" r:id="rId20"/>
    <p:sldId id="303" r:id="rId21"/>
    <p:sldId id="308" r:id="rId22"/>
    <p:sldId id="309" r:id="rId23"/>
    <p:sldId id="332" r:id="rId24"/>
    <p:sldId id="322" r:id="rId25"/>
    <p:sldId id="323" r:id="rId26"/>
    <p:sldId id="324" r:id="rId27"/>
    <p:sldId id="325" r:id="rId28"/>
    <p:sldId id="326" r:id="rId29"/>
    <p:sldId id="327" r:id="rId30"/>
    <p:sldId id="334" r:id="rId31"/>
    <p:sldId id="335" r:id="rId32"/>
    <p:sldId id="311" r:id="rId33"/>
    <p:sldId id="312" r:id="rId34"/>
    <p:sldId id="313" r:id="rId35"/>
    <p:sldId id="314" r:id="rId36"/>
    <p:sldId id="315" r:id="rId37"/>
    <p:sldId id="318" r:id="rId38"/>
    <p:sldId id="328" r:id="rId39"/>
    <p:sldId id="329" r:id="rId40"/>
    <p:sldId id="330" r:id="rId41"/>
    <p:sldId id="320" r:id="rId42"/>
    <p:sldId id="321" r:id="rId43"/>
    <p:sldId id="331" r:id="rId44"/>
    <p:sldId id="336" r:id="rId45"/>
    <p:sldId id="337" r:id="rId46"/>
    <p:sldId id="338" r:id="rId47"/>
    <p:sldId id="339" r:id="rId48"/>
    <p:sldId id="352" r:id="rId49"/>
    <p:sldId id="283" r:id="rId50"/>
    <p:sldId id="285" r:id="rId51"/>
    <p:sldId id="301" r:id="rId52"/>
    <p:sldId id="342" r:id="rId53"/>
    <p:sldId id="343" r:id="rId54"/>
    <p:sldId id="344" r:id="rId55"/>
    <p:sldId id="290" r:id="rId56"/>
    <p:sldId id="345" r:id="rId57"/>
    <p:sldId id="346" r:id="rId58"/>
    <p:sldId id="347" r:id="rId59"/>
    <p:sldId id="348" r:id="rId60"/>
    <p:sldId id="349" r:id="rId61"/>
    <p:sldId id="350" r:id="rId62"/>
    <p:sldId id="351" r:id="rId6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33333"/>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00EAA40-3859-4241-BB20-10E861897B0A}" v="10" dt="2020-04-21T10:15:59.881"/>
  </p1510:revLst>
</p1510:revInfo>
</file>

<file path=ppt/tableStyles.xml><?xml version="1.0" encoding="utf-8"?>
<a:tblStyleLst xmlns:a="http://schemas.openxmlformats.org/drawingml/2006/main" def="{69012ECD-51FC-41F1-AA8D-1B2483CD663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07" autoAdjust="0"/>
  </p:normalViewPr>
  <p:slideViewPr>
    <p:cSldViewPr snapToGrid="0">
      <p:cViewPr varScale="1">
        <p:scale>
          <a:sx n="72" d="100"/>
          <a:sy n="72" d="100"/>
        </p:scale>
        <p:origin x="660" y="66"/>
      </p:cViewPr>
      <p:guideLst/>
    </p:cSldViewPr>
  </p:slideViewPr>
  <p:outlineViewPr>
    <p:cViewPr>
      <p:scale>
        <a:sx n="33" d="100"/>
        <a:sy n="33" d="100"/>
      </p:scale>
      <p:origin x="0" y="-17394"/>
    </p:cViewPr>
  </p:outlineViewPr>
  <p:notesTextViewPr>
    <p:cViewPr>
      <p:scale>
        <a:sx n="3" d="2"/>
        <a:sy n="3" d="2"/>
      </p:scale>
      <p:origin x="0" y="0"/>
    </p:cViewPr>
  </p:notesTextViewPr>
  <p:sorterViewPr>
    <p:cViewPr>
      <p:scale>
        <a:sx n="66" d="100"/>
        <a:sy n="66" d="100"/>
      </p:scale>
      <p:origin x="0" y="0"/>
    </p:cViewPr>
  </p:sorterViewPr>
  <p:notesViewPr>
    <p:cSldViewPr snapToGrid="0">
      <p:cViewPr>
        <p:scale>
          <a:sx n="50" d="100"/>
          <a:sy n="50" d="100"/>
        </p:scale>
        <p:origin x="3403" y="33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viewProps" Target="viewProps.xml"/><Relationship Id="rId7" Type="http://schemas.openxmlformats.org/officeDocument/2006/relationships/slide" Target="slides/slide3.xml"/><Relationship Id="rId71"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61" Type="http://schemas.openxmlformats.org/officeDocument/2006/relationships/slide" Target="slides/slide57.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notesMaster" Target="notesMasters/notesMaster1.xml"/><Relationship Id="rId69" Type="http://schemas.openxmlformats.org/officeDocument/2006/relationships/theme" Target="theme/theme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tableStyles" Target="tableStyles.xml"/></Relationships>
</file>

<file path=ppt/diagrams/_rels/data2.xml.rels><?xml version="1.0" encoding="UTF-8" standalone="yes"?>
<Relationships xmlns="http://schemas.openxmlformats.org/package/2006/relationships"><Relationship Id="rId1" Type="http://schemas.openxmlformats.org/officeDocument/2006/relationships/hyperlink" Target="http://www.data-archive.ac.uk/" TargetMode="External"/></Relationships>
</file>

<file path=ppt/diagrams/_rels/data1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_rels/drawing2.xml.rels><?xml version="1.0" encoding="UTF-8" standalone="yes"?>
<Relationships xmlns="http://schemas.openxmlformats.org/package/2006/relationships"><Relationship Id="rId1" Type="http://schemas.openxmlformats.org/officeDocument/2006/relationships/hyperlink" Target="http://www.data-archive.ac.uk/" TargetMode="External"/></Relationships>
</file>

<file path=ppt/diagrams/_rels/drawing13.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10" Type="http://schemas.openxmlformats.org/officeDocument/2006/relationships/image" Target="../media/image22.svg"/><Relationship Id="rId4" Type="http://schemas.openxmlformats.org/officeDocument/2006/relationships/image" Target="../media/image16.svg"/><Relationship Id="rId9" Type="http://schemas.openxmlformats.org/officeDocument/2006/relationships/image" Target="../media/image21.pn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8E06000-5563-41C1-9B19-89001F5E286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7A63567-C26B-4B60-AF41-200823504C5B}">
      <dgm:prSet/>
      <dgm:spPr/>
      <dgm:t>
        <a:bodyPr/>
        <a:lstStyle/>
        <a:p>
          <a:r>
            <a:rPr lang="en-GB"/>
            <a:t>The data can be very large and complex.</a:t>
          </a:r>
          <a:endParaRPr lang="en-US"/>
        </a:p>
      </dgm:t>
    </dgm:pt>
    <dgm:pt modelId="{EC40C51D-BA45-461C-B400-885F5B7E26C8}" type="parTrans" cxnId="{4CAA4760-D29B-447C-991E-1AD8AB87E1B6}">
      <dgm:prSet/>
      <dgm:spPr/>
      <dgm:t>
        <a:bodyPr/>
        <a:lstStyle/>
        <a:p>
          <a:endParaRPr lang="en-US"/>
        </a:p>
      </dgm:t>
    </dgm:pt>
    <dgm:pt modelId="{D72A941E-497B-4D00-B05F-6ACC1387E8D7}" type="sibTrans" cxnId="{4CAA4760-D29B-447C-991E-1AD8AB87E1B6}">
      <dgm:prSet/>
      <dgm:spPr/>
      <dgm:t>
        <a:bodyPr/>
        <a:lstStyle/>
        <a:p>
          <a:endParaRPr lang="en-US"/>
        </a:p>
      </dgm:t>
    </dgm:pt>
    <dgm:pt modelId="{5EB47630-4FFD-488C-82C8-FA934C899CA6}">
      <dgm:prSet/>
      <dgm:spPr/>
      <dgm:t>
        <a:bodyPr/>
        <a:lstStyle/>
        <a:p>
          <a:r>
            <a:rPr lang="en-GB"/>
            <a:t>The quality of the data should never be taken for granted.</a:t>
          </a:r>
          <a:endParaRPr lang="en-US"/>
        </a:p>
      </dgm:t>
    </dgm:pt>
    <dgm:pt modelId="{62DCB641-A4AD-4606-8375-4059DFC1EE69}" type="parTrans" cxnId="{6CD627C8-0167-444F-9E0A-92BA26836AC6}">
      <dgm:prSet/>
      <dgm:spPr/>
      <dgm:t>
        <a:bodyPr/>
        <a:lstStyle/>
        <a:p>
          <a:endParaRPr lang="en-US"/>
        </a:p>
      </dgm:t>
    </dgm:pt>
    <dgm:pt modelId="{2B6D0332-028E-4249-871D-CFCD2B461D34}" type="sibTrans" cxnId="{6CD627C8-0167-444F-9E0A-92BA26836AC6}">
      <dgm:prSet/>
      <dgm:spPr/>
      <dgm:t>
        <a:bodyPr/>
        <a:lstStyle/>
        <a:p>
          <a:endParaRPr lang="en-US"/>
        </a:p>
      </dgm:t>
    </dgm:pt>
    <dgm:pt modelId="{CD63E195-7E52-4743-8914-3570B42426B1}">
      <dgm:prSet/>
      <dgm:spPr/>
      <dgm:t>
        <a:bodyPr/>
        <a:lstStyle/>
        <a:p>
          <a:r>
            <a:rPr lang="en-GB"/>
            <a:t>Variables important to your analysis might be missing.</a:t>
          </a:r>
          <a:endParaRPr lang="en-US"/>
        </a:p>
      </dgm:t>
    </dgm:pt>
    <dgm:pt modelId="{E8BB7F10-43A6-42CA-91D2-BAD023228D41}" type="parTrans" cxnId="{D923526E-50DA-4406-8947-0A84D027A548}">
      <dgm:prSet/>
      <dgm:spPr/>
      <dgm:t>
        <a:bodyPr/>
        <a:lstStyle/>
        <a:p>
          <a:endParaRPr lang="en-US"/>
        </a:p>
      </dgm:t>
    </dgm:pt>
    <dgm:pt modelId="{FCC5EF08-90A1-45DD-AC88-A350ACDDCDF0}" type="sibTrans" cxnId="{D923526E-50DA-4406-8947-0A84D027A548}">
      <dgm:prSet/>
      <dgm:spPr/>
      <dgm:t>
        <a:bodyPr/>
        <a:lstStyle/>
        <a:p>
          <a:endParaRPr lang="en-US"/>
        </a:p>
      </dgm:t>
    </dgm:pt>
    <dgm:pt modelId="{6D62CF1A-671C-4CB1-A6AD-DC8A47B262EC}">
      <dgm:prSet/>
      <dgm:spPr/>
      <dgm:t>
        <a:bodyPr/>
        <a:lstStyle/>
        <a:p>
          <a:r>
            <a:rPr lang="en-GB"/>
            <a:t>Tip: Be familiar with how the data was collected, coded and, managed.</a:t>
          </a:r>
          <a:endParaRPr lang="en-US"/>
        </a:p>
      </dgm:t>
    </dgm:pt>
    <dgm:pt modelId="{1A228CA9-A5EA-47A2-BC3A-FE5B7E78F6AA}" type="parTrans" cxnId="{F8DC0593-11FF-4AAA-8AD0-63974CA24AFE}">
      <dgm:prSet/>
      <dgm:spPr/>
      <dgm:t>
        <a:bodyPr/>
        <a:lstStyle/>
        <a:p>
          <a:endParaRPr lang="en-US"/>
        </a:p>
      </dgm:t>
    </dgm:pt>
    <dgm:pt modelId="{C76B5296-138F-40FB-9DC5-2F8D5898EF99}" type="sibTrans" cxnId="{F8DC0593-11FF-4AAA-8AD0-63974CA24AFE}">
      <dgm:prSet/>
      <dgm:spPr/>
      <dgm:t>
        <a:bodyPr/>
        <a:lstStyle/>
        <a:p>
          <a:endParaRPr lang="en-US"/>
        </a:p>
      </dgm:t>
    </dgm:pt>
    <dgm:pt modelId="{FDDB0411-09B5-4B96-B977-CD0A95399924}" type="pres">
      <dgm:prSet presAssocID="{68E06000-5563-41C1-9B19-89001F5E2864}" presName="linear" presStyleCnt="0">
        <dgm:presLayoutVars>
          <dgm:animLvl val="lvl"/>
          <dgm:resizeHandles val="exact"/>
        </dgm:presLayoutVars>
      </dgm:prSet>
      <dgm:spPr/>
    </dgm:pt>
    <dgm:pt modelId="{9823E03D-17D7-4D2C-93DE-991CDC3E188F}" type="pres">
      <dgm:prSet presAssocID="{57A63567-C26B-4B60-AF41-200823504C5B}" presName="parentText" presStyleLbl="node1" presStyleIdx="0" presStyleCnt="4">
        <dgm:presLayoutVars>
          <dgm:chMax val="0"/>
          <dgm:bulletEnabled val="1"/>
        </dgm:presLayoutVars>
      </dgm:prSet>
      <dgm:spPr/>
    </dgm:pt>
    <dgm:pt modelId="{F0EB1D8B-8038-4DB4-AEFC-B39C02A4AA32}" type="pres">
      <dgm:prSet presAssocID="{D72A941E-497B-4D00-B05F-6ACC1387E8D7}" presName="spacer" presStyleCnt="0"/>
      <dgm:spPr/>
    </dgm:pt>
    <dgm:pt modelId="{FE8CBFEF-B333-4E3D-95B6-71640CD5CCF3}" type="pres">
      <dgm:prSet presAssocID="{5EB47630-4FFD-488C-82C8-FA934C899CA6}" presName="parentText" presStyleLbl="node1" presStyleIdx="1" presStyleCnt="4">
        <dgm:presLayoutVars>
          <dgm:chMax val="0"/>
          <dgm:bulletEnabled val="1"/>
        </dgm:presLayoutVars>
      </dgm:prSet>
      <dgm:spPr/>
    </dgm:pt>
    <dgm:pt modelId="{D9DD0A9D-4117-45FD-8B86-0EC6490B2007}" type="pres">
      <dgm:prSet presAssocID="{2B6D0332-028E-4249-871D-CFCD2B461D34}" presName="spacer" presStyleCnt="0"/>
      <dgm:spPr/>
    </dgm:pt>
    <dgm:pt modelId="{9D8C9907-AC93-4309-BEA4-19A4F6077545}" type="pres">
      <dgm:prSet presAssocID="{CD63E195-7E52-4743-8914-3570B42426B1}" presName="parentText" presStyleLbl="node1" presStyleIdx="2" presStyleCnt="4">
        <dgm:presLayoutVars>
          <dgm:chMax val="0"/>
          <dgm:bulletEnabled val="1"/>
        </dgm:presLayoutVars>
      </dgm:prSet>
      <dgm:spPr/>
    </dgm:pt>
    <dgm:pt modelId="{5F96DC87-F55F-4BB3-8931-23353F3C91A7}" type="pres">
      <dgm:prSet presAssocID="{FCC5EF08-90A1-45DD-AC88-A350ACDDCDF0}" presName="spacer" presStyleCnt="0"/>
      <dgm:spPr/>
    </dgm:pt>
    <dgm:pt modelId="{0A633EAB-A3DF-462A-9460-376FD61F8622}" type="pres">
      <dgm:prSet presAssocID="{6D62CF1A-671C-4CB1-A6AD-DC8A47B262EC}" presName="parentText" presStyleLbl="node1" presStyleIdx="3" presStyleCnt="4">
        <dgm:presLayoutVars>
          <dgm:chMax val="0"/>
          <dgm:bulletEnabled val="1"/>
        </dgm:presLayoutVars>
      </dgm:prSet>
      <dgm:spPr/>
    </dgm:pt>
  </dgm:ptLst>
  <dgm:cxnLst>
    <dgm:cxn modelId="{4CAA4760-D29B-447C-991E-1AD8AB87E1B6}" srcId="{68E06000-5563-41C1-9B19-89001F5E2864}" destId="{57A63567-C26B-4B60-AF41-200823504C5B}" srcOrd="0" destOrd="0" parTransId="{EC40C51D-BA45-461C-B400-885F5B7E26C8}" sibTransId="{D72A941E-497B-4D00-B05F-6ACC1387E8D7}"/>
    <dgm:cxn modelId="{D923526E-50DA-4406-8947-0A84D027A548}" srcId="{68E06000-5563-41C1-9B19-89001F5E2864}" destId="{CD63E195-7E52-4743-8914-3570B42426B1}" srcOrd="2" destOrd="0" parTransId="{E8BB7F10-43A6-42CA-91D2-BAD023228D41}" sibTransId="{FCC5EF08-90A1-45DD-AC88-A350ACDDCDF0}"/>
    <dgm:cxn modelId="{30F8A182-8FE9-4A5F-AD5E-430DD23D0E5F}" type="presOf" srcId="{CD63E195-7E52-4743-8914-3570B42426B1}" destId="{9D8C9907-AC93-4309-BEA4-19A4F6077545}" srcOrd="0" destOrd="0" presId="urn:microsoft.com/office/officeart/2005/8/layout/vList2"/>
    <dgm:cxn modelId="{FB095A86-809D-4F8F-AF09-9488D6299D25}" type="presOf" srcId="{68E06000-5563-41C1-9B19-89001F5E2864}" destId="{FDDB0411-09B5-4B96-B977-CD0A95399924}" srcOrd="0" destOrd="0" presId="urn:microsoft.com/office/officeart/2005/8/layout/vList2"/>
    <dgm:cxn modelId="{F8DC0593-11FF-4AAA-8AD0-63974CA24AFE}" srcId="{68E06000-5563-41C1-9B19-89001F5E2864}" destId="{6D62CF1A-671C-4CB1-A6AD-DC8A47B262EC}" srcOrd="3" destOrd="0" parTransId="{1A228CA9-A5EA-47A2-BC3A-FE5B7E78F6AA}" sibTransId="{C76B5296-138F-40FB-9DC5-2F8D5898EF99}"/>
    <dgm:cxn modelId="{C96FD394-08ED-44FA-AD09-D926B1A3E5CA}" type="presOf" srcId="{5EB47630-4FFD-488C-82C8-FA934C899CA6}" destId="{FE8CBFEF-B333-4E3D-95B6-71640CD5CCF3}" srcOrd="0" destOrd="0" presId="urn:microsoft.com/office/officeart/2005/8/layout/vList2"/>
    <dgm:cxn modelId="{8587B2B1-1EB3-46C3-B81A-823252AE115E}" type="presOf" srcId="{57A63567-C26B-4B60-AF41-200823504C5B}" destId="{9823E03D-17D7-4D2C-93DE-991CDC3E188F}" srcOrd="0" destOrd="0" presId="urn:microsoft.com/office/officeart/2005/8/layout/vList2"/>
    <dgm:cxn modelId="{6CD627C8-0167-444F-9E0A-92BA26836AC6}" srcId="{68E06000-5563-41C1-9B19-89001F5E2864}" destId="{5EB47630-4FFD-488C-82C8-FA934C899CA6}" srcOrd="1" destOrd="0" parTransId="{62DCB641-A4AD-4606-8375-4059DFC1EE69}" sibTransId="{2B6D0332-028E-4249-871D-CFCD2B461D34}"/>
    <dgm:cxn modelId="{DE5C22CB-145C-41E7-8371-8B9E0BE2A8D6}" type="presOf" srcId="{6D62CF1A-671C-4CB1-A6AD-DC8A47B262EC}" destId="{0A633EAB-A3DF-462A-9460-376FD61F8622}" srcOrd="0" destOrd="0" presId="urn:microsoft.com/office/officeart/2005/8/layout/vList2"/>
    <dgm:cxn modelId="{9DBD672C-918E-4837-94ED-31C24EDE2D21}" type="presParOf" srcId="{FDDB0411-09B5-4B96-B977-CD0A95399924}" destId="{9823E03D-17D7-4D2C-93DE-991CDC3E188F}" srcOrd="0" destOrd="0" presId="urn:microsoft.com/office/officeart/2005/8/layout/vList2"/>
    <dgm:cxn modelId="{A2485DAD-305D-412C-AE4E-9A9A9A8171AC}" type="presParOf" srcId="{FDDB0411-09B5-4B96-B977-CD0A95399924}" destId="{F0EB1D8B-8038-4DB4-AEFC-B39C02A4AA32}" srcOrd="1" destOrd="0" presId="urn:microsoft.com/office/officeart/2005/8/layout/vList2"/>
    <dgm:cxn modelId="{5CF37B22-E278-4EA4-BA41-63A2470854FC}" type="presParOf" srcId="{FDDB0411-09B5-4B96-B977-CD0A95399924}" destId="{FE8CBFEF-B333-4E3D-95B6-71640CD5CCF3}" srcOrd="2" destOrd="0" presId="urn:microsoft.com/office/officeart/2005/8/layout/vList2"/>
    <dgm:cxn modelId="{FE23EDF2-0FA2-4F3C-8981-21D3D499D654}" type="presParOf" srcId="{FDDB0411-09B5-4B96-B977-CD0A95399924}" destId="{D9DD0A9D-4117-45FD-8B86-0EC6490B2007}" srcOrd="3" destOrd="0" presId="urn:microsoft.com/office/officeart/2005/8/layout/vList2"/>
    <dgm:cxn modelId="{E61B9EB6-0C15-491C-9320-4F51F26D5918}" type="presParOf" srcId="{FDDB0411-09B5-4B96-B977-CD0A95399924}" destId="{9D8C9907-AC93-4309-BEA4-19A4F6077545}" srcOrd="4" destOrd="0" presId="urn:microsoft.com/office/officeart/2005/8/layout/vList2"/>
    <dgm:cxn modelId="{0248566D-138C-4480-B9C6-F443DF22DEB6}" type="presParOf" srcId="{FDDB0411-09B5-4B96-B977-CD0A95399924}" destId="{5F96DC87-F55F-4BB3-8931-23353F3C91A7}" srcOrd="5" destOrd="0" presId="urn:microsoft.com/office/officeart/2005/8/layout/vList2"/>
    <dgm:cxn modelId="{3200DE47-F856-44AB-AC25-BA32F9E1CAF5}" type="presParOf" srcId="{FDDB0411-09B5-4B96-B977-CD0A95399924}" destId="{0A633EAB-A3DF-462A-9460-376FD61F862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43DCFEF-7520-4F4F-84C8-FBBAED4EC9F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B02D07C5-18BD-44A3-817B-E53688635CE6}">
      <dgm:prSet/>
      <dgm:spPr/>
      <dgm:t>
        <a:bodyPr/>
        <a:lstStyle/>
        <a:p>
          <a:r>
            <a:rPr lang="en-US"/>
            <a:t>Stores quantitative data from previous studies</a:t>
          </a:r>
        </a:p>
      </dgm:t>
    </dgm:pt>
    <dgm:pt modelId="{BEAA6190-97F9-4CCB-BA1D-4E8D594AE051}" type="parTrans" cxnId="{FB3DE7DE-2017-43B9-8D27-E8E8C0D3D787}">
      <dgm:prSet/>
      <dgm:spPr/>
      <dgm:t>
        <a:bodyPr/>
        <a:lstStyle/>
        <a:p>
          <a:endParaRPr lang="en-US"/>
        </a:p>
      </dgm:t>
    </dgm:pt>
    <dgm:pt modelId="{A82D6DF6-5570-4E30-B792-6EF7F391C561}" type="sibTrans" cxnId="{FB3DE7DE-2017-43B9-8D27-E8E8C0D3D787}">
      <dgm:prSet/>
      <dgm:spPr/>
      <dgm:t>
        <a:bodyPr/>
        <a:lstStyle/>
        <a:p>
          <a:endParaRPr lang="en-US"/>
        </a:p>
      </dgm:t>
    </dgm:pt>
    <dgm:pt modelId="{994F500E-994A-426E-8730-76DB93C6BBA1}">
      <dgm:prSet/>
      <dgm:spPr/>
      <dgm:t>
        <a:bodyPr/>
        <a:lstStyle/>
        <a:p>
          <a:r>
            <a:rPr lang="en-US"/>
            <a:t>Housed at the University of Essex</a:t>
          </a:r>
        </a:p>
      </dgm:t>
    </dgm:pt>
    <dgm:pt modelId="{89924657-5A52-459F-8560-738AC4127FBB}" type="parTrans" cxnId="{D465874B-56FA-40BB-91DA-24A4F0CCA282}">
      <dgm:prSet/>
      <dgm:spPr/>
      <dgm:t>
        <a:bodyPr/>
        <a:lstStyle/>
        <a:p>
          <a:endParaRPr lang="en-US"/>
        </a:p>
      </dgm:t>
    </dgm:pt>
    <dgm:pt modelId="{64A1E3EE-D30B-407B-BEB2-EEAE7839E10E}" type="sibTrans" cxnId="{D465874B-56FA-40BB-91DA-24A4F0CCA282}">
      <dgm:prSet/>
      <dgm:spPr/>
      <dgm:t>
        <a:bodyPr/>
        <a:lstStyle/>
        <a:p>
          <a:endParaRPr lang="en-US"/>
        </a:p>
      </dgm:t>
    </dgm:pt>
    <dgm:pt modelId="{4E4D760A-676B-4E89-B517-EB6F4DE73998}">
      <dgm:prSet/>
      <dgm:spPr/>
      <dgm:t>
        <a:bodyPr/>
        <a:lstStyle/>
        <a:p>
          <a:r>
            <a:rPr lang="en-US"/>
            <a:t>The online catalogue is available at: </a:t>
          </a:r>
          <a:r>
            <a:rPr lang="en-US">
              <a:hlinkClick xmlns:r="http://schemas.openxmlformats.org/officeDocument/2006/relationships" r:id="rId1"/>
            </a:rPr>
            <a:t>http://www.data-archive.ac.uk </a:t>
          </a:r>
          <a:endParaRPr lang="en-US"/>
        </a:p>
      </dgm:t>
    </dgm:pt>
    <dgm:pt modelId="{E3604E3E-E2EA-40D2-852C-A935F8DDDD5C}" type="parTrans" cxnId="{20943C1E-98A9-4192-961C-D5259B5E2F6E}">
      <dgm:prSet/>
      <dgm:spPr/>
      <dgm:t>
        <a:bodyPr/>
        <a:lstStyle/>
        <a:p>
          <a:endParaRPr lang="en-US"/>
        </a:p>
      </dgm:t>
    </dgm:pt>
    <dgm:pt modelId="{1B3B20AD-B74F-4AFA-A297-ED6D1477715D}" type="sibTrans" cxnId="{20943C1E-98A9-4192-961C-D5259B5E2F6E}">
      <dgm:prSet/>
      <dgm:spPr/>
      <dgm:t>
        <a:bodyPr/>
        <a:lstStyle/>
        <a:p>
          <a:endParaRPr lang="en-US"/>
        </a:p>
      </dgm:t>
    </dgm:pt>
    <dgm:pt modelId="{354B668A-E9CC-460D-801E-C09829867CF7}">
      <dgm:prSet/>
      <dgm:spPr/>
      <dgm:t>
        <a:bodyPr/>
        <a:lstStyle/>
        <a:p>
          <a:r>
            <a:rPr lang="en-US"/>
            <a:t>Documentation for each study includes: topic, method, sample, sponsors, publications</a:t>
          </a:r>
        </a:p>
      </dgm:t>
    </dgm:pt>
    <dgm:pt modelId="{BDEF663A-5142-445E-9C42-4259C7212242}" type="parTrans" cxnId="{AE9EC925-6B63-40BB-B328-F26458C8B3B4}">
      <dgm:prSet/>
      <dgm:spPr/>
      <dgm:t>
        <a:bodyPr/>
        <a:lstStyle/>
        <a:p>
          <a:endParaRPr lang="en-US"/>
        </a:p>
      </dgm:t>
    </dgm:pt>
    <dgm:pt modelId="{6205C9D7-D049-4882-A4A3-F748D0DF5CC4}" type="sibTrans" cxnId="{AE9EC925-6B63-40BB-B328-F26458C8B3B4}">
      <dgm:prSet/>
      <dgm:spPr/>
      <dgm:t>
        <a:bodyPr/>
        <a:lstStyle/>
        <a:p>
          <a:endParaRPr lang="en-US"/>
        </a:p>
      </dgm:t>
    </dgm:pt>
    <dgm:pt modelId="{93C0D51D-80E8-4428-85AA-C1CFA11DEDB2}">
      <dgm:prSet/>
      <dgm:spPr/>
      <dgm:t>
        <a:bodyPr/>
        <a:lstStyle/>
        <a:p>
          <a:r>
            <a:rPr lang="en-US"/>
            <a:t>Download and order datasets</a:t>
          </a:r>
        </a:p>
      </dgm:t>
    </dgm:pt>
    <dgm:pt modelId="{F03BCEF0-434E-4435-B2CC-9C5001D27174}" type="parTrans" cxnId="{D5BF085E-0B88-46D4-8AE3-AF5221C5BF88}">
      <dgm:prSet/>
      <dgm:spPr/>
      <dgm:t>
        <a:bodyPr/>
        <a:lstStyle/>
        <a:p>
          <a:endParaRPr lang="en-US"/>
        </a:p>
      </dgm:t>
    </dgm:pt>
    <dgm:pt modelId="{E4989B4A-182A-4099-ADBC-0037C2E90822}" type="sibTrans" cxnId="{D5BF085E-0B88-46D4-8AE3-AF5221C5BF88}">
      <dgm:prSet/>
      <dgm:spPr/>
      <dgm:t>
        <a:bodyPr/>
        <a:lstStyle/>
        <a:p>
          <a:endParaRPr lang="en-US"/>
        </a:p>
      </dgm:t>
    </dgm:pt>
    <dgm:pt modelId="{F2C20F93-68A2-4A8D-814A-290A24FA1C29}" type="pres">
      <dgm:prSet presAssocID="{143DCFEF-7520-4F4F-84C8-FBBAED4EC9F8}" presName="linear" presStyleCnt="0">
        <dgm:presLayoutVars>
          <dgm:animLvl val="lvl"/>
          <dgm:resizeHandles val="exact"/>
        </dgm:presLayoutVars>
      </dgm:prSet>
      <dgm:spPr/>
    </dgm:pt>
    <dgm:pt modelId="{BCD64321-A28F-4D44-9AE2-6BF700D5CC1E}" type="pres">
      <dgm:prSet presAssocID="{B02D07C5-18BD-44A3-817B-E53688635CE6}" presName="parentText" presStyleLbl="node1" presStyleIdx="0" presStyleCnt="5">
        <dgm:presLayoutVars>
          <dgm:chMax val="0"/>
          <dgm:bulletEnabled val="1"/>
        </dgm:presLayoutVars>
      </dgm:prSet>
      <dgm:spPr/>
    </dgm:pt>
    <dgm:pt modelId="{251383F7-A69F-4FD2-9CD4-39A597424F33}" type="pres">
      <dgm:prSet presAssocID="{A82D6DF6-5570-4E30-B792-6EF7F391C561}" presName="spacer" presStyleCnt="0"/>
      <dgm:spPr/>
    </dgm:pt>
    <dgm:pt modelId="{E0B3FC7A-4E14-416C-88C7-487A80819CD4}" type="pres">
      <dgm:prSet presAssocID="{994F500E-994A-426E-8730-76DB93C6BBA1}" presName="parentText" presStyleLbl="node1" presStyleIdx="1" presStyleCnt="5">
        <dgm:presLayoutVars>
          <dgm:chMax val="0"/>
          <dgm:bulletEnabled val="1"/>
        </dgm:presLayoutVars>
      </dgm:prSet>
      <dgm:spPr/>
    </dgm:pt>
    <dgm:pt modelId="{FECEB3DC-115C-45FD-B48F-CA77B823CD4C}" type="pres">
      <dgm:prSet presAssocID="{64A1E3EE-D30B-407B-BEB2-EEAE7839E10E}" presName="spacer" presStyleCnt="0"/>
      <dgm:spPr/>
    </dgm:pt>
    <dgm:pt modelId="{A7B5A532-CAEC-4B7D-AA68-B13046425894}" type="pres">
      <dgm:prSet presAssocID="{4E4D760A-676B-4E89-B517-EB6F4DE73998}" presName="parentText" presStyleLbl="node1" presStyleIdx="2" presStyleCnt="5">
        <dgm:presLayoutVars>
          <dgm:chMax val="0"/>
          <dgm:bulletEnabled val="1"/>
        </dgm:presLayoutVars>
      </dgm:prSet>
      <dgm:spPr/>
    </dgm:pt>
    <dgm:pt modelId="{866A07B2-EC64-40FB-82BD-018CECF43FDC}" type="pres">
      <dgm:prSet presAssocID="{1B3B20AD-B74F-4AFA-A297-ED6D1477715D}" presName="spacer" presStyleCnt="0"/>
      <dgm:spPr/>
    </dgm:pt>
    <dgm:pt modelId="{E61133E3-574F-49D3-AC3B-C3A0E4CC05A3}" type="pres">
      <dgm:prSet presAssocID="{354B668A-E9CC-460D-801E-C09829867CF7}" presName="parentText" presStyleLbl="node1" presStyleIdx="3" presStyleCnt="5">
        <dgm:presLayoutVars>
          <dgm:chMax val="0"/>
          <dgm:bulletEnabled val="1"/>
        </dgm:presLayoutVars>
      </dgm:prSet>
      <dgm:spPr/>
    </dgm:pt>
    <dgm:pt modelId="{74CD905B-9DE5-4F76-BB57-1794677A48D5}" type="pres">
      <dgm:prSet presAssocID="{6205C9D7-D049-4882-A4A3-F748D0DF5CC4}" presName="spacer" presStyleCnt="0"/>
      <dgm:spPr/>
    </dgm:pt>
    <dgm:pt modelId="{4E8470CC-D3FB-4888-8BA5-239B390DEAF9}" type="pres">
      <dgm:prSet presAssocID="{93C0D51D-80E8-4428-85AA-C1CFA11DEDB2}" presName="parentText" presStyleLbl="node1" presStyleIdx="4" presStyleCnt="5">
        <dgm:presLayoutVars>
          <dgm:chMax val="0"/>
          <dgm:bulletEnabled val="1"/>
        </dgm:presLayoutVars>
      </dgm:prSet>
      <dgm:spPr/>
    </dgm:pt>
  </dgm:ptLst>
  <dgm:cxnLst>
    <dgm:cxn modelId="{20943C1E-98A9-4192-961C-D5259B5E2F6E}" srcId="{143DCFEF-7520-4F4F-84C8-FBBAED4EC9F8}" destId="{4E4D760A-676B-4E89-B517-EB6F4DE73998}" srcOrd="2" destOrd="0" parTransId="{E3604E3E-E2EA-40D2-852C-A935F8DDDD5C}" sibTransId="{1B3B20AD-B74F-4AFA-A297-ED6D1477715D}"/>
    <dgm:cxn modelId="{F39D0E22-5D2B-4650-BC22-982A29FCDB17}" type="presOf" srcId="{B02D07C5-18BD-44A3-817B-E53688635CE6}" destId="{BCD64321-A28F-4D44-9AE2-6BF700D5CC1E}" srcOrd="0" destOrd="0" presId="urn:microsoft.com/office/officeart/2005/8/layout/vList2"/>
    <dgm:cxn modelId="{AE9EC925-6B63-40BB-B328-F26458C8B3B4}" srcId="{143DCFEF-7520-4F4F-84C8-FBBAED4EC9F8}" destId="{354B668A-E9CC-460D-801E-C09829867CF7}" srcOrd="3" destOrd="0" parTransId="{BDEF663A-5142-445E-9C42-4259C7212242}" sibTransId="{6205C9D7-D049-4882-A4A3-F748D0DF5CC4}"/>
    <dgm:cxn modelId="{D5BF085E-0B88-46D4-8AE3-AF5221C5BF88}" srcId="{143DCFEF-7520-4F4F-84C8-FBBAED4EC9F8}" destId="{93C0D51D-80E8-4428-85AA-C1CFA11DEDB2}" srcOrd="4" destOrd="0" parTransId="{F03BCEF0-434E-4435-B2CC-9C5001D27174}" sibTransId="{E4989B4A-182A-4099-ADBC-0037C2E90822}"/>
    <dgm:cxn modelId="{B262C766-EFE2-42DE-9021-DDAF7E1B9616}" type="presOf" srcId="{994F500E-994A-426E-8730-76DB93C6BBA1}" destId="{E0B3FC7A-4E14-416C-88C7-487A80819CD4}" srcOrd="0" destOrd="0" presId="urn:microsoft.com/office/officeart/2005/8/layout/vList2"/>
    <dgm:cxn modelId="{D465874B-56FA-40BB-91DA-24A4F0CCA282}" srcId="{143DCFEF-7520-4F4F-84C8-FBBAED4EC9F8}" destId="{994F500E-994A-426E-8730-76DB93C6BBA1}" srcOrd="1" destOrd="0" parTransId="{89924657-5A52-459F-8560-738AC4127FBB}" sibTransId="{64A1E3EE-D30B-407B-BEB2-EEAE7839E10E}"/>
    <dgm:cxn modelId="{84702686-63D1-4711-A602-DACE12A31086}" type="presOf" srcId="{4E4D760A-676B-4E89-B517-EB6F4DE73998}" destId="{A7B5A532-CAEC-4B7D-AA68-B13046425894}" srcOrd="0" destOrd="0" presId="urn:microsoft.com/office/officeart/2005/8/layout/vList2"/>
    <dgm:cxn modelId="{FD70B198-03A0-43F1-BEE9-496EDBF2F9E6}" type="presOf" srcId="{354B668A-E9CC-460D-801E-C09829867CF7}" destId="{E61133E3-574F-49D3-AC3B-C3A0E4CC05A3}" srcOrd="0" destOrd="0" presId="urn:microsoft.com/office/officeart/2005/8/layout/vList2"/>
    <dgm:cxn modelId="{5EC2C2D2-4A44-4ACA-9581-6B8765A0A272}" type="presOf" srcId="{93C0D51D-80E8-4428-85AA-C1CFA11DEDB2}" destId="{4E8470CC-D3FB-4888-8BA5-239B390DEAF9}" srcOrd="0" destOrd="0" presId="urn:microsoft.com/office/officeart/2005/8/layout/vList2"/>
    <dgm:cxn modelId="{FB3DE7DE-2017-43B9-8D27-E8E8C0D3D787}" srcId="{143DCFEF-7520-4F4F-84C8-FBBAED4EC9F8}" destId="{B02D07C5-18BD-44A3-817B-E53688635CE6}" srcOrd="0" destOrd="0" parTransId="{BEAA6190-97F9-4CCB-BA1D-4E8D594AE051}" sibTransId="{A82D6DF6-5570-4E30-B792-6EF7F391C561}"/>
    <dgm:cxn modelId="{01BACFE3-41D3-4D19-AD4E-351D30512C4F}" type="presOf" srcId="{143DCFEF-7520-4F4F-84C8-FBBAED4EC9F8}" destId="{F2C20F93-68A2-4A8D-814A-290A24FA1C29}" srcOrd="0" destOrd="0" presId="urn:microsoft.com/office/officeart/2005/8/layout/vList2"/>
    <dgm:cxn modelId="{F2AE9F03-1565-4E30-AE2A-04B645F7A023}" type="presParOf" srcId="{F2C20F93-68A2-4A8D-814A-290A24FA1C29}" destId="{BCD64321-A28F-4D44-9AE2-6BF700D5CC1E}" srcOrd="0" destOrd="0" presId="urn:microsoft.com/office/officeart/2005/8/layout/vList2"/>
    <dgm:cxn modelId="{EBB358F5-E7FE-4B6B-984B-AD6537CB279E}" type="presParOf" srcId="{F2C20F93-68A2-4A8D-814A-290A24FA1C29}" destId="{251383F7-A69F-4FD2-9CD4-39A597424F33}" srcOrd="1" destOrd="0" presId="urn:microsoft.com/office/officeart/2005/8/layout/vList2"/>
    <dgm:cxn modelId="{E64CA043-AD68-48A2-B354-F0CD4E13EAA0}" type="presParOf" srcId="{F2C20F93-68A2-4A8D-814A-290A24FA1C29}" destId="{E0B3FC7A-4E14-416C-88C7-487A80819CD4}" srcOrd="2" destOrd="0" presId="urn:microsoft.com/office/officeart/2005/8/layout/vList2"/>
    <dgm:cxn modelId="{E52A65BF-AB50-456D-83DF-89B4C579C7D6}" type="presParOf" srcId="{F2C20F93-68A2-4A8D-814A-290A24FA1C29}" destId="{FECEB3DC-115C-45FD-B48F-CA77B823CD4C}" srcOrd="3" destOrd="0" presId="urn:microsoft.com/office/officeart/2005/8/layout/vList2"/>
    <dgm:cxn modelId="{BAB20A66-3197-4B9F-A81E-08C7E915D8AD}" type="presParOf" srcId="{F2C20F93-68A2-4A8D-814A-290A24FA1C29}" destId="{A7B5A532-CAEC-4B7D-AA68-B13046425894}" srcOrd="4" destOrd="0" presId="urn:microsoft.com/office/officeart/2005/8/layout/vList2"/>
    <dgm:cxn modelId="{8A36212E-EEF5-433B-BFE2-E99EB4B3AAB3}" type="presParOf" srcId="{F2C20F93-68A2-4A8D-814A-290A24FA1C29}" destId="{866A07B2-EC64-40FB-82BD-018CECF43FDC}" srcOrd="5" destOrd="0" presId="urn:microsoft.com/office/officeart/2005/8/layout/vList2"/>
    <dgm:cxn modelId="{C77D8B76-1A8C-4A3B-A566-640A72376975}" type="presParOf" srcId="{F2C20F93-68A2-4A8D-814A-290A24FA1C29}" destId="{E61133E3-574F-49D3-AC3B-C3A0E4CC05A3}" srcOrd="6" destOrd="0" presId="urn:microsoft.com/office/officeart/2005/8/layout/vList2"/>
    <dgm:cxn modelId="{EF4A3527-6429-43E4-9C3C-81DFB09CF12A}" type="presParOf" srcId="{F2C20F93-68A2-4A8D-814A-290A24FA1C29}" destId="{74CD905B-9DE5-4F76-BB57-1794677A48D5}" srcOrd="7" destOrd="0" presId="urn:microsoft.com/office/officeart/2005/8/layout/vList2"/>
    <dgm:cxn modelId="{C9C74796-D9D6-4C50-A36C-8B1F85475A44}" type="presParOf" srcId="{F2C20F93-68A2-4A8D-814A-290A24FA1C29}" destId="{4E8470CC-D3FB-4888-8BA5-239B390DEAF9}"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8C7B513-8EFD-4749-AA91-405D5372BA08}" type="doc">
      <dgm:prSet loTypeId="urn:microsoft.com/office/officeart/2005/8/layout/hierarchy1" loCatId="hierarchy" qsTypeId="urn:microsoft.com/office/officeart/2005/8/quickstyle/simple2" qsCatId="simple" csTypeId="urn:microsoft.com/office/officeart/2005/8/colors/colorful1" csCatId="colorful"/>
      <dgm:spPr/>
      <dgm:t>
        <a:bodyPr/>
        <a:lstStyle/>
        <a:p>
          <a:endParaRPr lang="en-US"/>
        </a:p>
      </dgm:t>
    </dgm:pt>
    <dgm:pt modelId="{45616664-577D-4425-A27F-32D5226545A9}">
      <dgm:prSet/>
      <dgm:spPr/>
      <dgm:t>
        <a:bodyPr/>
        <a:lstStyle/>
        <a:p>
          <a:r>
            <a:rPr lang="en-US"/>
            <a:t>Many countries have data archives where data is collected by government agencies, university researchers, and commercial organizations. These are often accessed free.</a:t>
          </a:r>
        </a:p>
      </dgm:t>
    </dgm:pt>
    <dgm:pt modelId="{EA243A86-B43F-453D-B15E-A89ADD169F6A}" type="parTrans" cxnId="{2383A069-31D7-4058-9169-8604C283EFB1}">
      <dgm:prSet/>
      <dgm:spPr/>
      <dgm:t>
        <a:bodyPr/>
        <a:lstStyle/>
        <a:p>
          <a:endParaRPr lang="en-US"/>
        </a:p>
      </dgm:t>
    </dgm:pt>
    <dgm:pt modelId="{D27BB25E-885F-4A97-A83A-82ACF5B5BA44}" type="sibTrans" cxnId="{2383A069-31D7-4058-9169-8604C283EFB1}">
      <dgm:prSet/>
      <dgm:spPr/>
      <dgm:t>
        <a:bodyPr/>
        <a:lstStyle/>
        <a:p>
          <a:endParaRPr lang="en-US"/>
        </a:p>
      </dgm:t>
    </dgm:pt>
    <dgm:pt modelId="{C41CB32A-02F2-43E6-9014-E787F079BBAA}">
      <dgm:prSet/>
      <dgm:spPr/>
      <dgm:t>
        <a:bodyPr/>
        <a:lstStyle/>
        <a:p>
          <a:r>
            <a:rPr lang="en-US"/>
            <a:t>Virtually every country also has a list of national statistic agencies </a:t>
          </a:r>
        </a:p>
      </dgm:t>
    </dgm:pt>
    <dgm:pt modelId="{441BB74E-D012-48DB-AA77-422519820ADD}" type="parTrans" cxnId="{EDA46EDE-A642-4B98-A0DE-3301BB66BB6C}">
      <dgm:prSet/>
      <dgm:spPr/>
      <dgm:t>
        <a:bodyPr/>
        <a:lstStyle/>
        <a:p>
          <a:endParaRPr lang="en-US"/>
        </a:p>
      </dgm:t>
    </dgm:pt>
    <dgm:pt modelId="{63742D94-297C-444B-99C5-B4A4ECF45722}" type="sibTrans" cxnId="{EDA46EDE-A642-4B98-A0DE-3301BB66BB6C}">
      <dgm:prSet/>
      <dgm:spPr/>
      <dgm:t>
        <a:bodyPr/>
        <a:lstStyle/>
        <a:p>
          <a:endParaRPr lang="en-US"/>
        </a:p>
      </dgm:t>
    </dgm:pt>
    <dgm:pt modelId="{2E70B2FD-65BD-4E04-853C-CE156513453D}" type="pres">
      <dgm:prSet presAssocID="{18C7B513-8EFD-4749-AA91-405D5372BA08}" presName="hierChild1" presStyleCnt="0">
        <dgm:presLayoutVars>
          <dgm:chPref val="1"/>
          <dgm:dir/>
          <dgm:animOne val="branch"/>
          <dgm:animLvl val="lvl"/>
          <dgm:resizeHandles/>
        </dgm:presLayoutVars>
      </dgm:prSet>
      <dgm:spPr/>
    </dgm:pt>
    <dgm:pt modelId="{7E2F8C01-2CB7-4B00-9A8E-6FB166CAB397}" type="pres">
      <dgm:prSet presAssocID="{45616664-577D-4425-A27F-32D5226545A9}" presName="hierRoot1" presStyleCnt="0"/>
      <dgm:spPr/>
    </dgm:pt>
    <dgm:pt modelId="{E0FB43C4-EC90-48E1-98C3-916A0685ABC6}" type="pres">
      <dgm:prSet presAssocID="{45616664-577D-4425-A27F-32D5226545A9}" presName="composite" presStyleCnt="0"/>
      <dgm:spPr/>
    </dgm:pt>
    <dgm:pt modelId="{AE8CDFA9-4FF0-4DA2-B9F9-8E2E278B479E}" type="pres">
      <dgm:prSet presAssocID="{45616664-577D-4425-A27F-32D5226545A9}" presName="background" presStyleLbl="node0" presStyleIdx="0" presStyleCnt="2"/>
      <dgm:spPr/>
    </dgm:pt>
    <dgm:pt modelId="{25561B37-06B9-4E20-88EE-A3A7384F1C90}" type="pres">
      <dgm:prSet presAssocID="{45616664-577D-4425-A27F-32D5226545A9}" presName="text" presStyleLbl="fgAcc0" presStyleIdx="0" presStyleCnt="2">
        <dgm:presLayoutVars>
          <dgm:chPref val="3"/>
        </dgm:presLayoutVars>
      </dgm:prSet>
      <dgm:spPr/>
    </dgm:pt>
    <dgm:pt modelId="{C4A24AE5-1871-4F45-B1E0-B0269E6F9FDB}" type="pres">
      <dgm:prSet presAssocID="{45616664-577D-4425-A27F-32D5226545A9}" presName="hierChild2" presStyleCnt="0"/>
      <dgm:spPr/>
    </dgm:pt>
    <dgm:pt modelId="{494C543C-5832-49AF-928B-F06B65A7E54F}" type="pres">
      <dgm:prSet presAssocID="{C41CB32A-02F2-43E6-9014-E787F079BBAA}" presName="hierRoot1" presStyleCnt="0"/>
      <dgm:spPr/>
    </dgm:pt>
    <dgm:pt modelId="{68CDE574-924E-4911-AB1B-E82E67D9A33D}" type="pres">
      <dgm:prSet presAssocID="{C41CB32A-02F2-43E6-9014-E787F079BBAA}" presName="composite" presStyleCnt="0"/>
      <dgm:spPr/>
    </dgm:pt>
    <dgm:pt modelId="{C88685D2-7E0F-4D47-9D73-E5C30DBEDCC0}" type="pres">
      <dgm:prSet presAssocID="{C41CB32A-02F2-43E6-9014-E787F079BBAA}" presName="background" presStyleLbl="node0" presStyleIdx="1" presStyleCnt="2"/>
      <dgm:spPr/>
    </dgm:pt>
    <dgm:pt modelId="{2497278A-CE82-444A-8289-9E349B08FDA9}" type="pres">
      <dgm:prSet presAssocID="{C41CB32A-02F2-43E6-9014-E787F079BBAA}" presName="text" presStyleLbl="fgAcc0" presStyleIdx="1" presStyleCnt="2">
        <dgm:presLayoutVars>
          <dgm:chPref val="3"/>
        </dgm:presLayoutVars>
      </dgm:prSet>
      <dgm:spPr/>
    </dgm:pt>
    <dgm:pt modelId="{6ABD0ACE-DDB0-43C6-9A19-D7E7F2A90265}" type="pres">
      <dgm:prSet presAssocID="{C41CB32A-02F2-43E6-9014-E787F079BBAA}" presName="hierChild2" presStyleCnt="0"/>
      <dgm:spPr/>
    </dgm:pt>
  </dgm:ptLst>
  <dgm:cxnLst>
    <dgm:cxn modelId="{721D5F00-4420-429C-A9E6-C6AB9EBFECFD}" type="presOf" srcId="{45616664-577D-4425-A27F-32D5226545A9}" destId="{25561B37-06B9-4E20-88EE-A3A7384F1C90}" srcOrd="0" destOrd="0" presId="urn:microsoft.com/office/officeart/2005/8/layout/hierarchy1"/>
    <dgm:cxn modelId="{2383A069-31D7-4058-9169-8604C283EFB1}" srcId="{18C7B513-8EFD-4749-AA91-405D5372BA08}" destId="{45616664-577D-4425-A27F-32D5226545A9}" srcOrd="0" destOrd="0" parTransId="{EA243A86-B43F-453D-B15E-A89ADD169F6A}" sibTransId="{D27BB25E-885F-4A97-A83A-82ACF5B5BA44}"/>
    <dgm:cxn modelId="{DB903E6D-6CCF-4617-A481-B2CA96317306}" type="presOf" srcId="{C41CB32A-02F2-43E6-9014-E787F079BBAA}" destId="{2497278A-CE82-444A-8289-9E349B08FDA9}" srcOrd="0" destOrd="0" presId="urn:microsoft.com/office/officeart/2005/8/layout/hierarchy1"/>
    <dgm:cxn modelId="{EDA46EDE-A642-4B98-A0DE-3301BB66BB6C}" srcId="{18C7B513-8EFD-4749-AA91-405D5372BA08}" destId="{C41CB32A-02F2-43E6-9014-E787F079BBAA}" srcOrd="1" destOrd="0" parTransId="{441BB74E-D012-48DB-AA77-422519820ADD}" sibTransId="{63742D94-297C-444B-99C5-B4A4ECF45722}"/>
    <dgm:cxn modelId="{6F1AB6F4-25B7-4787-A17F-2BCB54C2DAA6}" type="presOf" srcId="{18C7B513-8EFD-4749-AA91-405D5372BA08}" destId="{2E70B2FD-65BD-4E04-853C-CE156513453D}" srcOrd="0" destOrd="0" presId="urn:microsoft.com/office/officeart/2005/8/layout/hierarchy1"/>
    <dgm:cxn modelId="{1BE56076-BDC7-4328-9541-CAD7F81BDE39}" type="presParOf" srcId="{2E70B2FD-65BD-4E04-853C-CE156513453D}" destId="{7E2F8C01-2CB7-4B00-9A8E-6FB166CAB397}" srcOrd="0" destOrd="0" presId="urn:microsoft.com/office/officeart/2005/8/layout/hierarchy1"/>
    <dgm:cxn modelId="{5E8B54A0-2B65-4B25-A14A-019114817FE9}" type="presParOf" srcId="{7E2F8C01-2CB7-4B00-9A8E-6FB166CAB397}" destId="{E0FB43C4-EC90-48E1-98C3-916A0685ABC6}" srcOrd="0" destOrd="0" presId="urn:microsoft.com/office/officeart/2005/8/layout/hierarchy1"/>
    <dgm:cxn modelId="{224595B5-E170-437A-B7A5-EC5655B73D45}" type="presParOf" srcId="{E0FB43C4-EC90-48E1-98C3-916A0685ABC6}" destId="{AE8CDFA9-4FF0-4DA2-B9F9-8E2E278B479E}" srcOrd="0" destOrd="0" presId="urn:microsoft.com/office/officeart/2005/8/layout/hierarchy1"/>
    <dgm:cxn modelId="{7FE79211-BDDE-4534-8FE3-3E780AF40EDE}" type="presParOf" srcId="{E0FB43C4-EC90-48E1-98C3-916A0685ABC6}" destId="{25561B37-06B9-4E20-88EE-A3A7384F1C90}" srcOrd="1" destOrd="0" presId="urn:microsoft.com/office/officeart/2005/8/layout/hierarchy1"/>
    <dgm:cxn modelId="{21C958BC-04DE-4033-887D-FEF4999E91B6}" type="presParOf" srcId="{7E2F8C01-2CB7-4B00-9A8E-6FB166CAB397}" destId="{C4A24AE5-1871-4F45-B1E0-B0269E6F9FDB}" srcOrd="1" destOrd="0" presId="urn:microsoft.com/office/officeart/2005/8/layout/hierarchy1"/>
    <dgm:cxn modelId="{45636DA3-449A-4D0D-97E1-EFE201FBF659}" type="presParOf" srcId="{2E70B2FD-65BD-4E04-853C-CE156513453D}" destId="{494C543C-5832-49AF-928B-F06B65A7E54F}" srcOrd="1" destOrd="0" presId="urn:microsoft.com/office/officeart/2005/8/layout/hierarchy1"/>
    <dgm:cxn modelId="{695D2CA0-DD8C-44D8-8F47-EA7BC320A1BA}" type="presParOf" srcId="{494C543C-5832-49AF-928B-F06B65A7E54F}" destId="{68CDE574-924E-4911-AB1B-E82E67D9A33D}" srcOrd="0" destOrd="0" presId="urn:microsoft.com/office/officeart/2005/8/layout/hierarchy1"/>
    <dgm:cxn modelId="{DDDB4660-459A-4B90-A9C8-5CCB5001EE9E}" type="presParOf" srcId="{68CDE574-924E-4911-AB1B-E82E67D9A33D}" destId="{C88685D2-7E0F-4D47-9D73-E5C30DBEDCC0}" srcOrd="0" destOrd="0" presId="urn:microsoft.com/office/officeart/2005/8/layout/hierarchy1"/>
    <dgm:cxn modelId="{00DF5064-08A7-4A67-BEA1-CEF2E03B74A0}" type="presParOf" srcId="{68CDE574-924E-4911-AB1B-E82E67D9A33D}" destId="{2497278A-CE82-444A-8289-9E349B08FDA9}" srcOrd="1" destOrd="0" presId="urn:microsoft.com/office/officeart/2005/8/layout/hierarchy1"/>
    <dgm:cxn modelId="{683B64AD-8FE6-4B4E-8144-801516A73513}" type="presParOf" srcId="{494C543C-5832-49AF-928B-F06B65A7E54F}" destId="{6ABD0ACE-DDB0-43C6-9A19-D7E7F2A90265}"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CBAC84A-DC0D-46B1-8B33-1A99B351A5B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AE1828B2-9A6D-4830-8A0D-70047004BE81}">
      <dgm:prSet/>
      <dgm:spPr/>
      <dgm:t>
        <a:bodyPr/>
        <a:lstStyle/>
        <a:p>
          <a:r>
            <a:rPr lang="en-GB"/>
            <a:t>Collected by agencies of the state, in the course of their business</a:t>
          </a:r>
          <a:endParaRPr lang="en-US"/>
        </a:p>
      </dgm:t>
    </dgm:pt>
    <dgm:pt modelId="{7F9AAFE3-CF0A-4B58-9DC0-86DEF06B3CCC}" type="parTrans" cxnId="{531A0CD7-C5C1-4368-B9E7-D26EE1AEA631}">
      <dgm:prSet/>
      <dgm:spPr/>
      <dgm:t>
        <a:bodyPr/>
        <a:lstStyle/>
        <a:p>
          <a:endParaRPr lang="en-US"/>
        </a:p>
      </dgm:t>
    </dgm:pt>
    <dgm:pt modelId="{6A265E78-AB1F-439E-84EC-D3D02CC02D81}" type="sibTrans" cxnId="{531A0CD7-C5C1-4368-B9E7-D26EE1AEA631}">
      <dgm:prSet/>
      <dgm:spPr/>
      <dgm:t>
        <a:bodyPr/>
        <a:lstStyle/>
        <a:p>
          <a:endParaRPr lang="en-US"/>
        </a:p>
      </dgm:t>
    </dgm:pt>
    <dgm:pt modelId="{251A4584-D815-44C4-A7F6-2E5B64457E32}">
      <dgm:prSet/>
      <dgm:spPr/>
      <dgm:t>
        <a:bodyPr/>
        <a:lstStyle/>
        <a:p>
          <a:r>
            <a:rPr lang="en-GB"/>
            <a:t>e.g. the Employment Service compiles data for the level of unemployment</a:t>
          </a:r>
          <a:endParaRPr lang="en-US"/>
        </a:p>
      </dgm:t>
    </dgm:pt>
    <dgm:pt modelId="{ECBD3A90-9DD7-46D1-AF24-781A4D1BFF0A}" type="parTrans" cxnId="{D4180FA5-4EE5-460D-AF58-2787276435EA}">
      <dgm:prSet/>
      <dgm:spPr/>
      <dgm:t>
        <a:bodyPr/>
        <a:lstStyle/>
        <a:p>
          <a:endParaRPr lang="en-US"/>
        </a:p>
      </dgm:t>
    </dgm:pt>
    <dgm:pt modelId="{8E9805DE-D05D-486D-9E41-6ABAD40370E4}" type="sibTrans" cxnId="{D4180FA5-4EE5-460D-AF58-2787276435EA}">
      <dgm:prSet/>
      <dgm:spPr/>
      <dgm:t>
        <a:bodyPr/>
        <a:lstStyle/>
        <a:p>
          <a:endParaRPr lang="en-US"/>
        </a:p>
      </dgm:t>
    </dgm:pt>
    <dgm:pt modelId="{E23C14EA-1B54-4B75-A4FF-44429D1F9EFC}">
      <dgm:prSet/>
      <dgm:spPr/>
      <dgm:t>
        <a:bodyPr/>
        <a:lstStyle/>
        <a:p>
          <a:r>
            <a:rPr lang="en-GB"/>
            <a:t>Advantages over quantitative data from surveys:</a:t>
          </a:r>
          <a:endParaRPr lang="en-US"/>
        </a:p>
      </dgm:t>
    </dgm:pt>
    <dgm:pt modelId="{4E50D570-B6D8-430D-8AB0-1C3F45573C7C}" type="parTrans" cxnId="{FE301730-B094-4864-BDF0-2A747FD36A82}">
      <dgm:prSet/>
      <dgm:spPr/>
      <dgm:t>
        <a:bodyPr/>
        <a:lstStyle/>
        <a:p>
          <a:endParaRPr lang="en-US"/>
        </a:p>
      </dgm:t>
    </dgm:pt>
    <dgm:pt modelId="{ED68DA53-74CC-4B1D-A3FE-0074E16C5228}" type="sibTrans" cxnId="{FE301730-B094-4864-BDF0-2A747FD36A82}">
      <dgm:prSet/>
      <dgm:spPr/>
      <dgm:t>
        <a:bodyPr/>
        <a:lstStyle/>
        <a:p>
          <a:endParaRPr lang="en-US"/>
        </a:p>
      </dgm:t>
    </dgm:pt>
    <dgm:pt modelId="{FB738332-7C85-4034-97B8-EE39930FE29A}">
      <dgm:prSet/>
      <dgm:spPr/>
      <dgm:t>
        <a:bodyPr/>
        <a:lstStyle/>
        <a:p>
          <a:r>
            <a:rPr lang="en-GB"/>
            <a:t>reduced time and cost</a:t>
          </a:r>
          <a:endParaRPr lang="en-US"/>
        </a:p>
      </dgm:t>
    </dgm:pt>
    <dgm:pt modelId="{E8C64B06-6D3A-4337-B7EA-4AD06C6C1FDD}" type="parTrans" cxnId="{97FC6FF1-3794-4FA8-A4EE-86A1DEDE917B}">
      <dgm:prSet/>
      <dgm:spPr/>
      <dgm:t>
        <a:bodyPr/>
        <a:lstStyle/>
        <a:p>
          <a:endParaRPr lang="en-US"/>
        </a:p>
      </dgm:t>
    </dgm:pt>
    <dgm:pt modelId="{E5DB1161-FED4-40B1-AC17-CBCAC08B9060}" type="sibTrans" cxnId="{97FC6FF1-3794-4FA8-A4EE-86A1DEDE917B}">
      <dgm:prSet/>
      <dgm:spPr/>
      <dgm:t>
        <a:bodyPr/>
        <a:lstStyle/>
        <a:p>
          <a:endParaRPr lang="en-US"/>
        </a:p>
      </dgm:t>
    </dgm:pt>
    <dgm:pt modelId="{F3E0196F-B0CF-4072-86A3-B137FF71EA49}">
      <dgm:prSet/>
      <dgm:spPr/>
      <dgm:t>
        <a:bodyPr/>
        <a:lstStyle/>
        <a:p>
          <a:r>
            <a:rPr lang="en-GB"/>
            <a:t>no problem of reactivity</a:t>
          </a:r>
          <a:endParaRPr lang="en-US"/>
        </a:p>
      </dgm:t>
    </dgm:pt>
    <dgm:pt modelId="{095F449E-320A-4648-9E56-5152D0C51D94}" type="parTrans" cxnId="{FED83708-003B-4D8A-9AF9-BA3C60B76F1D}">
      <dgm:prSet/>
      <dgm:spPr/>
      <dgm:t>
        <a:bodyPr/>
        <a:lstStyle/>
        <a:p>
          <a:endParaRPr lang="en-US"/>
        </a:p>
      </dgm:t>
    </dgm:pt>
    <dgm:pt modelId="{0335D4C8-9DD8-4D9D-BA4B-2C308BBBB942}" type="sibTrans" cxnId="{FED83708-003B-4D8A-9AF9-BA3C60B76F1D}">
      <dgm:prSet/>
      <dgm:spPr/>
      <dgm:t>
        <a:bodyPr/>
        <a:lstStyle/>
        <a:p>
          <a:endParaRPr lang="en-US"/>
        </a:p>
      </dgm:t>
    </dgm:pt>
    <dgm:pt modelId="{F1008123-08D4-44DA-B74B-7253F692DBFF}">
      <dgm:prSet/>
      <dgm:spPr/>
      <dgm:t>
        <a:bodyPr/>
        <a:lstStyle/>
        <a:p>
          <a:r>
            <a:rPr lang="en-GB"/>
            <a:t>cross-sectional and longitudinal analysis</a:t>
          </a:r>
          <a:endParaRPr lang="en-US"/>
        </a:p>
      </dgm:t>
    </dgm:pt>
    <dgm:pt modelId="{4002FE1A-AA91-4818-A9FC-08D3521E85CB}" type="parTrans" cxnId="{93728065-AA6F-445E-B9C3-7EB6FE8404B9}">
      <dgm:prSet/>
      <dgm:spPr/>
      <dgm:t>
        <a:bodyPr/>
        <a:lstStyle/>
        <a:p>
          <a:endParaRPr lang="en-US"/>
        </a:p>
      </dgm:t>
    </dgm:pt>
    <dgm:pt modelId="{06CD0CEA-6D61-434C-81D3-D097ED64F7EC}" type="sibTrans" cxnId="{93728065-AA6F-445E-B9C3-7EB6FE8404B9}">
      <dgm:prSet/>
      <dgm:spPr/>
      <dgm:t>
        <a:bodyPr/>
        <a:lstStyle/>
        <a:p>
          <a:endParaRPr lang="en-US"/>
        </a:p>
      </dgm:t>
    </dgm:pt>
    <dgm:pt modelId="{D299B17D-275A-4F56-9613-6227C65DBE4D}">
      <dgm:prSet/>
      <dgm:spPr/>
      <dgm:t>
        <a:bodyPr/>
        <a:lstStyle/>
        <a:p>
          <a:r>
            <a:rPr lang="en-GB"/>
            <a:t>cross-cultural analysis</a:t>
          </a:r>
          <a:endParaRPr lang="en-US"/>
        </a:p>
      </dgm:t>
    </dgm:pt>
    <dgm:pt modelId="{D21E2261-ED3C-44E8-9142-FD39A1CB233C}" type="parTrans" cxnId="{A1DAAAB7-37D4-4960-B4CD-8931319A6CA3}">
      <dgm:prSet/>
      <dgm:spPr/>
      <dgm:t>
        <a:bodyPr/>
        <a:lstStyle/>
        <a:p>
          <a:endParaRPr lang="en-US"/>
        </a:p>
      </dgm:t>
    </dgm:pt>
    <dgm:pt modelId="{4CF51FF7-DC99-43A6-AA49-7863E1A6DD80}" type="sibTrans" cxnId="{A1DAAAB7-37D4-4960-B4CD-8931319A6CA3}">
      <dgm:prSet/>
      <dgm:spPr/>
      <dgm:t>
        <a:bodyPr/>
        <a:lstStyle/>
        <a:p>
          <a:endParaRPr lang="en-US"/>
        </a:p>
      </dgm:t>
    </dgm:pt>
    <dgm:pt modelId="{E027AA1D-3C4D-4314-A592-7307A0F08AD5}" type="pres">
      <dgm:prSet presAssocID="{ECBAC84A-DC0D-46B1-8B33-1A99B351A5B4}" presName="linear" presStyleCnt="0">
        <dgm:presLayoutVars>
          <dgm:animLvl val="lvl"/>
          <dgm:resizeHandles val="exact"/>
        </dgm:presLayoutVars>
      </dgm:prSet>
      <dgm:spPr/>
    </dgm:pt>
    <dgm:pt modelId="{CF7A1B65-3ECD-48D3-AB10-8FF10F0EA790}" type="pres">
      <dgm:prSet presAssocID="{AE1828B2-9A6D-4830-8A0D-70047004BE81}" presName="parentText" presStyleLbl="node1" presStyleIdx="0" presStyleCnt="2">
        <dgm:presLayoutVars>
          <dgm:chMax val="0"/>
          <dgm:bulletEnabled val="1"/>
        </dgm:presLayoutVars>
      </dgm:prSet>
      <dgm:spPr/>
    </dgm:pt>
    <dgm:pt modelId="{158EF80F-E3A9-4339-B55E-863D3306E3AA}" type="pres">
      <dgm:prSet presAssocID="{AE1828B2-9A6D-4830-8A0D-70047004BE81}" presName="childText" presStyleLbl="revTx" presStyleIdx="0" presStyleCnt="2">
        <dgm:presLayoutVars>
          <dgm:bulletEnabled val="1"/>
        </dgm:presLayoutVars>
      </dgm:prSet>
      <dgm:spPr/>
    </dgm:pt>
    <dgm:pt modelId="{B679C28A-A168-40FC-AB04-0C7BCD68C719}" type="pres">
      <dgm:prSet presAssocID="{E23C14EA-1B54-4B75-A4FF-44429D1F9EFC}" presName="parentText" presStyleLbl="node1" presStyleIdx="1" presStyleCnt="2">
        <dgm:presLayoutVars>
          <dgm:chMax val="0"/>
          <dgm:bulletEnabled val="1"/>
        </dgm:presLayoutVars>
      </dgm:prSet>
      <dgm:spPr/>
    </dgm:pt>
    <dgm:pt modelId="{783FA46F-E413-4F46-84DC-F71903A1F9EF}" type="pres">
      <dgm:prSet presAssocID="{E23C14EA-1B54-4B75-A4FF-44429D1F9EFC}" presName="childText" presStyleLbl="revTx" presStyleIdx="1" presStyleCnt="2">
        <dgm:presLayoutVars>
          <dgm:bulletEnabled val="1"/>
        </dgm:presLayoutVars>
      </dgm:prSet>
      <dgm:spPr/>
    </dgm:pt>
  </dgm:ptLst>
  <dgm:cxnLst>
    <dgm:cxn modelId="{FED83708-003B-4D8A-9AF9-BA3C60B76F1D}" srcId="{E23C14EA-1B54-4B75-A4FF-44429D1F9EFC}" destId="{F3E0196F-B0CF-4072-86A3-B137FF71EA49}" srcOrd="1" destOrd="0" parTransId="{095F449E-320A-4648-9E56-5152D0C51D94}" sibTransId="{0335D4C8-9DD8-4D9D-BA4B-2C308BBBB942}"/>
    <dgm:cxn modelId="{FE301730-B094-4864-BDF0-2A747FD36A82}" srcId="{ECBAC84A-DC0D-46B1-8B33-1A99B351A5B4}" destId="{E23C14EA-1B54-4B75-A4FF-44429D1F9EFC}" srcOrd="1" destOrd="0" parTransId="{4E50D570-B6D8-430D-8AB0-1C3F45573C7C}" sibTransId="{ED68DA53-74CC-4B1D-A3FE-0074E16C5228}"/>
    <dgm:cxn modelId="{77A46244-0FB9-4AF4-999B-8982F51E8741}" type="presOf" srcId="{F1008123-08D4-44DA-B74B-7253F692DBFF}" destId="{783FA46F-E413-4F46-84DC-F71903A1F9EF}" srcOrd="0" destOrd="2" presId="urn:microsoft.com/office/officeart/2005/8/layout/vList2"/>
    <dgm:cxn modelId="{93728065-AA6F-445E-B9C3-7EB6FE8404B9}" srcId="{E23C14EA-1B54-4B75-A4FF-44429D1F9EFC}" destId="{F1008123-08D4-44DA-B74B-7253F692DBFF}" srcOrd="2" destOrd="0" parTransId="{4002FE1A-AA91-4818-A9FC-08D3521E85CB}" sibTransId="{06CD0CEA-6D61-434C-81D3-D097ED64F7EC}"/>
    <dgm:cxn modelId="{0CC92D48-A2C6-4A75-B9B8-775ED23999D8}" type="presOf" srcId="{FB738332-7C85-4034-97B8-EE39930FE29A}" destId="{783FA46F-E413-4F46-84DC-F71903A1F9EF}" srcOrd="0" destOrd="0" presId="urn:microsoft.com/office/officeart/2005/8/layout/vList2"/>
    <dgm:cxn modelId="{A2508B4A-0BDD-4206-8A2C-9FF89D2673DF}" type="presOf" srcId="{251A4584-D815-44C4-A7F6-2E5B64457E32}" destId="{158EF80F-E3A9-4339-B55E-863D3306E3AA}" srcOrd="0" destOrd="0" presId="urn:microsoft.com/office/officeart/2005/8/layout/vList2"/>
    <dgm:cxn modelId="{FBA58C95-F8D4-4F3F-9772-7022EF44CD79}" type="presOf" srcId="{ECBAC84A-DC0D-46B1-8B33-1A99B351A5B4}" destId="{E027AA1D-3C4D-4314-A592-7307A0F08AD5}" srcOrd="0" destOrd="0" presId="urn:microsoft.com/office/officeart/2005/8/layout/vList2"/>
    <dgm:cxn modelId="{D4180FA5-4EE5-460D-AF58-2787276435EA}" srcId="{AE1828B2-9A6D-4830-8A0D-70047004BE81}" destId="{251A4584-D815-44C4-A7F6-2E5B64457E32}" srcOrd="0" destOrd="0" parTransId="{ECBD3A90-9DD7-46D1-AF24-781A4D1BFF0A}" sibTransId="{8E9805DE-D05D-486D-9E41-6ABAD40370E4}"/>
    <dgm:cxn modelId="{7C8A2DA5-F0DD-4014-BA5C-D363B73C793C}" type="presOf" srcId="{AE1828B2-9A6D-4830-8A0D-70047004BE81}" destId="{CF7A1B65-3ECD-48D3-AB10-8FF10F0EA790}" srcOrd="0" destOrd="0" presId="urn:microsoft.com/office/officeart/2005/8/layout/vList2"/>
    <dgm:cxn modelId="{0BD3C0B6-1C67-4D84-95BB-B8690E6209CC}" type="presOf" srcId="{E23C14EA-1B54-4B75-A4FF-44429D1F9EFC}" destId="{B679C28A-A168-40FC-AB04-0C7BCD68C719}" srcOrd="0" destOrd="0" presId="urn:microsoft.com/office/officeart/2005/8/layout/vList2"/>
    <dgm:cxn modelId="{A1DAAAB7-37D4-4960-B4CD-8931319A6CA3}" srcId="{E23C14EA-1B54-4B75-A4FF-44429D1F9EFC}" destId="{D299B17D-275A-4F56-9613-6227C65DBE4D}" srcOrd="3" destOrd="0" parTransId="{D21E2261-ED3C-44E8-9142-FD39A1CB233C}" sibTransId="{4CF51FF7-DC99-43A6-AA49-7863E1A6DD80}"/>
    <dgm:cxn modelId="{CCF8D6CF-A5EF-43C8-AA64-7DF5B6E057FC}" type="presOf" srcId="{D299B17D-275A-4F56-9613-6227C65DBE4D}" destId="{783FA46F-E413-4F46-84DC-F71903A1F9EF}" srcOrd="0" destOrd="3" presId="urn:microsoft.com/office/officeart/2005/8/layout/vList2"/>
    <dgm:cxn modelId="{E81009D3-730A-4CCE-8477-4A394931B46E}" type="presOf" srcId="{F3E0196F-B0CF-4072-86A3-B137FF71EA49}" destId="{783FA46F-E413-4F46-84DC-F71903A1F9EF}" srcOrd="0" destOrd="1" presId="urn:microsoft.com/office/officeart/2005/8/layout/vList2"/>
    <dgm:cxn modelId="{531A0CD7-C5C1-4368-B9E7-D26EE1AEA631}" srcId="{ECBAC84A-DC0D-46B1-8B33-1A99B351A5B4}" destId="{AE1828B2-9A6D-4830-8A0D-70047004BE81}" srcOrd="0" destOrd="0" parTransId="{7F9AAFE3-CF0A-4B58-9DC0-86DEF06B3CCC}" sibTransId="{6A265E78-AB1F-439E-84EC-D3D02CC02D81}"/>
    <dgm:cxn modelId="{97FC6FF1-3794-4FA8-A4EE-86A1DEDE917B}" srcId="{E23C14EA-1B54-4B75-A4FF-44429D1F9EFC}" destId="{FB738332-7C85-4034-97B8-EE39930FE29A}" srcOrd="0" destOrd="0" parTransId="{E8C64B06-6D3A-4337-B7EA-4AD06C6C1FDD}" sibTransId="{E5DB1161-FED4-40B1-AC17-CBCAC08B9060}"/>
    <dgm:cxn modelId="{93FB1C40-0E63-4C96-8EFD-DA66A2B2E334}" type="presParOf" srcId="{E027AA1D-3C4D-4314-A592-7307A0F08AD5}" destId="{CF7A1B65-3ECD-48D3-AB10-8FF10F0EA790}" srcOrd="0" destOrd="0" presId="urn:microsoft.com/office/officeart/2005/8/layout/vList2"/>
    <dgm:cxn modelId="{BE033DA0-6A3A-4861-8E1A-9218012E78E0}" type="presParOf" srcId="{E027AA1D-3C4D-4314-A592-7307A0F08AD5}" destId="{158EF80F-E3A9-4339-B55E-863D3306E3AA}" srcOrd="1" destOrd="0" presId="urn:microsoft.com/office/officeart/2005/8/layout/vList2"/>
    <dgm:cxn modelId="{6D602498-640A-42BB-B974-882CDB05F4F6}" type="presParOf" srcId="{E027AA1D-3C4D-4314-A592-7307A0F08AD5}" destId="{B679C28A-A168-40FC-AB04-0C7BCD68C719}" srcOrd="2" destOrd="0" presId="urn:microsoft.com/office/officeart/2005/8/layout/vList2"/>
    <dgm:cxn modelId="{98404886-71BD-4B5F-AF56-173774B75015}" type="presParOf" srcId="{E027AA1D-3C4D-4314-A592-7307A0F08AD5}" destId="{783FA46F-E413-4F46-84DC-F71903A1F9EF}"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1E7FA28-49C9-4D0A-8657-BC8527D34162}"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40E4E6-B5E3-4B00-9E31-13AC3233AA1C}">
      <dgm:prSet/>
      <dgm:spPr/>
      <dgm:t>
        <a:bodyPr/>
        <a:lstStyle/>
        <a:p>
          <a:r>
            <a:rPr lang="en-GB"/>
            <a:t>They only reveal ‘tip of the iceberg’</a:t>
          </a:r>
          <a:endParaRPr lang="en-US"/>
        </a:p>
      </dgm:t>
    </dgm:pt>
    <dgm:pt modelId="{3F6592B4-AB1E-4779-976A-DA7F6E78950C}" type="parTrans" cxnId="{F9097BBD-8408-45F1-A669-6E7B173D3B5D}">
      <dgm:prSet/>
      <dgm:spPr/>
      <dgm:t>
        <a:bodyPr/>
        <a:lstStyle/>
        <a:p>
          <a:endParaRPr lang="en-US"/>
        </a:p>
      </dgm:t>
    </dgm:pt>
    <dgm:pt modelId="{C5AFE7CB-E09E-4873-AC0E-2ABB67036EA7}" type="sibTrans" cxnId="{F9097BBD-8408-45F1-A669-6E7B173D3B5D}">
      <dgm:prSet/>
      <dgm:spPr/>
      <dgm:t>
        <a:bodyPr/>
        <a:lstStyle/>
        <a:p>
          <a:endParaRPr lang="en-US"/>
        </a:p>
      </dgm:t>
    </dgm:pt>
    <dgm:pt modelId="{76107413-E368-4493-AD19-F5DB4CB8EDE3}">
      <dgm:prSet/>
      <dgm:spPr/>
      <dgm:t>
        <a:bodyPr/>
        <a:lstStyle/>
        <a:p>
          <a:r>
            <a:rPr lang="en-GB"/>
            <a:t>The ‘dark figure’ of unrecorded events</a:t>
          </a:r>
          <a:endParaRPr lang="en-US"/>
        </a:p>
      </dgm:t>
    </dgm:pt>
    <dgm:pt modelId="{E17BF3F7-4378-4B48-862B-58346D66485A}" type="parTrans" cxnId="{3E8397EB-D788-45E8-A1B5-434DB577588B}">
      <dgm:prSet/>
      <dgm:spPr/>
      <dgm:t>
        <a:bodyPr/>
        <a:lstStyle/>
        <a:p>
          <a:endParaRPr lang="en-US"/>
        </a:p>
      </dgm:t>
    </dgm:pt>
    <dgm:pt modelId="{6DAC0BD7-8108-4CF1-BDBA-5C2E7E02EF52}" type="sibTrans" cxnId="{3E8397EB-D788-45E8-A1B5-434DB577588B}">
      <dgm:prSet/>
      <dgm:spPr/>
      <dgm:t>
        <a:bodyPr/>
        <a:lstStyle/>
        <a:p>
          <a:endParaRPr lang="en-US"/>
        </a:p>
      </dgm:t>
    </dgm:pt>
    <dgm:pt modelId="{DE0A954A-8076-4233-87C4-500D62A9FB00}">
      <dgm:prSet/>
      <dgm:spPr/>
      <dgm:t>
        <a:bodyPr/>
        <a:lstStyle/>
        <a:p>
          <a:r>
            <a:rPr lang="en-GB"/>
            <a:t>e.g. unemployed people who do not claim benefits are not officially listed as unemployed</a:t>
          </a:r>
          <a:endParaRPr lang="en-US"/>
        </a:p>
      </dgm:t>
    </dgm:pt>
    <dgm:pt modelId="{0C56F007-5795-46FF-83A0-CC6F3CBCA51A}" type="parTrans" cxnId="{005A788F-CACF-4683-97DF-0E93D5E8E1B3}">
      <dgm:prSet/>
      <dgm:spPr/>
      <dgm:t>
        <a:bodyPr/>
        <a:lstStyle/>
        <a:p>
          <a:endParaRPr lang="en-US"/>
        </a:p>
      </dgm:t>
    </dgm:pt>
    <dgm:pt modelId="{87264DAE-7BFA-4E21-B341-A0D400D92508}" type="sibTrans" cxnId="{005A788F-CACF-4683-97DF-0E93D5E8E1B3}">
      <dgm:prSet/>
      <dgm:spPr/>
      <dgm:t>
        <a:bodyPr/>
        <a:lstStyle/>
        <a:p>
          <a:endParaRPr lang="en-US"/>
        </a:p>
      </dgm:t>
    </dgm:pt>
    <dgm:pt modelId="{0E1A386B-2ED0-43BB-8DD4-6451B493CDFD}">
      <dgm:prSet/>
      <dgm:spPr/>
      <dgm:t>
        <a:bodyPr/>
        <a:lstStyle/>
        <a:p>
          <a:r>
            <a:rPr lang="en-GB"/>
            <a:t>The process used for data collection needs interpretation</a:t>
          </a:r>
          <a:endParaRPr lang="en-US"/>
        </a:p>
      </dgm:t>
    </dgm:pt>
    <dgm:pt modelId="{CA26CFFA-889E-4A05-AE62-8B57900DDE6E}" type="parTrans" cxnId="{9B231F93-83A7-441F-B2DA-D434FC693018}">
      <dgm:prSet/>
      <dgm:spPr/>
      <dgm:t>
        <a:bodyPr/>
        <a:lstStyle/>
        <a:p>
          <a:endParaRPr lang="en-US"/>
        </a:p>
      </dgm:t>
    </dgm:pt>
    <dgm:pt modelId="{11B080F6-1971-4A2F-BEB3-CF9F200BF812}" type="sibTrans" cxnId="{9B231F93-83A7-441F-B2DA-D434FC693018}">
      <dgm:prSet/>
      <dgm:spPr/>
      <dgm:t>
        <a:bodyPr/>
        <a:lstStyle/>
        <a:p>
          <a:endParaRPr lang="en-US"/>
        </a:p>
      </dgm:t>
    </dgm:pt>
    <dgm:pt modelId="{9F10EC3D-34EE-48E6-B088-1FE757364E6D}">
      <dgm:prSet/>
      <dgm:spPr/>
      <dgm:t>
        <a:bodyPr/>
        <a:lstStyle/>
        <a:p>
          <a:r>
            <a:rPr lang="en-GB"/>
            <a:t>Dubious measurement validity</a:t>
          </a:r>
          <a:endParaRPr lang="en-US"/>
        </a:p>
      </dgm:t>
    </dgm:pt>
    <dgm:pt modelId="{104AB2CF-5EB3-4734-A59F-C136321C572A}" type="parTrans" cxnId="{167763BC-5D2C-4102-A9FC-C7A722B3CE68}">
      <dgm:prSet/>
      <dgm:spPr/>
      <dgm:t>
        <a:bodyPr/>
        <a:lstStyle/>
        <a:p>
          <a:endParaRPr lang="en-US"/>
        </a:p>
      </dgm:t>
    </dgm:pt>
    <dgm:pt modelId="{95FCFF5D-C88D-411F-8EF1-C8511C59CB51}" type="sibTrans" cxnId="{167763BC-5D2C-4102-A9FC-C7A722B3CE68}">
      <dgm:prSet/>
      <dgm:spPr/>
      <dgm:t>
        <a:bodyPr/>
        <a:lstStyle/>
        <a:p>
          <a:endParaRPr lang="en-US"/>
        </a:p>
      </dgm:t>
    </dgm:pt>
    <dgm:pt modelId="{9CB243C1-00C0-475A-BA33-DBF4F304A560}" type="pres">
      <dgm:prSet presAssocID="{F1E7FA28-49C9-4D0A-8657-BC8527D34162}" presName="linear" presStyleCnt="0">
        <dgm:presLayoutVars>
          <dgm:animLvl val="lvl"/>
          <dgm:resizeHandles val="exact"/>
        </dgm:presLayoutVars>
      </dgm:prSet>
      <dgm:spPr/>
    </dgm:pt>
    <dgm:pt modelId="{FA860853-518E-4BF5-A74B-19A864975FCF}" type="pres">
      <dgm:prSet presAssocID="{4B40E4E6-B5E3-4B00-9E31-13AC3233AA1C}" presName="parentText" presStyleLbl="node1" presStyleIdx="0" presStyleCnt="2">
        <dgm:presLayoutVars>
          <dgm:chMax val="0"/>
          <dgm:bulletEnabled val="1"/>
        </dgm:presLayoutVars>
      </dgm:prSet>
      <dgm:spPr/>
    </dgm:pt>
    <dgm:pt modelId="{DC3F0D18-B94F-4EC6-B919-5858673593E4}" type="pres">
      <dgm:prSet presAssocID="{4B40E4E6-B5E3-4B00-9E31-13AC3233AA1C}" presName="childText" presStyleLbl="revTx" presStyleIdx="0" presStyleCnt="2">
        <dgm:presLayoutVars>
          <dgm:bulletEnabled val="1"/>
        </dgm:presLayoutVars>
      </dgm:prSet>
      <dgm:spPr/>
    </dgm:pt>
    <dgm:pt modelId="{2A87DFE7-A9D3-4D02-B7C3-F1DCAA72C584}" type="pres">
      <dgm:prSet presAssocID="{0E1A386B-2ED0-43BB-8DD4-6451B493CDFD}" presName="parentText" presStyleLbl="node1" presStyleIdx="1" presStyleCnt="2">
        <dgm:presLayoutVars>
          <dgm:chMax val="0"/>
          <dgm:bulletEnabled val="1"/>
        </dgm:presLayoutVars>
      </dgm:prSet>
      <dgm:spPr/>
    </dgm:pt>
    <dgm:pt modelId="{7E6DFBF2-960A-41AE-87DF-A1474D053D98}" type="pres">
      <dgm:prSet presAssocID="{0E1A386B-2ED0-43BB-8DD4-6451B493CDFD}" presName="childText" presStyleLbl="revTx" presStyleIdx="1" presStyleCnt="2">
        <dgm:presLayoutVars>
          <dgm:bulletEnabled val="1"/>
        </dgm:presLayoutVars>
      </dgm:prSet>
      <dgm:spPr/>
    </dgm:pt>
  </dgm:ptLst>
  <dgm:cxnLst>
    <dgm:cxn modelId="{2154CC0F-779D-4A45-B789-F8618DDEE721}" type="presOf" srcId="{4B40E4E6-B5E3-4B00-9E31-13AC3233AA1C}" destId="{FA860853-518E-4BF5-A74B-19A864975FCF}" srcOrd="0" destOrd="0" presId="urn:microsoft.com/office/officeart/2005/8/layout/vList2"/>
    <dgm:cxn modelId="{FCBC981D-A17D-41C8-BA52-06E6A571CD98}" type="presOf" srcId="{F1E7FA28-49C9-4D0A-8657-BC8527D34162}" destId="{9CB243C1-00C0-475A-BA33-DBF4F304A560}" srcOrd="0" destOrd="0" presId="urn:microsoft.com/office/officeart/2005/8/layout/vList2"/>
    <dgm:cxn modelId="{A03C612B-9DE9-4D7E-94D8-765CA0786A31}" type="presOf" srcId="{9F10EC3D-34EE-48E6-B088-1FE757364E6D}" destId="{7E6DFBF2-960A-41AE-87DF-A1474D053D98}" srcOrd="0" destOrd="0" presId="urn:microsoft.com/office/officeart/2005/8/layout/vList2"/>
    <dgm:cxn modelId="{4A7E2372-9DE2-4EB1-B368-C6E4DB8AC72E}" type="presOf" srcId="{DE0A954A-8076-4233-87C4-500D62A9FB00}" destId="{DC3F0D18-B94F-4EC6-B919-5858673593E4}" srcOrd="0" destOrd="1" presId="urn:microsoft.com/office/officeart/2005/8/layout/vList2"/>
    <dgm:cxn modelId="{D291AE72-F204-4879-B3E9-DF5A3024202E}" type="presOf" srcId="{0E1A386B-2ED0-43BB-8DD4-6451B493CDFD}" destId="{2A87DFE7-A9D3-4D02-B7C3-F1DCAA72C584}" srcOrd="0" destOrd="0" presId="urn:microsoft.com/office/officeart/2005/8/layout/vList2"/>
    <dgm:cxn modelId="{D29F7A87-E1CA-44FC-B672-0D4A9860E904}" type="presOf" srcId="{76107413-E368-4493-AD19-F5DB4CB8EDE3}" destId="{DC3F0D18-B94F-4EC6-B919-5858673593E4}" srcOrd="0" destOrd="0" presId="urn:microsoft.com/office/officeart/2005/8/layout/vList2"/>
    <dgm:cxn modelId="{005A788F-CACF-4683-97DF-0E93D5E8E1B3}" srcId="{4B40E4E6-B5E3-4B00-9E31-13AC3233AA1C}" destId="{DE0A954A-8076-4233-87C4-500D62A9FB00}" srcOrd="1" destOrd="0" parTransId="{0C56F007-5795-46FF-83A0-CC6F3CBCA51A}" sibTransId="{87264DAE-7BFA-4E21-B341-A0D400D92508}"/>
    <dgm:cxn modelId="{9B231F93-83A7-441F-B2DA-D434FC693018}" srcId="{F1E7FA28-49C9-4D0A-8657-BC8527D34162}" destId="{0E1A386B-2ED0-43BB-8DD4-6451B493CDFD}" srcOrd="1" destOrd="0" parTransId="{CA26CFFA-889E-4A05-AE62-8B57900DDE6E}" sibTransId="{11B080F6-1971-4A2F-BEB3-CF9F200BF812}"/>
    <dgm:cxn modelId="{167763BC-5D2C-4102-A9FC-C7A722B3CE68}" srcId="{0E1A386B-2ED0-43BB-8DD4-6451B493CDFD}" destId="{9F10EC3D-34EE-48E6-B088-1FE757364E6D}" srcOrd="0" destOrd="0" parTransId="{104AB2CF-5EB3-4734-A59F-C136321C572A}" sibTransId="{95FCFF5D-C88D-411F-8EF1-C8511C59CB51}"/>
    <dgm:cxn modelId="{F9097BBD-8408-45F1-A669-6E7B173D3B5D}" srcId="{F1E7FA28-49C9-4D0A-8657-BC8527D34162}" destId="{4B40E4E6-B5E3-4B00-9E31-13AC3233AA1C}" srcOrd="0" destOrd="0" parTransId="{3F6592B4-AB1E-4779-976A-DA7F6E78950C}" sibTransId="{C5AFE7CB-E09E-4873-AC0E-2ABB67036EA7}"/>
    <dgm:cxn modelId="{3E8397EB-D788-45E8-A1B5-434DB577588B}" srcId="{4B40E4E6-B5E3-4B00-9E31-13AC3233AA1C}" destId="{76107413-E368-4493-AD19-F5DB4CB8EDE3}" srcOrd="0" destOrd="0" parTransId="{E17BF3F7-4378-4B48-862B-58346D66485A}" sibTransId="{6DAC0BD7-8108-4CF1-BDBA-5C2E7E02EF52}"/>
    <dgm:cxn modelId="{A12176B0-4EA4-49A7-BC73-CA02BA421298}" type="presParOf" srcId="{9CB243C1-00C0-475A-BA33-DBF4F304A560}" destId="{FA860853-518E-4BF5-A74B-19A864975FCF}" srcOrd="0" destOrd="0" presId="urn:microsoft.com/office/officeart/2005/8/layout/vList2"/>
    <dgm:cxn modelId="{DBF10607-1913-4D82-962E-196973E48D56}" type="presParOf" srcId="{9CB243C1-00C0-475A-BA33-DBF4F304A560}" destId="{DC3F0D18-B94F-4EC6-B919-5858673593E4}" srcOrd="1" destOrd="0" presId="urn:microsoft.com/office/officeart/2005/8/layout/vList2"/>
    <dgm:cxn modelId="{90AF708B-17B1-4DF6-8249-2A68EEBB97F1}" type="presParOf" srcId="{9CB243C1-00C0-475A-BA33-DBF4F304A560}" destId="{2A87DFE7-A9D3-4D02-B7C3-F1DCAA72C584}" srcOrd="2" destOrd="0" presId="urn:microsoft.com/office/officeart/2005/8/layout/vList2"/>
    <dgm:cxn modelId="{7CF267B8-606F-4E12-881D-32BC09F3B6C4}" type="presParOf" srcId="{9CB243C1-00C0-475A-BA33-DBF4F304A560}" destId="{7E6DFBF2-960A-41AE-87DF-A1474D053D9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F148AE8-9FB8-44B0-BFAF-4D0633016497}"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55AB696B-90DC-45A2-9EB2-805282A5F27C}">
      <dgm:prSet/>
      <dgm:spPr/>
      <dgm:t>
        <a:bodyPr/>
        <a:lstStyle/>
        <a:p>
          <a:r>
            <a:rPr lang="en-GB"/>
            <a:t>Reliability </a:t>
          </a:r>
          <a:endParaRPr lang="en-US"/>
        </a:p>
      </dgm:t>
    </dgm:pt>
    <dgm:pt modelId="{379BE7D7-AE2F-4D9E-B3C0-967E73C05F6C}" type="parTrans" cxnId="{D300E674-7F43-459E-B5CE-AD5E31F359D5}">
      <dgm:prSet/>
      <dgm:spPr/>
      <dgm:t>
        <a:bodyPr/>
        <a:lstStyle/>
        <a:p>
          <a:endParaRPr lang="en-US"/>
        </a:p>
      </dgm:t>
    </dgm:pt>
    <dgm:pt modelId="{19D85C73-CE0B-40EC-87D2-FA58278EB7F4}" type="sibTrans" cxnId="{D300E674-7F43-459E-B5CE-AD5E31F359D5}">
      <dgm:prSet/>
      <dgm:spPr/>
      <dgm:t>
        <a:bodyPr/>
        <a:lstStyle/>
        <a:p>
          <a:endParaRPr lang="en-US"/>
        </a:p>
      </dgm:t>
    </dgm:pt>
    <dgm:pt modelId="{08CA1EC2-982D-4944-8CDA-A675CA926D63}">
      <dgm:prSet/>
      <dgm:spPr/>
      <dgm:t>
        <a:bodyPr/>
        <a:lstStyle/>
        <a:p>
          <a:r>
            <a:rPr lang="en-GB"/>
            <a:t>Definitions, categories, and allocated resources change over time</a:t>
          </a:r>
          <a:endParaRPr lang="en-US"/>
        </a:p>
      </dgm:t>
    </dgm:pt>
    <dgm:pt modelId="{C682D599-9B15-414D-B475-AC567112D4A1}" type="parTrans" cxnId="{3FFAD51D-1EDB-4315-B1D9-93310DEB9DC4}">
      <dgm:prSet/>
      <dgm:spPr/>
      <dgm:t>
        <a:bodyPr/>
        <a:lstStyle/>
        <a:p>
          <a:endParaRPr lang="en-US"/>
        </a:p>
      </dgm:t>
    </dgm:pt>
    <dgm:pt modelId="{8CDCE11C-3F39-4BC1-97CB-9DEBF56F5E65}" type="sibTrans" cxnId="{3FFAD51D-1EDB-4315-B1D9-93310DEB9DC4}">
      <dgm:prSet/>
      <dgm:spPr/>
      <dgm:t>
        <a:bodyPr/>
        <a:lstStyle/>
        <a:p>
          <a:endParaRPr lang="en-US"/>
        </a:p>
      </dgm:t>
    </dgm:pt>
    <dgm:pt modelId="{E472C64D-F1FB-4EC2-9542-2F987401848C}">
      <dgm:prSet/>
      <dgm:spPr/>
      <dgm:t>
        <a:bodyPr/>
        <a:lstStyle/>
        <a:p>
          <a:r>
            <a:rPr lang="en-GB"/>
            <a:t>Can reflect priorities of agencies/organizations</a:t>
          </a:r>
          <a:endParaRPr lang="en-US"/>
        </a:p>
      </dgm:t>
    </dgm:pt>
    <dgm:pt modelId="{A94D1969-5B54-4244-B262-D6DCB22762A5}" type="parTrans" cxnId="{97BB77D3-AECB-4A16-B5AA-A49DD80143C9}">
      <dgm:prSet/>
      <dgm:spPr/>
      <dgm:t>
        <a:bodyPr/>
        <a:lstStyle/>
        <a:p>
          <a:endParaRPr lang="en-US"/>
        </a:p>
      </dgm:t>
    </dgm:pt>
    <dgm:pt modelId="{E9C128A0-6D35-446D-A47E-23D8CF647E91}" type="sibTrans" cxnId="{97BB77D3-AECB-4A16-B5AA-A49DD80143C9}">
      <dgm:prSet/>
      <dgm:spPr/>
      <dgm:t>
        <a:bodyPr/>
        <a:lstStyle/>
        <a:p>
          <a:endParaRPr lang="en-US"/>
        </a:p>
      </dgm:t>
    </dgm:pt>
    <dgm:pt modelId="{E1B0ED78-153B-4537-975F-C1962E22F8BA}">
      <dgm:prSet/>
      <dgm:spPr/>
      <dgm:t>
        <a:bodyPr/>
        <a:lstStyle/>
        <a:p>
          <a:r>
            <a:rPr lang="en-GB"/>
            <a:t>e.g. OECD’s definitions of labour disputes</a:t>
          </a:r>
          <a:endParaRPr lang="en-US"/>
        </a:p>
      </dgm:t>
    </dgm:pt>
    <dgm:pt modelId="{218C5612-1E7A-490E-BA44-5BA056BC30F7}" type="parTrans" cxnId="{2C55FF7F-836E-4F9A-A627-DB29BF9272AA}">
      <dgm:prSet/>
      <dgm:spPr/>
      <dgm:t>
        <a:bodyPr/>
        <a:lstStyle/>
        <a:p>
          <a:endParaRPr lang="en-US"/>
        </a:p>
      </dgm:t>
    </dgm:pt>
    <dgm:pt modelId="{BE81448B-F3C2-48C4-A190-83F237AC63E6}" type="sibTrans" cxnId="{2C55FF7F-836E-4F9A-A627-DB29BF9272AA}">
      <dgm:prSet/>
      <dgm:spPr/>
      <dgm:t>
        <a:bodyPr/>
        <a:lstStyle/>
        <a:p>
          <a:endParaRPr lang="en-US"/>
        </a:p>
      </dgm:t>
    </dgm:pt>
    <dgm:pt modelId="{0198E36F-BA85-4CB4-8F38-E26E56DB3BF7}">
      <dgm:prSet/>
      <dgm:spPr/>
      <dgm:t>
        <a:bodyPr/>
        <a:lstStyle/>
        <a:p>
          <a:r>
            <a:rPr lang="en-GB"/>
            <a:t>Validity</a:t>
          </a:r>
          <a:endParaRPr lang="en-US"/>
        </a:p>
      </dgm:t>
    </dgm:pt>
    <dgm:pt modelId="{1104DC0C-5C42-4F49-A825-A8EC3C44ACCE}" type="parTrans" cxnId="{01DE8660-A9DD-4372-BAF1-512904E6AFB9}">
      <dgm:prSet/>
      <dgm:spPr/>
      <dgm:t>
        <a:bodyPr/>
        <a:lstStyle/>
        <a:p>
          <a:endParaRPr lang="en-US"/>
        </a:p>
      </dgm:t>
    </dgm:pt>
    <dgm:pt modelId="{6B8D5D29-207B-405D-92D2-6D8FD5EB9409}" type="sibTrans" cxnId="{01DE8660-A9DD-4372-BAF1-512904E6AFB9}">
      <dgm:prSet/>
      <dgm:spPr/>
      <dgm:t>
        <a:bodyPr/>
        <a:lstStyle/>
        <a:p>
          <a:endParaRPr lang="en-US"/>
        </a:p>
      </dgm:t>
    </dgm:pt>
    <dgm:pt modelId="{19C9C68E-A02B-47BC-80A5-ACA12B22B7B2}">
      <dgm:prSet/>
      <dgm:spPr/>
      <dgm:t>
        <a:bodyPr/>
        <a:lstStyle/>
        <a:p>
          <a:r>
            <a:rPr lang="en-GB"/>
            <a:t>Variation may be caused by factors not studied by official reports</a:t>
          </a:r>
          <a:endParaRPr lang="en-US"/>
        </a:p>
      </dgm:t>
    </dgm:pt>
    <dgm:pt modelId="{048E2DC9-B88D-437E-B4B9-9E3C18606F1D}" type="parTrans" cxnId="{B7FFDC87-49BE-4E01-84DF-C4BB06D09DD0}">
      <dgm:prSet/>
      <dgm:spPr/>
      <dgm:t>
        <a:bodyPr/>
        <a:lstStyle/>
        <a:p>
          <a:endParaRPr lang="en-US"/>
        </a:p>
      </dgm:t>
    </dgm:pt>
    <dgm:pt modelId="{2401540B-DD86-4EA6-887E-F5C0B7FF8915}" type="sibTrans" cxnId="{B7FFDC87-49BE-4E01-84DF-C4BB06D09DD0}">
      <dgm:prSet/>
      <dgm:spPr/>
      <dgm:t>
        <a:bodyPr/>
        <a:lstStyle/>
        <a:p>
          <a:endParaRPr lang="en-US"/>
        </a:p>
      </dgm:t>
    </dgm:pt>
    <dgm:pt modelId="{03A74B42-1D65-487C-8B59-4FB54E23429C}">
      <dgm:prSet/>
      <dgm:spPr/>
      <dgm:t>
        <a:bodyPr/>
        <a:lstStyle/>
        <a:p>
          <a:r>
            <a:rPr lang="en-GB"/>
            <a:t>The ecological fallacy</a:t>
          </a:r>
          <a:endParaRPr lang="en-US"/>
        </a:p>
      </dgm:t>
    </dgm:pt>
    <dgm:pt modelId="{5A11B3AA-DD1C-400E-AA3F-392109815A09}" type="parTrans" cxnId="{A2910C5E-BEC4-4CC1-9254-22BFE3E88851}">
      <dgm:prSet/>
      <dgm:spPr/>
      <dgm:t>
        <a:bodyPr/>
        <a:lstStyle/>
        <a:p>
          <a:endParaRPr lang="en-US"/>
        </a:p>
      </dgm:t>
    </dgm:pt>
    <dgm:pt modelId="{800CC497-A1AA-4318-852C-9FF390C176C7}" type="sibTrans" cxnId="{A2910C5E-BEC4-4CC1-9254-22BFE3E88851}">
      <dgm:prSet/>
      <dgm:spPr/>
      <dgm:t>
        <a:bodyPr/>
        <a:lstStyle/>
        <a:p>
          <a:endParaRPr lang="en-US"/>
        </a:p>
      </dgm:t>
    </dgm:pt>
    <dgm:pt modelId="{C41E434E-F726-4676-BEE9-BC40BC027A09}" type="pres">
      <dgm:prSet presAssocID="{5F148AE8-9FB8-44B0-BFAF-4D0633016497}" presName="linear" presStyleCnt="0">
        <dgm:presLayoutVars>
          <dgm:animLvl val="lvl"/>
          <dgm:resizeHandles val="exact"/>
        </dgm:presLayoutVars>
      </dgm:prSet>
      <dgm:spPr/>
    </dgm:pt>
    <dgm:pt modelId="{5CF92CEC-3DE9-4BC8-B965-433F7A3A079C}" type="pres">
      <dgm:prSet presAssocID="{55AB696B-90DC-45A2-9EB2-805282A5F27C}" presName="parentText" presStyleLbl="node1" presStyleIdx="0" presStyleCnt="2">
        <dgm:presLayoutVars>
          <dgm:chMax val="0"/>
          <dgm:bulletEnabled val="1"/>
        </dgm:presLayoutVars>
      </dgm:prSet>
      <dgm:spPr/>
    </dgm:pt>
    <dgm:pt modelId="{AF0CA5EF-9444-4A8D-9A35-1D07DA80C39E}" type="pres">
      <dgm:prSet presAssocID="{55AB696B-90DC-45A2-9EB2-805282A5F27C}" presName="childText" presStyleLbl="revTx" presStyleIdx="0" presStyleCnt="2">
        <dgm:presLayoutVars>
          <dgm:bulletEnabled val="1"/>
        </dgm:presLayoutVars>
      </dgm:prSet>
      <dgm:spPr/>
    </dgm:pt>
    <dgm:pt modelId="{C523CD1E-CB5B-488C-B621-66369D197255}" type="pres">
      <dgm:prSet presAssocID="{0198E36F-BA85-4CB4-8F38-E26E56DB3BF7}" presName="parentText" presStyleLbl="node1" presStyleIdx="1" presStyleCnt="2">
        <dgm:presLayoutVars>
          <dgm:chMax val="0"/>
          <dgm:bulletEnabled val="1"/>
        </dgm:presLayoutVars>
      </dgm:prSet>
      <dgm:spPr/>
    </dgm:pt>
    <dgm:pt modelId="{331290FD-F5CF-4D65-8F9F-18543D77C228}" type="pres">
      <dgm:prSet presAssocID="{0198E36F-BA85-4CB4-8F38-E26E56DB3BF7}" presName="childText" presStyleLbl="revTx" presStyleIdx="1" presStyleCnt="2">
        <dgm:presLayoutVars>
          <dgm:bulletEnabled val="1"/>
        </dgm:presLayoutVars>
      </dgm:prSet>
      <dgm:spPr/>
    </dgm:pt>
  </dgm:ptLst>
  <dgm:cxnLst>
    <dgm:cxn modelId="{C763091B-41C4-4D5D-AD73-D28C73BB3190}" type="presOf" srcId="{E1B0ED78-153B-4537-975F-C1962E22F8BA}" destId="{AF0CA5EF-9444-4A8D-9A35-1D07DA80C39E}" srcOrd="0" destOrd="2" presId="urn:microsoft.com/office/officeart/2005/8/layout/vList2"/>
    <dgm:cxn modelId="{8DE9941C-8DD3-45C3-8151-9A829C625402}" type="presOf" srcId="{55AB696B-90DC-45A2-9EB2-805282A5F27C}" destId="{5CF92CEC-3DE9-4BC8-B965-433F7A3A079C}" srcOrd="0" destOrd="0" presId="urn:microsoft.com/office/officeart/2005/8/layout/vList2"/>
    <dgm:cxn modelId="{3FFAD51D-1EDB-4315-B1D9-93310DEB9DC4}" srcId="{55AB696B-90DC-45A2-9EB2-805282A5F27C}" destId="{08CA1EC2-982D-4944-8CDA-A675CA926D63}" srcOrd="0" destOrd="0" parTransId="{C682D599-9B15-414D-B475-AC567112D4A1}" sibTransId="{8CDCE11C-3F39-4BC1-97CB-9DEBF56F5E65}"/>
    <dgm:cxn modelId="{32A9C422-B043-44D2-B515-3A1F1555A617}" type="presOf" srcId="{19C9C68E-A02B-47BC-80A5-ACA12B22B7B2}" destId="{331290FD-F5CF-4D65-8F9F-18543D77C228}" srcOrd="0" destOrd="0" presId="urn:microsoft.com/office/officeart/2005/8/layout/vList2"/>
    <dgm:cxn modelId="{FEC70E2D-C733-4EE0-B5AF-C42EA53E0E4A}" type="presOf" srcId="{E472C64D-F1FB-4EC2-9542-2F987401848C}" destId="{AF0CA5EF-9444-4A8D-9A35-1D07DA80C39E}" srcOrd="0" destOrd="1" presId="urn:microsoft.com/office/officeart/2005/8/layout/vList2"/>
    <dgm:cxn modelId="{A2910C5E-BEC4-4CC1-9254-22BFE3E88851}" srcId="{0198E36F-BA85-4CB4-8F38-E26E56DB3BF7}" destId="{03A74B42-1D65-487C-8B59-4FB54E23429C}" srcOrd="1" destOrd="0" parTransId="{5A11B3AA-DD1C-400E-AA3F-392109815A09}" sibTransId="{800CC497-A1AA-4318-852C-9FF390C176C7}"/>
    <dgm:cxn modelId="{01DE8660-A9DD-4372-BAF1-512904E6AFB9}" srcId="{5F148AE8-9FB8-44B0-BFAF-4D0633016497}" destId="{0198E36F-BA85-4CB4-8F38-E26E56DB3BF7}" srcOrd="1" destOrd="0" parTransId="{1104DC0C-5C42-4F49-A825-A8EC3C44ACCE}" sibTransId="{6B8D5D29-207B-405D-92D2-6D8FD5EB9409}"/>
    <dgm:cxn modelId="{D300E674-7F43-459E-B5CE-AD5E31F359D5}" srcId="{5F148AE8-9FB8-44B0-BFAF-4D0633016497}" destId="{55AB696B-90DC-45A2-9EB2-805282A5F27C}" srcOrd="0" destOrd="0" parTransId="{379BE7D7-AE2F-4D9E-B3C0-967E73C05F6C}" sibTransId="{19D85C73-CE0B-40EC-87D2-FA58278EB7F4}"/>
    <dgm:cxn modelId="{2C55FF7F-836E-4F9A-A627-DB29BF9272AA}" srcId="{55AB696B-90DC-45A2-9EB2-805282A5F27C}" destId="{E1B0ED78-153B-4537-975F-C1962E22F8BA}" srcOrd="2" destOrd="0" parTransId="{218C5612-1E7A-490E-BA44-5BA056BC30F7}" sibTransId="{BE81448B-F3C2-48C4-A190-83F237AC63E6}"/>
    <dgm:cxn modelId="{B7FFDC87-49BE-4E01-84DF-C4BB06D09DD0}" srcId="{0198E36F-BA85-4CB4-8F38-E26E56DB3BF7}" destId="{19C9C68E-A02B-47BC-80A5-ACA12B22B7B2}" srcOrd="0" destOrd="0" parTransId="{048E2DC9-B88D-437E-B4B9-9E3C18606F1D}" sibTransId="{2401540B-DD86-4EA6-887E-F5C0B7FF8915}"/>
    <dgm:cxn modelId="{F598098D-4415-41E3-924B-477E55256F5D}" type="presOf" srcId="{0198E36F-BA85-4CB4-8F38-E26E56DB3BF7}" destId="{C523CD1E-CB5B-488C-B621-66369D197255}" srcOrd="0" destOrd="0" presId="urn:microsoft.com/office/officeart/2005/8/layout/vList2"/>
    <dgm:cxn modelId="{B7C2E88E-3B75-49E3-AF03-6ABECFA20DF8}" type="presOf" srcId="{03A74B42-1D65-487C-8B59-4FB54E23429C}" destId="{331290FD-F5CF-4D65-8F9F-18543D77C228}" srcOrd="0" destOrd="1" presId="urn:microsoft.com/office/officeart/2005/8/layout/vList2"/>
    <dgm:cxn modelId="{CF8037A2-C7B0-4A1B-918E-ADD9DA512EB5}" type="presOf" srcId="{5F148AE8-9FB8-44B0-BFAF-4D0633016497}" destId="{C41E434E-F726-4676-BEE9-BC40BC027A09}" srcOrd="0" destOrd="0" presId="urn:microsoft.com/office/officeart/2005/8/layout/vList2"/>
    <dgm:cxn modelId="{C5ECE4B6-813A-4928-9A0A-1DF9221D754C}" type="presOf" srcId="{08CA1EC2-982D-4944-8CDA-A675CA926D63}" destId="{AF0CA5EF-9444-4A8D-9A35-1D07DA80C39E}" srcOrd="0" destOrd="0" presId="urn:microsoft.com/office/officeart/2005/8/layout/vList2"/>
    <dgm:cxn modelId="{97BB77D3-AECB-4A16-B5AA-A49DD80143C9}" srcId="{55AB696B-90DC-45A2-9EB2-805282A5F27C}" destId="{E472C64D-F1FB-4EC2-9542-2F987401848C}" srcOrd="1" destOrd="0" parTransId="{A94D1969-5B54-4244-B262-D6DCB22762A5}" sibTransId="{E9C128A0-6D35-446D-A47E-23D8CF647E91}"/>
    <dgm:cxn modelId="{E2CDBC22-9F1A-4856-A9BA-BFC453849EE7}" type="presParOf" srcId="{C41E434E-F726-4676-BEE9-BC40BC027A09}" destId="{5CF92CEC-3DE9-4BC8-B965-433F7A3A079C}" srcOrd="0" destOrd="0" presId="urn:microsoft.com/office/officeart/2005/8/layout/vList2"/>
    <dgm:cxn modelId="{E0666761-3F6A-45B5-88C9-60FFAC4725FF}" type="presParOf" srcId="{C41E434E-F726-4676-BEE9-BC40BC027A09}" destId="{AF0CA5EF-9444-4A8D-9A35-1D07DA80C39E}" srcOrd="1" destOrd="0" presId="urn:microsoft.com/office/officeart/2005/8/layout/vList2"/>
    <dgm:cxn modelId="{E21AC7B5-3122-43E1-A9C9-F96D9BF1480E}" type="presParOf" srcId="{C41E434E-F726-4676-BEE9-BC40BC027A09}" destId="{C523CD1E-CB5B-488C-B621-66369D197255}" srcOrd="2" destOrd="0" presId="urn:microsoft.com/office/officeart/2005/8/layout/vList2"/>
    <dgm:cxn modelId="{2047BFCA-6C2A-4DFA-9787-209F5397EBC5}" type="presParOf" srcId="{C41E434E-F726-4676-BEE9-BC40BC027A09}" destId="{331290FD-F5CF-4D65-8F9F-18543D77C228}"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435DCCF-6035-4DC4-85FD-E2ABE529B686}"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0A75683-F4C1-477F-A9F7-353FAE276BDD}">
      <dgm:prSet/>
      <dgm:spPr/>
      <dgm:t>
        <a:bodyPr/>
        <a:lstStyle/>
        <a:p>
          <a:r>
            <a:rPr lang="en-GB"/>
            <a:t>Disadvantages </a:t>
          </a:r>
          <a:endParaRPr lang="en-US"/>
        </a:p>
      </dgm:t>
    </dgm:pt>
    <dgm:pt modelId="{7AD1FA5F-B93E-4E9D-B8E1-4F7575F4CB1C}" type="parTrans" cxnId="{0768511A-1E3F-479A-BA0C-BAE263F5F12B}">
      <dgm:prSet/>
      <dgm:spPr/>
      <dgm:t>
        <a:bodyPr/>
        <a:lstStyle/>
        <a:p>
          <a:endParaRPr lang="en-US"/>
        </a:p>
      </dgm:t>
    </dgm:pt>
    <dgm:pt modelId="{0D4737CA-C39C-4245-8120-CA346E6C1619}" type="sibTrans" cxnId="{0768511A-1E3F-479A-BA0C-BAE263F5F12B}">
      <dgm:prSet/>
      <dgm:spPr/>
      <dgm:t>
        <a:bodyPr/>
        <a:lstStyle/>
        <a:p>
          <a:endParaRPr lang="en-US"/>
        </a:p>
      </dgm:t>
    </dgm:pt>
    <dgm:pt modelId="{A1C00D21-87E8-4627-8EF0-B33BCFC1AFE1}">
      <dgm:prSet/>
      <dgm:spPr/>
      <dgm:t>
        <a:bodyPr/>
        <a:lstStyle/>
        <a:p>
          <a:r>
            <a:rPr lang="en-GB"/>
            <a:t>Due to criticisms of official statistics and their uses, they are largely ignored by business and management research.</a:t>
          </a:r>
          <a:endParaRPr lang="en-US"/>
        </a:p>
      </dgm:t>
    </dgm:pt>
    <dgm:pt modelId="{AC1EB46F-BBEE-483B-8C44-4D638C2B6C36}" type="parTrans" cxnId="{DE7F2C9C-31CE-4CC5-9963-9B19A0AAF014}">
      <dgm:prSet/>
      <dgm:spPr/>
      <dgm:t>
        <a:bodyPr/>
        <a:lstStyle/>
        <a:p>
          <a:endParaRPr lang="en-US"/>
        </a:p>
      </dgm:t>
    </dgm:pt>
    <dgm:pt modelId="{72AC7F77-8101-4732-B9FE-46D844CF640C}" type="sibTrans" cxnId="{DE7F2C9C-31CE-4CC5-9963-9B19A0AAF014}">
      <dgm:prSet/>
      <dgm:spPr/>
      <dgm:t>
        <a:bodyPr/>
        <a:lstStyle/>
        <a:p>
          <a:endParaRPr lang="en-US"/>
        </a:p>
      </dgm:t>
    </dgm:pt>
    <dgm:pt modelId="{B0B40FEA-E7D5-4AAE-97FE-708971FFF352}">
      <dgm:prSet/>
      <dgm:spPr/>
      <dgm:t>
        <a:bodyPr/>
        <a:lstStyle/>
        <a:p>
          <a:r>
            <a:rPr lang="en-GB"/>
            <a:t>In any event, they are not tailored to the needs of business researchers.</a:t>
          </a:r>
          <a:endParaRPr lang="en-US"/>
        </a:p>
      </dgm:t>
    </dgm:pt>
    <dgm:pt modelId="{71DA2253-7CB9-4854-A604-AB553C99A82E}" type="parTrans" cxnId="{17B76E9B-9D51-4E4D-A829-10A5E316C070}">
      <dgm:prSet/>
      <dgm:spPr/>
      <dgm:t>
        <a:bodyPr/>
        <a:lstStyle/>
        <a:p>
          <a:endParaRPr lang="en-US"/>
        </a:p>
      </dgm:t>
    </dgm:pt>
    <dgm:pt modelId="{7471D6C9-AB3C-4EA7-B2D3-8C90605E4497}" type="sibTrans" cxnId="{17B76E9B-9D51-4E4D-A829-10A5E316C070}">
      <dgm:prSet/>
      <dgm:spPr/>
      <dgm:t>
        <a:bodyPr/>
        <a:lstStyle/>
        <a:p>
          <a:endParaRPr lang="en-US"/>
        </a:p>
      </dgm:t>
    </dgm:pt>
    <dgm:pt modelId="{EADBEA1A-190A-4DE9-8D5D-37209286E1C6}">
      <dgm:prSet/>
      <dgm:spPr/>
      <dgm:t>
        <a:bodyPr/>
        <a:lstStyle/>
        <a:p>
          <a:r>
            <a:rPr lang="en-GB"/>
            <a:t>Advantages</a:t>
          </a:r>
          <a:endParaRPr lang="en-US"/>
        </a:p>
      </dgm:t>
    </dgm:pt>
    <dgm:pt modelId="{15AFEDE3-3781-44E8-83C1-06E254DEC2FF}" type="parTrans" cxnId="{B8CF5A45-A67A-41E1-A683-54DEDC51A091}">
      <dgm:prSet/>
      <dgm:spPr/>
      <dgm:t>
        <a:bodyPr/>
        <a:lstStyle/>
        <a:p>
          <a:endParaRPr lang="en-US"/>
        </a:p>
      </dgm:t>
    </dgm:pt>
    <dgm:pt modelId="{B9083B5F-4750-4EAC-A6F1-57EEE074A209}" type="sibTrans" cxnId="{B8CF5A45-A67A-41E1-A683-54DEDC51A091}">
      <dgm:prSet/>
      <dgm:spPr/>
      <dgm:t>
        <a:bodyPr/>
        <a:lstStyle/>
        <a:p>
          <a:endParaRPr lang="en-US"/>
        </a:p>
      </dgm:t>
    </dgm:pt>
    <dgm:pt modelId="{50B4731F-AD1F-4F75-819D-3876842D46C8}">
      <dgm:prSet/>
      <dgm:spPr/>
      <dgm:t>
        <a:bodyPr/>
        <a:lstStyle/>
        <a:p>
          <a:r>
            <a:rPr lang="en-GB"/>
            <a:t>Some official statistics – like population census data – are accurate by any set of criteria</a:t>
          </a:r>
          <a:endParaRPr lang="en-US"/>
        </a:p>
      </dgm:t>
    </dgm:pt>
    <dgm:pt modelId="{1AFD91FB-7ADB-4158-ADE6-38E0ED924AAD}" type="parTrans" cxnId="{8359FB17-3047-4506-9F31-1264391B7B5D}">
      <dgm:prSet/>
      <dgm:spPr/>
      <dgm:t>
        <a:bodyPr/>
        <a:lstStyle/>
        <a:p>
          <a:endParaRPr lang="en-US"/>
        </a:p>
      </dgm:t>
    </dgm:pt>
    <dgm:pt modelId="{3E3E8CE6-151E-4DD9-992D-FA1CBE10DBE3}" type="sibTrans" cxnId="{8359FB17-3047-4506-9F31-1264391B7B5D}">
      <dgm:prSet/>
      <dgm:spPr/>
      <dgm:t>
        <a:bodyPr/>
        <a:lstStyle/>
        <a:p>
          <a:endParaRPr lang="en-US"/>
        </a:p>
      </dgm:t>
    </dgm:pt>
    <dgm:pt modelId="{84F87C01-2965-4EC5-9866-960E8EA24149}">
      <dgm:prSet/>
      <dgm:spPr/>
      <dgm:t>
        <a:bodyPr/>
        <a:lstStyle/>
        <a:p>
          <a:r>
            <a:rPr lang="en-GB"/>
            <a:t>To reject them because they contain errors is silly, since all measurement in business research is error-prone</a:t>
          </a:r>
          <a:endParaRPr lang="en-US"/>
        </a:p>
      </dgm:t>
    </dgm:pt>
    <dgm:pt modelId="{68F14759-9294-41F7-AC52-32E95A27438E}" type="parTrans" cxnId="{16A226E6-8BAF-43C4-8EB7-F3D3BF75654F}">
      <dgm:prSet/>
      <dgm:spPr/>
      <dgm:t>
        <a:bodyPr/>
        <a:lstStyle/>
        <a:p>
          <a:endParaRPr lang="en-US"/>
        </a:p>
      </dgm:t>
    </dgm:pt>
    <dgm:pt modelId="{8625DE62-B253-4843-A43B-B11CB2C144D4}" type="sibTrans" cxnId="{16A226E6-8BAF-43C4-8EB7-F3D3BF75654F}">
      <dgm:prSet/>
      <dgm:spPr/>
      <dgm:t>
        <a:bodyPr/>
        <a:lstStyle/>
        <a:p>
          <a:endParaRPr lang="en-US"/>
        </a:p>
      </dgm:t>
    </dgm:pt>
    <dgm:pt modelId="{6D083D68-3D46-42DB-9B9D-64D93AE1D0DF}">
      <dgm:prSet/>
      <dgm:spPr/>
      <dgm:t>
        <a:bodyPr/>
        <a:lstStyle/>
        <a:p>
          <a:r>
            <a:rPr lang="en-GB"/>
            <a:t>The data is gathered ‘unobtrusively, i.e. free from ‘reactive’ effects.</a:t>
          </a:r>
          <a:endParaRPr lang="en-US"/>
        </a:p>
      </dgm:t>
    </dgm:pt>
    <dgm:pt modelId="{58713F82-B4E3-43E3-A9EB-3F46EA3B22F6}" type="parTrans" cxnId="{8F7FED75-CD93-433A-99FA-244512E157DA}">
      <dgm:prSet/>
      <dgm:spPr/>
      <dgm:t>
        <a:bodyPr/>
        <a:lstStyle/>
        <a:p>
          <a:endParaRPr lang="en-US"/>
        </a:p>
      </dgm:t>
    </dgm:pt>
    <dgm:pt modelId="{A8631589-5133-4D0B-8A0E-2CD0EA38DC70}" type="sibTrans" cxnId="{8F7FED75-CD93-433A-99FA-244512E157DA}">
      <dgm:prSet/>
      <dgm:spPr/>
      <dgm:t>
        <a:bodyPr/>
        <a:lstStyle/>
        <a:p>
          <a:endParaRPr lang="en-US"/>
        </a:p>
      </dgm:t>
    </dgm:pt>
    <dgm:pt modelId="{9A6C7F8E-8E03-48A8-9CDA-3DBA924390CF}" type="pres">
      <dgm:prSet presAssocID="{2435DCCF-6035-4DC4-85FD-E2ABE529B686}" presName="linear" presStyleCnt="0">
        <dgm:presLayoutVars>
          <dgm:animLvl val="lvl"/>
          <dgm:resizeHandles val="exact"/>
        </dgm:presLayoutVars>
      </dgm:prSet>
      <dgm:spPr/>
    </dgm:pt>
    <dgm:pt modelId="{FF078B36-675A-433E-B996-C2F66C337E6F}" type="pres">
      <dgm:prSet presAssocID="{30A75683-F4C1-477F-A9F7-353FAE276BDD}" presName="parentText" presStyleLbl="node1" presStyleIdx="0" presStyleCnt="6">
        <dgm:presLayoutVars>
          <dgm:chMax val="0"/>
          <dgm:bulletEnabled val="1"/>
        </dgm:presLayoutVars>
      </dgm:prSet>
      <dgm:spPr/>
    </dgm:pt>
    <dgm:pt modelId="{A0ABF348-6548-4813-857D-D13948FC955E}" type="pres">
      <dgm:prSet presAssocID="{0D4737CA-C39C-4245-8120-CA346E6C1619}" presName="spacer" presStyleCnt="0"/>
      <dgm:spPr/>
    </dgm:pt>
    <dgm:pt modelId="{4761EF7C-19AA-4F49-B9DB-C174A0F50210}" type="pres">
      <dgm:prSet presAssocID="{A1C00D21-87E8-4627-8EF0-B33BCFC1AFE1}" presName="parentText" presStyleLbl="node1" presStyleIdx="1" presStyleCnt="6">
        <dgm:presLayoutVars>
          <dgm:chMax val="0"/>
          <dgm:bulletEnabled val="1"/>
        </dgm:presLayoutVars>
      </dgm:prSet>
      <dgm:spPr/>
    </dgm:pt>
    <dgm:pt modelId="{1E967447-DD0A-4DF0-A1D3-F10C93783339}" type="pres">
      <dgm:prSet presAssocID="{72AC7F77-8101-4732-B9FE-46D844CF640C}" presName="spacer" presStyleCnt="0"/>
      <dgm:spPr/>
    </dgm:pt>
    <dgm:pt modelId="{21B6490F-F0A0-4C9C-9735-8ACB0BC4734A}" type="pres">
      <dgm:prSet presAssocID="{B0B40FEA-E7D5-4AAE-97FE-708971FFF352}" presName="parentText" presStyleLbl="node1" presStyleIdx="2" presStyleCnt="6">
        <dgm:presLayoutVars>
          <dgm:chMax val="0"/>
          <dgm:bulletEnabled val="1"/>
        </dgm:presLayoutVars>
      </dgm:prSet>
      <dgm:spPr/>
    </dgm:pt>
    <dgm:pt modelId="{E0A6D027-81B2-44B6-BBEF-00349468BD95}" type="pres">
      <dgm:prSet presAssocID="{7471D6C9-AB3C-4EA7-B2D3-8C90605E4497}" presName="spacer" presStyleCnt="0"/>
      <dgm:spPr/>
    </dgm:pt>
    <dgm:pt modelId="{CD6A490B-3E93-452C-A5EE-9B9CD0468A32}" type="pres">
      <dgm:prSet presAssocID="{EADBEA1A-190A-4DE9-8D5D-37209286E1C6}" presName="parentText" presStyleLbl="node1" presStyleIdx="3" presStyleCnt="6">
        <dgm:presLayoutVars>
          <dgm:chMax val="0"/>
          <dgm:bulletEnabled val="1"/>
        </dgm:presLayoutVars>
      </dgm:prSet>
      <dgm:spPr/>
    </dgm:pt>
    <dgm:pt modelId="{30EA468F-1E6D-42C8-BFEE-9FB8C7156921}" type="pres">
      <dgm:prSet presAssocID="{B9083B5F-4750-4EAC-A6F1-57EEE074A209}" presName="spacer" presStyleCnt="0"/>
      <dgm:spPr/>
    </dgm:pt>
    <dgm:pt modelId="{DD0AC1A1-92E7-4D95-A010-39988B700504}" type="pres">
      <dgm:prSet presAssocID="{50B4731F-AD1F-4F75-819D-3876842D46C8}" presName="parentText" presStyleLbl="node1" presStyleIdx="4" presStyleCnt="6">
        <dgm:presLayoutVars>
          <dgm:chMax val="0"/>
          <dgm:bulletEnabled val="1"/>
        </dgm:presLayoutVars>
      </dgm:prSet>
      <dgm:spPr/>
    </dgm:pt>
    <dgm:pt modelId="{3DD48A10-FA9A-40B4-991F-5EF70485B9CE}" type="pres">
      <dgm:prSet presAssocID="{50B4731F-AD1F-4F75-819D-3876842D46C8}" presName="childText" presStyleLbl="revTx" presStyleIdx="0" presStyleCnt="1">
        <dgm:presLayoutVars>
          <dgm:bulletEnabled val="1"/>
        </dgm:presLayoutVars>
      </dgm:prSet>
      <dgm:spPr/>
    </dgm:pt>
    <dgm:pt modelId="{55462F26-259B-4BE4-87D1-575FC50CDBBD}" type="pres">
      <dgm:prSet presAssocID="{6D083D68-3D46-42DB-9B9D-64D93AE1D0DF}" presName="parentText" presStyleLbl="node1" presStyleIdx="5" presStyleCnt="6">
        <dgm:presLayoutVars>
          <dgm:chMax val="0"/>
          <dgm:bulletEnabled val="1"/>
        </dgm:presLayoutVars>
      </dgm:prSet>
      <dgm:spPr/>
    </dgm:pt>
  </dgm:ptLst>
  <dgm:cxnLst>
    <dgm:cxn modelId="{8359FB17-3047-4506-9F31-1264391B7B5D}" srcId="{2435DCCF-6035-4DC4-85FD-E2ABE529B686}" destId="{50B4731F-AD1F-4F75-819D-3876842D46C8}" srcOrd="4" destOrd="0" parTransId="{1AFD91FB-7ADB-4158-ADE6-38E0ED924AAD}" sibTransId="{3E3E8CE6-151E-4DD9-992D-FA1CBE10DBE3}"/>
    <dgm:cxn modelId="{0768511A-1E3F-479A-BA0C-BAE263F5F12B}" srcId="{2435DCCF-6035-4DC4-85FD-E2ABE529B686}" destId="{30A75683-F4C1-477F-A9F7-353FAE276BDD}" srcOrd="0" destOrd="0" parTransId="{7AD1FA5F-B93E-4E9D-B8E1-4F7575F4CB1C}" sibTransId="{0D4737CA-C39C-4245-8120-CA346E6C1619}"/>
    <dgm:cxn modelId="{9558E61A-FF10-4128-A061-CFE03C66C160}" type="presOf" srcId="{84F87C01-2965-4EC5-9866-960E8EA24149}" destId="{3DD48A10-FA9A-40B4-991F-5EF70485B9CE}" srcOrd="0" destOrd="0" presId="urn:microsoft.com/office/officeart/2005/8/layout/vList2"/>
    <dgm:cxn modelId="{9EB75E1D-901A-441A-9057-AF0A547BFC2E}" type="presOf" srcId="{A1C00D21-87E8-4627-8EF0-B33BCFC1AFE1}" destId="{4761EF7C-19AA-4F49-B9DB-C174A0F50210}" srcOrd="0" destOrd="0" presId="urn:microsoft.com/office/officeart/2005/8/layout/vList2"/>
    <dgm:cxn modelId="{A2C03039-BF95-4ADC-9174-79010A8A5C72}" type="presOf" srcId="{50B4731F-AD1F-4F75-819D-3876842D46C8}" destId="{DD0AC1A1-92E7-4D95-A010-39988B700504}" srcOrd="0" destOrd="0" presId="urn:microsoft.com/office/officeart/2005/8/layout/vList2"/>
    <dgm:cxn modelId="{1F97F45B-6F4D-42A0-9184-6776D3CC15CA}" type="presOf" srcId="{EADBEA1A-190A-4DE9-8D5D-37209286E1C6}" destId="{CD6A490B-3E93-452C-A5EE-9B9CD0468A32}" srcOrd="0" destOrd="0" presId="urn:microsoft.com/office/officeart/2005/8/layout/vList2"/>
    <dgm:cxn modelId="{B8CF5A45-A67A-41E1-A683-54DEDC51A091}" srcId="{2435DCCF-6035-4DC4-85FD-E2ABE529B686}" destId="{EADBEA1A-190A-4DE9-8D5D-37209286E1C6}" srcOrd="3" destOrd="0" parTransId="{15AFEDE3-3781-44E8-83C1-06E254DEC2FF}" sibTransId="{B9083B5F-4750-4EAC-A6F1-57EEE074A209}"/>
    <dgm:cxn modelId="{79CA914F-572F-463D-A0EC-EAE55268C9A3}" type="presOf" srcId="{2435DCCF-6035-4DC4-85FD-E2ABE529B686}" destId="{9A6C7F8E-8E03-48A8-9CDA-3DBA924390CF}" srcOrd="0" destOrd="0" presId="urn:microsoft.com/office/officeart/2005/8/layout/vList2"/>
    <dgm:cxn modelId="{8F7FED75-CD93-433A-99FA-244512E157DA}" srcId="{2435DCCF-6035-4DC4-85FD-E2ABE529B686}" destId="{6D083D68-3D46-42DB-9B9D-64D93AE1D0DF}" srcOrd="5" destOrd="0" parTransId="{58713F82-B4E3-43E3-A9EB-3F46EA3B22F6}" sibTransId="{A8631589-5133-4D0B-8A0E-2CD0EA38DC70}"/>
    <dgm:cxn modelId="{4F607E7E-6620-4AD6-8A01-5C96DBE07496}" type="presOf" srcId="{30A75683-F4C1-477F-A9F7-353FAE276BDD}" destId="{FF078B36-675A-433E-B996-C2F66C337E6F}" srcOrd="0" destOrd="0" presId="urn:microsoft.com/office/officeart/2005/8/layout/vList2"/>
    <dgm:cxn modelId="{17B76E9B-9D51-4E4D-A829-10A5E316C070}" srcId="{2435DCCF-6035-4DC4-85FD-E2ABE529B686}" destId="{B0B40FEA-E7D5-4AAE-97FE-708971FFF352}" srcOrd="2" destOrd="0" parTransId="{71DA2253-7CB9-4854-A604-AB553C99A82E}" sibTransId="{7471D6C9-AB3C-4EA7-B2D3-8C90605E4497}"/>
    <dgm:cxn modelId="{DE7F2C9C-31CE-4CC5-9963-9B19A0AAF014}" srcId="{2435DCCF-6035-4DC4-85FD-E2ABE529B686}" destId="{A1C00D21-87E8-4627-8EF0-B33BCFC1AFE1}" srcOrd="1" destOrd="0" parTransId="{AC1EB46F-BBEE-483B-8C44-4D638C2B6C36}" sibTransId="{72AC7F77-8101-4732-B9FE-46D844CF640C}"/>
    <dgm:cxn modelId="{72ACD6D3-6D7C-4C99-8DFC-A4238ACED4E2}" type="presOf" srcId="{B0B40FEA-E7D5-4AAE-97FE-708971FFF352}" destId="{21B6490F-F0A0-4C9C-9735-8ACB0BC4734A}" srcOrd="0" destOrd="0" presId="urn:microsoft.com/office/officeart/2005/8/layout/vList2"/>
    <dgm:cxn modelId="{16A226E6-8BAF-43C4-8EB7-F3D3BF75654F}" srcId="{50B4731F-AD1F-4F75-819D-3876842D46C8}" destId="{84F87C01-2965-4EC5-9866-960E8EA24149}" srcOrd="0" destOrd="0" parTransId="{68F14759-9294-41F7-AC52-32E95A27438E}" sibTransId="{8625DE62-B253-4843-A43B-B11CB2C144D4}"/>
    <dgm:cxn modelId="{F0A01AF6-2A64-4F2E-ABF5-8B374F6D738D}" type="presOf" srcId="{6D083D68-3D46-42DB-9B9D-64D93AE1D0DF}" destId="{55462F26-259B-4BE4-87D1-575FC50CDBBD}" srcOrd="0" destOrd="0" presId="urn:microsoft.com/office/officeart/2005/8/layout/vList2"/>
    <dgm:cxn modelId="{D9BA8474-327A-4A64-BF10-E73AFF1054E3}" type="presParOf" srcId="{9A6C7F8E-8E03-48A8-9CDA-3DBA924390CF}" destId="{FF078B36-675A-433E-B996-C2F66C337E6F}" srcOrd="0" destOrd="0" presId="urn:microsoft.com/office/officeart/2005/8/layout/vList2"/>
    <dgm:cxn modelId="{4F8A81FE-3336-4997-AB18-7FC91CB5AE0D}" type="presParOf" srcId="{9A6C7F8E-8E03-48A8-9CDA-3DBA924390CF}" destId="{A0ABF348-6548-4813-857D-D13948FC955E}" srcOrd="1" destOrd="0" presId="urn:microsoft.com/office/officeart/2005/8/layout/vList2"/>
    <dgm:cxn modelId="{6DB31B3E-7418-478A-A284-005206A1E962}" type="presParOf" srcId="{9A6C7F8E-8E03-48A8-9CDA-3DBA924390CF}" destId="{4761EF7C-19AA-4F49-B9DB-C174A0F50210}" srcOrd="2" destOrd="0" presId="urn:microsoft.com/office/officeart/2005/8/layout/vList2"/>
    <dgm:cxn modelId="{9C519A6C-F6AA-4224-BF25-FA52DC8DADDE}" type="presParOf" srcId="{9A6C7F8E-8E03-48A8-9CDA-3DBA924390CF}" destId="{1E967447-DD0A-4DF0-A1D3-F10C93783339}" srcOrd="3" destOrd="0" presId="urn:microsoft.com/office/officeart/2005/8/layout/vList2"/>
    <dgm:cxn modelId="{674CA46A-7291-4B08-ADF9-EF371CE9480B}" type="presParOf" srcId="{9A6C7F8E-8E03-48A8-9CDA-3DBA924390CF}" destId="{21B6490F-F0A0-4C9C-9735-8ACB0BC4734A}" srcOrd="4" destOrd="0" presId="urn:microsoft.com/office/officeart/2005/8/layout/vList2"/>
    <dgm:cxn modelId="{9F63A53A-D06E-4F80-A198-35C5BE2CEE48}" type="presParOf" srcId="{9A6C7F8E-8E03-48A8-9CDA-3DBA924390CF}" destId="{E0A6D027-81B2-44B6-BBEF-00349468BD95}" srcOrd="5" destOrd="0" presId="urn:microsoft.com/office/officeart/2005/8/layout/vList2"/>
    <dgm:cxn modelId="{4EDDBA32-A0C8-40C5-8600-2AFD6844A671}" type="presParOf" srcId="{9A6C7F8E-8E03-48A8-9CDA-3DBA924390CF}" destId="{CD6A490B-3E93-452C-A5EE-9B9CD0468A32}" srcOrd="6" destOrd="0" presId="urn:microsoft.com/office/officeart/2005/8/layout/vList2"/>
    <dgm:cxn modelId="{FF92D25C-0513-431E-AF80-9A2D577BD880}" type="presParOf" srcId="{9A6C7F8E-8E03-48A8-9CDA-3DBA924390CF}" destId="{30EA468F-1E6D-42C8-BFEE-9FB8C7156921}" srcOrd="7" destOrd="0" presId="urn:microsoft.com/office/officeart/2005/8/layout/vList2"/>
    <dgm:cxn modelId="{F41AD2DD-EA37-4990-A3D2-3EB5F6F0E592}" type="presParOf" srcId="{9A6C7F8E-8E03-48A8-9CDA-3DBA924390CF}" destId="{DD0AC1A1-92E7-4D95-A010-39988B700504}" srcOrd="8" destOrd="0" presId="urn:microsoft.com/office/officeart/2005/8/layout/vList2"/>
    <dgm:cxn modelId="{D6B60CBB-B24A-42D5-806E-22C81E80B46C}" type="presParOf" srcId="{9A6C7F8E-8E03-48A8-9CDA-3DBA924390CF}" destId="{3DD48A10-FA9A-40B4-991F-5EF70485B9CE}" srcOrd="9" destOrd="0" presId="urn:microsoft.com/office/officeart/2005/8/layout/vList2"/>
    <dgm:cxn modelId="{27EB7CB0-ABED-4CC1-A190-8B8D195DED7B}" type="presParOf" srcId="{9A6C7F8E-8E03-48A8-9CDA-3DBA924390CF}" destId="{55462F26-259B-4BE4-87D1-575FC50CDBBD}"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7C5B861-4439-455D-B83C-CB34B988C522}" type="doc">
      <dgm:prSet loTypeId="urn:microsoft.com/office/officeart/2008/layout/LinedList" loCatId="list" qsTypeId="urn:microsoft.com/office/officeart/2005/8/quickstyle/simple1" qsCatId="simple" csTypeId="urn:microsoft.com/office/officeart/2005/8/colors/colorful5" csCatId="colorful"/>
      <dgm:spPr/>
      <dgm:t>
        <a:bodyPr/>
        <a:lstStyle/>
        <a:p>
          <a:endParaRPr lang="en-US"/>
        </a:p>
      </dgm:t>
    </dgm:pt>
    <dgm:pt modelId="{93B16499-A978-4179-9DF8-A866A5D2C220}">
      <dgm:prSet/>
      <dgm:spPr/>
      <dgm:t>
        <a:bodyPr/>
        <a:lstStyle/>
        <a:p>
          <a:r>
            <a:rPr lang="en-GB"/>
            <a:t>Secondary analysis gives the prospect of being able to explore research questions without having to go through the process of collecting the data yourself.</a:t>
          </a:r>
          <a:endParaRPr lang="en-US"/>
        </a:p>
      </dgm:t>
    </dgm:pt>
    <dgm:pt modelId="{C71E661B-8D65-4941-8FBA-40FC452EB322}" type="parTrans" cxnId="{3B2AE075-5AA9-449E-9946-1970E1B3B1FA}">
      <dgm:prSet/>
      <dgm:spPr/>
      <dgm:t>
        <a:bodyPr/>
        <a:lstStyle/>
        <a:p>
          <a:endParaRPr lang="en-US"/>
        </a:p>
      </dgm:t>
    </dgm:pt>
    <dgm:pt modelId="{6857FEC4-CA3B-4615-AC1F-83511EA710CE}" type="sibTrans" cxnId="{3B2AE075-5AA9-449E-9946-1970E1B3B1FA}">
      <dgm:prSet/>
      <dgm:spPr/>
      <dgm:t>
        <a:bodyPr/>
        <a:lstStyle/>
        <a:p>
          <a:endParaRPr lang="en-US"/>
        </a:p>
      </dgm:t>
    </dgm:pt>
    <dgm:pt modelId="{AD79723D-A8EC-41F6-AD6A-0794CD9F7B46}">
      <dgm:prSet/>
      <dgm:spPr/>
      <dgm:t>
        <a:bodyPr/>
        <a:lstStyle/>
        <a:p>
          <a:r>
            <a:rPr lang="en-GB"/>
            <a:t>Employs high-quality datasets that are based on large, reasonably representative samples.</a:t>
          </a:r>
          <a:endParaRPr lang="en-US"/>
        </a:p>
      </dgm:t>
    </dgm:pt>
    <dgm:pt modelId="{788ED6A6-158C-49D5-8B85-D7A63CCD24F5}" type="parTrans" cxnId="{CD18F5C8-C00D-4678-8468-301463D9F2A8}">
      <dgm:prSet/>
      <dgm:spPr/>
      <dgm:t>
        <a:bodyPr/>
        <a:lstStyle/>
        <a:p>
          <a:endParaRPr lang="en-US"/>
        </a:p>
      </dgm:t>
    </dgm:pt>
    <dgm:pt modelId="{75288D8A-8902-48FF-8A6C-1E58340DED14}" type="sibTrans" cxnId="{CD18F5C8-C00D-4678-8468-301463D9F2A8}">
      <dgm:prSet/>
      <dgm:spPr/>
      <dgm:t>
        <a:bodyPr/>
        <a:lstStyle/>
        <a:p>
          <a:endParaRPr lang="en-US"/>
        </a:p>
      </dgm:t>
    </dgm:pt>
    <dgm:pt modelId="{7521118D-239A-4D10-A2C5-0BC0D65B3CA0}">
      <dgm:prSet/>
      <dgm:spPr/>
      <dgm:t>
        <a:bodyPr/>
        <a:lstStyle/>
        <a:p>
          <a:r>
            <a:rPr lang="en-IE"/>
            <a:t>Official statistics represent a form of unobtrusive method and enjoy certain advantages (especially lack of reactivity) because of that.</a:t>
          </a:r>
          <a:endParaRPr lang="en-US"/>
        </a:p>
      </dgm:t>
    </dgm:pt>
    <dgm:pt modelId="{24801309-E57F-456D-BC4A-BAA20025D05D}" type="parTrans" cxnId="{150A7FA2-7E99-4716-B8EA-22A30564BBDF}">
      <dgm:prSet/>
      <dgm:spPr/>
      <dgm:t>
        <a:bodyPr/>
        <a:lstStyle/>
        <a:p>
          <a:endParaRPr lang="en-US"/>
        </a:p>
      </dgm:t>
    </dgm:pt>
    <dgm:pt modelId="{37DDA6B1-82B0-426C-9E70-6F7F2BA0F615}" type="sibTrans" cxnId="{150A7FA2-7E99-4716-B8EA-22A30564BBDF}">
      <dgm:prSet/>
      <dgm:spPr/>
      <dgm:t>
        <a:bodyPr/>
        <a:lstStyle/>
        <a:p>
          <a:endParaRPr lang="en-US"/>
        </a:p>
      </dgm:t>
    </dgm:pt>
    <dgm:pt modelId="{FB61CFD4-42FE-4CC3-B3BC-FB5C05242C0D}" type="pres">
      <dgm:prSet presAssocID="{A7C5B861-4439-455D-B83C-CB34B988C522}" presName="vert0" presStyleCnt="0">
        <dgm:presLayoutVars>
          <dgm:dir/>
          <dgm:animOne val="branch"/>
          <dgm:animLvl val="lvl"/>
        </dgm:presLayoutVars>
      </dgm:prSet>
      <dgm:spPr/>
    </dgm:pt>
    <dgm:pt modelId="{DCAF7229-7915-486C-851E-2786F1BA6A83}" type="pres">
      <dgm:prSet presAssocID="{93B16499-A978-4179-9DF8-A866A5D2C220}" presName="thickLine" presStyleLbl="alignNode1" presStyleIdx="0" presStyleCnt="3"/>
      <dgm:spPr/>
    </dgm:pt>
    <dgm:pt modelId="{758D4642-CA5E-4193-8614-E227F0E1D23E}" type="pres">
      <dgm:prSet presAssocID="{93B16499-A978-4179-9DF8-A866A5D2C220}" presName="horz1" presStyleCnt="0"/>
      <dgm:spPr/>
    </dgm:pt>
    <dgm:pt modelId="{48C1903F-7965-412A-AE82-6EC84DD0E20D}" type="pres">
      <dgm:prSet presAssocID="{93B16499-A978-4179-9DF8-A866A5D2C220}" presName="tx1" presStyleLbl="revTx" presStyleIdx="0" presStyleCnt="3"/>
      <dgm:spPr/>
    </dgm:pt>
    <dgm:pt modelId="{1B2E8A04-BFD8-4E85-AED9-F1373C22B7BA}" type="pres">
      <dgm:prSet presAssocID="{93B16499-A978-4179-9DF8-A866A5D2C220}" presName="vert1" presStyleCnt="0"/>
      <dgm:spPr/>
    </dgm:pt>
    <dgm:pt modelId="{01D827A3-4D88-407A-B4A6-8F34F90F064E}" type="pres">
      <dgm:prSet presAssocID="{AD79723D-A8EC-41F6-AD6A-0794CD9F7B46}" presName="thickLine" presStyleLbl="alignNode1" presStyleIdx="1" presStyleCnt="3"/>
      <dgm:spPr/>
    </dgm:pt>
    <dgm:pt modelId="{66909C21-F7A0-4EAB-9B8C-CF0C87A03696}" type="pres">
      <dgm:prSet presAssocID="{AD79723D-A8EC-41F6-AD6A-0794CD9F7B46}" presName="horz1" presStyleCnt="0"/>
      <dgm:spPr/>
    </dgm:pt>
    <dgm:pt modelId="{CE2ECE9F-6C09-4F46-9B9A-497ABC3466A9}" type="pres">
      <dgm:prSet presAssocID="{AD79723D-A8EC-41F6-AD6A-0794CD9F7B46}" presName="tx1" presStyleLbl="revTx" presStyleIdx="1" presStyleCnt="3"/>
      <dgm:spPr/>
    </dgm:pt>
    <dgm:pt modelId="{C51055E5-E21D-4BAD-BD50-DC34958D7221}" type="pres">
      <dgm:prSet presAssocID="{AD79723D-A8EC-41F6-AD6A-0794CD9F7B46}" presName="vert1" presStyleCnt="0"/>
      <dgm:spPr/>
    </dgm:pt>
    <dgm:pt modelId="{CF4FDDE6-1DEB-4255-8A99-837C6DAE5426}" type="pres">
      <dgm:prSet presAssocID="{7521118D-239A-4D10-A2C5-0BC0D65B3CA0}" presName="thickLine" presStyleLbl="alignNode1" presStyleIdx="2" presStyleCnt="3"/>
      <dgm:spPr/>
    </dgm:pt>
    <dgm:pt modelId="{0AE711DF-81AF-4BC1-9197-1131BFC3F1AD}" type="pres">
      <dgm:prSet presAssocID="{7521118D-239A-4D10-A2C5-0BC0D65B3CA0}" presName="horz1" presStyleCnt="0"/>
      <dgm:spPr/>
    </dgm:pt>
    <dgm:pt modelId="{BFF552DD-7592-4236-B7DE-E7D103123595}" type="pres">
      <dgm:prSet presAssocID="{7521118D-239A-4D10-A2C5-0BC0D65B3CA0}" presName="tx1" presStyleLbl="revTx" presStyleIdx="2" presStyleCnt="3"/>
      <dgm:spPr/>
    </dgm:pt>
    <dgm:pt modelId="{067142A4-640C-4983-9F82-B429EA1E8780}" type="pres">
      <dgm:prSet presAssocID="{7521118D-239A-4D10-A2C5-0BC0D65B3CA0}" presName="vert1" presStyleCnt="0"/>
      <dgm:spPr/>
    </dgm:pt>
  </dgm:ptLst>
  <dgm:cxnLst>
    <dgm:cxn modelId="{A0401901-2CAF-4BF8-9F91-2089B19C82B8}" type="presOf" srcId="{93B16499-A978-4179-9DF8-A866A5D2C220}" destId="{48C1903F-7965-412A-AE82-6EC84DD0E20D}" srcOrd="0" destOrd="0" presId="urn:microsoft.com/office/officeart/2008/layout/LinedList"/>
    <dgm:cxn modelId="{56277C20-376B-41EA-B918-705DF38404BC}" type="presOf" srcId="{A7C5B861-4439-455D-B83C-CB34B988C522}" destId="{FB61CFD4-42FE-4CC3-B3BC-FB5C05242C0D}" srcOrd="0" destOrd="0" presId="urn:microsoft.com/office/officeart/2008/layout/LinedList"/>
    <dgm:cxn modelId="{3AE6FF4A-D2CD-4736-BC4A-F3C67DE1AA9F}" type="presOf" srcId="{AD79723D-A8EC-41F6-AD6A-0794CD9F7B46}" destId="{CE2ECE9F-6C09-4F46-9B9A-497ABC3466A9}" srcOrd="0" destOrd="0" presId="urn:microsoft.com/office/officeart/2008/layout/LinedList"/>
    <dgm:cxn modelId="{3B2AE075-5AA9-449E-9946-1970E1B3B1FA}" srcId="{A7C5B861-4439-455D-B83C-CB34B988C522}" destId="{93B16499-A978-4179-9DF8-A866A5D2C220}" srcOrd="0" destOrd="0" parTransId="{C71E661B-8D65-4941-8FBA-40FC452EB322}" sibTransId="{6857FEC4-CA3B-4615-AC1F-83511EA710CE}"/>
    <dgm:cxn modelId="{C6848583-E2E9-4FC4-AAF6-38BC0920F728}" type="presOf" srcId="{7521118D-239A-4D10-A2C5-0BC0D65B3CA0}" destId="{BFF552DD-7592-4236-B7DE-E7D103123595}" srcOrd="0" destOrd="0" presId="urn:microsoft.com/office/officeart/2008/layout/LinedList"/>
    <dgm:cxn modelId="{150A7FA2-7E99-4716-B8EA-22A30564BBDF}" srcId="{A7C5B861-4439-455D-B83C-CB34B988C522}" destId="{7521118D-239A-4D10-A2C5-0BC0D65B3CA0}" srcOrd="2" destOrd="0" parTransId="{24801309-E57F-456D-BC4A-BAA20025D05D}" sibTransId="{37DDA6B1-82B0-426C-9E70-6F7F2BA0F615}"/>
    <dgm:cxn modelId="{CD18F5C8-C00D-4678-8468-301463D9F2A8}" srcId="{A7C5B861-4439-455D-B83C-CB34B988C522}" destId="{AD79723D-A8EC-41F6-AD6A-0794CD9F7B46}" srcOrd="1" destOrd="0" parTransId="{788ED6A6-158C-49D5-8B85-D7A63CCD24F5}" sibTransId="{75288D8A-8902-48FF-8A6C-1E58340DED14}"/>
    <dgm:cxn modelId="{7BF2C7A8-E2CB-4BF0-95CB-2382BEDDF85D}" type="presParOf" srcId="{FB61CFD4-42FE-4CC3-B3BC-FB5C05242C0D}" destId="{DCAF7229-7915-486C-851E-2786F1BA6A83}" srcOrd="0" destOrd="0" presId="urn:microsoft.com/office/officeart/2008/layout/LinedList"/>
    <dgm:cxn modelId="{6910C38C-DA66-4DD5-AAE2-754C1E2E1097}" type="presParOf" srcId="{FB61CFD4-42FE-4CC3-B3BC-FB5C05242C0D}" destId="{758D4642-CA5E-4193-8614-E227F0E1D23E}" srcOrd="1" destOrd="0" presId="urn:microsoft.com/office/officeart/2008/layout/LinedList"/>
    <dgm:cxn modelId="{F9A2AA64-851B-48A1-AC4D-A327DBFB44A0}" type="presParOf" srcId="{758D4642-CA5E-4193-8614-E227F0E1D23E}" destId="{48C1903F-7965-412A-AE82-6EC84DD0E20D}" srcOrd="0" destOrd="0" presId="urn:microsoft.com/office/officeart/2008/layout/LinedList"/>
    <dgm:cxn modelId="{35F9685A-B381-46B3-94A5-13AB76DBF4AF}" type="presParOf" srcId="{758D4642-CA5E-4193-8614-E227F0E1D23E}" destId="{1B2E8A04-BFD8-4E85-AED9-F1373C22B7BA}" srcOrd="1" destOrd="0" presId="urn:microsoft.com/office/officeart/2008/layout/LinedList"/>
    <dgm:cxn modelId="{77C3B8FB-2418-442F-BACC-F385816C3156}" type="presParOf" srcId="{FB61CFD4-42FE-4CC3-B3BC-FB5C05242C0D}" destId="{01D827A3-4D88-407A-B4A6-8F34F90F064E}" srcOrd="2" destOrd="0" presId="urn:microsoft.com/office/officeart/2008/layout/LinedList"/>
    <dgm:cxn modelId="{B4C44574-7848-4BDF-8A0E-86F4A6759C1E}" type="presParOf" srcId="{FB61CFD4-42FE-4CC3-B3BC-FB5C05242C0D}" destId="{66909C21-F7A0-4EAB-9B8C-CF0C87A03696}" srcOrd="3" destOrd="0" presId="urn:microsoft.com/office/officeart/2008/layout/LinedList"/>
    <dgm:cxn modelId="{83F57833-22E3-48F0-BC41-D4F8CF5EE625}" type="presParOf" srcId="{66909C21-F7A0-4EAB-9B8C-CF0C87A03696}" destId="{CE2ECE9F-6C09-4F46-9B9A-497ABC3466A9}" srcOrd="0" destOrd="0" presId="urn:microsoft.com/office/officeart/2008/layout/LinedList"/>
    <dgm:cxn modelId="{F5DF3A41-2375-454F-955E-3392445E9A83}" type="presParOf" srcId="{66909C21-F7A0-4EAB-9B8C-CF0C87A03696}" destId="{C51055E5-E21D-4BAD-BD50-DC34958D7221}" srcOrd="1" destOrd="0" presId="urn:microsoft.com/office/officeart/2008/layout/LinedList"/>
    <dgm:cxn modelId="{40ACC4FB-7BF0-451B-9BBA-1921C922F594}" type="presParOf" srcId="{FB61CFD4-42FE-4CC3-B3BC-FB5C05242C0D}" destId="{CF4FDDE6-1DEB-4255-8A99-837C6DAE5426}" srcOrd="4" destOrd="0" presId="urn:microsoft.com/office/officeart/2008/layout/LinedList"/>
    <dgm:cxn modelId="{7488C2B4-9AD8-48F4-9147-07B60228CFE6}" type="presParOf" srcId="{FB61CFD4-42FE-4CC3-B3BC-FB5C05242C0D}" destId="{0AE711DF-81AF-4BC1-9197-1131BFC3F1AD}" srcOrd="5" destOrd="0" presId="urn:microsoft.com/office/officeart/2008/layout/LinedList"/>
    <dgm:cxn modelId="{BE656A2C-0B8B-44DB-B421-BD9FCDDBE2D0}" type="presParOf" srcId="{0AE711DF-81AF-4BC1-9197-1131BFC3F1AD}" destId="{BFF552DD-7592-4236-B7DE-E7D103123595}" srcOrd="0" destOrd="0" presId="urn:microsoft.com/office/officeart/2008/layout/LinedList"/>
    <dgm:cxn modelId="{B93EFF87-1FE8-45F4-890E-8E2D54063D51}" type="presParOf" srcId="{0AE711DF-81AF-4BC1-9197-1131BFC3F1AD}" destId="{067142A4-640C-4983-9F82-B429EA1E878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13E7010-EF79-4F1B-9F48-35EAE0878C65}"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EC06840-7173-4EF6-A6F4-EAEC317FFABF}">
      <dgm:prSet/>
      <dgm:spPr/>
      <dgm:t>
        <a:bodyPr/>
        <a:lstStyle/>
        <a:p>
          <a:r>
            <a:rPr lang="en-GB"/>
            <a:t>Think about data analysis at an early stage in the research process</a:t>
          </a:r>
          <a:endParaRPr lang="en-US"/>
        </a:p>
      </dgm:t>
    </dgm:pt>
    <dgm:pt modelId="{0452EB84-3F02-449E-880E-BB08BF059642}" type="parTrans" cxnId="{6D5BC5AC-23D1-4B93-A5C2-6B4DA7B317AF}">
      <dgm:prSet/>
      <dgm:spPr/>
      <dgm:t>
        <a:bodyPr/>
        <a:lstStyle/>
        <a:p>
          <a:endParaRPr lang="en-US"/>
        </a:p>
      </dgm:t>
    </dgm:pt>
    <dgm:pt modelId="{248B0D93-10AD-4720-8E1B-344365DDDF21}" type="sibTrans" cxnId="{6D5BC5AC-23D1-4B93-A5C2-6B4DA7B317AF}">
      <dgm:prSet/>
      <dgm:spPr/>
      <dgm:t>
        <a:bodyPr/>
        <a:lstStyle/>
        <a:p>
          <a:endParaRPr lang="en-US"/>
        </a:p>
      </dgm:t>
    </dgm:pt>
    <dgm:pt modelId="{0B4F2183-920B-40E7-91B2-5481C18473CE}">
      <dgm:prSet/>
      <dgm:spPr/>
      <dgm:t>
        <a:bodyPr/>
        <a:lstStyle/>
        <a:p>
          <a:r>
            <a:rPr lang="en-GB"/>
            <a:t>Decisions about methods and sample size affect the kinds of analysis you can do</a:t>
          </a:r>
          <a:endParaRPr lang="en-US"/>
        </a:p>
      </dgm:t>
    </dgm:pt>
    <dgm:pt modelId="{C734E1CA-C1BB-45E0-B59B-5AC4460A9A71}" type="parTrans" cxnId="{E9BC3F60-0CBE-4F14-8B1B-3452C621F7F4}">
      <dgm:prSet/>
      <dgm:spPr/>
      <dgm:t>
        <a:bodyPr/>
        <a:lstStyle/>
        <a:p>
          <a:endParaRPr lang="en-US"/>
        </a:p>
      </dgm:t>
    </dgm:pt>
    <dgm:pt modelId="{24FDD4DD-7C68-40A9-90D4-A155F1FBBBCE}" type="sibTrans" cxnId="{E9BC3F60-0CBE-4F14-8B1B-3452C621F7F4}">
      <dgm:prSet/>
      <dgm:spPr/>
      <dgm:t>
        <a:bodyPr/>
        <a:lstStyle/>
        <a:p>
          <a:endParaRPr lang="en-US"/>
        </a:p>
      </dgm:t>
    </dgm:pt>
    <dgm:pt modelId="{8814F0D6-E375-47F9-9DC0-2557E3E08C23}" type="pres">
      <dgm:prSet presAssocID="{B13E7010-EF79-4F1B-9F48-35EAE0878C65}" presName="hierChild1" presStyleCnt="0">
        <dgm:presLayoutVars>
          <dgm:chPref val="1"/>
          <dgm:dir/>
          <dgm:animOne val="branch"/>
          <dgm:animLvl val="lvl"/>
          <dgm:resizeHandles/>
        </dgm:presLayoutVars>
      </dgm:prSet>
      <dgm:spPr/>
    </dgm:pt>
    <dgm:pt modelId="{857CBB78-6AFE-401D-9BC6-F2E944A5C000}" type="pres">
      <dgm:prSet presAssocID="{3EC06840-7173-4EF6-A6F4-EAEC317FFABF}" presName="hierRoot1" presStyleCnt="0"/>
      <dgm:spPr/>
    </dgm:pt>
    <dgm:pt modelId="{60CA9F7A-2E09-4591-9F75-6BCC12800AD4}" type="pres">
      <dgm:prSet presAssocID="{3EC06840-7173-4EF6-A6F4-EAEC317FFABF}" presName="composite" presStyleCnt="0"/>
      <dgm:spPr/>
    </dgm:pt>
    <dgm:pt modelId="{7034AFF6-645A-4EF4-82E0-99BA41770F63}" type="pres">
      <dgm:prSet presAssocID="{3EC06840-7173-4EF6-A6F4-EAEC317FFABF}" presName="background" presStyleLbl="node0" presStyleIdx="0" presStyleCnt="2"/>
      <dgm:spPr/>
    </dgm:pt>
    <dgm:pt modelId="{41B4F91A-6779-4A8C-901C-7F16321AFAD8}" type="pres">
      <dgm:prSet presAssocID="{3EC06840-7173-4EF6-A6F4-EAEC317FFABF}" presName="text" presStyleLbl="fgAcc0" presStyleIdx="0" presStyleCnt="2">
        <dgm:presLayoutVars>
          <dgm:chPref val="3"/>
        </dgm:presLayoutVars>
      </dgm:prSet>
      <dgm:spPr/>
    </dgm:pt>
    <dgm:pt modelId="{D85B4F33-7A5B-4070-8DA7-7F9F70244F2D}" type="pres">
      <dgm:prSet presAssocID="{3EC06840-7173-4EF6-A6F4-EAEC317FFABF}" presName="hierChild2" presStyleCnt="0"/>
      <dgm:spPr/>
    </dgm:pt>
    <dgm:pt modelId="{4054F768-346B-4135-8F4A-A9C92DCA7E25}" type="pres">
      <dgm:prSet presAssocID="{0B4F2183-920B-40E7-91B2-5481C18473CE}" presName="hierRoot1" presStyleCnt="0"/>
      <dgm:spPr/>
    </dgm:pt>
    <dgm:pt modelId="{C0BFF3EC-71FE-4A48-9389-3C78D0791B17}" type="pres">
      <dgm:prSet presAssocID="{0B4F2183-920B-40E7-91B2-5481C18473CE}" presName="composite" presStyleCnt="0"/>
      <dgm:spPr/>
    </dgm:pt>
    <dgm:pt modelId="{7DD374C3-7A2C-4235-9E0D-C24DD86748B8}" type="pres">
      <dgm:prSet presAssocID="{0B4F2183-920B-40E7-91B2-5481C18473CE}" presName="background" presStyleLbl="node0" presStyleIdx="1" presStyleCnt="2"/>
      <dgm:spPr/>
    </dgm:pt>
    <dgm:pt modelId="{8BF9AC0D-DF5D-4D2B-AA8D-71DD6C3CBE6E}" type="pres">
      <dgm:prSet presAssocID="{0B4F2183-920B-40E7-91B2-5481C18473CE}" presName="text" presStyleLbl="fgAcc0" presStyleIdx="1" presStyleCnt="2">
        <dgm:presLayoutVars>
          <dgm:chPref val="3"/>
        </dgm:presLayoutVars>
      </dgm:prSet>
      <dgm:spPr/>
    </dgm:pt>
    <dgm:pt modelId="{CBAA9AB3-F4C1-4F17-AAD2-4F77786DB159}" type="pres">
      <dgm:prSet presAssocID="{0B4F2183-920B-40E7-91B2-5481C18473CE}" presName="hierChild2" presStyleCnt="0"/>
      <dgm:spPr/>
    </dgm:pt>
  </dgm:ptLst>
  <dgm:cxnLst>
    <dgm:cxn modelId="{E9BC3F60-0CBE-4F14-8B1B-3452C621F7F4}" srcId="{B13E7010-EF79-4F1B-9F48-35EAE0878C65}" destId="{0B4F2183-920B-40E7-91B2-5481C18473CE}" srcOrd="1" destOrd="0" parTransId="{C734E1CA-C1BB-45E0-B59B-5AC4460A9A71}" sibTransId="{24FDD4DD-7C68-40A9-90D4-A155F1FBBBCE}"/>
    <dgm:cxn modelId="{BBE64478-70F9-4224-A815-80A5BA25920F}" type="presOf" srcId="{B13E7010-EF79-4F1B-9F48-35EAE0878C65}" destId="{8814F0D6-E375-47F9-9DC0-2557E3E08C23}" srcOrd="0" destOrd="0" presId="urn:microsoft.com/office/officeart/2005/8/layout/hierarchy1"/>
    <dgm:cxn modelId="{6D5BC5AC-23D1-4B93-A5C2-6B4DA7B317AF}" srcId="{B13E7010-EF79-4F1B-9F48-35EAE0878C65}" destId="{3EC06840-7173-4EF6-A6F4-EAEC317FFABF}" srcOrd="0" destOrd="0" parTransId="{0452EB84-3F02-449E-880E-BB08BF059642}" sibTransId="{248B0D93-10AD-4720-8E1B-344365DDDF21}"/>
    <dgm:cxn modelId="{270FCAC3-FDCF-4987-B35C-0F24E62B2F5C}" type="presOf" srcId="{3EC06840-7173-4EF6-A6F4-EAEC317FFABF}" destId="{41B4F91A-6779-4A8C-901C-7F16321AFAD8}" srcOrd="0" destOrd="0" presId="urn:microsoft.com/office/officeart/2005/8/layout/hierarchy1"/>
    <dgm:cxn modelId="{D97122CE-58B3-4175-91F5-EE7C12BE0350}" type="presOf" srcId="{0B4F2183-920B-40E7-91B2-5481C18473CE}" destId="{8BF9AC0D-DF5D-4D2B-AA8D-71DD6C3CBE6E}" srcOrd="0" destOrd="0" presId="urn:microsoft.com/office/officeart/2005/8/layout/hierarchy1"/>
    <dgm:cxn modelId="{CCAFF96F-9E33-471C-A3AC-A9E5A82BFE01}" type="presParOf" srcId="{8814F0D6-E375-47F9-9DC0-2557E3E08C23}" destId="{857CBB78-6AFE-401D-9BC6-F2E944A5C000}" srcOrd="0" destOrd="0" presId="urn:microsoft.com/office/officeart/2005/8/layout/hierarchy1"/>
    <dgm:cxn modelId="{4AD0EBD7-2919-42E2-9E43-D3454CD88D56}" type="presParOf" srcId="{857CBB78-6AFE-401D-9BC6-F2E944A5C000}" destId="{60CA9F7A-2E09-4591-9F75-6BCC12800AD4}" srcOrd="0" destOrd="0" presId="urn:microsoft.com/office/officeart/2005/8/layout/hierarchy1"/>
    <dgm:cxn modelId="{2FB6CB9A-5FEF-4376-A9A1-53D7CCB1A4E6}" type="presParOf" srcId="{60CA9F7A-2E09-4591-9F75-6BCC12800AD4}" destId="{7034AFF6-645A-4EF4-82E0-99BA41770F63}" srcOrd="0" destOrd="0" presId="urn:microsoft.com/office/officeart/2005/8/layout/hierarchy1"/>
    <dgm:cxn modelId="{89E6D1D3-7FDC-47ED-A6F8-96AE4E627BC4}" type="presParOf" srcId="{60CA9F7A-2E09-4591-9F75-6BCC12800AD4}" destId="{41B4F91A-6779-4A8C-901C-7F16321AFAD8}" srcOrd="1" destOrd="0" presId="urn:microsoft.com/office/officeart/2005/8/layout/hierarchy1"/>
    <dgm:cxn modelId="{C50DE09B-68D2-4C8F-8322-0895FF150073}" type="presParOf" srcId="{857CBB78-6AFE-401D-9BC6-F2E944A5C000}" destId="{D85B4F33-7A5B-4070-8DA7-7F9F70244F2D}" srcOrd="1" destOrd="0" presId="urn:microsoft.com/office/officeart/2005/8/layout/hierarchy1"/>
    <dgm:cxn modelId="{9BA5EAB3-35C2-4F8C-9B90-FFC20BA579D7}" type="presParOf" srcId="{8814F0D6-E375-47F9-9DC0-2557E3E08C23}" destId="{4054F768-346B-4135-8F4A-A9C92DCA7E25}" srcOrd="1" destOrd="0" presId="urn:microsoft.com/office/officeart/2005/8/layout/hierarchy1"/>
    <dgm:cxn modelId="{454A62B3-4FC6-4C06-A272-A5A94A911B89}" type="presParOf" srcId="{4054F768-346B-4135-8F4A-A9C92DCA7E25}" destId="{C0BFF3EC-71FE-4A48-9389-3C78D0791B17}" srcOrd="0" destOrd="0" presId="urn:microsoft.com/office/officeart/2005/8/layout/hierarchy1"/>
    <dgm:cxn modelId="{A102EFF2-3158-4DD8-834D-2CA80CC4C398}" type="presParOf" srcId="{C0BFF3EC-71FE-4A48-9389-3C78D0791B17}" destId="{7DD374C3-7A2C-4235-9E0D-C24DD86748B8}" srcOrd="0" destOrd="0" presId="urn:microsoft.com/office/officeart/2005/8/layout/hierarchy1"/>
    <dgm:cxn modelId="{3FC7BA06-64CC-4854-B773-85B536D2846D}" type="presParOf" srcId="{C0BFF3EC-71FE-4A48-9389-3C78D0791B17}" destId="{8BF9AC0D-DF5D-4D2B-AA8D-71DD6C3CBE6E}" srcOrd="1" destOrd="0" presId="urn:microsoft.com/office/officeart/2005/8/layout/hierarchy1"/>
    <dgm:cxn modelId="{B839D66A-83D7-43CD-A40C-9941F2B1F8E3}" type="presParOf" srcId="{4054F768-346B-4135-8F4A-A9C92DCA7E25}" destId="{CBAA9AB3-F4C1-4F17-AAD2-4F77786DB159}"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45F75304-A5A2-459B-97A8-5B9433C4319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14AECCE-A80C-496E-AF91-08A88D8BF625}">
      <dgm:prSet/>
      <dgm:spPr/>
      <dgm:t>
        <a:bodyPr/>
        <a:lstStyle/>
        <a:p>
          <a:r>
            <a:rPr lang="hu-HU" b="1"/>
            <a:t>Dispersion</a:t>
          </a:r>
          <a:r>
            <a:rPr lang="hu-HU"/>
            <a:t> means the </a:t>
          </a:r>
          <a:r>
            <a:rPr lang="en-GB"/>
            <a:t>amount of variation in a sample</a:t>
          </a:r>
          <a:r>
            <a:rPr lang="hu-HU"/>
            <a:t>.</a:t>
          </a:r>
          <a:endParaRPr lang="en-US"/>
        </a:p>
      </dgm:t>
    </dgm:pt>
    <dgm:pt modelId="{1E74B524-A69C-4376-9CCE-653F68E7DC16}" type="parTrans" cxnId="{185B48DF-79DB-415F-B258-012E6EF6A1BF}">
      <dgm:prSet/>
      <dgm:spPr/>
      <dgm:t>
        <a:bodyPr/>
        <a:lstStyle/>
        <a:p>
          <a:endParaRPr lang="en-US"/>
        </a:p>
      </dgm:t>
    </dgm:pt>
    <dgm:pt modelId="{F551783A-FC1A-422C-B37D-C863A0BE040F}" type="sibTrans" cxnId="{185B48DF-79DB-415F-B258-012E6EF6A1BF}">
      <dgm:prSet/>
      <dgm:spPr/>
      <dgm:t>
        <a:bodyPr/>
        <a:lstStyle/>
        <a:p>
          <a:endParaRPr lang="en-US"/>
        </a:p>
      </dgm:t>
    </dgm:pt>
    <dgm:pt modelId="{4C17864F-032D-4C44-B37B-D9BD6D82DB88}">
      <dgm:prSet/>
      <dgm:spPr/>
      <dgm:t>
        <a:bodyPr/>
        <a:lstStyle/>
        <a:p>
          <a:r>
            <a:rPr lang="hu-HU" b="1"/>
            <a:t>Measures of dispersion </a:t>
          </a:r>
          <a:r>
            <a:rPr lang="en-GB"/>
            <a:t>compare levels of variation in different samples</a:t>
          </a:r>
          <a:r>
            <a:rPr lang="hu-HU"/>
            <a:t> to see if</a:t>
          </a:r>
          <a:r>
            <a:rPr lang="en-GB"/>
            <a:t> there</a:t>
          </a:r>
          <a:r>
            <a:rPr lang="hu-HU"/>
            <a:t> is</a:t>
          </a:r>
          <a:r>
            <a:rPr lang="en-GB"/>
            <a:t> more variability in a variable in </a:t>
          </a:r>
          <a:r>
            <a:rPr lang="hu-HU"/>
            <a:t>one </a:t>
          </a:r>
          <a:r>
            <a:rPr lang="en-GB"/>
            <a:t>sample than in </a:t>
          </a:r>
          <a:r>
            <a:rPr lang="hu-HU"/>
            <a:t>another.</a:t>
          </a:r>
          <a:endParaRPr lang="en-US"/>
        </a:p>
      </dgm:t>
    </dgm:pt>
    <dgm:pt modelId="{19CC7C49-1FA9-4476-9FE5-91E5B1DCA948}" type="parTrans" cxnId="{1CD6F3F8-A520-41E8-96CC-F983CB9DD399}">
      <dgm:prSet/>
      <dgm:spPr/>
      <dgm:t>
        <a:bodyPr/>
        <a:lstStyle/>
        <a:p>
          <a:endParaRPr lang="en-US"/>
        </a:p>
      </dgm:t>
    </dgm:pt>
    <dgm:pt modelId="{F02CF387-F64A-4F5F-8DD9-4014E037BA54}" type="sibTrans" cxnId="{1CD6F3F8-A520-41E8-96CC-F983CB9DD399}">
      <dgm:prSet/>
      <dgm:spPr/>
      <dgm:t>
        <a:bodyPr/>
        <a:lstStyle/>
        <a:p>
          <a:endParaRPr lang="en-US"/>
        </a:p>
      </dgm:t>
    </dgm:pt>
    <dgm:pt modelId="{BE2D0A34-0511-4156-9343-7EFA5812AEEC}">
      <dgm:prSet/>
      <dgm:spPr/>
      <dgm:t>
        <a:bodyPr/>
        <a:lstStyle/>
        <a:p>
          <a:r>
            <a:rPr lang="hu-HU" b="1"/>
            <a:t>The range </a:t>
          </a:r>
          <a:r>
            <a:rPr lang="hu-HU"/>
            <a:t>is the difference between the minimum and maximum values in a sample</a:t>
          </a:r>
          <a:r>
            <a:rPr lang="en-GB"/>
            <a:t>.</a:t>
          </a:r>
          <a:endParaRPr lang="en-US"/>
        </a:p>
      </dgm:t>
    </dgm:pt>
    <dgm:pt modelId="{6B0A2424-8DA8-469A-B6EB-023F83E23F42}" type="parTrans" cxnId="{1750EDAD-F482-406B-8401-76D3037C0C5B}">
      <dgm:prSet/>
      <dgm:spPr/>
      <dgm:t>
        <a:bodyPr/>
        <a:lstStyle/>
        <a:p>
          <a:endParaRPr lang="en-US"/>
        </a:p>
      </dgm:t>
    </dgm:pt>
    <dgm:pt modelId="{1D694C35-A380-4F37-9318-FF2F28C51825}" type="sibTrans" cxnId="{1750EDAD-F482-406B-8401-76D3037C0C5B}">
      <dgm:prSet/>
      <dgm:spPr/>
      <dgm:t>
        <a:bodyPr/>
        <a:lstStyle/>
        <a:p>
          <a:endParaRPr lang="en-US"/>
        </a:p>
      </dgm:t>
    </dgm:pt>
    <dgm:pt modelId="{151A85CF-43D9-45B7-9920-80A1B27A1E32}">
      <dgm:prSet/>
      <dgm:spPr/>
      <dgm:t>
        <a:bodyPr/>
        <a:lstStyle/>
        <a:p>
          <a:r>
            <a:rPr lang="hu-HU" b="1"/>
            <a:t>The </a:t>
          </a:r>
          <a:r>
            <a:rPr lang="en-GB" b="1"/>
            <a:t>standard deviation</a:t>
          </a:r>
          <a:r>
            <a:rPr lang="hu-HU" b="1"/>
            <a:t> </a:t>
          </a:r>
          <a:r>
            <a:rPr lang="hu-HU"/>
            <a:t>is the </a:t>
          </a:r>
          <a:r>
            <a:rPr lang="en-GB"/>
            <a:t>average amount of variation around the mean</a:t>
          </a:r>
          <a:r>
            <a:rPr lang="hu-HU"/>
            <a:t>, reducing the impact of extreme values (outliers)</a:t>
          </a:r>
          <a:r>
            <a:rPr lang="en-GB"/>
            <a:t>.</a:t>
          </a:r>
          <a:r>
            <a:rPr lang="hu-HU"/>
            <a:t> </a:t>
          </a:r>
          <a:endParaRPr lang="en-US"/>
        </a:p>
      </dgm:t>
    </dgm:pt>
    <dgm:pt modelId="{358FF73C-ACB2-409E-AE8B-2F9E6198A251}" type="parTrans" cxnId="{3A05CA01-8130-4357-8DDF-E81EFBC669B4}">
      <dgm:prSet/>
      <dgm:spPr/>
      <dgm:t>
        <a:bodyPr/>
        <a:lstStyle/>
        <a:p>
          <a:endParaRPr lang="en-US"/>
        </a:p>
      </dgm:t>
    </dgm:pt>
    <dgm:pt modelId="{0F458490-75A9-4FB3-908D-22158056031F}" type="sibTrans" cxnId="{3A05CA01-8130-4357-8DDF-E81EFBC669B4}">
      <dgm:prSet/>
      <dgm:spPr/>
      <dgm:t>
        <a:bodyPr/>
        <a:lstStyle/>
        <a:p>
          <a:endParaRPr lang="en-US"/>
        </a:p>
      </dgm:t>
    </dgm:pt>
    <dgm:pt modelId="{F9129293-CC82-4A41-8BC4-D8DCAA300E0D}" type="pres">
      <dgm:prSet presAssocID="{45F75304-A5A2-459B-97A8-5B9433C43190}" presName="linear" presStyleCnt="0">
        <dgm:presLayoutVars>
          <dgm:animLvl val="lvl"/>
          <dgm:resizeHandles val="exact"/>
        </dgm:presLayoutVars>
      </dgm:prSet>
      <dgm:spPr/>
    </dgm:pt>
    <dgm:pt modelId="{50F12AB9-C57D-42E9-87DB-B2EF5EF363E6}" type="pres">
      <dgm:prSet presAssocID="{B14AECCE-A80C-496E-AF91-08A88D8BF625}" presName="parentText" presStyleLbl="node1" presStyleIdx="0" presStyleCnt="4">
        <dgm:presLayoutVars>
          <dgm:chMax val="0"/>
          <dgm:bulletEnabled val="1"/>
        </dgm:presLayoutVars>
      </dgm:prSet>
      <dgm:spPr/>
    </dgm:pt>
    <dgm:pt modelId="{3B5997A6-7F88-459C-9D33-ED32F9118DAB}" type="pres">
      <dgm:prSet presAssocID="{F551783A-FC1A-422C-B37D-C863A0BE040F}" presName="spacer" presStyleCnt="0"/>
      <dgm:spPr/>
    </dgm:pt>
    <dgm:pt modelId="{7BE6EE7C-468C-406C-A66D-27317905770F}" type="pres">
      <dgm:prSet presAssocID="{4C17864F-032D-4C44-B37B-D9BD6D82DB88}" presName="parentText" presStyleLbl="node1" presStyleIdx="1" presStyleCnt="4">
        <dgm:presLayoutVars>
          <dgm:chMax val="0"/>
          <dgm:bulletEnabled val="1"/>
        </dgm:presLayoutVars>
      </dgm:prSet>
      <dgm:spPr/>
    </dgm:pt>
    <dgm:pt modelId="{E6128A4E-286F-4A24-B731-68CF769D80C7}" type="pres">
      <dgm:prSet presAssocID="{F02CF387-F64A-4F5F-8DD9-4014E037BA54}" presName="spacer" presStyleCnt="0"/>
      <dgm:spPr/>
    </dgm:pt>
    <dgm:pt modelId="{346EF329-3AC0-490E-AE1D-10EA10065234}" type="pres">
      <dgm:prSet presAssocID="{BE2D0A34-0511-4156-9343-7EFA5812AEEC}" presName="parentText" presStyleLbl="node1" presStyleIdx="2" presStyleCnt="4">
        <dgm:presLayoutVars>
          <dgm:chMax val="0"/>
          <dgm:bulletEnabled val="1"/>
        </dgm:presLayoutVars>
      </dgm:prSet>
      <dgm:spPr/>
    </dgm:pt>
    <dgm:pt modelId="{5DE9A31C-D502-496E-8835-3623469BFEE7}" type="pres">
      <dgm:prSet presAssocID="{1D694C35-A380-4F37-9318-FF2F28C51825}" presName="spacer" presStyleCnt="0"/>
      <dgm:spPr/>
    </dgm:pt>
    <dgm:pt modelId="{8E396867-FC66-4DC5-81ED-8B6365B92641}" type="pres">
      <dgm:prSet presAssocID="{151A85CF-43D9-45B7-9920-80A1B27A1E32}" presName="parentText" presStyleLbl="node1" presStyleIdx="3" presStyleCnt="4">
        <dgm:presLayoutVars>
          <dgm:chMax val="0"/>
          <dgm:bulletEnabled val="1"/>
        </dgm:presLayoutVars>
      </dgm:prSet>
      <dgm:spPr/>
    </dgm:pt>
  </dgm:ptLst>
  <dgm:cxnLst>
    <dgm:cxn modelId="{3A05CA01-8130-4357-8DDF-E81EFBC669B4}" srcId="{45F75304-A5A2-459B-97A8-5B9433C43190}" destId="{151A85CF-43D9-45B7-9920-80A1B27A1E32}" srcOrd="3" destOrd="0" parTransId="{358FF73C-ACB2-409E-AE8B-2F9E6198A251}" sibTransId="{0F458490-75A9-4FB3-908D-22158056031F}"/>
    <dgm:cxn modelId="{3F8F5625-DD17-4827-A5EC-9CCF170D3FA5}" type="presOf" srcId="{B14AECCE-A80C-496E-AF91-08A88D8BF625}" destId="{50F12AB9-C57D-42E9-87DB-B2EF5EF363E6}" srcOrd="0" destOrd="0" presId="urn:microsoft.com/office/officeart/2005/8/layout/vList2"/>
    <dgm:cxn modelId="{F93A9F2E-19E3-46BC-B788-D2B2ADD469F5}" type="presOf" srcId="{BE2D0A34-0511-4156-9343-7EFA5812AEEC}" destId="{346EF329-3AC0-490E-AE1D-10EA10065234}" srcOrd="0" destOrd="0" presId="urn:microsoft.com/office/officeart/2005/8/layout/vList2"/>
    <dgm:cxn modelId="{2472CA39-B573-4EEA-BD35-D94DF3DC3CF8}" type="presOf" srcId="{4C17864F-032D-4C44-B37B-D9BD6D82DB88}" destId="{7BE6EE7C-468C-406C-A66D-27317905770F}" srcOrd="0" destOrd="0" presId="urn:microsoft.com/office/officeart/2005/8/layout/vList2"/>
    <dgm:cxn modelId="{B23E6A5E-10C0-40BF-A84F-2D2F2758B12B}" type="presOf" srcId="{45F75304-A5A2-459B-97A8-5B9433C43190}" destId="{F9129293-CC82-4A41-8BC4-D8DCAA300E0D}" srcOrd="0" destOrd="0" presId="urn:microsoft.com/office/officeart/2005/8/layout/vList2"/>
    <dgm:cxn modelId="{5FC73496-CFB2-41C0-AD7E-C541794CCE6A}" type="presOf" srcId="{151A85CF-43D9-45B7-9920-80A1B27A1E32}" destId="{8E396867-FC66-4DC5-81ED-8B6365B92641}" srcOrd="0" destOrd="0" presId="urn:microsoft.com/office/officeart/2005/8/layout/vList2"/>
    <dgm:cxn modelId="{1750EDAD-F482-406B-8401-76D3037C0C5B}" srcId="{45F75304-A5A2-459B-97A8-5B9433C43190}" destId="{BE2D0A34-0511-4156-9343-7EFA5812AEEC}" srcOrd="2" destOrd="0" parTransId="{6B0A2424-8DA8-469A-B6EB-023F83E23F42}" sibTransId="{1D694C35-A380-4F37-9318-FF2F28C51825}"/>
    <dgm:cxn modelId="{185B48DF-79DB-415F-B258-012E6EF6A1BF}" srcId="{45F75304-A5A2-459B-97A8-5B9433C43190}" destId="{B14AECCE-A80C-496E-AF91-08A88D8BF625}" srcOrd="0" destOrd="0" parTransId="{1E74B524-A69C-4376-9CCE-653F68E7DC16}" sibTransId="{F551783A-FC1A-422C-B37D-C863A0BE040F}"/>
    <dgm:cxn modelId="{1CD6F3F8-A520-41E8-96CC-F983CB9DD399}" srcId="{45F75304-A5A2-459B-97A8-5B9433C43190}" destId="{4C17864F-032D-4C44-B37B-D9BD6D82DB88}" srcOrd="1" destOrd="0" parTransId="{19CC7C49-1FA9-4476-9FE5-91E5B1DCA948}" sibTransId="{F02CF387-F64A-4F5F-8DD9-4014E037BA54}"/>
    <dgm:cxn modelId="{8E4DD14B-BEE9-452F-BB5D-BEFCE3FAC929}" type="presParOf" srcId="{F9129293-CC82-4A41-8BC4-D8DCAA300E0D}" destId="{50F12AB9-C57D-42E9-87DB-B2EF5EF363E6}" srcOrd="0" destOrd="0" presId="urn:microsoft.com/office/officeart/2005/8/layout/vList2"/>
    <dgm:cxn modelId="{2008AB20-A568-4EC8-A585-EDD329E66BA0}" type="presParOf" srcId="{F9129293-CC82-4A41-8BC4-D8DCAA300E0D}" destId="{3B5997A6-7F88-459C-9D33-ED32F9118DAB}" srcOrd="1" destOrd="0" presId="urn:microsoft.com/office/officeart/2005/8/layout/vList2"/>
    <dgm:cxn modelId="{F79A8A4C-FD07-4852-B4A3-A869DD07EA3D}" type="presParOf" srcId="{F9129293-CC82-4A41-8BC4-D8DCAA300E0D}" destId="{7BE6EE7C-468C-406C-A66D-27317905770F}" srcOrd="2" destOrd="0" presId="urn:microsoft.com/office/officeart/2005/8/layout/vList2"/>
    <dgm:cxn modelId="{AA0A2026-A1F7-4C41-AD8B-D514C4E8830F}" type="presParOf" srcId="{F9129293-CC82-4A41-8BC4-D8DCAA300E0D}" destId="{E6128A4E-286F-4A24-B731-68CF769D80C7}" srcOrd="3" destOrd="0" presId="urn:microsoft.com/office/officeart/2005/8/layout/vList2"/>
    <dgm:cxn modelId="{FF1FA999-8209-4940-A3D1-ECC87AAA8658}" type="presParOf" srcId="{F9129293-CC82-4A41-8BC4-D8DCAA300E0D}" destId="{346EF329-3AC0-490E-AE1D-10EA10065234}" srcOrd="4" destOrd="0" presId="urn:microsoft.com/office/officeart/2005/8/layout/vList2"/>
    <dgm:cxn modelId="{9988532F-0EEE-42A6-8EB6-D9ABE3FE3D5C}" type="presParOf" srcId="{F9129293-CC82-4A41-8BC4-D8DCAA300E0D}" destId="{5DE9A31C-D502-496E-8835-3623469BFEE7}" srcOrd="5" destOrd="0" presId="urn:microsoft.com/office/officeart/2005/8/layout/vList2"/>
    <dgm:cxn modelId="{2F779A60-13DD-450E-A4AE-16E104C12807}" type="presParOf" srcId="{F9129293-CC82-4A41-8BC4-D8DCAA300E0D}" destId="{8E396867-FC66-4DC5-81ED-8B6365B92641}"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4AB0CE7C-A43F-4CE6-9748-9E5785471E10}"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3FDEDA87-A9A4-4F78-AC1E-01F102654794}">
      <dgm:prSet/>
      <dgm:spPr/>
      <dgm:t>
        <a:bodyPr/>
        <a:lstStyle/>
        <a:p>
          <a:r>
            <a:rPr lang="en-GB" b="1"/>
            <a:t>Spearman’s </a:t>
          </a:r>
          <a:r>
            <a:rPr lang="en-GB" b="1" i="1"/>
            <a:t>rho</a:t>
          </a:r>
          <a:r>
            <a:rPr lang="hu-HU"/>
            <a:t>: for the </a:t>
          </a:r>
          <a:r>
            <a:rPr lang="en-GB"/>
            <a:t>relationship between two ordinal variables</a:t>
          </a:r>
          <a:r>
            <a:rPr lang="hu-HU"/>
            <a:t>,</a:t>
          </a:r>
          <a:r>
            <a:rPr lang="en-GB"/>
            <a:t> or</a:t>
          </a:r>
          <a:r>
            <a:rPr lang="hu-HU"/>
            <a:t> </a:t>
          </a:r>
          <a:r>
            <a:rPr lang="en-GB"/>
            <a:t>one ordinal and one interval/ratio variable</a:t>
          </a:r>
          <a:r>
            <a:rPr lang="hu-HU"/>
            <a:t>  (values of </a:t>
          </a:r>
          <a:r>
            <a:rPr lang="en-GB"/>
            <a:t>-1 </a:t>
          </a:r>
          <a:r>
            <a:rPr lang="hu-HU"/>
            <a:t>to</a:t>
          </a:r>
          <a:r>
            <a:rPr lang="en-GB"/>
            <a:t> +1</a:t>
          </a:r>
          <a:r>
            <a:rPr lang="hu-HU"/>
            <a:t>)</a:t>
          </a:r>
          <a:endParaRPr lang="en-US"/>
        </a:p>
      </dgm:t>
    </dgm:pt>
    <dgm:pt modelId="{AD13D6A0-82D4-40ED-BD64-7B912EF58C91}" type="parTrans" cxnId="{DE555D17-EAA8-4CB0-88A2-6DD86FED51C8}">
      <dgm:prSet/>
      <dgm:spPr/>
      <dgm:t>
        <a:bodyPr/>
        <a:lstStyle/>
        <a:p>
          <a:endParaRPr lang="en-US"/>
        </a:p>
      </dgm:t>
    </dgm:pt>
    <dgm:pt modelId="{CA37F476-CB66-423F-81B1-3AAA954150AC}" type="sibTrans" cxnId="{DE555D17-EAA8-4CB0-88A2-6DD86FED51C8}">
      <dgm:prSet/>
      <dgm:spPr/>
      <dgm:t>
        <a:bodyPr/>
        <a:lstStyle/>
        <a:p>
          <a:endParaRPr lang="en-US"/>
        </a:p>
      </dgm:t>
    </dgm:pt>
    <dgm:pt modelId="{A4159273-F581-4DA7-BEF3-9E4D64C3D2A2}">
      <dgm:prSet/>
      <dgm:spPr/>
      <dgm:t>
        <a:bodyPr/>
        <a:lstStyle/>
        <a:p>
          <a:r>
            <a:rPr lang="en-GB" b="1"/>
            <a:t>Phi coefficient</a:t>
          </a:r>
          <a:r>
            <a:rPr lang="hu-HU"/>
            <a:t>: for the</a:t>
          </a:r>
          <a:r>
            <a:rPr lang="en-GB"/>
            <a:t> relationship between two dichotomous variables </a:t>
          </a:r>
          <a:r>
            <a:rPr lang="hu-HU"/>
            <a:t>(values of </a:t>
          </a:r>
          <a:r>
            <a:rPr lang="en-GB"/>
            <a:t>-1 </a:t>
          </a:r>
          <a:r>
            <a:rPr lang="hu-HU"/>
            <a:t>to</a:t>
          </a:r>
          <a:r>
            <a:rPr lang="en-GB"/>
            <a:t> +1</a:t>
          </a:r>
          <a:r>
            <a:rPr lang="hu-HU"/>
            <a:t>) </a:t>
          </a:r>
          <a:endParaRPr lang="en-US"/>
        </a:p>
      </dgm:t>
    </dgm:pt>
    <dgm:pt modelId="{F592223C-170D-4168-8117-48F9BE650B2D}" type="parTrans" cxnId="{1198CF57-94D1-44B0-B4C1-7C802BD86440}">
      <dgm:prSet/>
      <dgm:spPr/>
      <dgm:t>
        <a:bodyPr/>
        <a:lstStyle/>
        <a:p>
          <a:endParaRPr lang="en-US"/>
        </a:p>
      </dgm:t>
    </dgm:pt>
    <dgm:pt modelId="{B017E532-7EC1-4102-8551-94FDD388B2D0}" type="sibTrans" cxnId="{1198CF57-94D1-44B0-B4C1-7C802BD86440}">
      <dgm:prSet/>
      <dgm:spPr/>
      <dgm:t>
        <a:bodyPr/>
        <a:lstStyle/>
        <a:p>
          <a:endParaRPr lang="en-US"/>
        </a:p>
      </dgm:t>
    </dgm:pt>
    <dgm:pt modelId="{35DD9A62-D66C-40BF-AF87-5A6B15EB9EF0}">
      <dgm:prSet/>
      <dgm:spPr/>
      <dgm:t>
        <a:bodyPr/>
        <a:lstStyle/>
        <a:p>
          <a:r>
            <a:rPr lang="en-GB" b="1"/>
            <a:t>Cramer’s </a:t>
          </a:r>
          <a:r>
            <a:rPr lang="en-GB" b="1" i="1"/>
            <a:t>V</a:t>
          </a:r>
          <a:r>
            <a:rPr lang="hu-HU"/>
            <a:t>: for the</a:t>
          </a:r>
          <a:r>
            <a:rPr lang="en-GB"/>
            <a:t> relationship between two nominal variables</a:t>
          </a:r>
          <a:r>
            <a:rPr lang="hu-HU"/>
            <a:t>,</a:t>
          </a:r>
          <a:r>
            <a:rPr lang="en-GB"/>
            <a:t> or one nominal and one ordinal variable</a:t>
          </a:r>
          <a:r>
            <a:rPr lang="hu-HU"/>
            <a:t> (values be</a:t>
          </a:r>
          <a:r>
            <a:rPr lang="en-GB"/>
            <a:t>tween 0</a:t>
          </a:r>
          <a:r>
            <a:rPr lang="hu-HU"/>
            <a:t> and </a:t>
          </a:r>
          <a:r>
            <a:rPr lang="en-GB"/>
            <a:t>1</a:t>
          </a:r>
          <a:r>
            <a:rPr lang="hu-HU"/>
            <a:t>)</a:t>
          </a:r>
          <a:endParaRPr lang="en-US"/>
        </a:p>
      </dgm:t>
    </dgm:pt>
    <dgm:pt modelId="{9351EC65-6D30-438C-A806-6580ACED50F3}" type="parTrans" cxnId="{91F256D5-0E6B-415B-B95E-D1AECCAEA9ED}">
      <dgm:prSet/>
      <dgm:spPr/>
      <dgm:t>
        <a:bodyPr/>
        <a:lstStyle/>
        <a:p>
          <a:endParaRPr lang="en-US"/>
        </a:p>
      </dgm:t>
    </dgm:pt>
    <dgm:pt modelId="{4D786B2E-AABC-4A30-A4AA-BF32F8C52F3C}" type="sibTrans" cxnId="{91F256D5-0E6B-415B-B95E-D1AECCAEA9ED}">
      <dgm:prSet/>
      <dgm:spPr/>
      <dgm:t>
        <a:bodyPr/>
        <a:lstStyle/>
        <a:p>
          <a:endParaRPr lang="en-US"/>
        </a:p>
      </dgm:t>
    </dgm:pt>
    <dgm:pt modelId="{4C6498D5-6200-4847-9B4A-7E30357D9106}">
      <dgm:prSet/>
      <dgm:spPr/>
      <dgm:t>
        <a:bodyPr/>
        <a:lstStyle/>
        <a:p>
          <a:r>
            <a:rPr lang="en-GB" b="1"/>
            <a:t>Comparing means</a:t>
          </a:r>
          <a:r>
            <a:rPr lang="hu-HU"/>
            <a:t>: </a:t>
          </a:r>
          <a:r>
            <a:rPr lang="en-GB"/>
            <a:t>when </a:t>
          </a:r>
          <a:r>
            <a:rPr lang="hu-HU"/>
            <a:t>a </a:t>
          </a:r>
          <a:r>
            <a:rPr lang="en-GB"/>
            <a:t>nominal variable </a:t>
          </a:r>
          <a:r>
            <a:rPr lang="hu-HU"/>
            <a:t>is </a:t>
          </a:r>
          <a:r>
            <a:rPr lang="en-GB"/>
            <a:t>identified as </a:t>
          </a:r>
          <a:r>
            <a:rPr lang="hu-HU"/>
            <a:t>the independent variable, the means of the interval/ratio variable are compared for each sub-group of the nominal variable</a:t>
          </a:r>
          <a:endParaRPr lang="en-US"/>
        </a:p>
      </dgm:t>
    </dgm:pt>
    <dgm:pt modelId="{702B3D2B-8F04-4853-8085-86BD0E0CDEDF}" type="parTrans" cxnId="{42AA3DD6-FDA7-4428-8374-591AACB6226B}">
      <dgm:prSet/>
      <dgm:spPr/>
      <dgm:t>
        <a:bodyPr/>
        <a:lstStyle/>
        <a:p>
          <a:endParaRPr lang="en-US"/>
        </a:p>
      </dgm:t>
    </dgm:pt>
    <dgm:pt modelId="{8072D4D3-3B62-481B-92E5-10809A62E0C4}" type="sibTrans" cxnId="{42AA3DD6-FDA7-4428-8374-591AACB6226B}">
      <dgm:prSet/>
      <dgm:spPr/>
      <dgm:t>
        <a:bodyPr/>
        <a:lstStyle/>
        <a:p>
          <a:endParaRPr lang="en-US"/>
        </a:p>
      </dgm:t>
    </dgm:pt>
    <dgm:pt modelId="{49BD43EE-1686-4A09-8754-EFC1D6C71537}">
      <dgm:prSet/>
      <dgm:spPr/>
      <dgm:t>
        <a:bodyPr/>
        <a:lstStyle/>
        <a:p>
          <a:r>
            <a:rPr lang="hu-HU" b="1" i="1"/>
            <a:t>eta</a:t>
          </a:r>
          <a:r>
            <a:rPr lang="hu-HU"/>
            <a:t>:  for the level of association between different types of variables, even when there is no linear relationship between them</a:t>
          </a:r>
          <a:endParaRPr lang="en-US"/>
        </a:p>
      </dgm:t>
    </dgm:pt>
    <dgm:pt modelId="{4529CDB6-2807-47AE-B1E1-F4AC7C25CB6E}" type="parTrans" cxnId="{B11DDAFA-D52E-4C28-B2E4-960A54F31F7B}">
      <dgm:prSet/>
      <dgm:spPr/>
      <dgm:t>
        <a:bodyPr/>
        <a:lstStyle/>
        <a:p>
          <a:endParaRPr lang="en-US"/>
        </a:p>
      </dgm:t>
    </dgm:pt>
    <dgm:pt modelId="{AECC0BD0-6912-45E1-956A-C0CAEC8559C8}" type="sibTrans" cxnId="{B11DDAFA-D52E-4C28-B2E4-960A54F31F7B}">
      <dgm:prSet/>
      <dgm:spPr/>
      <dgm:t>
        <a:bodyPr/>
        <a:lstStyle/>
        <a:p>
          <a:endParaRPr lang="en-US"/>
        </a:p>
      </dgm:t>
    </dgm:pt>
    <dgm:pt modelId="{053D6E53-3E61-4054-98EA-F95568FDC636}" type="pres">
      <dgm:prSet presAssocID="{4AB0CE7C-A43F-4CE6-9748-9E5785471E10}" presName="linear" presStyleCnt="0">
        <dgm:presLayoutVars>
          <dgm:animLvl val="lvl"/>
          <dgm:resizeHandles val="exact"/>
        </dgm:presLayoutVars>
      </dgm:prSet>
      <dgm:spPr/>
    </dgm:pt>
    <dgm:pt modelId="{9E57A261-2D3F-400A-9841-52ED4134BD88}" type="pres">
      <dgm:prSet presAssocID="{3FDEDA87-A9A4-4F78-AC1E-01F102654794}" presName="parentText" presStyleLbl="node1" presStyleIdx="0" presStyleCnt="5">
        <dgm:presLayoutVars>
          <dgm:chMax val="0"/>
          <dgm:bulletEnabled val="1"/>
        </dgm:presLayoutVars>
      </dgm:prSet>
      <dgm:spPr/>
    </dgm:pt>
    <dgm:pt modelId="{CA5A9F5A-7FA7-42E4-8A8D-EC160353F2D9}" type="pres">
      <dgm:prSet presAssocID="{CA37F476-CB66-423F-81B1-3AAA954150AC}" presName="spacer" presStyleCnt="0"/>
      <dgm:spPr/>
    </dgm:pt>
    <dgm:pt modelId="{9F73E9FF-7D29-4041-94F8-B559A6B7CC28}" type="pres">
      <dgm:prSet presAssocID="{A4159273-F581-4DA7-BEF3-9E4D64C3D2A2}" presName="parentText" presStyleLbl="node1" presStyleIdx="1" presStyleCnt="5">
        <dgm:presLayoutVars>
          <dgm:chMax val="0"/>
          <dgm:bulletEnabled val="1"/>
        </dgm:presLayoutVars>
      </dgm:prSet>
      <dgm:spPr/>
    </dgm:pt>
    <dgm:pt modelId="{9CFCE44C-B8FC-4906-8AA4-C5AAB3DC62A4}" type="pres">
      <dgm:prSet presAssocID="{B017E532-7EC1-4102-8551-94FDD388B2D0}" presName="spacer" presStyleCnt="0"/>
      <dgm:spPr/>
    </dgm:pt>
    <dgm:pt modelId="{9FA0ECD4-FB17-49B4-B83E-50462A3554C7}" type="pres">
      <dgm:prSet presAssocID="{35DD9A62-D66C-40BF-AF87-5A6B15EB9EF0}" presName="parentText" presStyleLbl="node1" presStyleIdx="2" presStyleCnt="5">
        <dgm:presLayoutVars>
          <dgm:chMax val="0"/>
          <dgm:bulletEnabled val="1"/>
        </dgm:presLayoutVars>
      </dgm:prSet>
      <dgm:spPr/>
    </dgm:pt>
    <dgm:pt modelId="{F442B168-5F4A-4E9C-AEA4-4E969DA13E70}" type="pres">
      <dgm:prSet presAssocID="{4D786B2E-AABC-4A30-A4AA-BF32F8C52F3C}" presName="spacer" presStyleCnt="0"/>
      <dgm:spPr/>
    </dgm:pt>
    <dgm:pt modelId="{4108D2B3-AD38-4A71-AE53-A8AEBD3D1016}" type="pres">
      <dgm:prSet presAssocID="{4C6498D5-6200-4847-9B4A-7E30357D9106}" presName="parentText" presStyleLbl="node1" presStyleIdx="3" presStyleCnt="5">
        <dgm:presLayoutVars>
          <dgm:chMax val="0"/>
          <dgm:bulletEnabled val="1"/>
        </dgm:presLayoutVars>
      </dgm:prSet>
      <dgm:spPr/>
    </dgm:pt>
    <dgm:pt modelId="{9D6BBE9A-1576-4DD6-AE70-5F7A9F662A10}" type="pres">
      <dgm:prSet presAssocID="{8072D4D3-3B62-481B-92E5-10809A62E0C4}" presName="spacer" presStyleCnt="0"/>
      <dgm:spPr/>
    </dgm:pt>
    <dgm:pt modelId="{CD8D6D27-E399-4398-9433-80CBE16A286A}" type="pres">
      <dgm:prSet presAssocID="{49BD43EE-1686-4A09-8754-EFC1D6C71537}" presName="parentText" presStyleLbl="node1" presStyleIdx="4" presStyleCnt="5">
        <dgm:presLayoutVars>
          <dgm:chMax val="0"/>
          <dgm:bulletEnabled val="1"/>
        </dgm:presLayoutVars>
      </dgm:prSet>
      <dgm:spPr/>
    </dgm:pt>
  </dgm:ptLst>
  <dgm:cxnLst>
    <dgm:cxn modelId="{DE555D17-EAA8-4CB0-88A2-6DD86FED51C8}" srcId="{4AB0CE7C-A43F-4CE6-9748-9E5785471E10}" destId="{3FDEDA87-A9A4-4F78-AC1E-01F102654794}" srcOrd="0" destOrd="0" parTransId="{AD13D6A0-82D4-40ED-BD64-7B912EF58C91}" sibTransId="{CA37F476-CB66-423F-81B1-3AAA954150AC}"/>
    <dgm:cxn modelId="{CCD0422E-3881-46F7-B4BD-81852B1878B8}" type="presOf" srcId="{3FDEDA87-A9A4-4F78-AC1E-01F102654794}" destId="{9E57A261-2D3F-400A-9841-52ED4134BD88}" srcOrd="0" destOrd="0" presId="urn:microsoft.com/office/officeart/2005/8/layout/vList2"/>
    <dgm:cxn modelId="{54A81D51-E34F-463D-9F22-25AE8EC2569B}" type="presOf" srcId="{35DD9A62-D66C-40BF-AF87-5A6B15EB9EF0}" destId="{9FA0ECD4-FB17-49B4-B83E-50462A3554C7}" srcOrd="0" destOrd="0" presId="urn:microsoft.com/office/officeart/2005/8/layout/vList2"/>
    <dgm:cxn modelId="{1198CF57-94D1-44B0-B4C1-7C802BD86440}" srcId="{4AB0CE7C-A43F-4CE6-9748-9E5785471E10}" destId="{A4159273-F581-4DA7-BEF3-9E4D64C3D2A2}" srcOrd="1" destOrd="0" parTransId="{F592223C-170D-4168-8117-48F9BE650B2D}" sibTransId="{B017E532-7EC1-4102-8551-94FDD388B2D0}"/>
    <dgm:cxn modelId="{CB68E383-562F-4FD8-8C8D-08FE6C0C27A0}" type="presOf" srcId="{4C6498D5-6200-4847-9B4A-7E30357D9106}" destId="{4108D2B3-AD38-4A71-AE53-A8AEBD3D1016}" srcOrd="0" destOrd="0" presId="urn:microsoft.com/office/officeart/2005/8/layout/vList2"/>
    <dgm:cxn modelId="{58C9148B-65D6-4BBA-8A85-1DCE40F6E224}" type="presOf" srcId="{A4159273-F581-4DA7-BEF3-9E4D64C3D2A2}" destId="{9F73E9FF-7D29-4041-94F8-B559A6B7CC28}" srcOrd="0" destOrd="0" presId="urn:microsoft.com/office/officeart/2005/8/layout/vList2"/>
    <dgm:cxn modelId="{2A629999-789C-40B2-A07D-1DC7145C32F6}" type="presOf" srcId="{4AB0CE7C-A43F-4CE6-9748-9E5785471E10}" destId="{053D6E53-3E61-4054-98EA-F95568FDC636}" srcOrd="0" destOrd="0" presId="urn:microsoft.com/office/officeart/2005/8/layout/vList2"/>
    <dgm:cxn modelId="{91F256D5-0E6B-415B-B95E-D1AECCAEA9ED}" srcId="{4AB0CE7C-A43F-4CE6-9748-9E5785471E10}" destId="{35DD9A62-D66C-40BF-AF87-5A6B15EB9EF0}" srcOrd="2" destOrd="0" parTransId="{9351EC65-6D30-438C-A806-6580ACED50F3}" sibTransId="{4D786B2E-AABC-4A30-A4AA-BF32F8C52F3C}"/>
    <dgm:cxn modelId="{42AA3DD6-FDA7-4428-8374-591AACB6226B}" srcId="{4AB0CE7C-A43F-4CE6-9748-9E5785471E10}" destId="{4C6498D5-6200-4847-9B4A-7E30357D9106}" srcOrd="3" destOrd="0" parTransId="{702B3D2B-8F04-4853-8085-86BD0E0CDEDF}" sibTransId="{8072D4D3-3B62-481B-92E5-10809A62E0C4}"/>
    <dgm:cxn modelId="{AFC2ECE2-472C-4357-ABF8-7EB76EFF362F}" type="presOf" srcId="{49BD43EE-1686-4A09-8754-EFC1D6C71537}" destId="{CD8D6D27-E399-4398-9433-80CBE16A286A}" srcOrd="0" destOrd="0" presId="urn:microsoft.com/office/officeart/2005/8/layout/vList2"/>
    <dgm:cxn modelId="{B11DDAFA-D52E-4C28-B2E4-960A54F31F7B}" srcId="{4AB0CE7C-A43F-4CE6-9748-9E5785471E10}" destId="{49BD43EE-1686-4A09-8754-EFC1D6C71537}" srcOrd="4" destOrd="0" parTransId="{4529CDB6-2807-47AE-B1E1-F4AC7C25CB6E}" sibTransId="{AECC0BD0-6912-45E1-956A-C0CAEC8559C8}"/>
    <dgm:cxn modelId="{4BF95257-679D-4E95-9A0E-008AA377E260}" type="presParOf" srcId="{053D6E53-3E61-4054-98EA-F95568FDC636}" destId="{9E57A261-2D3F-400A-9841-52ED4134BD88}" srcOrd="0" destOrd="0" presId="urn:microsoft.com/office/officeart/2005/8/layout/vList2"/>
    <dgm:cxn modelId="{F9390B69-5838-4E0C-B4D1-4F75C64ED893}" type="presParOf" srcId="{053D6E53-3E61-4054-98EA-F95568FDC636}" destId="{CA5A9F5A-7FA7-42E4-8A8D-EC160353F2D9}" srcOrd="1" destOrd="0" presId="urn:microsoft.com/office/officeart/2005/8/layout/vList2"/>
    <dgm:cxn modelId="{E19AA1F2-419B-4969-935C-54059B231CC1}" type="presParOf" srcId="{053D6E53-3E61-4054-98EA-F95568FDC636}" destId="{9F73E9FF-7D29-4041-94F8-B559A6B7CC28}" srcOrd="2" destOrd="0" presId="urn:microsoft.com/office/officeart/2005/8/layout/vList2"/>
    <dgm:cxn modelId="{7994CFC9-30A1-4316-872A-BDDB266126FC}" type="presParOf" srcId="{053D6E53-3E61-4054-98EA-F95568FDC636}" destId="{9CFCE44C-B8FC-4906-8AA4-C5AAB3DC62A4}" srcOrd="3" destOrd="0" presId="urn:microsoft.com/office/officeart/2005/8/layout/vList2"/>
    <dgm:cxn modelId="{AFC1CCC3-39B6-4630-A439-578E31C36BFB}" type="presParOf" srcId="{053D6E53-3E61-4054-98EA-F95568FDC636}" destId="{9FA0ECD4-FB17-49B4-B83E-50462A3554C7}" srcOrd="4" destOrd="0" presId="urn:microsoft.com/office/officeart/2005/8/layout/vList2"/>
    <dgm:cxn modelId="{E196DA95-1C15-4C68-B56A-C659A849A464}" type="presParOf" srcId="{053D6E53-3E61-4054-98EA-F95568FDC636}" destId="{F442B168-5F4A-4E9C-AEA4-4E969DA13E70}" srcOrd="5" destOrd="0" presId="urn:microsoft.com/office/officeart/2005/8/layout/vList2"/>
    <dgm:cxn modelId="{9CA4AC6A-CD95-4391-8F33-5216FE80EAEE}" type="presParOf" srcId="{053D6E53-3E61-4054-98EA-F95568FDC636}" destId="{4108D2B3-AD38-4A71-AE53-A8AEBD3D1016}" srcOrd="6" destOrd="0" presId="urn:microsoft.com/office/officeart/2005/8/layout/vList2"/>
    <dgm:cxn modelId="{5FCFD9DE-5BCD-4742-925B-B2E6B6846900}" type="presParOf" srcId="{053D6E53-3E61-4054-98EA-F95568FDC636}" destId="{9D6BBE9A-1576-4DD6-AE70-5F7A9F662A10}" srcOrd="7" destOrd="0" presId="urn:microsoft.com/office/officeart/2005/8/layout/vList2"/>
    <dgm:cxn modelId="{9990D8E3-CC54-41F9-B999-BC2FF06DA312}" type="presParOf" srcId="{053D6E53-3E61-4054-98EA-F95568FDC636}" destId="{CD8D6D27-E399-4398-9433-80CBE16A286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65B472B-0C17-4538-93D5-681CA042930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FFCC340C-45A5-44C6-B0F9-DA347097F418}">
      <dgm:prSet/>
      <dgm:spPr/>
      <dgm:t>
        <a:bodyPr/>
        <a:lstStyle/>
        <a:p>
          <a:r>
            <a:rPr lang="en-US"/>
            <a:t>The </a:t>
          </a:r>
          <a:r>
            <a:rPr lang="en-US" b="1"/>
            <a:t>chi-square</a:t>
          </a:r>
          <a:r>
            <a:rPr lang="en-US"/>
            <a:t> test</a:t>
          </a:r>
        </a:p>
      </dgm:t>
    </dgm:pt>
    <dgm:pt modelId="{73B8B61B-4491-4AD0-A8EE-2359C9242CAE}" type="parTrans" cxnId="{F6B6C775-8A8B-4182-85CC-F9CF8162960B}">
      <dgm:prSet/>
      <dgm:spPr/>
      <dgm:t>
        <a:bodyPr/>
        <a:lstStyle/>
        <a:p>
          <a:endParaRPr lang="en-US"/>
        </a:p>
      </dgm:t>
    </dgm:pt>
    <dgm:pt modelId="{C0A0F344-EAA7-43AF-972B-12F29E9F1EE8}" type="sibTrans" cxnId="{F6B6C775-8A8B-4182-85CC-F9CF8162960B}">
      <dgm:prSet/>
      <dgm:spPr/>
      <dgm:t>
        <a:bodyPr/>
        <a:lstStyle/>
        <a:p>
          <a:endParaRPr lang="en-US"/>
        </a:p>
      </dgm:t>
    </dgm:pt>
    <dgm:pt modelId="{9E329F05-2F8E-497D-B85F-1423F2230E37}">
      <dgm:prSet/>
      <dgm:spPr/>
      <dgm:t>
        <a:bodyPr/>
        <a:lstStyle/>
        <a:p>
          <a:r>
            <a:rPr lang="en-US"/>
            <a:t>establishes how confident we can be that there is a relationship between the two variables in the population</a:t>
          </a:r>
        </a:p>
      </dgm:t>
    </dgm:pt>
    <dgm:pt modelId="{087A7C58-BF54-45F1-BF9C-17AD3CE19FAC}" type="parTrans" cxnId="{B3C4513B-C788-4197-8B06-6255B5F9DE7B}">
      <dgm:prSet/>
      <dgm:spPr/>
      <dgm:t>
        <a:bodyPr/>
        <a:lstStyle/>
        <a:p>
          <a:endParaRPr lang="en-US"/>
        </a:p>
      </dgm:t>
    </dgm:pt>
    <dgm:pt modelId="{D980B4C7-8C8D-451E-9D91-41B711012FA5}" type="sibTrans" cxnId="{B3C4513B-C788-4197-8B06-6255B5F9DE7B}">
      <dgm:prSet/>
      <dgm:spPr/>
      <dgm:t>
        <a:bodyPr/>
        <a:lstStyle/>
        <a:p>
          <a:endParaRPr lang="en-US"/>
        </a:p>
      </dgm:t>
    </dgm:pt>
    <dgm:pt modelId="{A2E0E630-DDB7-41F8-9948-EB2D6C5ED709}">
      <dgm:prSet/>
      <dgm:spPr/>
      <dgm:t>
        <a:bodyPr/>
        <a:lstStyle/>
        <a:p>
          <a:r>
            <a:rPr lang="en-US"/>
            <a:t>Correlation and </a:t>
          </a:r>
          <a:r>
            <a:rPr lang="en-US" b="1"/>
            <a:t>statistical significance</a:t>
          </a:r>
          <a:endParaRPr lang="en-US"/>
        </a:p>
      </dgm:t>
    </dgm:pt>
    <dgm:pt modelId="{B58E40E0-2743-4709-B498-009B15DB695F}" type="parTrans" cxnId="{FE1F9F84-4816-4D4C-BDF6-890E42E58D66}">
      <dgm:prSet/>
      <dgm:spPr/>
      <dgm:t>
        <a:bodyPr/>
        <a:lstStyle/>
        <a:p>
          <a:endParaRPr lang="en-US"/>
        </a:p>
      </dgm:t>
    </dgm:pt>
    <dgm:pt modelId="{3267D157-75C9-4E01-8514-FE15015C5F00}" type="sibTrans" cxnId="{FE1F9F84-4816-4D4C-BDF6-890E42E58D66}">
      <dgm:prSet/>
      <dgm:spPr/>
      <dgm:t>
        <a:bodyPr/>
        <a:lstStyle/>
        <a:p>
          <a:endParaRPr lang="en-US"/>
        </a:p>
      </dgm:t>
    </dgm:pt>
    <dgm:pt modelId="{0C1741D5-293A-485F-A1DE-EDCAA983FF2A}">
      <dgm:prSet/>
      <dgm:spPr/>
      <dgm:t>
        <a:bodyPr/>
        <a:lstStyle/>
        <a:p>
          <a:r>
            <a:rPr lang="en-US"/>
            <a:t>provides information about the likelihood that the coefficient will be found in the population from which the sample was taken</a:t>
          </a:r>
        </a:p>
      </dgm:t>
    </dgm:pt>
    <dgm:pt modelId="{5C26922E-0036-4049-BC01-291256049C69}" type="parTrans" cxnId="{6414AAD5-D801-4216-920F-539BA4C9C60F}">
      <dgm:prSet/>
      <dgm:spPr/>
      <dgm:t>
        <a:bodyPr/>
        <a:lstStyle/>
        <a:p>
          <a:endParaRPr lang="en-US"/>
        </a:p>
      </dgm:t>
    </dgm:pt>
    <dgm:pt modelId="{24085C29-95A4-4ADD-A064-8A90FB067DAA}" type="sibTrans" cxnId="{6414AAD5-D801-4216-920F-539BA4C9C60F}">
      <dgm:prSet/>
      <dgm:spPr/>
      <dgm:t>
        <a:bodyPr/>
        <a:lstStyle/>
        <a:p>
          <a:endParaRPr lang="en-US"/>
        </a:p>
      </dgm:t>
    </dgm:pt>
    <dgm:pt modelId="{243064E5-3E5E-4DD7-B329-6759CE89AC56}">
      <dgm:prSet/>
      <dgm:spPr/>
      <dgm:t>
        <a:bodyPr/>
        <a:lstStyle/>
        <a:p>
          <a:r>
            <a:rPr lang="en-US"/>
            <a:t>Comparing means and statistical significance – the </a:t>
          </a:r>
          <a:r>
            <a:rPr lang="en-US" b="1"/>
            <a:t>F statistic</a:t>
          </a:r>
          <a:endParaRPr lang="en-US"/>
        </a:p>
      </dgm:t>
    </dgm:pt>
    <dgm:pt modelId="{E41A28C9-86DF-4710-A204-5A294465AE85}" type="parTrans" cxnId="{58B7C785-8504-4AD4-84EE-59B31DF12B68}">
      <dgm:prSet/>
      <dgm:spPr/>
      <dgm:t>
        <a:bodyPr/>
        <a:lstStyle/>
        <a:p>
          <a:endParaRPr lang="en-US"/>
        </a:p>
      </dgm:t>
    </dgm:pt>
    <dgm:pt modelId="{BC05B94C-49D7-4915-AE85-0FBC887000A7}" type="sibTrans" cxnId="{58B7C785-8504-4AD4-84EE-59B31DF12B68}">
      <dgm:prSet/>
      <dgm:spPr/>
      <dgm:t>
        <a:bodyPr/>
        <a:lstStyle/>
        <a:p>
          <a:endParaRPr lang="en-US"/>
        </a:p>
      </dgm:t>
    </dgm:pt>
    <dgm:pt modelId="{B03DF353-7CAB-4111-BE04-5114B5A2A088}">
      <dgm:prSet/>
      <dgm:spPr/>
      <dgm:t>
        <a:bodyPr/>
        <a:lstStyle/>
        <a:p>
          <a:r>
            <a:rPr lang="en-US"/>
            <a:t>expresses the amount of explained variance in relation to the amount of error variance</a:t>
          </a:r>
        </a:p>
      </dgm:t>
    </dgm:pt>
    <dgm:pt modelId="{A20D581A-B698-4F80-8740-82A611E491A6}" type="parTrans" cxnId="{0ABC9987-F920-4CD7-9B0B-20232B8E19C1}">
      <dgm:prSet/>
      <dgm:spPr/>
      <dgm:t>
        <a:bodyPr/>
        <a:lstStyle/>
        <a:p>
          <a:endParaRPr lang="en-US"/>
        </a:p>
      </dgm:t>
    </dgm:pt>
    <dgm:pt modelId="{BABFD18D-ACEE-4DC7-828A-42F467CD3227}" type="sibTrans" cxnId="{0ABC9987-F920-4CD7-9B0B-20232B8E19C1}">
      <dgm:prSet/>
      <dgm:spPr/>
      <dgm:t>
        <a:bodyPr/>
        <a:lstStyle/>
        <a:p>
          <a:endParaRPr lang="en-US"/>
        </a:p>
      </dgm:t>
    </dgm:pt>
    <dgm:pt modelId="{62A4121A-A4DD-413D-8548-424B980FB5BB}" type="pres">
      <dgm:prSet presAssocID="{A65B472B-0C17-4538-93D5-681CA042930D}" presName="linear" presStyleCnt="0">
        <dgm:presLayoutVars>
          <dgm:animLvl val="lvl"/>
          <dgm:resizeHandles val="exact"/>
        </dgm:presLayoutVars>
      </dgm:prSet>
      <dgm:spPr/>
    </dgm:pt>
    <dgm:pt modelId="{5B29E3BB-75AD-4614-812A-B78E69A06621}" type="pres">
      <dgm:prSet presAssocID="{FFCC340C-45A5-44C6-B0F9-DA347097F418}" presName="parentText" presStyleLbl="node1" presStyleIdx="0" presStyleCnt="3">
        <dgm:presLayoutVars>
          <dgm:chMax val="0"/>
          <dgm:bulletEnabled val="1"/>
        </dgm:presLayoutVars>
      </dgm:prSet>
      <dgm:spPr/>
    </dgm:pt>
    <dgm:pt modelId="{68304E37-91A7-4E33-BAD0-215E4F9131A4}" type="pres">
      <dgm:prSet presAssocID="{FFCC340C-45A5-44C6-B0F9-DA347097F418}" presName="childText" presStyleLbl="revTx" presStyleIdx="0" presStyleCnt="3">
        <dgm:presLayoutVars>
          <dgm:bulletEnabled val="1"/>
        </dgm:presLayoutVars>
      </dgm:prSet>
      <dgm:spPr/>
    </dgm:pt>
    <dgm:pt modelId="{F51441F3-82EC-44C9-8D8F-E6D99DD27EF3}" type="pres">
      <dgm:prSet presAssocID="{A2E0E630-DDB7-41F8-9948-EB2D6C5ED709}" presName="parentText" presStyleLbl="node1" presStyleIdx="1" presStyleCnt="3">
        <dgm:presLayoutVars>
          <dgm:chMax val="0"/>
          <dgm:bulletEnabled val="1"/>
        </dgm:presLayoutVars>
      </dgm:prSet>
      <dgm:spPr/>
    </dgm:pt>
    <dgm:pt modelId="{A95F39AE-C5E3-42A3-B816-21D31B088ACB}" type="pres">
      <dgm:prSet presAssocID="{A2E0E630-DDB7-41F8-9948-EB2D6C5ED709}" presName="childText" presStyleLbl="revTx" presStyleIdx="1" presStyleCnt="3">
        <dgm:presLayoutVars>
          <dgm:bulletEnabled val="1"/>
        </dgm:presLayoutVars>
      </dgm:prSet>
      <dgm:spPr/>
    </dgm:pt>
    <dgm:pt modelId="{6875B1B6-3FCE-4CB2-86FE-5053FAE4C8E9}" type="pres">
      <dgm:prSet presAssocID="{243064E5-3E5E-4DD7-B329-6759CE89AC56}" presName="parentText" presStyleLbl="node1" presStyleIdx="2" presStyleCnt="3">
        <dgm:presLayoutVars>
          <dgm:chMax val="0"/>
          <dgm:bulletEnabled val="1"/>
        </dgm:presLayoutVars>
      </dgm:prSet>
      <dgm:spPr/>
    </dgm:pt>
    <dgm:pt modelId="{A6E4E73B-D05A-4C28-8D10-FB2C9DD64A29}" type="pres">
      <dgm:prSet presAssocID="{243064E5-3E5E-4DD7-B329-6759CE89AC56}" presName="childText" presStyleLbl="revTx" presStyleIdx="2" presStyleCnt="3">
        <dgm:presLayoutVars>
          <dgm:bulletEnabled val="1"/>
        </dgm:presLayoutVars>
      </dgm:prSet>
      <dgm:spPr/>
    </dgm:pt>
  </dgm:ptLst>
  <dgm:cxnLst>
    <dgm:cxn modelId="{51A4B724-22A2-4236-BEA3-6CD0BCD34E93}" type="presOf" srcId="{B03DF353-7CAB-4111-BE04-5114B5A2A088}" destId="{A6E4E73B-D05A-4C28-8D10-FB2C9DD64A29}" srcOrd="0" destOrd="0" presId="urn:microsoft.com/office/officeart/2005/8/layout/vList2"/>
    <dgm:cxn modelId="{B3C4513B-C788-4197-8B06-6255B5F9DE7B}" srcId="{FFCC340C-45A5-44C6-B0F9-DA347097F418}" destId="{9E329F05-2F8E-497D-B85F-1423F2230E37}" srcOrd="0" destOrd="0" parTransId="{087A7C58-BF54-45F1-BF9C-17AD3CE19FAC}" sibTransId="{D980B4C7-8C8D-451E-9D91-41B711012FA5}"/>
    <dgm:cxn modelId="{C6955373-8DF4-4CC5-BCB0-79E5EE28324E}" type="presOf" srcId="{A65B472B-0C17-4538-93D5-681CA042930D}" destId="{62A4121A-A4DD-413D-8548-424B980FB5BB}" srcOrd="0" destOrd="0" presId="urn:microsoft.com/office/officeart/2005/8/layout/vList2"/>
    <dgm:cxn modelId="{A1E65175-A7AB-47BE-8B2C-CDD706E64B72}" type="presOf" srcId="{A2E0E630-DDB7-41F8-9948-EB2D6C5ED709}" destId="{F51441F3-82EC-44C9-8D8F-E6D99DD27EF3}" srcOrd="0" destOrd="0" presId="urn:microsoft.com/office/officeart/2005/8/layout/vList2"/>
    <dgm:cxn modelId="{F6B6C775-8A8B-4182-85CC-F9CF8162960B}" srcId="{A65B472B-0C17-4538-93D5-681CA042930D}" destId="{FFCC340C-45A5-44C6-B0F9-DA347097F418}" srcOrd="0" destOrd="0" parTransId="{73B8B61B-4491-4AD0-A8EE-2359C9242CAE}" sibTransId="{C0A0F344-EAA7-43AF-972B-12F29E9F1EE8}"/>
    <dgm:cxn modelId="{5650FF77-73BD-454D-A057-ABD6F7981DC6}" type="presOf" srcId="{243064E5-3E5E-4DD7-B329-6759CE89AC56}" destId="{6875B1B6-3FCE-4CB2-86FE-5053FAE4C8E9}" srcOrd="0" destOrd="0" presId="urn:microsoft.com/office/officeart/2005/8/layout/vList2"/>
    <dgm:cxn modelId="{6408BD7A-F6D8-4A9E-A38D-2845AE27970E}" type="presOf" srcId="{0C1741D5-293A-485F-A1DE-EDCAA983FF2A}" destId="{A95F39AE-C5E3-42A3-B816-21D31B088ACB}" srcOrd="0" destOrd="0" presId="urn:microsoft.com/office/officeart/2005/8/layout/vList2"/>
    <dgm:cxn modelId="{FE1F9F84-4816-4D4C-BDF6-890E42E58D66}" srcId="{A65B472B-0C17-4538-93D5-681CA042930D}" destId="{A2E0E630-DDB7-41F8-9948-EB2D6C5ED709}" srcOrd="1" destOrd="0" parTransId="{B58E40E0-2743-4709-B498-009B15DB695F}" sibTransId="{3267D157-75C9-4E01-8514-FE15015C5F00}"/>
    <dgm:cxn modelId="{58B7C785-8504-4AD4-84EE-59B31DF12B68}" srcId="{A65B472B-0C17-4538-93D5-681CA042930D}" destId="{243064E5-3E5E-4DD7-B329-6759CE89AC56}" srcOrd="2" destOrd="0" parTransId="{E41A28C9-86DF-4710-A204-5A294465AE85}" sibTransId="{BC05B94C-49D7-4915-AE85-0FBC887000A7}"/>
    <dgm:cxn modelId="{0ABC9987-F920-4CD7-9B0B-20232B8E19C1}" srcId="{243064E5-3E5E-4DD7-B329-6759CE89AC56}" destId="{B03DF353-7CAB-4111-BE04-5114B5A2A088}" srcOrd="0" destOrd="0" parTransId="{A20D581A-B698-4F80-8740-82A611E491A6}" sibTransId="{BABFD18D-ACEE-4DC7-828A-42F467CD3227}"/>
    <dgm:cxn modelId="{0FC6A7A2-DC26-4037-AFE0-25DC85F3868D}" type="presOf" srcId="{9E329F05-2F8E-497D-B85F-1423F2230E37}" destId="{68304E37-91A7-4E33-BAD0-215E4F9131A4}" srcOrd="0" destOrd="0" presId="urn:microsoft.com/office/officeart/2005/8/layout/vList2"/>
    <dgm:cxn modelId="{6414AAD5-D801-4216-920F-539BA4C9C60F}" srcId="{A2E0E630-DDB7-41F8-9948-EB2D6C5ED709}" destId="{0C1741D5-293A-485F-A1DE-EDCAA983FF2A}" srcOrd="0" destOrd="0" parTransId="{5C26922E-0036-4049-BC01-291256049C69}" sibTransId="{24085C29-95A4-4ADD-A064-8A90FB067DAA}"/>
    <dgm:cxn modelId="{67BAFDE7-7A6D-4AF5-8591-65CC89BA045C}" type="presOf" srcId="{FFCC340C-45A5-44C6-B0F9-DA347097F418}" destId="{5B29E3BB-75AD-4614-812A-B78E69A06621}" srcOrd="0" destOrd="0" presId="urn:microsoft.com/office/officeart/2005/8/layout/vList2"/>
    <dgm:cxn modelId="{F0DB0486-69F8-4431-BB98-167F3A96197C}" type="presParOf" srcId="{62A4121A-A4DD-413D-8548-424B980FB5BB}" destId="{5B29E3BB-75AD-4614-812A-B78E69A06621}" srcOrd="0" destOrd="0" presId="urn:microsoft.com/office/officeart/2005/8/layout/vList2"/>
    <dgm:cxn modelId="{802DB528-A5B0-49E1-A14C-7E72A349D6A2}" type="presParOf" srcId="{62A4121A-A4DD-413D-8548-424B980FB5BB}" destId="{68304E37-91A7-4E33-BAD0-215E4F9131A4}" srcOrd="1" destOrd="0" presId="urn:microsoft.com/office/officeart/2005/8/layout/vList2"/>
    <dgm:cxn modelId="{9A85764C-0CD1-4C7B-83FF-07D5023C8AA3}" type="presParOf" srcId="{62A4121A-A4DD-413D-8548-424B980FB5BB}" destId="{F51441F3-82EC-44C9-8D8F-E6D99DD27EF3}" srcOrd="2" destOrd="0" presId="urn:microsoft.com/office/officeart/2005/8/layout/vList2"/>
    <dgm:cxn modelId="{6A7D7A1C-F41C-43D2-B656-30F9D1BA67B9}" type="presParOf" srcId="{62A4121A-A4DD-413D-8548-424B980FB5BB}" destId="{A95F39AE-C5E3-42A3-B816-21D31B088ACB}" srcOrd="3" destOrd="0" presId="urn:microsoft.com/office/officeart/2005/8/layout/vList2"/>
    <dgm:cxn modelId="{924784C4-9EF6-4DC2-A3E9-6CBD34BB2A80}" type="presParOf" srcId="{62A4121A-A4DD-413D-8548-424B980FB5BB}" destId="{6875B1B6-3FCE-4CB2-86FE-5053FAE4C8E9}" srcOrd="4" destOrd="0" presId="urn:microsoft.com/office/officeart/2005/8/layout/vList2"/>
    <dgm:cxn modelId="{3207B4B7-E330-4972-A239-9F668EA7085D}" type="presParOf" srcId="{62A4121A-A4DD-413D-8548-424B980FB5BB}" destId="{A6E4E73B-D05A-4C28-8D10-FB2C9DD64A29}" srcOrd="5"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C333AE6-4B31-4F35-8499-C7C325DC396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3D5C6CF-E299-477E-9B80-30F3719E0572}">
      <dgm:prSet/>
      <dgm:spPr/>
      <dgm:t>
        <a:bodyPr/>
        <a:lstStyle/>
        <a:p>
          <a:pPr>
            <a:lnSpc>
              <a:spcPct val="100000"/>
            </a:lnSpc>
          </a:pPr>
          <a:r>
            <a:rPr lang="en-GB"/>
            <a:t>Techniques of data analysis are applicable to some types of variable and not others.</a:t>
          </a:r>
          <a:endParaRPr lang="en-US"/>
        </a:p>
      </dgm:t>
    </dgm:pt>
    <dgm:pt modelId="{AA3AEAA8-3D8E-4453-96D7-AFF2AA25464D}" type="parTrans" cxnId="{5217FFFF-263D-481E-9508-ABBB6CDC2B72}">
      <dgm:prSet/>
      <dgm:spPr/>
      <dgm:t>
        <a:bodyPr/>
        <a:lstStyle/>
        <a:p>
          <a:endParaRPr lang="en-US"/>
        </a:p>
      </dgm:t>
    </dgm:pt>
    <dgm:pt modelId="{A681DDB3-8E32-4551-981A-1A6A2796F920}" type="sibTrans" cxnId="{5217FFFF-263D-481E-9508-ABBB6CDC2B72}">
      <dgm:prSet/>
      <dgm:spPr/>
      <dgm:t>
        <a:bodyPr/>
        <a:lstStyle/>
        <a:p>
          <a:endParaRPr lang="en-US"/>
        </a:p>
      </dgm:t>
    </dgm:pt>
    <dgm:pt modelId="{DB476728-939F-4A47-8196-FB561DD400CA}">
      <dgm:prSet/>
      <dgm:spPr/>
      <dgm:t>
        <a:bodyPr/>
        <a:lstStyle/>
        <a:p>
          <a:pPr>
            <a:lnSpc>
              <a:spcPct val="100000"/>
            </a:lnSpc>
          </a:pPr>
          <a:r>
            <a:rPr lang="en-GB"/>
            <a:t>Consider kinds of data collected and the implications for the sorts of techniques employed.</a:t>
          </a:r>
          <a:endParaRPr lang="en-US"/>
        </a:p>
      </dgm:t>
    </dgm:pt>
    <dgm:pt modelId="{B94F590B-A582-4AC7-A647-E1DD4A50F7DF}" type="parTrans" cxnId="{50B9A9BF-1D52-48FA-BDED-CEAE31C2E9CC}">
      <dgm:prSet/>
      <dgm:spPr/>
      <dgm:t>
        <a:bodyPr/>
        <a:lstStyle/>
        <a:p>
          <a:endParaRPr lang="en-US"/>
        </a:p>
      </dgm:t>
    </dgm:pt>
    <dgm:pt modelId="{5DD6C01C-1215-4F37-8589-0ADF5889874B}" type="sibTrans" cxnId="{50B9A9BF-1D52-48FA-BDED-CEAE31C2E9CC}">
      <dgm:prSet/>
      <dgm:spPr/>
      <dgm:t>
        <a:bodyPr/>
        <a:lstStyle/>
        <a:p>
          <a:endParaRPr lang="en-US"/>
        </a:p>
      </dgm:t>
    </dgm:pt>
    <dgm:pt modelId="{347A3207-584B-4EDE-9076-A1163FD7E861}">
      <dgm:prSet/>
      <dgm:spPr/>
      <dgm:t>
        <a:bodyPr/>
        <a:lstStyle/>
        <a:p>
          <a:pPr>
            <a:lnSpc>
              <a:spcPct val="100000"/>
            </a:lnSpc>
          </a:pPr>
          <a:r>
            <a:rPr lang="en-GB"/>
            <a:t>Become familiar with computer software such as SPSS before you begin designing your research instruments</a:t>
          </a:r>
          <a:endParaRPr lang="en-US"/>
        </a:p>
      </dgm:t>
    </dgm:pt>
    <dgm:pt modelId="{CD7F0FC2-450F-4E49-BB5D-FDC62081C70A}" type="parTrans" cxnId="{01887E8A-26B8-4F5C-86DD-02A16D0F4CA3}">
      <dgm:prSet/>
      <dgm:spPr/>
      <dgm:t>
        <a:bodyPr/>
        <a:lstStyle/>
        <a:p>
          <a:endParaRPr lang="en-US"/>
        </a:p>
      </dgm:t>
    </dgm:pt>
    <dgm:pt modelId="{14D15759-641C-41CE-A070-1B759E70602F}" type="sibTrans" cxnId="{01887E8A-26B8-4F5C-86DD-02A16D0F4CA3}">
      <dgm:prSet/>
      <dgm:spPr/>
      <dgm:t>
        <a:bodyPr/>
        <a:lstStyle/>
        <a:p>
          <a:endParaRPr lang="en-US"/>
        </a:p>
      </dgm:t>
    </dgm:pt>
    <dgm:pt modelId="{462AF918-10DB-4053-B27A-D3CD44463C1C}">
      <dgm:prSet/>
      <dgm:spPr/>
      <dgm:t>
        <a:bodyPr/>
        <a:lstStyle/>
        <a:p>
          <a:pPr>
            <a:lnSpc>
              <a:spcPct val="100000"/>
            </a:lnSpc>
          </a:pPr>
          <a:r>
            <a:rPr lang="en-GB" dirty="0"/>
            <a:t>Make sure you are thoroughly familiar with the techniques introduced in this PPT and when you can and cannot use them.</a:t>
          </a:r>
          <a:endParaRPr lang="en-US" dirty="0"/>
        </a:p>
      </dgm:t>
    </dgm:pt>
    <dgm:pt modelId="{AC6704B2-9F33-441C-990F-D9426FBF9CF9}" type="parTrans" cxnId="{2A66F626-4139-49F7-B6E8-BB2E9646C928}">
      <dgm:prSet/>
      <dgm:spPr/>
      <dgm:t>
        <a:bodyPr/>
        <a:lstStyle/>
        <a:p>
          <a:endParaRPr lang="en-US"/>
        </a:p>
      </dgm:t>
    </dgm:pt>
    <dgm:pt modelId="{7A1154A8-613D-449A-98BF-7C0E7EF6B14B}" type="sibTrans" cxnId="{2A66F626-4139-49F7-B6E8-BB2E9646C928}">
      <dgm:prSet/>
      <dgm:spPr/>
      <dgm:t>
        <a:bodyPr/>
        <a:lstStyle/>
        <a:p>
          <a:endParaRPr lang="en-US"/>
        </a:p>
      </dgm:t>
    </dgm:pt>
    <dgm:pt modelId="{627A0085-3083-4F10-8E11-5F688B7B2DA4}">
      <dgm:prSet/>
      <dgm:spPr/>
      <dgm:t>
        <a:bodyPr/>
        <a:lstStyle/>
        <a:p>
          <a:pPr>
            <a:lnSpc>
              <a:spcPct val="100000"/>
            </a:lnSpc>
          </a:pPr>
          <a:r>
            <a:rPr lang="en-GB"/>
            <a:t>Do not confuse statistical significance with substantive significance.</a:t>
          </a:r>
          <a:endParaRPr lang="en-US"/>
        </a:p>
      </dgm:t>
    </dgm:pt>
    <dgm:pt modelId="{84B312EA-852A-41D2-ADB7-C5C7D1D5B866}" type="parTrans" cxnId="{37231CA3-0F3B-41C7-B31F-7F9E6239C319}">
      <dgm:prSet/>
      <dgm:spPr/>
      <dgm:t>
        <a:bodyPr/>
        <a:lstStyle/>
        <a:p>
          <a:endParaRPr lang="en-US"/>
        </a:p>
      </dgm:t>
    </dgm:pt>
    <dgm:pt modelId="{079BA5F1-2F24-4B45-BDDE-E222A2891E6B}" type="sibTrans" cxnId="{37231CA3-0F3B-41C7-B31F-7F9E6239C319}">
      <dgm:prSet/>
      <dgm:spPr/>
      <dgm:t>
        <a:bodyPr/>
        <a:lstStyle/>
        <a:p>
          <a:endParaRPr lang="en-US"/>
        </a:p>
      </dgm:t>
    </dgm:pt>
    <dgm:pt modelId="{D3353C97-9BEA-47BD-A8CE-BC537F4A16B4}" type="pres">
      <dgm:prSet presAssocID="{AC333AE6-4B31-4F35-8499-C7C325DC3967}" presName="root" presStyleCnt="0">
        <dgm:presLayoutVars>
          <dgm:dir/>
          <dgm:resizeHandles val="exact"/>
        </dgm:presLayoutVars>
      </dgm:prSet>
      <dgm:spPr/>
    </dgm:pt>
    <dgm:pt modelId="{968EEF0C-634E-4E33-8514-AC511581E2A5}" type="pres">
      <dgm:prSet presAssocID="{93D5C6CF-E299-477E-9B80-30F3719E0572}" presName="compNode" presStyleCnt="0"/>
      <dgm:spPr/>
    </dgm:pt>
    <dgm:pt modelId="{EC41D574-6CF7-4496-96D9-6872C30156AC}" type="pres">
      <dgm:prSet presAssocID="{93D5C6CF-E299-477E-9B80-30F3719E0572}" presName="bgRect" presStyleLbl="bgShp" presStyleIdx="0" presStyleCnt="5"/>
      <dgm:spPr/>
    </dgm:pt>
    <dgm:pt modelId="{D9AD7801-875A-42FE-AF81-FDE166983B32}" type="pres">
      <dgm:prSet presAssocID="{93D5C6CF-E299-477E-9B80-30F3719E057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F82ED200-208B-4DB4-BEC2-EAF42C42C098}" type="pres">
      <dgm:prSet presAssocID="{93D5C6CF-E299-477E-9B80-30F3719E0572}" presName="spaceRect" presStyleCnt="0"/>
      <dgm:spPr/>
    </dgm:pt>
    <dgm:pt modelId="{13B467F5-F392-4079-8AD4-3E1583E74844}" type="pres">
      <dgm:prSet presAssocID="{93D5C6CF-E299-477E-9B80-30F3719E0572}" presName="parTx" presStyleLbl="revTx" presStyleIdx="0" presStyleCnt="5">
        <dgm:presLayoutVars>
          <dgm:chMax val="0"/>
          <dgm:chPref val="0"/>
        </dgm:presLayoutVars>
      </dgm:prSet>
      <dgm:spPr/>
    </dgm:pt>
    <dgm:pt modelId="{F7657E29-EF6B-4A12-9B00-DA543B68B742}" type="pres">
      <dgm:prSet presAssocID="{A681DDB3-8E32-4551-981A-1A6A2796F920}" presName="sibTrans" presStyleCnt="0"/>
      <dgm:spPr/>
    </dgm:pt>
    <dgm:pt modelId="{E9B5CD20-BBA8-4D11-B826-AAA90F54B7E8}" type="pres">
      <dgm:prSet presAssocID="{DB476728-939F-4A47-8196-FB561DD400CA}" presName="compNode" presStyleCnt="0"/>
      <dgm:spPr/>
    </dgm:pt>
    <dgm:pt modelId="{FDC077B5-DD19-4B30-A7D8-3E7F543FF7BA}" type="pres">
      <dgm:prSet presAssocID="{DB476728-939F-4A47-8196-FB561DD400CA}" presName="bgRect" presStyleLbl="bgShp" presStyleIdx="1" presStyleCnt="5"/>
      <dgm:spPr/>
    </dgm:pt>
    <dgm:pt modelId="{6752D06A-E9C6-41FB-898B-FC01E459CDFD}" type="pres">
      <dgm:prSet presAssocID="{DB476728-939F-4A47-8196-FB561DD400C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resentation with Checklist"/>
        </a:ext>
      </dgm:extLst>
    </dgm:pt>
    <dgm:pt modelId="{3B34F758-3832-4C7E-B0A2-21E9E407B058}" type="pres">
      <dgm:prSet presAssocID="{DB476728-939F-4A47-8196-FB561DD400CA}" presName="spaceRect" presStyleCnt="0"/>
      <dgm:spPr/>
    </dgm:pt>
    <dgm:pt modelId="{F4257EDB-1D98-4A3F-B946-85FC50CA2F2B}" type="pres">
      <dgm:prSet presAssocID="{DB476728-939F-4A47-8196-FB561DD400CA}" presName="parTx" presStyleLbl="revTx" presStyleIdx="1" presStyleCnt="5">
        <dgm:presLayoutVars>
          <dgm:chMax val="0"/>
          <dgm:chPref val="0"/>
        </dgm:presLayoutVars>
      </dgm:prSet>
      <dgm:spPr/>
    </dgm:pt>
    <dgm:pt modelId="{3712BC91-A92E-4ED9-9C63-5361CBF31AF1}" type="pres">
      <dgm:prSet presAssocID="{5DD6C01C-1215-4F37-8589-0ADF5889874B}" presName="sibTrans" presStyleCnt="0"/>
      <dgm:spPr/>
    </dgm:pt>
    <dgm:pt modelId="{CE24CF0D-7B1E-47ED-8E1B-B53B82A43416}" type="pres">
      <dgm:prSet presAssocID="{347A3207-584B-4EDE-9076-A1163FD7E861}" presName="compNode" presStyleCnt="0"/>
      <dgm:spPr/>
    </dgm:pt>
    <dgm:pt modelId="{FAF04C72-9938-4BE5-8521-6C85919BE433}" type="pres">
      <dgm:prSet presAssocID="{347A3207-584B-4EDE-9076-A1163FD7E861}" presName="bgRect" presStyleLbl="bgShp" presStyleIdx="2" presStyleCnt="5"/>
      <dgm:spPr/>
    </dgm:pt>
    <dgm:pt modelId="{2205D3EC-FFCE-410E-923B-F7E401534F05}" type="pres">
      <dgm:prSet presAssocID="{347A3207-584B-4EDE-9076-A1163FD7E861}"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rogrammer"/>
        </a:ext>
      </dgm:extLst>
    </dgm:pt>
    <dgm:pt modelId="{995D0845-EF9C-4913-BF98-32184900B93A}" type="pres">
      <dgm:prSet presAssocID="{347A3207-584B-4EDE-9076-A1163FD7E861}" presName="spaceRect" presStyleCnt="0"/>
      <dgm:spPr/>
    </dgm:pt>
    <dgm:pt modelId="{8B64BFD5-728D-4A04-A96D-B843D21F05B2}" type="pres">
      <dgm:prSet presAssocID="{347A3207-584B-4EDE-9076-A1163FD7E861}" presName="parTx" presStyleLbl="revTx" presStyleIdx="2" presStyleCnt="5">
        <dgm:presLayoutVars>
          <dgm:chMax val="0"/>
          <dgm:chPref val="0"/>
        </dgm:presLayoutVars>
      </dgm:prSet>
      <dgm:spPr/>
    </dgm:pt>
    <dgm:pt modelId="{AEF38AAA-9985-4078-91F7-F70848B5F674}" type="pres">
      <dgm:prSet presAssocID="{14D15759-641C-41CE-A070-1B759E70602F}" presName="sibTrans" presStyleCnt="0"/>
      <dgm:spPr/>
    </dgm:pt>
    <dgm:pt modelId="{91F61DD2-28C8-424F-B032-2206F66A8260}" type="pres">
      <dgm:prSet presAssocID="{462AF918-10DB-4053-B27A-D3CD44463C1C}" presName="compNode" presStyleCnt="0"/>
      <dgm:spPr/>
    </dgm:pt>
    <dgm:pt modelId="{037B65B8-65A3-40CE-8644-FB7E3188149D}" type="pres">
      <dgm:prSet presAssocID="{462AF918-10DB-4053-B27A-D3CD44463C1C}" presName="bgRect" presStyleLbl="bgShp" presStyleIdx="3" presStyleCnt="5"/>
      <dgm:spPr/>
    </dgm:pt>
    <dgm:pt modelId="{E588DAF2-7C27-4983-A865-BE565C9887BC}" type="pres">
      <dgm:prSet presAssocID="{462AF918-10DB-4053-B27A-D3CD44463C1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Irritant"/>
        </a:ext>
      </dgm:extLst>
    </dgm:pt>
    <dgm:pt modelId="{A4C4CBD8-9463-4A95-AD75-4853BD4FE564}" type="pres">
      <dgm:prSet presAssocID="{462AF918-10DB-4053-B27A-D3CD44463C1C}" presName="spaceRect" presStyleCnt="0"/>
      <dgm:spPr/>
    </dgm:pt>
    <dgm:pt modelId="{76DAFCB1-BF4B-43F5-8A54-BA1EDE6A0D65}" type="pres">
      <dgm:prSet presAssocID="{462AF918-10DB-4053-B27A-D3CD44463C1C}" presName="parTx" presStyleLbl="revTx" presStyleIdx="3" presStyleCnt="5">
        <dgm:presLayoutVars>
          <dgm:chMax val="0"/>
          <dgm:chPref val="0"/>
        </dgm:presLayoutVars>
      </dgm:prSet>
      <dgm:spPr/>
    </dgm:pt>
    <dgm:pt modelId="{BC1DAE04-6438-476F-BD35-C5BB06465491}" type="pres">
      <dgm:prSet presAssocID="{7A1154A8-613D-449A-98BF-7C0E7EF6B14B}" presName="sibTrans" presStyleCnt="0"/>
      <dgm:spPr/>
    </dgm:pt>
    <dgm:pt modelId="{2CA3BBF4-B0A3-43B9-A67B-89388CB3B4F7}" type="pres">
      <dgm:prSet presAssocID="{627A0085-3083-4F10-8E11-5F688B7B2DA4}" presName="compNode" presStyleCnt="0"/>
      <dgm:spPr/>
    </dgm:pt>
    <dgm:pt modelId="{58C6D740-7EC3-41ED-AF93-16317D8A5247}" type="pres">
      <dgm:prSet presAssocID="{627A0085-3083-4F10-8E11-5F688B7B2DA4}" presName="bgRect" presStyleLbl="bgShp" presStyleIdx="4" presStyleCnt="5"/>
      <dgm:spPr/>
    </dgm:pt>
    <dgm:pt modelId="{60BBAC1F-9DA2-49DE-867F-212C6D9E0CE2}" type="pres">
      <dgm:prSet presAssocID="{627A0085-3083-4F10-8E11-5F688B7B2DA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 mark"/>
        </a:ext>
      </dgm:extLst>
    </dgm:pt>
    <dgm:pt modelId="{D998CB94-2591-418F-B989-4A331CDB2641}" type="pres">
      <dgm:prSet presAssocID="{627A0085-3083-4F10-8E11-5F688B7B2DA4}" presName="spaceRect" presStyleCnt="0"/>
      <dgm:spPr/>
    </dgm:pt>
    <dgm:pt modelId="{ED3205F3-A18D-4904-8770-928FFAF8FFFE}" type="pres">
      <dgm:prSet presAssocID="{627A0085-3083-4F10-8E11-5F688B7B2DA4}" presName="parTx" presStyleLbl="revTx" presStyleIdx="4" presStyleCnt="5">
        <dgm:presLayoutVars>
          <dgm:chMax val="0"/>
          <dgm:chPref val="0"/>
        </dgm:presLayoutVars>
      </dgm:prSet>
      <dgm:spPr/>
    </dgm:pt>
  </dgm:ptLst>
  <dgm:cxnLst>
    <dgm:cxn modelId="{2A66F626-4139-49F7-B6E8-BB2E9646C928}" srcId="{AC333AE6-4B31-4F35-8499-C7C325DC3967}" destId="{462AF918-10DB-4053-B27A-D3CD44463C1C}" srcOrd="3" destOrd="0" parTransId="{AC6704B2-9F33-441C-990F-D9426FBF9CF9}" sibTransId="{7A1154A8-613D-449A-98BF-7C0E7EF6B14B}"/>
    <dgm:cxn modelId="{82F34427-3736-4989-9694-82B3B0107D0B}" type="presOf" srcId="{347A3207-584B-4EDE-9076-A1163FD7E861}" destId="{8B64BFD5-728D-4A04-A96D-B843D21F05B2}" srcOrd="0" destOrd="0" presId="urn:microsoft.com/office/officeart/2018/2/layout/IconVerticalSolidList"/>
    <dgm:cxn modelId="{C1602D2C-0053-4FFC-98B1-34095D4C0F19}" type="presOf" srcId="{627A0085-3083-4F10-8E11-5F688B7B2DA4}" destId="{ED3205F3-A18D-4904-8770-928FFAF8FFFE}" srcOrd="0" destOrd="0" presId="urn:microsoft.com/office/officeart/2018/2/layout/IconVerticalSolidList"/>
    <dgm:cxn modelId="{FE387450-CF57-4D8B-A28A-6CBD15355EF0}" type="presOf" srcId="{AC333AE6-4B31-4F35-8499-C7C325DC3967}" destId="{D3353C97-9BEA-47BD-A8CE-BC537F4A16B4}" srcOrd="0" destOrd="0" presId="urn:microsoft.com/office/officeart/2018/2/layout/IconVerticalSolidList"/>
    <dgm:cxn modelId="{01887E8A-26B8-4F5C-86DD-02A16D0F4CA3}" srcId="{AC333AE6-4B31-4F35-8499-C7C325DC3967}" destId="{347A3207-584B-4EDE-9076-A1163FD7E861}" srcOrd="2" destOrd="0" parTransId="{CD7F0FC2-450F-4E49-BB5D-FDC62081C70A}" sibTransId="{14D15759-641C-41CE-A070-1B759E70602F}"/>
    <dgm:cxn modelId="{585A2594-42F1-410A-8473-F6361F52265B}" type="presOf" srcId="{DB476728-939F-4A47-8196-FB561DD400CA}" destId="{F4257EDB-1D98-4A3F-B946-85FC50CA2F2B}" srcOrd="0" destOrd="0" presId="urn:microsoft.com/office/officeart/2018/2/layout/IconVerticalSolidList"/>
    <dgm:cxn modelId="{37231CA3-0F3B-41C7-B31F-7F9E6239C319}" srcId="{AC333AE6-4B31-4F35-8499-C7C325DC3967}" destId="{627A0085-3083-4F10-8E11-5F688B7B2DA4}" srcOrd="4" destOrd="0" parTransId="{84B312EA-852A-41D2-ADB7-C5C7D1D5B866}" sibTransId="{079BA5F1-2F24-4B45-BDDE-E222A2891E6B}"/>
    <dgm:cxn modelId="{9A468AAF-B141-4ACE-A0BC-5B8DB9D60505}" type="presOf" srcId="{93D5C6CF-E299-477E-9B80-30F3719E0572}" destId="{13B467F5-F392-4079-8AD4-3E1583E74844}" srcOrd="0" destOrd="0" presId="urn:microsoft.com/office/officeart/2018/2/layout/IconVerticalSolidList"/>
    <dgm:cxn modelId="{50B9A9BF-1D52-48FA-BDED-CEAE31C2E9CC}" srcId="{AC333AE6-4B31-4F35-8499-C7C325DC3967}" destId="{DB476728-939F-4A47-8196-FB561DD400CA}" srcOrd="1" destOrd="0" parTransId="{B94F590B-A582-4AC7-A647-E1DD4A50F7DF}" sibTransId="{5DD6C01C-1215-4F37-8589-0ADF5889874B}"/>
    <dgm:cxn modelId="{D572B5D6-5CAD-4748-A1CB-8D1DBEC1F992}" type="presOf" srcId="{462AF918-10DB-4053-B27A-D3CD44463C1C}" destId="{76DAFCB1-BF4B-43F5-8A54-BA1EDE6A0D65}" srcOrd="0" destOrd="0" presId="urn:microsoft.com/office/officeart/2018/2/layout/IconVerticalSolidList"/>
    <dgm:cxn modelId="{5217FFFF-263D-481E-9508-ABBB6CDC2B72}" srcId="{AC333AE6-4B31-4F35-8499-C7C325DC3967}" destId="{93D5C6CF-E299-477E-9B80-30F3719E0572}" srcOrd="0" destOrd="0" parTransId="{AA3AEAA8-3D8E-4453-96D7-AFF2AA25464D}" sibTransId="{A681DDB3-8E32-4551-981A-1A6A2796F920}"/>
    <dgm:cxn modelId="{BFDC588F-6214-4B7A-9CEC-5B9615B9F19E}" type="presParOf" srcId="{D3353C97-9BEA-47BD-A8CE-BC537F4A16B4}" destId="{968EEF0C-634E-4E33-8514-AC511581E2A5}" srcOrd="0" destOrd="0" presId="urn:microsoft.com/office/officeart/2018/2/layout/IconVerticalSolidList"/>
    <dgm:cxn modelId="{5E05CE81-B1E5-44D1-860A-B4012847636C}" type="presParOf" srcId="{968EEF0C-634E-4E33-8514-AC511581E2A5}" destId="{EC41D574-6CF7-4496-96D9-6872C30156AC}" srcOrd="0" destOrd="0" presId="urn:microsoft.com/office/officeart/2018/2/layout/IconVerticalSolidList"/>
    <dgm:cxn modelId="{28B98484-67A9-4A29-8C50-E644A7F01987}" type="presParOf" srcId="{968EEF0C-634E-4E33-8514-AC511581E2A5}" destId="{D9AD7801-875A-42FE-AF81-FDE166983B32}" srcOrd="1" destOrd="0" presId="urn:microsoft.com/office/officeart/2018/2/layout/IconVerticalSolidList"/>
    <dgm:cxn modelId="{4ADFFFFB-ADC6-40A4-BC5F-0E5E3405E8BD}" type="presParOf" srcId="{968EEF0C-634E-4E33-8514-AC511581E2A5}" destId="{F82ED200-208B-4DB4-BEC2-EAF42C42C098}" srcOrd="2" destOrd="0" presId="urn:microsoft.com/office/officeart/2018/2/layout/IconVerticalSolidList"/>
    <dgm:cxn modelId="{12D11337-F5B0-4B0C-AD48-330481989758}" type="presParOf" srcId="{968EEF0C-634E-4E33-8514-AC511581E2A5}" destId="{13B467F5-F392-4079-8AD4-3E1583E74844}" srcOrd="3" destOrd="0" presId="urn:microsoft.com/office/officeart/2018/2/layout/IconVerticalSolidList"/>
    <dgm:cxn modelId="{25B04236-D196-4496-9AE1-2A9FBEF72BE6}" type="presParOf" srcId="{D3353C97-9BEA-47BD-A8CE-BC537F4A16B4}" destId="{F7657E29-EF6B-4A12-9B00-DA543B68B742}" srcOrd="1" destOrd="0" presId="urn:microsoft.com/office/officeart/2018/2/layout/IconVerticalSolidList"/>
    <dgm:cxn modelId="{89A0ED0F-A739-4FF9-A530-9B01300A1643}" type="presParOf" srcId="{D3353C97-9BEA-47BD-A8CE-BC537F4A16B4}" destId="{E9B5CD20-BBA8-4D11-B826-AAA90F54B7E8}" srcOrd="2" destOrd="0" presId="urn:microsoft.com/office/officeart/2018/2/layout/IconVerticalSolidList"/>
    <dgm:cxn modelId="{3B839EA6-FB7A-4D9F-82C1-7CBB9FC9FFDC}" type="presParOf" srcId="{E9B5CD20-BBA8-4D11-B826-AAA90F54B7E8}" destId="{FDC077B5-DD19-4B30-A7D8-3E7F543FF7BA}" srcOrd="0" destOrd="0" presId="urn:microsoft.com/office/officeart/2018/2/layout/IconVerticalSolidList"/>
    <dgm:cxn modelId="{55815AE8-0225-4579-AB23-2FEF5947373D}" type="presParOf" srcId="{E9B5CD20-BBA8-4D11-B826-AAA90F54B7E8}" destId="{6752D06A-E9C6-41FB-898B-FC01E459CDFD}" srcOrd="1" destOrd="0" presId="urn:microsoft.com/office/officeart/2018/2/layout/IconVerticalSolidList"/>
    <dgm:cxn modelId="{F83AABC9-7107-4AEB-82D4-686B27514479}" type="presParOf" srcId="{E9B5CD20-BBA8-4D11-B826-AAA90F54B7E8}" destId="{3B34F758-3832-4C7E-B0A2-21E9E407B058}" srcOrd="2" destOrd="0" presId="urn:microsoft.com/office/officeart/2018/2/layout/IconVerticalSolidList"/>
    <dgm:cxn modelId="{CA2C43BD-FD59-483B-943E-8F46DC48E011}" type="presParOf" srcId="{E9B5CD20-BBA8-4D11-B826-AAA90F54B7E8}" destId="{F4257EDB-1D98-4A3F-B946-85FC50CA2F2B}" srcOrd="3" destOrd="0" presId="urn:microsoft.com/office/officeart/2018/2/layout/IconVerticalSolidList"/>
    <dgm:cxn modelId="{B5238733-4720-4683-B924-383101A4AC51}" type="presParOf" srcId="{D3353C97-9BEA-47BD-A8CE-BC537F4A16B4}" destId="{3712BC91-A92E-4ED9-9C63-5361CBF31AF1}" srcOrd="3" destOrd="0" presId="urn:microsoft.com/office/officeart/2018/2/layout/IconVerticalSolidList"/>
    <dgm:cxn modelId="{71179D6B-BA4E-4AC0-A302-502178FCDBD9}" type="presParOf" srcId="{D3353C97-9BEA-47BD-A8CE-BC537F4A16B4}" destId="{CE24CF0D-7B1E-47ED-8E1B-B53B82A43416}" srcOrd="4" destOrd="0" presId="urn:microsoft.com/office/officeart/2018/2/layout/IconVerticalSolidList"/>
    <dgm:cxn modelId="{B73CD465-5F29-426A-94C6-06AB676DCFCC}" type="presParOf" srcId="{CE24CF0D-7B1E-47ED-8E1B-B53B82A43416}" destId="{FAF04C72-9938-4BE5-8521-6C85919BE433}" srcOrd="0" destOrd="0" presId="urn:microsoft.com/office/officeart/2018/2/layout/IconVerticalSolidList"/>
    <dgm:cxn modelId="{2806D7DC-41BA-4958-9C1A-D81CDD03C3E8}" type="presParOf" srcId="{CE24CF0D-7B1E-47ED-8E1B-B53B82A43416}" destId="{2205D3EC-FFCE-410E-923B-F7E401534F05}" srcOrd="1" destOrd="0" presId="urn:microsoft.com/office/officeart/2018/2/layout/IconVerticalSolidList"/>
    <dgm:cxn modelId="{37884D9A-C41B-4C57-B7F7-D4A65B61F06C}" type="presParOf" srcId="{CE24CF0D-7B1E-47ED-8E1B-B53B82A43416}" destId="{995D0845-EF9C-4913-BF98-32184900B93A}" srcOrd="2" destOrd="0" presId="urn:microsoft.com/office/officeart/2018/2/layout/IconVerticalSolidList"/>
    <dgm:cxn modelId="{756D663A-355D-48BD-9A1B-F897F21F91FE}" type="presParOf" srcId="{CE24CF0D-7B1E-47ED-8E1B-B53B82A43416}" destId="{8B64BFD5-728D-4A04-A96D-B843D21F05B2}" srcOrd="3" destOrd="0" presId="urn:microsoft.com/office/officeart/2018/2/layout/IconVerticalSolidList"/>
    <dgm:cxn modelId="{C1A133C0-F1AB-4532-B76E-9A9F1BF3915A}" type="presParOf" srcId="{D3353C97-9BEA-47BD-A8CE-BC537F4A16B4}" destId="{AEF38AAA-9985-4078-91F7-F70848B5F674}" srcOrd="5" destOrd="0" presId="urn:microsoft.com/office/officeart/2018/2/layout/IconVerticalSolidList"/>
    <dgm:cxn modelId="{2AE832D7-4509-43F7-8290-E76823CF6FD4}" type="presParOf" srcId="{D3353C97-9BEA-47BD-A8CE-BC537F4A16B4}" destId="{91F61DD2-28C8-424F-B032-2206F66A8260}" srcOrd="6" destOrd="0" presId="urn:microsoft.com/office/officeart/2018/2/layout/IconVerticalSolidList"/>
    <dgm:cxn modelId="{B2EA3739-859A-43DB-B865-CFF5CAFF5A1A}" type="presParOf" srcId="{91F61DD2-28C8-424F-B032-2206F66A8260}" destId="{037B65B8-65A3-40CE-8644-FB7E3188149D}" srcOrd="0" destOrd="0" presId="urn:microsoft.com/office/officeart/2018/2/layout/IconVerticalSolidList"/>
    <dgm:cxn modelId="{77522650-7CFE-4570-9694-E461B6220B46}" type="presParOf" srcId="{91F61DD2-28C8-424F-B032-2206F66A8260}" destId="{E588DAF2-7C27-4983-A865-BE565C9887BC}" srcOrd="1" destOrd="0" presId="urn:microsoft.com/office/officeart/2018/2/layout/IconVerticalSolidList"/>
    <dgm:cxn modelId="{569BBE5F-70AF-43B1-A9EB-F86DBBE26AA3}" type="presParOf" srcId="{91F61DD2-28C8-424F-B032-2206F66A8260}" destId="{A4C4CBD8-9463-4A95-AD75-4853BD4FE564}" srcOrd="2" destOrd="0" presId="urn:microsoft.com/office/officeart/2018/2/layout/IconVerticalSolidList"/>
    <dgm:cxn modelId="{17481E5E-76F7-427D-8F27-469DFC60E2D5}" type="presParOf" srcId="{91F61DD2-28C8-424F-B032-2206F66A8260}" destId="{76DAFCB1-BF4B-43F5-8A54-BA1EDE6A0D65}" srcOrd="3" destOrd="0" presId="urn:microsoft.com/office/officeart/2018/2/layout/IconVerticalSolidList"/>
    <dgm:cxn modelId="{FB6EC77D-FC39-42F8-A418-43CB7D44EAE6}" type="presParOf" srcId="{D3353C97-9BEA-47BD-A8CE-BC537F4A16B4}" destId="{BC1DAE04-6438-476F-BD35-C5BB06465491}" srcOrd="7" destOrd="0" presId="urn:microsoft.com/office/officeart/2018/2/layout/IconVerticalSolidList"/>
    <dgm:cxn modelId="{5DF5C08F-6A99-4222-B65B-42B13EB0F014}" type="presParOf" srcId="{D3353C97-9BEA-47BD-A8CE-BC537F4A16B4}" destId="{2CA3BBF4-B0A3-43B9-A67B-89388CB3B4F7}" srcOrd="8" destOrd="0" presId="urn:microsoft.com/office/officeart/2018/2/layout/IconVerticalSolidList"/>
    <dgm:cxn modelId="{92038008-9CCB-400C-8599-D2C85B84F0CD}" type="presParOf" srcId="{2CA3BBF4-B0A3-43B9-A67B-89388CB3B4F7}" destId="{58C6D740-7EC3-41ED-AF93-16317D8A5247}" srcOrd="0" destOrd="0" presId="urn:microsoft.com/office/officeart/2018/2/layout/IconVerticalSolidList"/>
    <dgm:cxn modelId="{59E6BCBA-176C-4E7A-BCEB-7E2C21B88877}" type="presParOf" srcId="{2CA3BBF4-B0A3-43B9-A67B-89388CB3B4F7}" destId="{60BBAC1F-9DA2-49DE-867F-212C6D9E0CE2}" srcOrd="1" destOrd="0" presId="urn:microsoft.com/office/officeart/2018/2/layout/IconVerticalSolidList"/>
    <dgm:cxn modelId="{8014D18C-9513-4E40-B3A1-14F97657C24E}" type="presParOf" srcId="{2CA3BBF4-B0A3-43B9-A67B-89388CB3B4F7}" destId="{D998CB94-2591-418F-B989-4A331CDB2641}" srcOrd="2" destOrd="0" presId="urn:microsoft.com/office/officeart/2018/2/layout/IconVerticalSolidList"/>
    <dgm:cxn modelId="{8422359D-1CB9-45DF-82F0-27A59DBA3D53}" type="presParOf" srcId="{2CA3BBF4-B0A3-43B9-A67B-89388CB3B4F7}" destId="{ED3205F3-A18D-4904-8770-928FFAF8FFF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617BF0F8-4244-4B9C-A073-C621248873A4}"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210F573-B036-41C9-8235-569D7C465FCA}">
      <dgm:prSet/>
      <dgm:spPr/>
      <dgm:t>
        <a:bodyPr/>
        <a:lstStyle/>
        <a:p>
          <a:r>
            <a:rPr lang="hu-HU"/>
            <a:t>Most professional researchers use it;</a:t>
          </a:r>
          <a:endParaRPr lang="en-US"/>
        </a:p>
      </dgm:t>
    </dgm:pt>
    <dgm:pt modelId="{66405829-CB62-440E-A879-E2C2CF13A60D}" type="parTrans" cxnId="{0D5CC42C-1A37-40BC-8A31-D4B7EF9272EA}">
      <dgm:prSet/>
      <dgm:spPr/>
      <dgm:t>
        <a:bodyPr/>
        <a:lstStyle/>
        <a:p>
          <a:endParaRPr lang="en-US"/>
        </a:p>
      </dgm:t>
    </dgm:pt>
    <dgm:pt modelId="{AAF4D5C8-55E9-4C46-B2BC-5F87C3B705AB}" type="sibTrans" cxnId="{0D5CC42C-1A37-40BC-8A31-D4B7EF9272EA}">
      <dgm:prSet/>
      <dgm:spPr/>
      <dgm:t>
        <a:bodyPr/>
        <a:lstStyle/>
        <a:p>
          <a:endParaRPr lang="en-US"/>
        </a:p>
      </dgm:t>
    </dgm:pt>
    <dgm:pt modelId="{E766D8C3-B3AA-4550-AA28-079822D896A0}">
      <dgm:prSet/>
      <dgm:spPr/>
      <dgm:t>
        <a:bodyPr/>
        <a:lstStyle/>
        <a:p>
          <a:r>
            <a:rPr lang="hu-HU"/>
            <a:t>You learn a valuable transferable skill;</a:t>
          </a:r>
          <a:endParaRPr lang="en-US"/>
        </a:p>
      </dgm:t>
    </dgm:pt>
    <dgm:pt modelId="{ED55ABA9-2920-466A-B0F8-D062E93FF3AA}" type="parTrans" cxnId="{1BA64A54-7EF4-4E60-9045-D9AA131E3623}">
      <dgm:prSet/>
      <dgm:spPr/>
      <dgm:t>
        <a:bodyPr/>
        <a:lstStyle/>
        <a:p>
          <a:endParaRPr lang="en-US"/>
        </a:p>
      </dgm:t>
    </dgm:pt>
    <dgm:pt modelId="{99EF3D19-A75F-49C7-8573-962D382BD6AC}" type="sibTrans" cxnId="{1BA64A54-7EF4-4E60-9045-D9AA131E3623}">
      <dgm:prSet/>
      <dgm:spPr/>
      <dgm:t>
        <a:bodyPr/>
        <a:lstStyle/>
        <a:p>
          <a:endParaRPr lang="en-US"/>
        </a:p>
      </dgm:t>
    </dgm:pt>
    <dgm:pt modelId="{ACF5FE89-D8FD-45A3-974F-4690BE4EDC93}">
      <dgm:prSet/>
      <dgm:spPr/>
      <dgm:t>
        <a:bodyPr/>
        <a:lstStyle/>
        <a:p>
          <a:r>
            <a:rPr lang="hu-HU"/>
            <a:t>Otherwise, you would need to master</a:t>
          </a:r>
          <a:r>
            <a:rPr lang="en-GB"/>
            <a:t> </a:t>
          </a:r>
          <a:r>
            <a:rPr lang="hu-HU"/>
            <a:t>the underlying formula for each analytic technique.</a:t>
          </a:r>
          <a:endParaRPr lang="en-US"/>
        </a:p>
      </dgm:t>
    </dgm:pt>
    <dgm:pt modelId="{557CE164-ED5D-41F4-8CB5-0067BF0F4748}" type="parTrans" cxnId="{F4FBB096-0C9B-4D2F-85E7-AAACFD07C328}">
      <dgm:prSet/>
      <dgm:spPr/>
      <dgm:t>
        <a:bodyPr/>
        <a:lstStyle/>
        <a:p>
          <a:endParaRPr lang="en-US"/>
        </a:p>
      </dgm:t>
    </dgm:pt>
    <dgm:pt modelId="{876691BC-59CF-42A1-94C0-FC90B7CF1F17}" type="sibTrans" cxnId="{F4FBB096-0C9B-4D2F-85E7-AAACFD07C328}">
      <dgm:prSet/>
      <dgm:spPr/>
      <dgm:t>
        <a:bodyPr/>
        <a:lstStyle/>
        <a:p>
          <a:endParaRPr lang="en-US"/>
        </a:p>
      </dgm:t>
    </dgm:pt>
    <dgm:pt modelId="{94DDAB66-75B6-41F4-8825-8726B4A41F21}" type="pres">
      <dgm:prSet presAssocID="{617BF0F8-4244-4B9C-A073-C621248873A4}" presName="linear" presStyleCnt="0">
        <dgm:presLayoutVars>
          <dgm:animLvl val="lvl"/>
          <dgm:resizeHandles val="exact"/>
        </dgm:presLayoutVars>
      </dgm:prSet>
      <dgm:spPr/>
    </dgm:pt>
    <dgm:pt modelId="{2A8EBA42-250A-4AC3-BC2C-E051C1F52008}" type="pres">
      <dgm:prSet presAssocID="{A210F573-B036-41C9-8235-569D7C465FCA}" presName="parentText" presStyleLbl="node1" presStyleIdx="0" presStyleCnt="3">
        <dgm:presLayoutVars>
          <dgm:chMax val="0"/>
          <dgm:bulletEnabled val="1"/>
        </dgm:presLayoutVars>
      </dgm:prSet>
      <dgm:spPr/>
    </dgm:pt>
    <dgm:pt modelId="{5733C634-FFDF-417A-8029-A442FA31DD31}" type="pres">
      <dgm:prSet presAssocID="{AAF4D5C8-55E9-4C46-B2BC-5F87C3B705AB}" presName="spacer" presStyleCnt="0"/>
      <dgm:spPr/>
    </dgm:pt>
    <dgm:pt modelId="{B788539C-88A8-4E7E-8BBC-30B1B78C7D67}" type="pres">
      <dgm:prSet presAssocID="{E766D8C3-B3AA-4550-AA28-079822D896A0}" presName="parentText" presStyleLbl="node1" presStyleIdx="1" presStyleCnt="3">
        <dgm:presLayoutVars>
          <dgm:chMax val="0"/>
          <dgm:bulletEnabled val="1"/>
        </dgm:presLayoutVars>
      </dgm:prSet>
      <dgm:spPr/>
    </dgm:pt>
    <dgm:pt modelId="{04FA6678-A051-4471-AF48-5A1DC96154C7}" type="pres">
      <dgm:prSet presAssocID="{99EF3D19-A75F-49C7-8573-962D382BD6AC}" presName="spacer" presStyleCnt="0"/>
      <dgm:spPr/>
    </dgm:pt>
    <dgm:pt modelId="{A9EA852F-9DA0-4E9F-B2CB-297C434FFC57}" type="pres">
      <dgm:prSet presAssocID="{ACF5FE89-D8FD-45A3-974F-4690BE4EDC93}" presName="parentText" presStyleLbl="node1" presStyleIdx="2" presStyleCnt="3">
        <dgm:presLayoutVars>
          <dgm:chMax val="0"/>
          <dgm:bulletEnabled val="1"/>
        </dgm:presLayoutVars>
      </dgm:prSet>
      <dgm:spPr/>
    </dgm:pt>
  </dgm:ptLst>
  <dgm:cxnLst>
    <dgm:cxn modelId="{2AFDEF10-2738-48AA-A0A7-5C281ACCA7C5}" type="presOf" srcId="{E766D8C3-B3AA-4550-AA28-079822D896A0}" destId="{B788539C-88A8-4E7E-8BBC-30B1B78C7D67}" srcOrd="0" destOrd="0" presId="urn:microsoft.com/office/officeart/2005/8/layout/vList2"/>
    <dgm:cxn modelId="{0D5CC42C-1A37-40BC-8A31-D4B7EF9272EA}" srcId="{617BF0F8-4244-4B9C-A073-C621248873A4}" destId="{A210F573-B036-41C9-8235-569D7C465FCA}" srcOrd="0" destOrd="0" parTransId="{66405829-CB62-440E-A879-E2C2CF13A60D}" sibTransId="{AAF4D5C8-55E9-4C46-B2BC-5F87C3B705AB}"/>
    <dgm:cxn modelId="{A463C572-1F37-4EB2-83E2-D5AA51F299AA}" type="presOf" srcId="{A210F573-B036-41C9-8235-569D7C465FCA}" destId="{2A8EBA42-250A-4AC3-BC2C-E051C1F52008}" srcOrd="0" destOrd="0" presId="urn:microsoft.com/office/officeart/2005/8/layout/vList2"/>
    <dgm:cxn modelId="{1BA64A54-7EF4-4E60-9045-D9AA131E3623}" srcId="{617BF0F8-4244-4B9C-A073-C621248873A4}" destId="{E766D8C3-B3AA-4550-AA28-079822D896A0}" srcOrd="1" destOrd="0" parTransId="{ED55ABA9-2920-466A-B0F8-D062E93FF3AA}" sibTransId="{99EF3D19-A75F-49C7-8573-962D382BD6AC}"/>
    <dgm:cxn modelId="{F14AE054-0C89-4A8A-8E05-E054FD4B7791}" type="presOf" srcId="{ACF5FE89-D8FD-45A3-974F-4690BE4EDC93}" destId="{A9EA852F-9DA0-4E9F-B2CB-297C434FFC57}" srcOrd="0" destOrd="0" presId="urn:microsoft.com/office/officeart/2005/8/layout/vList2"/>
    <dgm:cxn modelId="{B2DCBC8A-18EF-4D57-B11E-2FC9EB1352A3}" type="presOf" srcId="{617BF0F8-4244-4B9C-A073-C621248873A4}" destId="{94DDAB66-75B6-41F4-8825-8726B4A41F21}" srcOrd="0" destOrd="0" presId="urn:microsoft.com/office/officeart/2005/8/layout/vList2"/>
    <dgm:cxn modelId="{F4FBB096-0C9B-4D2F-85E7-AAACFD07C328}" srcId="{617BF0F8-4244-4B9C-A073-C621248873A4}" destId="{ACF5FE89-D8FD-45A3-974F-4690BE4EDC93}" srcOrd="2" destOrd="0" parTransId="{557CE164-ED5D-41F4-8CB5-0067BF0F4748}" sibTransId="{876691BC-59CF-42A1-94C0-FC90B7CF1F17}"/>
    <dgm:cxn modelId="{6E5C23F8-BB2B-49A7-BE7C-D41169C857A3}" type="presParOf" srcId="{94DDAB66-75B6-41F4-8825-8726B4A41F21}" destId="{2A8EBA42-250A-4AC3-BC2C-E051C1F52008}" srcOrd="0" destOrd="0" presId="urn:microsoft.com/office/officeart/2005/8/layout/vList2"/>
    <dgm:cxn modelId="{1E043594-777C-4F02-97FF-571489EA2861}" type="presParOf" srcId="{94DDAB66-75B6-41F4-8825-8726B4A41F21}" destId="{5733C634-FFDF-417A-8029-A442FA31DD31}" srcOrd="1" destOrd="0" presId="urn:microsoft.com/office/officeart/2005/8/layout/vList2"/>
    <dgm:cxn modelId="{EAFBB88A-486C-4B47-9692-003E37200018}" type="presParOf" srcId="{94DDAB66-75B6-41F4-8825-8726B4A41F21}" destId="{B788539C-88A8-4E7E-8BBC-30B1B78C7D67}" srcOrd="2" destOrd="0" presId="urn:microsoft.com/office/officeart/2005/8/layout/vList2"/>
    <dgm:cxn modelId="{1132EC5F-1174-47AC-AEB0-20C26243D9D9}" type="presParOf" srcId="{94DDAB66-75B6-41F4-8825-8726B4A41F21}" destId="{04FA6678-A051-4471-AF48-5A1DC96154C7}" srcOrd="3" destOrd="0" presId="urn:microsoft.com/office/officeart/2005/8/layout/vList2"/>
    <dgm:cxn modelId="{9AFEA275-2E8C-4134-A8A4-2DC4FE20AAB1}" type="presParOf" srcId="{94DDAB66-75B6-41F4-8825-8726B4A41F21}" destId="{A9EA852F-9DA0-4E9F-B2CB-297C434FFC5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DC49B70-9BE7-4874-9880-7EDA8A0BEB9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2277202-F587-4E56-AD2C-93CCF8FCE7B8}">
      <dgm:prSet/>
      <dgm:spPr/>
      <dgm:t>
        <a:bodyPr/>
        <a:lstStyle/>
        <a:p>
          <a:r>
            <a:rPr lang="hu-HU"/>
            <a:t>A notepad and a calculator, if you have a small number of cases;</a:t>
          </a:r>
          <a:endParaRPr lang="en-US"/>
        </a:p>
      </dgm:t>
    </dgm:pt>
    <dgm:pt modelId="{231E3B72-2485-45CA-8D31-24B1F30E10CD}" type="parTrans" cxnId="{EB27067E-ADE9-4A42-8915-B1661C3523E1}">
      <dgm:prSet/>
      <dgm:spPr/>
      <dgm:t>
        <a:bodyPr/>
        <a:lstStyle/>
        <a:p>
          <a:endParaRPr lang="en-US"/>
        </a:p>
      </dgm:t>
    </dgm:pt>
    <dgm:pt modelId="{A1FD9876-2713-4E5D-AFC1-A054C4D6789D}" type="sibTrans" cxnId="{EB27067E-ADE9-4A42-8915-B1661C3523E1}">
      <dgm:prSet/>
      <dgm:spPr/>
      <dgm:t>
        <a:bodyPr/>
        <a:lstStyle/>
        <a:p>
          <a:endParaRPr lang="en-US"/>
        </a:p>
      </dgm:t>
    </dgm:pt>
    <dgm:pt modelId="{1ED650E0-8930-4E24-BF53-2C02D36FE841}">
      <dgm:prSet/>
      <dgm:spPr/>
      <dgm:t>
        <a:bodyPr/>
        <a:lstStyle/>
        <a:p>
          <a:r>
            <a:rPr lang="hu-HU"/>
            <a:t>Excel or a similar spreadsheet programme, if you have only a few variables to examine and simple statistical calculations to perform;</a:t>
          </a:r>
          <a:endParaRPr lang="en-US"/>
        </a:p>
      </dgm:t>
    </dgm:pt>
    <dgm:pt modelId="{64F0C914-D64E-4461-9607-728961B3702E}" type="parTrans" cxnId="{0B962CE5-DA83-4FA7-A68C-1EACE6C90407}">
      <dgm:prSet/>
      <dgm:spPr/>
      <dgm:t>
        <a:bodyPr/>
        <a:lstStyle/>
        <a:p>
          <a:endParaRPr lang="en-US"/>
        </a:p>
      </dgm:t>
    </dgm:pt>
    <dgm:pt modelId="{CAF2B03C-FC6C-43CD-8D5E-BD9BA8E1F0E0}" type="sibTrans" cxnId="{0B962CE5-DA83-4FA7-A68C-1EACE6C90407}">
      <dgm:prSet/>
      <dgm:spPr/>
      <dgm:t>
        <a:bodyPr/>
        <a:lstStyle/>
        <a:p>
          <a:endParaRPr lang="en-US"/>
        </a:p>
      </dgm:t>
    </dgm:pt>
    <dgm:pt modelId="{EF44EAE3-AD11-432F-9AFB-DF829D392F05}">
      <dgm:prSet/>
      <dgm:spPr/>
      <dgm:t>
        <a:bodyPr/>
        <a:lstStyle/>
        <a:p>
          <a:r>
            <a:rPr lang="hu-HU"/>
            <a:t>Access or a similar database programme, if you want to be able to locate data in lots of different ways without numerical significance.</a:t>
          </a:r>
          <a:endParaRPr lang="en-US"/>
        </a:p>
      </dgm:t>
    </dgm:pt>
    <dgm:pt modelId="{A679A10B-1109-4340-97FE-54329F41BD16}" type="parTrans" cxnId="{9BE18D0D-7529-4000-A84B-55DA25B40337}">
      <dgm:prSet/>
      <dgm:spPr/>
      <dgm:t>
        <a:bodyPr/>
        <a:lstStyle/>
        <a:p>
          <a:endParaRPr lang="en-US"/>
        </a:p>
      </dgm:t>
    </dgm:pt>
    <dgm:pt modelId="{CB96E2FE-3E1E-44F5-AA8F-5DDD47EFE92C}" type="sibTrans" cxnId="{9BE18D0D-7529-4000-A84B-55DA25B40337}">
      <dgm:prSet/>
      <dgm:spPr/>
      <dgm:t>
        <a:bodyPr/>
        <a:lstStyle/>
        <a:p>
          <a:endParaRPr lang="en-US"/>
        </a:p>
      </dgm:t>
    </dgm:pt>
    <dgm:pt modelId="{822E8F55-A42C-4039-82F1-4A5FF6A1DD40}" type="pres">
      <dgm:prSet presAssocID="{1DC49B70-9BE7-4874-9880-7EDA8A0BEB9E}" presName="linear" presStyleCnt="0">
        <dgm:presLayoutVars>
          <dgm:animLvl val="lvl"/>
          <dgm:resizeHandles val="exact"/>
        </dgm:presLayoutVars>
      </dgm:prSet>
      <dgm:spPr/>
    </dgm:pt>
    <dgm:pt modelId="{889794C3-C4B8-4F19-BD79-883CD3BA86C7}" type="pres">
      <dgm:prSet presAssocID="{82277202-F587-4E56-AD2C-93CCF8FCE7B8}" presName="parentText" presStyleLbl="node1" presStyleIdx="0" presStyleCnt="3">
        <dgm:presLayoutVars>
          <dgm:chMax val="0"/>
          <dgm:bulletEnabled val="1"/>
        </dgm:presLayoutVars>
      </dgm:prSet>
      <dgm:spPr/>
    </dgm:pt>
    <dgm:pt modelId="{767DF507-A2D5-4DF6-BEEA-8101A479B198}" type="pres">
      <dgm:prSet presAssocID="{A1FD9876-2713-4E5D-AFC1-A054C4D6789D}" presName="spacer" presStyleCnt="0"/>
      <dgm:spPr/>
    </dgm:pt>
    <dgm:pt modelId="{CE4B7DE7-E48D-4ED9-9B7D-F093264F7B09}" type="pres">
      <dgm:prSet presAssocID="{1ED650E0-8930-4E24-BF53-2C02D36FE841}" presName="parentText" presStyleLbl="node1" presStyleIdx="1" presStyleCnt="3">
        <dgm:presLayoutVars>
          <dgm:chMax val="0"/>
          <dgm:bulletEnabled val="1"/>
        </dgm:presLayoutVars>
      </dgm:prSet>
      <dgm:spPr/>
    </dgm:pt>
    <dgm:pt modelId="{FA23B734-11A8-437D-BD6C-16AFB79BC0B9}" type="pres">
      <dgm:prSet presAssocID="{CAF2B03C-FC6C-43CD-8D5E-BD9BA8E1F0E0}" presName="spacer" presStyleCnt="0"/>
      <dgm:spPr/>
    </dgm:pt>
    <dgm:pt modelId="{FD996063-79AD-4DBF-90BD-0645DDC84267}" type="pres">
      <dgm:prSet presAssocID="{EF44EAE3-AD11-432F-9AFB-DF829D392F05}" presName="parentText" presStyleLbl="node1" presStyleIdx="2" presStyleCnt="3">
        <dgm:presLayoutVars>
          <dgm:chMax val="0"/>
          <dgm:bulletEnabled val="1"/>
        </dgm:presLayoutVars>
      </dgm:prSet>
      <dgm:spPr/>
    </dgm:pt>
  </dgm:ptLst>
  <dgm:cxnLst>
    <dgm:cxn modelId="{9BE18D0D-7529-4000-A84B-55DA25B40337}" srcId="{1DC49B70-9BE7-4874-9880-7EDA8A0BEB9E}" destId="{EF44EAE3-AD11-432F-9AFB-DF829D392F05}" srcOrd="2" destOrd="0" parTransId="{A679A10B-1109-4340-97FE-54329F41BD16}" sibTransId="{CB96E2FE-3E1E-44F5-AA8F-5DDD47EFE92C}"/>
    <dgm:cxn modelId="{8244F00E-1F97-46DD-973A-EDEE4493C092}" type="presOf" srcId="{EF44EAE3-AD11-432F-9AFB-DF829D392F05}" destId="{FD996063-79AD-4DBF-90BD-0645DDC84267}" srcOrd="0" destOrd="0" presId="urn:microsoft.com/office/officeart/2005/8/layout/vList2"/>
    <dgm:cxn modelId="{DAB92843-D591-43F2-B483-BD00B89DD664}" type="presOf" srcId="{1ED650E0-8930-4E24-BF53-2C02D36FE841}" destId="{CE4B7DE7-E48D-4ED9-9B7D-F093264F7B09}" srcOrd="0" destOrd="0" presId="urn:microsoft.com/office/officeart/2005/8/layout/vList2"/>
    <dgm:cxn modelId="{EB27067E-ADE9-4A42-8915-B1661C3523E1}" srcId="{1DC49B70-9BE7-4874-9880-7EDA8A0BEB9E}" destId="{82277202-F587-4E56-AD2C-93CCF8FCE7B8}" srcOrd="0" destOrd="0" parTransId="{231E3B72-2485-45CA-8D31-24B1F30E10CD}" sibTransId="{A1FD9876-2713-4E5D-AFC1-A054C4D6789D}"/>
    <dgm:cxn modelId="{8C952695-D5D4-4199-A17B-FADA340C596A}" type="presOf" srcId="{82277202-F587-4E56-AD2C-93CCF8FCE7B8}" destId="{889794C3-C4B8-4F19-BD79-883CD3BA86C7}" srcOrd="0" destOrd="0" presId="urn:microsoft.com/office/officeart/2005/8/layout/vList2"/>
    <dgm:cxn modelId="{B65675D2-FD43-464B-8512-4D6184843A2C}" type="presOf" srcId="{1DC49B70-9BE7-4874-9880-7EDA8A0BEB9E}" destId="{822E8F55-A42C-4039-82F1-4A5FF6A1DD40}" srcOrd="0" destOrd="0" presId="urn:microsoft.com/office/officeart/2005/8/layout/vList2"/>
    <dgm:cxn modelId="{0B962CE5-DA83-4FA7-A68C-1EACE6C90407}" srcId="{1DC49B70-9BE7-4874-9880-7EDA8A0BEB9E}" destId="{1ED650E0-8930-4E24-BF53-2C02D36FE841}" srcOrd="1" destOrd="0" parTransId="{64F0C914-D64E-4461-9607-728961B3702E}" sibTransId="{CAF2B03C-FC6C-43CD-8D5E-BD9BA8E1F0E0}"/>
    <dgm:cxn modelId="{91098F91-05FF-491C-9CC1-482DEFFED543}" type="presParOf" srcId="{822E8F55-A42C-4039-82F1-4A5FF6A1DD40}" destId="{889794C3-C4B8-4F19-BD79-883CD3BA86C7}" srcOrd="0" destOrd="0" presId="urn:microsoft.com/office/officeart/2005/8/layout/vList2"/>
    <dgm:cxn modelId="{D22E0B21-7388-4E49-AB57-BC35C66BC4CD}" type="presParOf" srcId="{822E8F55-A42C-4039-82F1-4A5FF6A1DD40}" destId="{767DF507-A2D5-4DF6-BEEA-8101A479B198}" srcOrd="1" destOrd="0" presId="urn:microsoft.com/office/officeart/2005/8/layout/vList2"/>
    <dgm:cxn modelId="{D99BA121-0499-438B-A8C1-1810FF12D418}" type="presParOf" srcId="{822E8F55-A42C-4039-82F1-4A5FF6A1DD40}" destId="{CE4B7DE7-E48D-4ED9-9B7D-F093264F7B09}" srcOrd="2" destOrd="0" presId="urn:microsoft.com/office/officeart/2005/8/layout/vList2"/>
    <dgm:cxn modelId="{BFEF7983-DC49-4CD2-95B5-198B59362E78}" type="presParOf" srcId="{822E8F55-A42C-4039-82F1-4A5FF6A1DD40}" destId="{FA23B734-11A8-437D-BD6C-16AFB79BC0B9}" srcOrd="3" destOrd="0" presId="urn:microsoft.com/office/officeart/2005/8/layout/vList2"/>
    <dgm:cxn modelId="{C4E482BF-0650-406A-A92B-6B985AF4B341}" type="presParOf" srcId="{822E8F55-A42C-4039-82F1-4A5FF6A1DD40}" destId="{FD996063-79AD-4DBF-90BD-0645DDC84267}"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AFBF1D64-E3F2-44D5-96AB-338BCB0E66AB}"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2F87F054-9472-4AEC-895E-E6D107EFB380}">
      <dgm:prSet/>
      <dgm:spPr/>
      <dgm:t>
        <a:bodyPr/>
        <a:lstStyle/>
        <a:p>
          <a:r>
            <a:rPr lang="en-GB"/>
            <a:t>S</a:t>
          </a:r>
          <a:r>
            <a:rPr lang="hu-HU"/>
            <a:t>tart thinking about this before you finali</a:t>
          </a:r>
          <a:r>
            <a:rPr lang="en-GB"/>
            <a:t>z</a:t>
          </a:r>
          <a:r>
            <a:rPr lang="hu-HU"/>
            <a:t>e your questionnaire</a:t>
          </a:r>
          <a:r>
            <a:rPr lang="en-GB"/>
            <a:t>.</a:t>
          </a:r>
          <a:endParaRPr lang="en-US"/>
        </a:p>
      </dgm:t>
    </dgm:pt>
    <dgm:pt modelId="{D6018840-EC2D-466B-9B30-5AE5706E7E6E}" type="parTrans" cxnId="{A573E6C7-34C0-44A4-B9E4-A9714CB6A701}">
      <dgm:prSet/>
      <dgm:spPr/>
      <dgm:t>
        <a:bodyPr/>
        <a:lstStyle/>
        <a:p>
          <a:endParaRPr lang="en-US"/>
        </a:p>
      </dgm:t>
    </dgm:pt>
    <dgm:pt modelId="{2836E927-3724-46DE-BFC4-64AD48CD3B99}" type="sibTrans" cxnId="{A573E6C7-34C0-44A4-B9E4-A9714CB6A701}">
      <dgm:prSet/>
      <dgm:spPr/>
      <dgm:t>
        <a:bodyPr/>
        <a:lstStyle/>
        <a:p>
          <a:endParaRPr lang="en-US"/>
        </a:p>
      </dgm:t>
    </dgm:pt>
    <dgm:pt modelId="{A18E7388-E774-46EC-A382-D4D2F4F1104F}">
      <dgm:prSet/>
      <dgm:spPr/>
      <dgm:t>
        <a:bodyPr/>
        <a:lstStyle/>
        <a:p>
          <a:r>
            <a:rPr lang="hu-HU"/>
            <a:t>The name can only have </a:t>
          </a:r>
          <a:r>
            <a:rPr lang="en-GB"/>
            <a:t>eight</a:t>
          </a:r>
          <a:r>
            <a:rPr lang="hu-HU"/>
            <a:t> characters, no spaces.</a:t>
          </a:r>
          <a:endParaRPr lang="en-US"/>
        </a:p>
      </dgm:t>
    </dgm:pt>
    <dgm:pt modelId="{4236CCE2-9974-4111-ABCA-495C5D595630}" type="parTrans" cxnId="{E8890A46-4B91-4940-A017-B635C6856282}">
      <dgm:prSet/>
      <dgm:spPr/>
      <dgm:t>
        <a:bodyPr/>
        <a:lstStyle/>
        <a:p>
          <a:endParaRPr lang="en-US"/>
        </a:p>
      </dgm:t>
    </dgm:pt>
    <dgm:pt modelId="{F9A6C54E-43AE-4B90-B0C0-2F8EEFCC3CDC}" type="sibTrans" cxnId="{E8890A46-4B91-4940-A017-B635C6856282}">
      <dgm:prSet/>
      <dgm:spPr/>
      <dgm:t>
        <a:bodyPr/>
        <a:lstStyle/>
        <a:p>
          <a:endParaRPr lang="en-US"/>
        </a:p>
      </dgm:t>
    </dgm:pt>
    <dgm:pt modelId="{1152075B-6F9F-45D2-9409-6D4F0DEC445F}">
      <dgm:prSet/>
      <dgm:spPr/>
      <dgm:t>
        <a:bodyPr/>
        <a:lstStyle/>
        <a:p>
          <a:r>
            <a:rPr lang="hu-HU"/>
            <a:t>The </a:t>
          </a:r>
          <a:r>
            <a:rPr lang="hu-HU" b="1"/>
            <a:t>variable label </a:t>
          </a:r>
          <a:r>
            <a:rPr lang="hu-HU"/>
            <a:t>can be called anything you like – this is what will appear on any table or graph you make.</a:t>
          </a:r>
          <a:endParaRPr lang="en-US"/>
        </a:p>
      </dgm:t>
    </dgm:pt>
    <dgm:pt modelId="{C9345E8F-3E36-423E-9D41-9B9AD37277CA}" type="parTrans" cxnId="{8E5C77EB-9A92-4EE4-BF1D-1714DA080B5C}">
      <dgm:prSet/>
      <dgm:spPr/>
      <dgm:t>
        <a:bodyPr/>
        <a:lstStyle/>
        <a:p>
          <a:endParaRPr lang="en-US"/>
        </a:p>
      </dgm:t>
    </dgm:pt>
    <dgm:pt modelId="{2AE188DC-78E0-4E16-9FE0-22253C2FF58A}" type="sibTrans" cxnId="{8E5C77EB-9A92-4EE4-BF1D-1714DA080B5C}">
      <dgm:prSet/>
      <dgm:spPr/>
      <dgm:t>
        <a:bodyPr/>
        <a:lstStyle/>
        <a:p>
          <a:endParaRPr lang="en-US"/>
        </a:p>
      </dgm:t>
    </dgm:pt>
    <dgm:pt modelId="{ED76E33D-BDA9-4F28-B3F9-5A109D7F218D}">
      <dgm:prSet/>
      <dgm:spPr/>
      <dgm:t>
        <a:bodyPr/>
        <a:lstStyle/>
        <a:p>
          <a:r>
            <a:rPr lang="hu-HU"/>
            <a:t>Each variable can have many values, each of which can have its own label.</a:t>
          </a:r>
          <a:endParaRPr lang="en-US"/>
        </a:p>
      </dgm:t>
    </dgm:pt>
    <dgm:pt modelId="{87D5E1CB-5D42-4D96-90A0-FB03AF4E1EDE}" type="parTrans" cxnId="{FEAA2A1D-FB79-4DF5-BF08-69D75FFD4308}">
      <dgm:prSet/>
      <dgm:spPr/>
      <dgm:t>
        <a:bodyPr/>
        <a:lstStyle/>
        <a:p>
          <a:endParaRPr lang="en-US"/>
        </a:p>
      </dgm:t>
    </dgm:pt>
    <dgm:pt modelId="{D8E5BE33-DB30-454F-BE3F-6D02D8F08BB9}" type="sibTrans" cxnId="{FEAA2A1D-FB79-4DF5-BF08-69D75FFD4308}">
      <dgm:prSet/>
      <dgm:spPr/>
      <dgm:t>
        <a:bodyPr/>
        <a:lstStyle/>
        <a:p>
          <a:endParaRPr lang="en-US"/>
        </a:p>
      </dgm:t>
    </dgm:pt>
    <dgm:pt modelId="{DF544336-9A59-41ED-BC9E-CE335C3887E8}">
      <dgm:prSet/>
      <dgm:spPr/>
      <dgm:t>
        <a:bodyPr/>
        <a:lstStyle/>
        <a:p>
          <a:r>
            <a:rPr lang="hu-HU"/>
            <a:t>Questions might not be answered for various reasons, so you should give a special value for missing answers (see slide 15, where ‘0’ is used for non-responses) to make sure SPSS knows about them. </a:t>
          </a:r>
          <a:endParaRPr lang="en-US"/>
        </a:p>
      </dgm:t>
    </dgm:pt>
    <dgm:pt modelId="{6B844CC7-7094-475F-A3A2-EDD8917BEEF2}" type="parTrans" cxnId="{A52A9A40-950B-46B7-89F5-D2F05FC8955F}">
      <dgm:prSet/>
      <dgm:spPr/>
      <dgm:t>
        <a:bodyPr/>
        <a:lstStyle/>
        <a:p>
          <a:endParaRPr lang="en-US"/>
        </a:p>
      </dgm:t>
    </dgm:pt>
    <dgm:pt modelId="{75540DA7-A1EA-4079-98F6-C71EAF830A46}" type="sibTrans" cxnId="{A52A9A40-950B-46B7-89F5-D2F05FC8955F}">
      <dgm:prSet/>
      <dgm:spPr/>
      <dgm:t>
        <a:bodyPr/>
        <a:lstStyle/>
        <a:p>
          <a:endParaRPr lang="en-US"/>
        </a:p>
      </dgm:t>
    </dgm:pt>
    <dgm:pt modelId="{E585EEBE-4541-4C4F-BB20-B0EA452C9759}" type="pres">
      <dgm:prSet presAssocID="{AFBF1D64-E3F2-44D5-96AB-338BCB0E66AB}" presName="linear" presStyleCnt="0">
        <dgm:presLayoutVars>
          <dgm:animLvl val="lvl"/>
          <dgm:resizeHandles val="exact"/>
        </dgm:presLayoutVars>
      </dgm:prSet>
      <dgm:spPr/>
    </dgm:pt>
    <dgm:pt modelId="{F51BAB8F-A5C0-4075-AE7E-750EA5D91F3F}" type="pres">
      <dgm:prSet presAssocID="{2F87F054-9472-4AEC-895E-E6D107EFB380}" presName="parentText" presStyleLbl="node1" presStyleIdx="0" presStyleCnt="5">
        <dgm:presLayoutVars>
          <dgm:chMax val="0"/>
          <dgm:bulletEnabled val="1"/>
        </dgm:presLayoutVars>
      </dgm:prSet>
      <dgm:spPr/>
    </dgm:pt>
    <dgm:pt modelId="{F300A875-A01E-45FE-95BD-7A7290A8BEDB}" type="pres">
      <dgm:prSet presAssocID="{2836E927-3724-46DE-BFC4-64AD48CD3B99}" presName="spacer" presStyleCnt="0"/>
      <dgm:spPr/>
    </dgm:pt>
    <dgm:pt modelId="{EC82E294-E84F-464A-B669-5929D47E32B2}" type="pres">
      <dgm:prSet presAssocID="{A18E7388-E774-46EC-A382-D4D2F4F1104F}" presName="parentText" presStyleLbl="node1" presStyleIdx="1" presStyleCnt="5">
        <dgm:presLayoutVars>
          <dgm:chMax val="0"/>
          <dgm:bulletEnabled val="1"/>
        </dgm:presLayoutVars>
      </dgm:prSet>
      <dgm:spPr/>
    </dgm:pt>
    <dgm:pt modelId="{82789346-8836-44BE-9CF8-3C51B081CAA1}" type="pres">
      <dgm:prSet presAssocID="{F9A6C54E-43AE-4B90-B0C0-2F8EEFCC3CDC}" presName="spacer" presStyleCnt="0"/>
      <dgm:spPr/>
    </dgm:pt>
    <dgm:pt modelId="{B05D0524-66CA-474E-AADE-E91DCEA4DB06}" type="pres">
      <dgm:prSet presAssocID="{1152075B-6F9F-45D2-9409-6D4F0DEC445F}" presName="parentText" presStyleLbl="node1" presStyleIdx="2" presStyleCnt="5">
        <dgm:presLayoutVars>
          <dgm:chMax val="0"/>
          <dgm:bulletEnabled val="1"/>
        </dgm:presLayoutVars>
      </dgm:prSet>
      <dgm:spPr/>
    </dgm:pt>
    <dgm:pt modelId="{C17B0DC8-1EF8-4A43-A720-9FCA0A2E6382}" type="pres">
      <dgm:prSet presAssocID="{2AE188DC-78E0-4E16-9FE0-22253C2FF58A}" presName="spacer" presStyleCnt="0"/>
      <dgm:spPr/>
    </dgm:pt>
    <dgm:pt modelId="{A3B0CF5A-DF74-4478-BC8A-2267ACF5778F}" type="pres">
      <dgm:prSet presAssocID="{ED76E33D-BDA9-4F28-B3F9-5A109D7F218D}" presName="parentText" presStyleLbl="node1" presStyleIdx="3" presStyleCnt="5">
        <dgm:presLayoutVars>
          <dgm:chMax val="0"/>
          <dgm:bulletEnabled val="1"/>
        </dgm:presLayoutVars>
      </dgm:prSet>
      <dgm:spPr/>
    </dgm:pt>
    <dgm:pt modelId="{E9C672E6-E878-423A-BE53-A5D5BF87F515}" type="pres">
      <dgm:prSet presAssocID="{D8E5BE33-DB30-454F-BE3F-6D02D8F08BB9}" presName="spacer" presStyleCnt="0"/>
      <dgm:spPr/>
    </dgm:pt>
    <dgm:pt modelId="{D14B70D4-B1B9-4445-8680-BE7A4F9BA734}" type="pres">
      <dgm:prSet presAssocID="{DF544336-9A59-41ED-BC9E-CE335C3887E8}" presName="parentText" presStyleLbl="node1" presStyleIdx="4" presStyleCnt="5">
        <dgm:presLayoutVars>
          <dgm:chMax val="0"/>
          <dgm:bulletEnabled val="1"/>
        </dgm:presLayoutVars>
      </dgm:prSet>
      <dgm:spPr/>
    </dgm:pt>
  </dgm:ptLst>
  <dgm:cxnLst>
    <dgm:cxn modelId="{F15DB214-1873-48C6-9948-DF35A7038618}" type="presOf" srcId="{A18E7388-E774-46EC-A382-D4D2F4F1104F}" destId="{EC82E294-E84F-464A-B669-5929D47E32B2}" srcOrd="0" destOrd="0" presId="urn:microsoft.com/office/officeart/2005/8/layout/vList2"/>
    <dgm:cxn modelId="{FEAA2A1D-FB79-4DF5-BF08-69D75FFD4308}" srcId="{AFBF1D64-E3F2-44D5-96AB-338BCB0E66AB}" destId="{ED76E33D-BDA9-4F28-B3F9-5A109D7F218D}" srcOrd="3" destOrd="0" parTransId="{87D5E1CB-5D42-4D96-90A0-FB03AF4E1EDE}" sibTransId="{D8E5BE33-DB30-454F-BE3F-6D02D8F08BB9}"/>
    <dgm:cxn modelId="{A52A9A40-950B-46B7-89F5-D2F05FC8955F}" srcId="{AFBF1D64-E3F2-44D5-96AB-338BCB0E66AB}" destId="{DF544336-9A59-41ED-BC9E-CE335C3887E8}" srcOrd="4" destOrd="0" parTransId="{6B844CC7-7094-475F-A3A2-EDD8917BEEF2}" sibTransId="{75540DA7-A1EA-4079-98F6-C71EAF830A46}"/>
    <dgm:cxn modelId="{E8890A46-4B91-4940-A017-B635C6856282}" srcId="{AFBF1D64-E3F2-44D5-96AB-338BCB0E66AB}" destId="{A18E7388-E774-46EC-A382-D4D2F4F1104F}" srcOrd="1" destOrd="0" parTransId="{4236CCE2-9974-4111-ABCA-495C5D595630}" sibTransId="{F9A6C54E-43AE-4B90-B0C0-2F8EEFCC3CDC}"/>
    <dgm:cxn modelId="{2D000071-F9FD-4DAC-82F1-6C85ECEBBCD7}" type="presOf" srcId="{DF544336-9A59-41ED-BC9E-CE335C3887E8}" destId="{D14B70D4-B1B9-4445-8680-BE7A4F9BA734}" srcOrd="0" destOrd="0" presId="urn:microsoft.com/office/officeart/2005/8/layout/vList2"/>
    <dgm:cxn modelId="{030C7C9D-70F7-4CE5-B902-E05A8BD5D5D2}" type="presOf" srcId="{2F87F054-9472-4AEC-895E-E6D107EFB380}" destId="{F51BAB8F-A5C0-4075-AE7E-750EA5D91F3F}" srcOrd="0" destOrd="0" presId="urn:microsoft.com/office/officeart/2005/8/layout/vList2"/>
    <dgm:cxn modelId="{D3F5069E-83AA-4184-B7B9-D83DA83E91FF}" type="presOf" srcId="{1152075B-6F9F-45D2-9409-6D4F0DEC445F}" destId="{B05D0524-66CA-474E-AADE-E91DCEA4DB06}" srcOrd="0" destOrd="0" presId="urn:microsoft.com/office/officeart/2005/8/layout/vList2"/>
    <dgm:cxn modelId="{5C054CA5-B550-48FC-AF96-A1B261E356F7}" type="presOf" srcId="{ED76E33D-BDA9-4F28-B3F9-5A109D7F218D}" destId="{A3B0CF5A-DF74-4478-BC8A-2267ACF5778F}" srcOrd="0" destOrd="0" presId="urn:microsoft.com/office/officeart/2005/8/layout/vList2"/>
    <dgm:cxn modelId="{9F8A28C0-F117-4BF0-A6DA-5732BB92C53E}" type="presOf" srcId="{AFBF1D64-E3F2-44D5-96AB-338BCB0E66AB}" destId="{E585EEBE-4541-4C4F-BB20-B0EA452C9759}" srcOrd="0" destOrd="0" presId="urn:microsoft.com/office/officeart/2005/8/layout/vList2"/>
    <dgm:cxn modelId="{A573E6C7-34C0-44A4-B9E4-A9714CB6A701}" srcId="{AFBF1D64-E3F2-44D5-96AB-338BCB0E66AB}" destId="{2F87F054-9472-4AEC-895E-E6D107EFB380}" srcOrd="0" destOrd="0" parTransId="{D6018840-EC2D-466B-9B30-5AE5706E7E6E}" sibTransId="{2836E927-3724-46DE-BFC4-64AD48CD3B99}"/>
    <dgm:cxn modelId="{8E5C77EB-9A92-4EE4-BF1D-1714DA080B5C}" srcId="{AFBF1D64-E3F2-44D5-96AB-338BCB0E66AB}" destId="{1152075B-6F9F-45D2-9409-6D4F0DEC445F}" srcOrd="2" destOrd="0" parTransId="{C9345E8F-3E36-423E-9D41-9B9AD37277CA}" sibTransId="{2AE188DC-78E0-4E16-9FE0-22253C2FF58A}"/>
    <dgm:cxn modelId="{DB8A0DCF-5E65-4C8D-8C8F-F443B82F2BBC}" type="presParOf" srcId="{E585EEBE-4541-4C4F-BB20-B0EA452C9759}" destId="{F51BAB8F-A5C0-4075-AE7E-750EA5D91F3F}" srcOrd="0" destOrd="0" presId="urn:microsoft.com/office/officeart/2005/8/layout/vList2"/>
    <dgm:cxn modelId="{5BDBBD45-1CF8-4E01-AA61-F3110B685D77}" type="presParOf" srcId="{E585EEBE-4541-4C4F-BB20-B0EA452C9759}" destId="{F300A875-A01E-45FE-95BD-7A7290A8BEDB}" srcOrd="1" destOrd="0" presId="urn:microsoft.com/office/officeart/2005/8/layout/vList2"/>
    <dgm:cxn modelId="{78D54EC9-FD4F-41A8-9AEE-8CE9429E4905}" type="presParOf" srcId="{E585EEBE-4541-4C4F-BB20-B0EA452C9759}" destId="{EC82E294-E84F-464A-B669-5929D47E32B2}" srcOrd="2" destOrd="0" presId="urn:microsoft.com/office/officeart/2005/8/layout/vList2"/>
    <dgm:cxn modelId="{33722E45-5FF6-44C9-9A68-493A65B71ABC}" type="presParOf" srcId="{E585EEBE-4541-4C4F-BB20-B0EA452C9759}" destId="{82789346-8836-44BE-9CF8-3C51B081CAA1}" srcOrd="3" destOrd="0" presId="urn:microsoft.com/office/officeart/2005/8/layout/vList2"/>
    <dgm:cxn modelId="{EC3A34AE-7177-41E1-A4D5-C5BA26FD006A}" type="presParOf" srcId="{E585EEBE-4541-4C4F-BB20-B0EA452C9759}" destId="{B05D0524-66CA-474E-AADE-E91DCEA4DB06}" srcOrd="4" destOrd="0" presId="urn:microsoft.com/office/officeart/2005/8/layout/vList2"/>
    <dgm:cxn modelId="{C3213D3C-3D24-41D3-A51A-C7AA1A3F6C76}" type="presParOf" srcId="{E585EEBE-4541-4C4F-BB20-B0EA452C9759}" destId="{C17B0DC8-1EF8-4A43-A720-9FCA0A2E6382}" srcOrd="5" destOrd="0" presId="urn:microsoft.com/office/officeart/2005/8/layout/vList2"/>
    <dgm:cxn modelId="{DE30D54F-D746-46EA-8348-F36627A94040}" type="presParOf" srcId="{E585EEBE-4541-4C4F-BB20-B0EA452C9759}" destId="{A3B0CF5A-DF74-4478-BC8A-2267ACF5778F}" srcOrd="6" destOrd="0" presId="urn:microsoft.com/office/officeart/2005/8/layout/vList2"/>
    <dgm:cxn modelId="{D032A405-E39A-44BF-96EA-A1D3962EB6DA}" type="presParOf" srcId="{E585EEBE-4541-4C4F-BB20-B0EA452C9759}" destId="{E9C672E6-E878-423A-BE53-A5D5BF87F515}" srcOrd="7" destOrd="0" presId="urn:microsoft.com/office/officeart/2005/8/layout/vList2"/>
    <dgm:cxn modelId="{CCC28E5C-D3AA-42FD-87D6-EF838970126C}" type="presParOf" srcId="{E585EEBE-4541-4C4F-BB20-B0EA452C9759}" destId="{D14B70D4-B1B9-4445-8680-BE7A4F9BA734}"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6C9DF4C-9C79-40CB-BB92-99B54780794D}"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05970B61-5A73-432C-804E-D764C8FF45E0}">
      <dgm:prSet/>
      <dgm:spPr/>
      <dgm:t>
        <a:bodyPr/>
        <a:lstStyle/>
        <a:p>
          <a:r>
            <a:rPr lang="en-GB"/>
            <a:t>Learning new software requires perseverance and at times the results obtained may not seem to be worth the learning process.</a:t>
          </a:r>
          <a:endParaRPr lang="en-US"/>
        </a:p>
      </dgm:t>
    </dgm:pt>
    <dgm:pt modelId="{ED697893-9922-4CDE-A59D-BDAC14C25D55}" type="parTrans" cxnId="{4890AED0-8D6A-4F8A-AF6C-B7116B7E3988}">
      <dgm:prSet/>
      <dgm:spPr/>
      <dgm:t>
        <a:bodyPr/>
        <a:lstStyle/>
        <a:p>
          <a:endParaRPr lang="en-US"/>
        </a:p>
      </dgm:t>
    </dgm:pt>
    <dgm:pt modelId="{373C468A-7871-44D4-B963-136994BEAD90}" type="sibTrans" cxnId="{4890AED0-8D6A-4F8A-AF6C-B7116B7E3988}">
      <dgm:prSet/>
      <dgm:spPr/>
      <dgm:t>
        <a:bodyPr/>
        <a:lstStyle/>
        <a:p>
          <a:endParaRPr lang="en-US"/>
        </a:p>
      </dgm:t>
    </dgm:pt>
    <dgm:pt modelId="{1C64B9C2-12D3-4B3B-821C-57E11F55C439}">
      <dgm:prSet/>
      <dgm:spPr/>
      <dgm:t>
        <a:bodyPr/>
        <a:lstStyle/>
        <a:p>
          <a:r>
            <a:rPr lang="en-GB"/>
            <a:t>If you find yourself moving into much more advanced techniques, the time saved is even more substantial, particularly with large samples.</a:t>
          </a:r>
          <a:endParaRPr lang="en-US"/>
        </a:p>
      </dgm:t>
    </dgm:pt>
    <dgm:pt modelId="{7F567817-8536-4527-BF14-D9430AA99023}" type="parTrans" cxnId="{72F88006-FC6D-46EA-9993-659AEE03BE5C}">
      <dgm:prSet/>
      <dgm:spPr/>
      <dgm:t>
        <a:bodyPr/>
        <a:lstStyle/>
        <a:p>
          <a:endParaRPr lang="en-US"/>
        </a:p>
      </dgm:t>
    </dgm:pt>
    <dgm:pt modelId="{4644A351-AD12-4EBF-8587-7B5A2798F363}" type="sibTrans" cxnId="{72F88006-FC6D-46EA-9993-659AEE03BE5C}">
      <dgm:prSet/>
      <dgm:spPr/>
      <dgm:t>
        <a:bodyPr/>
        <a:lstStyle/>
        <a:p>
          <a:endParaRPr lang="en-US"/>
        </a:p>
      </dgm:t>
    </dgm:pt>
    <dgm:pt modelId="{D68AF8EA-4BB8-4B91-ADBE-E91449E33D71}">
      <dgm:prSet/>
      <dgm:spPr/>
      <dgm:t>
        <a:bodyPr/>
        <a:lstStyle/>
        <a:p>
          <a:r>
            <a:rPr lang="en-IE"/>
            <a:t>It is better to become familiar with SPSS before you begin designing your research instruments.</a:t>
          </a:r>
          <a:endParaRPr lang="en-US"/>
        </a:p>
      </dgm:t>
    </dgm:pt>
    <dgm:pt modelId="{DA7BB8C9-9F07-4A54-A788-FAE8FFF7C84F}" type="parTrans" cxnId="{847714AF-22F7-4140-AE8F-B664D3DA69BD}">
      <dgm:prSet/>
      <dgm:spPr/>
      <dgm:t>
        <a:bodyPr/>
        <a:lstStyle/>
        <a:p>
          <a:endParaRPr lang="en-US"/>
        </a:p>
      </dgm:t>
    </dgm:pt>
    <dgm:pt modelId="{F7E12A26-8ED7-4EC9-8823-4D8969732609}" type="sibTrans" cxnId="{847714AF-22F7-4140-AE8F-B664D3DA69BD}">
      <dgm:prSet/>
      <dgm:spPr/>
      <dgm:t>
        <a:bodyPr/>
        <a:lstStyle/>
        <a:p>
          <a:endParaRPr lang="en-US"/>
        </a:p>
      </dgm:t>
    </dgm:pt>
    <dgm:pt modelId="{136AE084-BE1B-47FF-BA72-FCBF076E1D1B}" type="pres">
      <dgm:prSet presAssocID="{46C9DF4C-9C79-40CB-BB92-99B54780794D}" presName="linear" presStyleCnt="0">
        <dgm:presLayoutVars>
          <dgm:animLvl val="lvl"/>
          <dgm:resizeHandles val="exact"/>
        </dgm:presLayoutVars>
      </dgm:prSet>
      <dgm:spPr/>
    </dgm:pt>
    <dgm:pt modelId="{909AEDC4-89F1-4675-ADA6-741368C094BA}" type="pres">
      <dgm:prSet presAssocID="{05970B61-5A73-432C-804E-D764C8FF45E0}" presName="parentText" presStyleLbl="node1" presStyleIdx="0" presStyleCnt="3">
        <dgm:presLayoutVars>
          <dgm:chMax val="0"/>
          <dgm:bulletEnabled val="1"/>
        </dgm:presLayoutVars>
      </dgm:prSet>
      <dgm:spPr/>
    </dgm:pt>
    <dgm:pt modelId="{0B70AAFB-AB84-400B-82E4-3D0D11146FEF}" type="pres">
      <dgm:prSet presAssocID="{373C468A-7871-44D4-B963-136994BEAD90}" presName="spacer" presStyleCnt="0"/>
      <dgm:spPr/>
    </dgm:pt>
    <dgm:pt modelId="{497FC04A-5AEC-412D-BFA5-CB8486C6B930}" type="pres">
      <dgm:prSet presAssocID="{1C64B9C2-12D3-4B3B-821C-57E11F55C439}" presName="parentText" presStyleLbl="node1" presStyleIdx="1" presStyleCnt="3">
        <dgm:presLayoutVars>
          <dgm:chMax val="0"/>
          <dgm:bulletEnabled val="1"/>
        </dgm:presLayoutVars>
      </dgm:prSet>
      <dgm:spPr/>
    </dgm:pt>
    <dgm:pt modelId="{29856771-3096-474A-9DD5-5EEA2C724064}" type="pres">
      <dgm:prSet presAssocID="{4644A351-AD12-4EBF-8587-7B5A2798F363}" presName="spacer" presStyleCnt="0"/>
      <dgm:spPr/>
    </dgm:pt>
    <dgm:pt modelId="{D68F0B4A-7F9F-4E01-AC0D-0AB64EE7F069}" type="pres">
      <dgm:prSet presAssocID="{D68AF8EA-4BB8-4B91-ADBE-E91449E33D71}" presName="parentText" presStyleLbl="node1" presStyleIdx="2" presStyleCnt="3">
        <dgm:presLayoutVars>
          <dgm:chMax val="0"/>
          <dgm:bulletEnabled val="1"/>
        </dgm:presLayoutVars>
      </dgm:prSet>
      <dgm:spPr/>
    </dgm:pt>
  </dgm:ptLst>
  <dgm:cxnLst>
    <dgm:cxn modelId="{72F88006-FC6D-46EA-9993-659AEE03BE5C}" srcId="{46C9DF4C-9C79-40CB-BB92-99B54780794D}" destId="{1C64B9C2-12D3-4B3B-821C-57E11F55C439}" srcOrd="1" destOrd="0" parTransId="{7F567817-8536-4527-BF14-D9430AA99023}" sibTransId="{4644A351-AD12-4EBF-8587-7B5A2798F363}"/>
    <dgm:cxn modelId="{1B62F20C-C61D-491C-B9FB-B7765AA23CF6}" type="presOf" srcId="{D68AF8EA-4BB8-4B91-ADBE-E91449E33D71}" destId="{D68F0B4A-7F9F-4E01-AC0D-0AB64EE7F069}" srcOrd="0" destOrd="0" presId="urn:microsoft.com/office/officeart/2005/8/layout/vList2"/>
    <dgm:cxn modelId="{4B98F16B-A25F-4A6D-ACBA-52494EEEA4C9}" type="presOf" srcId="{1C64B9C2-12D3-4B3B-821C-57E11F55C439}" destId="{497FC04A-5AEC-412D-BFA5-CB8486C6B930}" srcOrd="0" destOrd="0" presId="urn:microsoft.com/office/officeart/2005/8/layout/vList2"/>
    <dgm:cxn modelId="{2B31C794-C0EE-4A28-BC23-FDB17B3C7D4E}" type="presOf" srcId="{46C9DF4C-9C79-40CB-BB92-99B54780794D}" destId="{136AE084-BE1B-47FF-BA72-FCBF076E1D1B}" srcOrd="0" destOrd="0" presId="urn:microsoft.com/office/officeart/2005/8/layout/vList2"/>
    <dgm:cxn modelId="{847714AF-22F7-4140-AE8F-B664D3DA69BD}" srcId="{46C9DF4C-9C79-40CB-BB92-99B54780794D}" destId="{D68AF8EA-4BB8-4B91-ADBE-E91449E33D71}" srcOrd="2" destOrd="0" parTransId="{DA7BB8C9-9F07-4A54-A788-FAE8FFF7C84F}" sibTransId="{F7E12A26-8ED7-4EC9-8823-4D8969732609}"/>
    <dgm:cxn modelId="{4890AED0-8D6A-4F8A-AF6C-B7116B7E3988}" srcId="{46C9DF4C-9C79-40CB-BB92-99B54780794D}" destId="{05970B61-5A73-432C-804E-D764C8FF45E0}" srcOrd="0" destOrd="0" parTransId="{ED697893-9922-4CDE-A59D-BDAC14C25D55}" sibTransId="{373C468A-7871-44D4-B963-136994BEAD90}"/>
    <dgm:cxn modelId="{AF13B4FF-EFDC-4E70-841F-E9F37EB6ECC8}" type="presOf" srcId="{05970B61-5A73-432C-804E-D764C8FF45E0}" destId="{909AEDC4-89F1-4675-ADA6-741368C094BA}" srcOrd="0" destOrd="0" presId="urn:microsoft.com/office/officeart/2005/8/layout/vList2"/>
    <dgm:cxn modelId="{77EBBF94-D88D-4EA1-A544-7282C82CFE52}" type="presParOf" srcId="{136AE084-BE1B-47FF-BA72-FCBF076E1D1B}" destId="{909AEDC4-89F1-4675-ADA6-741368C094BA}" srcOrd="0" destOrd="0" presId="urn:microsoft.com/office/officeart/2005/8/layout/vList2"/>
    <dgm:cxn modelId="{82A6B007-7540-4F05-9625-C65A49B7659A}" type="presParOf" srcId="{136AE084-BE1B-47FF-BA72-FCBF076E1D1B}" destId="{0B70AAFB-AB84-400B-82E4-3D0D11146FEF}" srcOrd="1" destOrd="0" presId="urn:microsoft.com/office/officeart/2005/8/layout/vList2"/>
    <dgm:cxn modelId="{44DD74EB-6C66-47FE-BC68-2590E5CE7F53}" type="presParOf" srcId="{136AE084-BE1B-47FF-BA72-FCBF076E1D1B}" destId="{497FC04A-5AEC-412D-BFA5-CB8486C6B930}" srcOrd="2" destOrd="0" presId="urn:microsoft.com/office/officeart/2005/8/layout/vList2"/>
    <dgm:cxn modelId="{C9E9B182-B1DE-43A1-BC77-3F54DB5F3177}" type="presParOf" srcId="{136AE084-BE1B-47FF-BA72-FCBF076E1D1B}" destId="{29856771-3096-474A-9DD5-5EEA2C724064}" srcOrd="3" destOrd="0" presId="urn:microsoft.com/office/officeart/2005/8/layout/vList2"/>
    <dgm:cxn modelId="{4223B10B-24F4-41D4-AFB0-EC669084A1E1}" type="presParOf" srcId="{136AE084-BE1B-47FF-BA72-FCBF076E1D1B}" destId="{D68F0B4A-7F9F-4E01-AC0D-0AB64EE7F06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23E03D-17D7-4D2C-93DE-991CDC3E188F}">
      <dsp:nvSpPr>
        <dsp:cNvPr id="0" name=""/>
        <dsp:cNvSpPr/>
      </dsp:nvSpPr>
      <dsp:spPr>
        <a:xfrm>
          <a:off x="0" y="169159"/>
          <a:ext cx="5906181" cy="115829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data can be very large and complex.</a:t>
          </a:r>
          <a:endParaRPr lang="en-US" sz="3000" kern="1200"/>
        </a:p>
      </dsp:txBody>
      <dsp:txXfrm>
        <a:off x="56543" y="225702"/>
        <a:ext cx="5793095" cy="1045213"/>
      </dsp:txXfrm>
    </dsp:sp>
    <dsp:sp modelId="{FE8CBFEF-B333-4E3D-95B6-71640CD5CCF3}">
      <dsp:nvSpPr>
        <dsp:cNvPr id="0" name=""/>
        <dsp:cNvSpPr/>
      </dsp:nvSpPr>
      <dsp:spPr>
        <a:xfrm>
          <a:off x="0" y="1413859"/>
          <a:ext cx="5906181" cy="1158299"/>
        </a:xfrm>
        <a:prstGeom prst="roundRect">
          <a:avLst/>
        </a:prstGeom>
        <a:solidFill>
          <a:schemeClr val="accent5">
            <a:hueOff val="-513136"/>
            <a:satOff val="107"/>
            <a:lumOff val="-22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The quality of the data should never be taken for granted.</a:t>
          </a:r>
          <a:endParaRPr lang="en-US" sz="3000" kern="1200"/>
        </a:p>
      </dsp:txBody>
      <dsp:txXfrm>
        <a:off x="56543" y="1470402"/>
        <a:ext cx="5793095" cy="1045213"/>
      </dsp:txXfrm>
    </dsp:sp>
    <dsp:sp modelId="{9D8C9907-AC93-4309-BEA4-19A4F6077545}">
      <dsp:nvSpPr>
        <dsp:cNvPr id="0" name=""/>
        <dsp:cNvSpPr/>
      </dsp:nvSpPr>
      <dsp:spPr>
        <a:xfrm>
          <a:off x="0" y="2658559"/>
          <a:ext cx="5906181" cy="1158299"/>
        </a:xfrm>
        <a:prstGeom prst="roundRect">
          <a:avLst/>
        </a:prstGeom>
        <a:solidFill>
          <a:schemeClr val="accent5">
            <a:hueOff val="-1026271"/>
            <a:satOff val="213"/>
            <a:lumOff val="-45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Variables important to your analysis might be missing.</a:t>
          </a:r>
          <a:endParaRPr lang="en-US" sz="3000" kern="1200"/>
        </a:p>
      </dsp:txBody>
      <dsp:txXfrm>
        <a:off x="56543" y="2715102"/>
        <a:ext cx="5793095" cy="1045213"/>
      </dsp:txXfrm>
    </dsp:sp>
    <dsp:sp modelId="{0A633EAB-A3DF-462A-9460-376FD61F8622}">
      <dsp:nvSpPr>
        <dsp:cNvPr id="0" name=""/>
        <dsp:cNvSpPr/>
      </dsp:nvSpPr>
      <dsp:spPr>
        <a:xfrm>
          <a:off x="0" y="3903259"/>
          <a:ext cx="5906181" cy="1158299"/>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Tip: Be familiar with how the data was collected, coded and, managed.</a:t>
          </a:r>
          <a:endParaRPr lang="en-US" sz="3000" kern="1200"/>
        </a:p>
      </dsp:txBody>
      <dsp:txXfrm>
        <a:off x="56543" y="3959802"/>
        <a:ext cx="5793095" cy="104521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D64321-A28F-4D44-9AE2-6BF700D5CC1E}">
      <dsp:nvSpPr>
        <dsp:cNvPr id="0" name=""/>
        <dsp:cNvSpPr/>
      </dsp:nvSpPr>
      <dsp:spPr>
        <a:xfrm>
          <a:off x="0" y="160519"/>
          <a:ext cx="5906181" cy="926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Stores quantitative data from previous studies</a:t>
          </a:r>
        </a:p>
      </dsp:txBody>
      <dsp:txXfrm>
        <a:off x="45235" y="205754"/>
        <a:ext cx="5815711" cy="836169"/>
      </dsp:txXfrm>
    </dsp:sp>
    <dsp:sp modelId="{E0B3FC7A-4E14-416C-88C7-487A80819CD4}">
      <dsp:nvSpPr>
        <dsp:cNvPr id="0" name=""/>
        <dsp:cNvSpPr/>
      </dsp:nvSpPr>
      <dsp:spPr>
        <a:xfrm>
          <a:off x="0" y="1156279"/>
          <a:ext cx="5906181" cy="926639"/>
        </a:xfrm>
        <a:prstGeom prst="roundRect">
          <a:avLst/>
        </a:prstGeom>
        <a:solidFill>
          <a:schemeClr val="accent2">
            <a:hueOff val="-375293"/>
            <a:satOff val="-80"/>
            <a:lumOff val="17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Housed at the University of Essex</a:t>
          </a:r>
        </a:p>
      </dsp:txBody>
      <dsp:txXfrm>
        <a:off x="45235" y="1201514"/>
        <a:ext cx="5815711" cy="836169"/>
      </dsp:txXfrm>
    </dsp:sp>
    <dsp:sp modelId="{A7B5A532-CAEC-4B7D-AA68-B13046425894}">
      <dsp:nvSpPr>
        <dsp:cNvPr id="0" name=""/>
        <dsp:cNvSpPr/>
      </dsp:nvSpPr>
      <dsp:spPr>
        <a:xfrm>
          <a:off x="0" y="2152039"/>
          <a:ext cx="5906181" cy="926639"/>
        </a:xfrm>
        <a:prstGeom prst="roundRect">
          <a:avLst/>
        </a:prstGeom>
        <a:solidFill>
          <a:schemeClr val="accent2">
            <a:hueOff val="-750585"/>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The online catalogue is available at: </a:t>
          </a:r>
          <a:r>
            <a:rPr lang="en-US" sz="2400" kern="1200">
              <a:hlinkClick xmlns:r="http://schemas.openxmlformats.org/officeDocument/2006/relationships" r:id="rId1"/>
            </a:rPr>
            <a:t>http://www.data-archive.ac.uk </a:t>
          </a:r>
          <a:endParaRPr lang="en-US" sz="2400" kern="1200"/>
        </a:p>
      </dsp:txBody>
      <dsp:txXfrm>
        <a:off x="45235" y="2197274"/>
        <a:ext cx="5815711" cy="836169"/>
      </dsp:txXfrm>
    </dsp:sp>
    <dsp:sp modelId="{E61133E3-574F-49D3-AC3B-C3A0E4CC05A3}">
      <dsp:nvSpPr>
        <dsp:cNvPr id="0" name=""/>
        <dsp:cNvSpPr/>
      </dsp:nvSpPr>
      <dsp:spPr>
        <a:xfrm>
          <a:off x="0" y="3147799"/>
          <a:ext cx="5906181" cy="926639"/>
        </a:xfrm>
        <a:prstGeom prst="roundRect">
          <a:avLst/>
        </a:prstGeom>
        <a:solidFill>
          <a:schemeClr val="accent2">
            <a:hueOff val="-1125878"/>
            <a:satOff val="-240"/>
            <a:lumOff val="51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Documentation for each study includes: topic, method, sample, sponsors, publications</a:t>
          </a:r>
        </a:p>
      </dsp:txBody>
      <dsp:txXfrm>
        <a:off x="45235" y="3193034"/>
        <a:ext cx="5815711" cy="836169"/>
      </dsp:txXfrm>
    </dsp:sp>
    <dsp:sp modelId="{4E8470CC-D3FB-4888-8BA5-239B390DEAF9}">
      <dsp:nvSpPr>
        <dsp:cNvPr id="0" name=""/>
        <dsp:cNvSpPr/>
      </dsp:nvSpPr>
      <dsp:spPr>
        <a:xfrm>
          <a:off x="0" y="4143559"/>
          <a:ext cx="5906181" cy="926639"/>
        </a:xfrm>
        <a:prstGeom prst="roundRect">
          <a:avLst/>
        </a:prstGeom>
        <a:solidFill>
          <a:schemeClr val="accent2">
            <a:hueOff val="-150117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US" sz="2400" kern="1200"/>
            <a:t>Download and order datasets</a:t>
          </a:r>
        </a:p>
      </dsp:txBody>
      <dsp:txXfrm>
        <a:off x="45235" y="4188794"/>
        <a:ext cx="5815711" cy="8361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8CDFA9-4FF0-4DA2-B9F9-8E2E278B479E}">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5561B37-06B9-4E20-88EE-A3A7384F1C90}">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Many countries have data archives where data is collected by government agencies, university researchers, and commercial organizations. These are often accessed free.</a:t>
          </a:r>
        </a:p>
      </dsp:txBody>
      <dsp:txXfrm>
        <a:off x="560236" y="802089"/>
        <a:ext cx="4149382" cy="2576345"/>
      </dsp:txXfrm>
    </dsp:sp>
    <dsp:sp modelId="{C88685D2-7E0F-4D47-9D73-E5C30DBEDCC0}">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2497278A-CE82-444A-8289-9E349B08FDA9}">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Virtually every country also has a list of national statistic agencies </a:t>
          </a:r>
        </a:p>
      </dsp:txBody>
      <dsp:txXfrm>
        <a:off x="5827635" y="802089"/>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7A1B65-3ECD-48D3-AB10-8FF10F0EA790}">
      <dsp:nvSpPr>
        <dsp:cNvPr id="0" name=""/>
        <dsp:cNvSpPr/>
      </dsp:nvSpPr>
      <dsp:spPr>
        <a:xfrm>
          <a:off x="0" y="271410"/>
          <a:ext cx="5906181" cy="11969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Collected by agencies of the state, in the course of their business</a:t>
          </a:r>
          <a:endParaRPr lang="en-US" sz="3100" kern="1200"/>
        </a:p>
      </dsp:txBody>
      <dsp:txXfrm>
        <a:off x="58428" y="329838"/>
        <a:ext cx="5789325" cy="1080053"/>
      </dsp:txXfrm>
    </dsp:sp>
    <dsp:sp modelId="{158EF80F-E3A9-4339-B55E-863D3306E3AA}">
      <dsp:nvSpPr>
        <dsp:cNvPr id="0" name=""/>
        <dsp:cNvSpPr/>
      </dsp:nvSpPr>
      <dsp:spPr>
        <a:xfrm>
          <a:off x="0" y="1468320"/>
          <a:ext cx="5906181" cy="7219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e.g. the Employment Service compiles data for the level of unemployment</a:t>
          </a:r>
          <a:endParaRPr lang="en-US" sz="2400" kern="1200"/>
        </a:p>
      </dsp:txBody>
      <dsp:txXfrm>
        <a:off x="0" y="1468320"/>
        <a:ext cx="5906181" cy="721912"/>
      </dsp:txXfrm>
    </dsp:sp>
    <dsp:sp modelId="{B679C28A-A168-40FC-AB04-0C7BCD68C719}">
      <dsp:nvSpPr>
        <dsp:cNvPr id="0" name=""/>
        <dsp:cNvSpPr/>
      </dsp:nvSpPr>
      <dsp:spPr>
        <a:xfrm>
          <a:off x="0" y="2190232"/>
          <a:ext cx="5906181" cy="1196909"/>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a:t>Advantages over quantitative data from surveys:</a:t>
          </a:r>
          <a:endParaRPr lang="en-US" sz="3100" kern="1200"/>
        </a:p>
      </dsp:txBody>
      <dsp:txXfrm>
        <a:off x="58428" y="2248660"/>
        <a:ext cx="5789325" cy="1080053"/>
      </dsp:txXfrm>
    </dsp:sp>
    <dsp:sp modelId="{783FA46F-E413-4F46-84DC-F71903A1F9EF}">
      <dsp:nvSpPr>
        <dsp:cNvPr id="0" name=""/>
        <dsp:cNvSpPr/>
      </dsp:nvSpPr>
      <dsp:spPr>
        <a:xfrm>
          <a:off x="0" y="3387142"/>
          <a:ext cx="5906181" cy="15721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9370" rIns="220472" bIns="39370" numCol="1" spcCol="1270" anchor="t" anchorCtr="0">
          <a:noAutofit/>
        </a:bodyPr>
        <a:lstStyle/>
        <a:p>
          <a:pPr marL="228600" lvl="1" indent="-228600" algn="l" defTabSz="1066800">
            <a:lnSpc>
              <a:spcPct val="90000"/>
            </a:lnSpc>
            <a:spcBef>
              <a:spcPct val="0"/>
            </a:spcBef>
            <a:spcAft>
              <a:spcPct val="20000"/>
            </a:spcAft>
            <a:buChar char="•"/>
          </a:pPr>
          <a:r>
            <a:rPr lang="en-GB" sz="2400" kern="1200"/>
            <a:t>reduced time and cost</a:t>
          </a:r>
          <a:endParaRPr lang="en-US" sz="2400" kern="1200"/>
        </a:p>
        <a:p>
          <a:pPr marL="228600" lvl="1" indent="-228600" algn="l" defTabSz="1066800">
            <a:lnSpc>
              <a:spcPct val="90000"/>
            </a:lnSpc>
            <a:spcBef>
              <a:spcPct val="0"/>
            </a:spcBef>
            <a:spcAft>
              <a:spcPct val="20000"/>
            </a:spcAft>
            <a:buChar char="•"/>
          </a:pPr>
          <a:r>
            <a:rPr lang="en-GB" sz="2400" kern="1200"/>
            <a:t>no problem of reactivity</a:t>
          </a:r>
          <a:endParaRPr lang="en-US" sz="2400" kern="1200"/>
        </a:p>
        <a:p>
          <a:pPr marL="228600" lvl="1" indent="-228600" algn="l" defTabSz="1066800">
            <a:lnSpc>
              <a:spcPct val="90000"/>
            </a:lnSpc>
            <a:spcBef>
              <a:spcPct val="0"/>
            </a:spcBef>
            <a:spcAft>
              <a:spcPct val="20000"/>
            </a:spcAft>
            <a:buChar char="•"/>
          </a:pPr>
          <a:r>
            <a:rPr lang="en-GB" sz="2400" kern="1200"/>
            <a:t>cross-sectional and longitudinal analysis</a:t>
          </a:r>
          <a:endParaRPr lang="en-US" sz="2400" kern="1200"/>
        </a:p>
        <a:p>
          <a:pPr marL="228600" lvl="1" indent="-228600" algn="l" defTabSz="1066800">
            <a:lnSpc>
              <a:spcPct val="90000"/>
            </a:lnSpc>
            <a:spcBef>
              <a:spcPct val="0"/>
            </a:spcBef>
            <a:spcAft>
              <a:spcPct val="20000"/>
            </a:spcAft>
            <a:buChar char="•"/>
          </a:pPr>
          <a:r>
            <a:rPr lang="en-GB" sz="2400" kern="1200"/>
            <a:t>cross-cultural analysis</a:t>
          </a:r>
          <a:endParaRPr lang="en-US" sz="2400" kern="1200"/>
        </a:p>
      </dsp:txBody>
      <dsp:txXfrm>
        <a:off x="0" y="3387142"/>
        <a:ext cx="5906181" cy="157216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60853-518E-4BF5-A74B-19A864975FCF}">
      <dsp:nvSpPr>
        <dsp:cNvPr id="0" name=""/>
        <dsp:cNvSpPr/>
      </dsp:nvSpPr>
      <dsp:spPr>
        <a:xfrm>
          <a:off x="0" y="35779"/>
          <a:ext cx="5906181" cy="13127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They only reveal ‘tip of the iceberg’</a:t>
          </a:r>
          <a:endParaRPr lang="en-US" sz="3400" kern="1200"/>
        </a:p>
      </dsp:txBody>
      <dsp:txXfrm>
        <a:off x="64083" y="99862"/>
        <a:ext cx="5778015" cy="1184574"/>
      </dsp:txXfrm>
    </dsp:sp>
    <dsp:sp modelId="{DC3F0D18-B94F-4EC6-B919-5858673593E4}">
      <dsp:nvSpPr>
        <dsp:cNvPr id="0" name=""/>
        <dsp:cNvSpPr/>
      </dsp:nvSpPr>
      <dsp:spPr>
        <a:xfrm>
          <a:off x="0" y="1348519"/>
          <a:ext cx="5906181" cy="19706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a:t>The ‘dark figure’ of unrecorded events</a:t>
          </a:r>
          <a:endParaRPr lang="en-US" sz="2700" kern="1200"/>
        </a:p>
        <a:p>
          <a:pPr marL="228600" lvl="1" indent="-228600" algn="l" defTabSz="1200150">
            <a:lnSpc>
              <a:spcPct val="90000"/>
            </a:lnSpc>
            <a:spcBef>
              <a:spcPct val="0"/>
            </a:spcBef>
            <a:spcAft>
              <a:spcPct val="20000"/>
            </a:spcAft>
            <a:buChar char="•"/>
          </a:pPr>
          <a:r>
            <a:rPr lang="en-GB" sz="2700" kern="1200"/>
            <a:t>e.g. unemployed people who do not claim benefits are not officially listed as unemployed</a:t>
          </a:r>
          <a:endParaRPr lang="en-US" sz="2700" kern="1200"/>
        </a:p>
      </dsp:txBody>
      <dsp:txXfrm>
        <a:off x="0" y="1348519"/>
        <a:ext cx="5906181" cy="1970640"/>
      </dsp:txXfrm>
    </dsp:sp>
    <dsp:sp modelId="{2A87DFE7-A9D3-4D02-B7C3-F1DCAA72C584}">
      <dsp:nvSpPr>
        <dsp:cNvPr id="0" name=""/>
        <dsp:cNvSpPr/>
      </dsp:nvSpPr>
      <dsp:spPr>
        <a:xfrm>
          <a:off x="0" y="3319159"/>
          <a:ext cx="5906181" cy="1312740"/>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The process used for data collection needs interpretation</a:t>
          </a:r>
          <a:endParaRPr lang="en-US" sz="3400" kern="1200"/>
        </a:p>
      </dsp:txBody>
      <dsp:txXfrm>
        <a:off x="64083" y="3383242"/>
        <a:ext cx="5778015" cy="1184574"/>
      </dsp:txXfrm>
    </dsp:sp>
    <dsp:sp modelId="{7E6DFBF2-960A-41AE-87DF-A1474D053D98}">
      <dsp:nvSpPr>
        <dsp:cNvPr id="0" name=""/>
        <dsp:cNvSpPr/>
      </dsp:nvSpPr>
      <dsp:spPr>
        <a:xfrm>
          <a:off x="0" y="4631899"/>
          <a:ext cx="5906181" cy="5630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43180" rIns="241808" bIns="43180" numCol="1" spcCol="1270" anchor="t" anchorCtr="0">
          <a:noAutofit/>
        </a:bodyPr>
        <a:lstStyle/>
        <a:p>
          <a:pPr marL="228600" lvl="1" indent="-228600" algn="l" defTabSz="1200150">
            <a:lnSpc>
              <a:spcPct val="90000"/>
            </a:lnSpc>
            <a:spcBef>
              <a:spcPct val="0"/>
            </a:spcBef>
            <a:spcAft>
              <a:spcPct val="20000"/>
            </a:spcAft>
            <a:buChar char="•"/>
          </a:pPr>
          <a:r>
            <a:rPr lang="en-GB" sz="2700" kern="1200"/>
            <a:t>Dubious measurement validity</a:t>
          </a:r>
          <a:endParaRPr lang="en-US" sz="2700" kern="1200"/>
        </a:p>
      </dsp:txBody>
      <dsp:txXfrm>
        <a:off x="0" y="4631899"/>
        <a:ext cx="5906181" cy="5630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92CEC-3DE9-4BC8-B965-433F7A3A079C}">
      <dsp:nvSpPr>
        <dsp:cNvPr id="0" name=""/>
        <dsp:cNvSpPr/>
      </dsp:nvSpPr>
      <dsp:spPr>
        <a:xfrm>
          <a:off x="0" y="84176"/>
          <a:ext cx="5906181" cy="772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Reliability </a:t>
          </a:r>
          <a:endParaRPr lang="en-US" sz="3300" kern="1200"/>
        </a:p>
      </dsp:txBody>
      <dsp:txXfrm>
        <a:off x="37696" y="121872"/>
        <a:ext cx="5830789" cy="696808"/>
      </dsp:txXfrm>
    </dsp:sp>
    <dsp:sp modelId="{AF0CA5EF-9444-4A8D-9A35-1D07DA80C39E}">
      <dsp:nvSpPr>
        <dsp:cNvPr id="0" name=""/>
        <dsp:cNvSpPr/>
      </dsp:nvSpPr>
      <dsp:spPr>
        <a:xfrm>
          <a:off x="0" y="856376"/>
          <a:ext cx="5906181" cy="23225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Definitions, categories, and allocated resources change over time</a:t>
          </a:r>
          <a:endParaRPr lang="en-US" sz="2600" kern="1200"/>
        </a:p>
        <a:p>
          <a:pPr marL="228600" lvl="1" indent="-228600" algn="l" defTabSz="1155700">
            <a:lnSpc>
              <a:spcPct val="90000"/>
            </a:lnSpc>
            <a:spcBef>
              <a:spcPct val="0"/>
            </a:spcBef>
            <a:spcAft>
              <a:spcPct val="20000"/>
            </a:spcAft>
            <a:buChar char="•"/>
          </a:pPr>
          <a:r>
            <a:rPr lang="en-GB" sz="2600" kern="1200"/>
            <a:t>Can reflect priorities of agencies/organizations</a:t>
          </a:r>
          <a:endParaRPr lang="en-US" sz="2600" kern="1200"/>
        </a:p>
        <a:p>
          <a:pPr marL="228600" lvl="1" indent="-228600" algn="l" defTabSz="1155700">
            <a:lnSpc>
              <a:spcPct val="90000"/>
            </a:lnSpc>
            <a:spcBef>
              <a:spcPct val="0"/>
            </a:spcBef>
            <a:spcAft>
              <a:spcPct val="20000"/>
            </a:spcAft>
            <a:buChar char="•"/>
          </a:pPr>
          <a:r>
            <a:rPr lang="en-GB" sz="2600" kern="1200"/>
            <a:t>e.g. OECD’s definitions of labour disputes</a:t>
          </a:r>
          <a:endParaRPr lang="en-US" sz="2600" kern="1200"/>
        </a:p>
      </dsp:txBody>
      <dsp:txXfrm>
        <a:off x="0" y="856376"/>
        <a:ext cx="5906181" cy="2322540"/>
      </dsp:txXfrm>
    </dsp:sp>
    <dsp:sp modelId="{C523CD1E-CB5B-488C-B621-66369D197255}">
      <dsp:nvSpPr>
        <dsp:cNvPr id="0" name=""/>
        <dsp:cNvSpPr/>
      </dsp:nvSpPr>
      <dsp:spPr>
        <a:xfrm>
          <a:off x="0" y="3178916"/>
          <a:ext cx="5906181" cy="772200"/>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Validity</a:t>
          </a:r>
          <a:endParaRPr lang="en-US" sz="3300" kern="1200"/>
        </a:p>
      </dsp:txBody>
      <dsp:txXfrm>
        <a:off x="37696" y="3216612"/>
        <a:ext cx="5830789" cy="696808"/>
      </dsp:txXfrm>
    </dsp:sp>
    <dsp:sp modelId="{331290FD-F5CF-4D65-8F9F-18543D77C228}">
      <dsp:nvSpPr>
        <dsp:cNvPr id="0" name=""/>
        <dsp:cNvSpPr/>
      </dsp:nvSpPr>
      <dsp:spPr>
        <a:xfrm>
          <a:off x="0" y="3951116"/>
          <a:ext cx="5906181" cy="1195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41910" rIns="234696" bIns="41910" numCol="1" spcCol="1270" anchor="t" anchorCtr="0">
          <a:noAutofit/>
        </a:bodyPr>
        <a:lstStyle/>
        <a:p>
          <a:pPr marL="228600" lvl="1" indent="-228600" algn="l" defTabSz="1155700">
            <a:lnSpc>
              <a:spcPct val="90000"/>
            </a:lnSpc>
            <a:spcBef>
              <a:spcPct val="0"/>
            </a:spcBef>
            <a:spcAft>
              <a:spcPct val="20000"/>
            </a:spcAft>
            <a:buChar char="•"/>
          </a:pPr>
          <a:r>
            <a:rPr lang="en-GB" sz="2600" kern="1200"/>
            <a:t>Variation may be caused by factors not studied by official reports</a:t>
          </a:r>
          <a:endParaRPr lang="en-US" sz="2600" kern="1200"/>
        </a:p>
        <a:p>
          <a:pPr marL="228600" lvl="1" indent="-228600" algn="l" defTabSz="1155700">
            <a:lnSpc>
              <a:spcPct val="90000"/>
            </a:lnSpc>
            <a:spcBef>
              <a:spcPct val="0"/>
            </a:spcBef>
            <a:spcAft>
              <a:spcPct val="20000"/>
            </a:spcAft>
            <a:buChar char="•"/>
          </a:pPr>
          <a:r>
            <a:rPr lang="en-GB" sz="2600" kern="1200"/>
            <a:t>The ecological fallacy</a:t>
          </a:r>
          <a:endParaRPr lang="en-US" sz="2600" kern="1200"/>
        </a:p>
      </dsp:txBody>
      <dsp:txXfrm>
        <a:off x="0" y="3951116"/>
        <a:ext cx="5906181" cy="119542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F078B36-675A-433E-B996-C2F66C337E6F}">
      <dsp:nvSpPr>
        <dsp:cNvPr id="0" name=""/>
        <dsp:cNvSpPr/>
      </dsp:nvSpPr>
      <dsp:spPr>
        <a:xfrm>
          <a:off x="0" y="112346"/>
          <a:ext cx="5906181" cy="722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Disadvantages </a:t>
          </a:r>
          <a:endParaRPr lang="en-US" sz="1900" kern="1200"/>
        </a:p>
      </dsp:txBody>
      <dsp:txXfrm>
        <a:off x="35268" y="147614"/>
        <a:ext cx="5835645" cy="651938"/>
      </dsp:txXfrm>
    </dsp:sp>
    <dsp:sp modelId="{4761EF7C-19AA-4F49-B9DB-C174A0F50210}">
      <dsp:nvSpPr>
        <dsp:cNvPr id="0" name=""/>
        <dsp:cNvSpPr/>
      </dsp:nvSpPr>
      <dsp:spPr>
        <a:xfrm>
          <a:off x="0" y="889541"/>
          <a:ext cx="5906181" cy="722474"/>
        </a:xfrm>
        <a:prstGeom prst="roundRect">
          <a:avLst/>
        </a:prstGeom>
        <a:solidFill>
          <a:schemeClr val="accent5">
            <a:hueOff val="-307881"/>
            <a:satOff val="64"/>
            <a:lumOff val="-137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Due to criticisms of official statistics and their uses, they are largely ignored by business and management research.</a:t>
          </a:r>
          <a:endParaRPr lang="en-US" sz="1900" kern="1200"/>
        </a:p>
      </dsp:txBody>
      <dsp:txXfrm>
        <a:off x="35268" y="924809"/>
        <a:ext cx="5835645" cy="651938"/>
      </dsp:txXfrm>
    </dsp:sp>
    <dsp:sp modelId="{21B6490F-F0A0-4C9C-9735-8ACB0BC4734A}">
      <dsp:nvSpPr>
        <dsp:cNvPr id="0" name=""/>
        <dsp:cNvSpPr/>
      </dsp:nvSpPr>
      <dsp:spPr>
        <a:xfrm>
          <a:off x="0" y="1666736"/>
          <a:ext cx="5906181" cy="722474"/>
        </a:xfrm>
        <a:prstGeom prst="roundRect">
          <a:avLst/>
        </a:prstGeom>
        <a:solidFill>
          <a:schemeClr val="accent5">
            <a:hueOff val="-615763"/>
            <a:satOff val="128"/>
            <a:lumOff val="-274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In any event, they are not tailored to the needs of business researchers.</a:t>
          </a:r>
          <a:endParaRPr lang="en-US" sz="1900" kern="1200"/>
        </a:p>
      </dsp:txBody>
      <dsp:txXfrm>
        <a:off x="35268" y="1702004"/>
        <a:ext cx="5835645" cy="651938"/>
      </dsp:txXfrm>
    </dsp:sp>
    <dsp:sp modelId="{CD6A490B-3E93-452C-A5EE-9B9CD0468A32}">
      <dsp:nvSpPr>
        <dsp:cNvPr id="0" name=""/>
        <dsp:cNvSpPr/>
      </dsp:nvSpPr>
      <dsp:spPr>
        <a:xfrm>
          <a:off x="0" y="2443931"/>
          <a:ext cx="5906181" cy="722474"/>
        </a:xfrm>
        <a:prstGeom prst="roundRect">
          <a:avLst/>
        </a:prstGeom>
        <a:solidFill>
          <a:schemeClr val="accent5">
            <a:hueOff val="-923644"/>
            <a:satOff val="192"/>
            <a:lumOff val="-411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Advantages</a:t>
          </a:r>
          <a:endParaRPr lang="en-US" sz="1900" kern="1200"/>
        </a:p>
      </dsp:txBody>
      <dsp:txXfrm>
        <a:off x="35268" y="2479199"/>
        <a:ext cx="5835645" cy="651938"/>
      </dsp:txXfrm>
    </dsp:sp>
    <dsp:sp modelId="{DD0AC1A1-92E7-4D95-A010-39988B700504}">
      <dsp:nvSpPr>
        <dsp:cNvPr id="0" name=""/>
        <dsp:cNvSpPr/>
      </dsp:nvSpPr>
      <dsp:spPr>
        <a:xfrm>
          <a:off x="0" y="3221126"/>
          <a:ext cx="5906181" cy="722474"/>
        </a:xfrm>
        <a:prstGeom prst="roundRect">
          <a:avLst/>
        </a:prstGeom>
        <a:solidFill>
          <a:schemeClr val="accent5">
            <a:hueOff val="-1231526"/>
            <a:satOff val="256"/>
            <a:lumOff val="-549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Some official statistics – like population census data – are accurate by any set of criteria</a:t>
          </a:r>
          <a:endParaRPr lang="en-US" sz="1900" kern="1200"/>
        </a:p>
      </dsp:txBody>
      <dsp:txXfrm>
        <a:off x="35268" y="3256394"/>
        <a:ext cx="5835645" cy="651938"/>
      </dsp:txXfrm>
    </dsp:sp>
    <dsp:sp modelId="{3DD48A10-FA9A-40B4-991F-5EF70485B9CE}">
      <dsp:nvSpPr>
        <dsp:cNvPr id="0" name=""/>
        <dsp:cNvSpPr/>
      </dsp:nvSpPr>
      <dsp:spPr>
        <a:xfrm>
          <a:off x="0" y="3943601"/>
          <a:ext cx="5906181" cy="452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24130" rIns="135128" bIns="24130" numCol="1" spcCol="1270" anchor="t" anchorCtr="0">
          <a:noAutofit/>
        </a:bodyPr>
        <a:lstStyle/>
        <a:p>
          <a:pPr marL="114300" lvl="1" indent="-114300" algn="l" defTabSz="666750">
            <a:lnSpc>
              <a:spcPct val="90000"/>
            </a:lnSpc>
            <a:spcBef>
              <a:spcPct val="0"/>
            </a:spcBef>
            <a:spcAft>
              <a:spcPct val="20000"/>
            </a:spcAft>
            <a:buChar char="•"/>
          </a:pPr>
          <a:r>
            <a:rPr lang="en-GB" sz="1500" kern="1200"/>
            <a:t>To reject them because they contain errors is silly, since all measurement in business research is error-prone</a:t>
          </a:r>
          <a:endParaRPr lang="en-US" sz="1500" kern="1200"/>
        </a:p>
      </dsp:txBody>
      <dsp:txXfrm>
        <a:off x="0" y="3943601"/>
        <a:ext cx="5906181" cy="452295"/>
      </dsp:txXfrm>
    </dsp:sp>
    <dsp:sp modelId="{55462F26-259B-4BE4-87D1-575FC50CDBBD}">
      <dsp:nvSpPr>
        <dsp:cNvPr id="0" name=""/>
        <dsp:cNvSpPr/>
      </dsp:nvSpPr>
      <dsp:spPr>
        <a:xfrm>
          <a:off x="0" y="4395896"/>
          <a:ext cx="5906181" cy="722474"/>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data is gathered ‘unobtrusively, i.e. free from ‘reactive’ effects.</a:t>
          </a:r>
          <a:endParaRPr lang="en-US" sz="1900" kern="1200"/>
        </a:p>
      </dsp:txBody>
      <dsp:txXfrm>
        <a:off x="35268" y="4431164"/>
        <a:ext cx="5835645" cy="6519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AF7229-7915-486C-851E-2786F1BA6A83}">
      <dsp:nvSpPr>
        <dsp:cNvPr id="0" name=""/>
        <dsp:cNvSpPr/>
      </dsp:nvSpPr>
      <dsp:spPr>
        <a:xfrm>
          <a:off x="0" y="2554"/>
          <a:ext cx="5906181"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8C1903F-7965-412A-AE82-6EC84DD0E20D}">
      <dsp:nvSpPr>
        <dsp:cNvPr id="0" name=""/>
        <dsp:cNvSpPr/>
      </dsp:nvSpPr>
      <dsp:spPr>
        <a:xfrm>
          <a:off x="0" y="255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Secondary analysis gives the prospect of being able to explore research questions without having to go through the process of collecting the data yourself.</a:t>
          </a:r>
          <a:endParaRPr lang="en-US" sz="2700" kern="1200"/>
        </a:p>
      </dsp:txBody>
      <dsp:txXfrm>
        <a:off x="0" y="2554"/>
        <a:ext cx="5906181" cy="1741869"/>
      </dsp:txXfrm>
    </dsp:sp>
    <dsp:sp modelId="{01D827A3-4D88-407A-B4A6-8F34F90F064E}">
      <dsp:nvSpPr>
        <dsp:cNvPr id="0" name=""/>
        <dsp:cNvSpPr/>
      </dsp:nvSpPr>
      <dsp:spPr>
        <a:xfrm>
          <a:off x="0" y="1744424"/>
          <a:ext cx="5906181" cy="0"/>
        </a:xfrm>
        <a:prstGeom prst="line">
          <a:avLst/>
        </a:prstGeom>
        <a:solidFill>
          <a:schemeClr val="accent5">
            <a:hueOff val="-769704"/>
            <a:satOff val="160"/>
            <a:lumOff val="-3431"/>
            <a:alphaOff val="0"/>
          </a:schemeClr>
        </a:solidFill>
        <a:ln w="12700" cap="flat" cmpd="sng" algn="ctr">
          <a:solidFill>
            <a:schemeClr val="accent5">
              <a:hueOff val="-769704"/>
              <a:satOff val="160"/>
              <a:lumOff val="-343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2ECE9F-6C09-4F46-9B9A-497ABC3466A9}">
      <dsp:nvSpPr>
        <dsp:cNvPr id="0" name=""/>
        <dsp:cNvSpPr/>
      </dsp:nvSpPr>
      <dsp:spPr>
        <a:xfrm>
          <a:off x="0" y="1744424"/>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Employs high-quality datasets that are based on large, reasonably representative samples.</a:t>
          </a:r>
          <a:endParaRPr lang="en-US" sz="2700" kern="1200"/>
        </a:p>
      </dsp:txBody>
      <dsp:txXfrm>
        <a:off x="0" y="1744424"/>
        <a:ext cx="5906181" cy="1741869"/>
      </dsp:txXfrm>
    </dsp:sp>
    <dsp:sp modelId="{CF4FDDE6-1DEB-4255-8A99-837C6DAE5426}">
      <dsp:nvSpPr>
        <dsp:cNvPr id="0" name=""/>
        <dsp:cNvSpPr/>
      </dsp:nvSpPr>
      <dsp:spPr>
        <a:xfrm>
          <a:off x="0" y="3486293"/>
          <a:ext cx="5906181" cy="0"/>
        </a:xfrm>
        <a:prstGeom prst="line">
          <a:avLst/>
        </a:prstGeom>
        <a:solidFill>
          <a:schemeClr val="accent5">
            <a:hueOff val="-1539407"/>
            <a:satOff val="320"/>
            <a:lumOff val="-6863"/>
            <a:alphaOff val="0"/>
          </a:schemeClr>
        </a:solidFill>
        <a:ln w="12700" cap="flat" cmpd="sng" algn="ctr">
          <a:solidFill>
            <a:schemeClr val="accent5">
              <a:hueOff val="-1539407"/>
              <a:satOff val="320"/>
              <a:lumOff val="-686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F552DD-7592-4236-B7DE-E7D103123595}">
      <dsp:nvSpPr>
        <dsp:cNvPr id="0" name=""/>
        <dsp:cNvSpPr/>
      </dsp:nvSpPr>
      <dsp:spPr>
        <a:xfrm>
          <a:off x="0" y="3486293"/>
          <a:ext cx="5906181" cy="17418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E" sz="2700" kern="1200"/>
            <a:t>Official statistics represent a form of unobtrusive method and enjoy certain advantages (especially lack of reactivity) because of that.</a:t>
          </a:r>
          <a:endParaRPr lang="en-US" sz="2700" kern="1200"/>
        </a:p>
      </dsp:txBody>
      <dsp:txXfrm>
        <a:off x="0" y="3486293"/>
        <a:ext cx="5906181" cy="17418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34AFF6-645A-4EF4-82E0-99BA41770F63}">
      <dsp:nvSpPr>
        <dsp:cNvPr id="0" name=""/>
        <dsp:cNvSpPr/>
      </dsp:nvSpPr>
      <dsp:spPr>
        <a:xfrm>
          <a:off x="12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41B4F91A-6779-4A8C-901C-7F16321AFAD8}">
      <dsp:nvSpPr>
        <dsp:cNvPr id="0" name=""/>
        <dsp:cNvSpPr/>
      </dsp:nvSpPr>
      <dsp:spPr>
        <a:xfrm>
          <a:off x="480082"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Think about data analysis at an early stage in the research process</a:t>
          </a:r>
          <a:endParaRPr lang="en-US" sz="3400" kern="1200"/>
        </a:p>
      </dsp:txBody>
      <dsp:txXfrm>
        <a:off x="560236" y="802089"/>
        <a:ext cx="4149382" cy="2576345"/>
      </dsp:txXfrm>
    </dsp:sp>
    <dsp:sp modelId="{7DD374C3-7A2C-4235-9E0D-C24DD86748B8}">
      <dsp:nvSpPr>
        <dsp:cNvPr id="0" name=""/>
        <dsp:cNvSpPr/>
      </dsp:nvSpPr>
      <dsp:spPr>
        <a:xfrm>
          <a:off x="5268627" y="267023"/>
          <a:ext cx="4309690" cy="273665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8BF9AC0D-DF5D-4D2B-AA8D-71DD6C3CBE6E}">
      <dsp:nvSpPr>
        <dsp:cNvPr id="0" name=""/>
        <dsp:cNvSpPr/>
      </dsp:nvSpPr>
      <dsp:spPr>
        <a:xfrm>
          <a:off x="5747481" y="721935"/>
          <a:ext cx="4309690" cy="2736653"/>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9540" tIns="129540" rIns="129540" bIns="129540" numCol="1" spcCol="1270" anchor="ctr" anchorCtr="0">
          <a:noAutofit/>
        </a:bodyPr>
        <a:lstStyle/>
        <a:p>
          <a:pPr marL="0" lvl="0" indent="0" algn="ctr" defTabSz="1511300">
            <a:lnSpc>
              <a:spcPct val="90000"/>
            </a:lnSpc>
            <a:spcBef>
              <a:spcPct val="0"/>
            </a:spcBef>
            <a:spcAft>
              <a:spcPct val="35000"/>
            </a:spcAft>
            <a:buNone/>
          </a:pPr>
          <a:r>
            <a:rPr lang="en-GB" sz="3400" kern="1200"/>
            <a:t>Decisions about methods and sample size affect the kinds of analysis you can do</a:t>
          </a:r>
          <a:endParaRPr lang="en-US" sz="3400" kern="1200"/>
        </a:p>
      </dsp:txBody>
      <dsp:txXfrm>
        <a:off x="5827635" y="802089"/>
        <a:ext cx="4149382" cy="25763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F12AB9-C57D-42E9-87DB-B2EF5EF363E6}">
      <dsp:nvSpPr>
        <dsp:cNvPr id="0" name=""/>
        <dsp:cNvSpPr/>
      </dsp:nvSpPr>
      <dsp:spPr>
        <a:xfrm>
          <a:off x="0" y="405408"/>
          <a:ext cx="5906181" cy="1061775"/>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hu-HU" sz="2000" b="1" kern="1200"/>
            <a:t>Dispersion</a:t>
          </a:r>
          <a:r>
            <a:rPr lang="hu-HU" sz="2000" kern="1200"/>
            <a:t> means the </a:t>
          </a:r>
          <a:r>
            <a:rPr lang="en-GB" sz="2000" kern="1200"/>
            <a:t>amount of variation in a sample</a:t>
          </a:r>
          <a:r>
            <a:rPr lang="hu-HU" sz="2000" kern="1200"/>
            <a:t>.</a:t>
          </a:r>
          <a:endParaRPr lang="en-US" sz="2000" kern="1200"/>
        </a:p>
      </dsp:txBody>
      <dsp:txXfrm>
        <a:off x="51832" y="457240"/>
        <a:ext cx="5802517" cy="958111"/>
      </dsp:txXfrm>
    </dsp:sp>
    <dsp:sp modelId="{7BE6EE7C-468C-406C-A66D-27317905770F}">
      <dsp:nvSpPr>
        <dsp:cNvPr id="0" name=""/>
        <dsp:cNvSpPr/>
      </dsp:nvSpPr>
      <dsp:spPr>
        <a:xfrm>
          <a:off x="0" y="1524784"/>
          <a:ext cx="5906181" cy="1061775"/>
        </a:xfrm>
        <a:prstGeom prst="roundRect">
          <a:avLst/>
        </a:prstGeom>
        <a:solidFill>
          <a:schemeClr val="accent5">
            <a:hueOff val="-513136"/>
            <a:satOff val="107"/>
            <a:lumOff val="-2288"/>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hu-HU" sz="2000" b="1" kern="1200"/>
            <a:t>Measures of dispersion </a:t>
          </a:r>
          <a:r>
            <a:rPr lang="en-GB" sz="2000" kern="1200"/>
            <a:t>compare levels of variation in different samples</a:t>
          </a:r>
          <a:r>
            <a:rPr lang="hu-HU" sz="2000" kern="1200"/>
            <a:t> to see if</a:t>
          </a:r>
          <a:r>
            <a:rPr lang="en-GB" sz="2000" kern="1200"/>
            <a:t> there</a:t>
          </a:r>
          <a:r>
            <a:rPr lang="hu-HU" sz="2000" kern="1200"/>
            <a:t> is</a:t>
          </a:r>
          <a:r>
            <a:rPr lang="en-GB" sz="2000" kern="1200"/>
            <a:t> more variability in a variable in </a:t>
          </a:r>
          <a:r>
            <a:rPr lang="hu-HU" sz="2000" kern="1200"/>
            <a:t>one </a:t>
          </a:r>
          <a:r>
            <a:rPr lang="en-GB" sz="2000" kern="1200"/>
            <a:t>sample than in </a:t>
          </a:r>
          <a:r>
            <a:rPr lang="hu-HU" sz="2000" kern="1200"/>
            <a:t>another.</a:t>
          </a:r>
          <a:endParaRPr lang="en-US" sz="2000" kern="1200"/>
        </a:p>
      </dsp:txBody>
      <dsp:txXfrm>
        <a:off x="51832" y="1576616"/>
        <a:ext cx="5802517" cy="958111"/>
      </dsp:txXfrm>
    </dsp:sp>
    <dsp:sp modelId="{346EF329-3AC0-490E-AE1D-10EA10065234}">
      <dsp:nvSpPr>
        <dsp:cNvPr id="0" name=""/>
        <dsp:cNvSpPr/>
      </dsp:nvSpPr>
      <dsp:spPr>
        <a:xfrm>
          <a:off x="0" y="2644159"/>
          <a:ext cx="5906181" cy="1061775"/>
        </a:xfrm>
        <a:prstGeom prst="roundRect">
          <a:avLst/>
        </a:prstGeom>
        <a:solidFill>
          <a:schemeClr val="accent5">
            <a:hueOff val="-1026271"/>
            <a:satOff val="213"/>
            <a:lumOff val="-4575"/>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hu-HU" sz="2000" b="1" kern="1200"/>
            <a:t>The range </a:t>
          </a:r>
          <a:r>
            <a:rPr lang="hu-HU" sz="2000" kern="1200"/>
            <a:t>is the difference between the minimum and maximum values in a sample</a:t>
          </a:r>
          <a:r>
            <a:rPr lang="en-GB" sz="2000" kern="1200"/>
            <a:t>.</a:t>
          </a:r>
          <a:endParaRPr lang="en-US" sz="2000" kern="1200"/>
        </a:p>
      </dsp:txBody>
      <dsp:txXfrm>
        <a:off x="51832" y="2695991"/>
        <a:ext cx="5802517" cy="958111"/>
      </dsp:txXfrm>
    </dsp:sp>
    <dsp:sp modelId="{8E396867-FC66-4DC5-81ED-8B6365B92641}">
      <dsp:nvSpPr>
        <dsp:cNvPr id="0" name=""/>
        <dsp:cNvSpPr/>
      </dsp:nvSpPr>
      <dsp:spPr>
        <a:xfrm>
          <a:off x="0" y="3763534"/>
          <a:ext cx="5906181" cy="1061775"/>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hu-HU" sz="2000" b="1" kern="1200"/>
            <a:t>The </a:t>
          </a:r>
          <a:r>
            <a:rPr lang="en-GB" sz="2000" b="1" kern="1200"/>
            <a:t>standard deviation</a:t>
          </a:r>
          <a:r>
            <a:rPr lang="hu-HU" sz="2000" b="1" kern="1200"/>
            <a:t> </a:t>
          </a:r>
          <a:r>
            <a:rPr lang="hu-HU" sz="2000" kern="1200"/>
            <a:t>is the </a:t>
          </a:r>
          <a:r>
            <a:rPr lang="en-GB" sz="2000" kern="1200"/>
            <a:t>average amount of variation around the mean</a:t>
          </a:r>
          <a:r>
            <a:rPr lang="hu-HU" sz="2000" kern="1200"/>
            <a:t>, reducing the impact of extreme values (outliers)</a:t>
          </a:r>
          <a:r>
            <a:rPr lang="en-GB" sz="2000" kern="1200"/>
            <a:t>.</a:t>
          </a:r>
          <a:r>
            <a:rPr lang="hu-HU" sz="2000" kern="1200"/>
            <a:t> </a:t>
          </a:r>
          <a:endParaRPr lang="en-US" sz="2000" kern="1200"/>
        </a:p>
      </dsp:txBody>
      <dsp:txXfrm>
        <a:off x="51832" y="3815366"/>
        <a:ext cx="5802517" cy="9581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57A261-2D3F-400A-9841-52ED4134BD88}">
      <dsp:nvSpPr>
        <dsp:cNvPr id="0" name=""/>
        <dsp:cNvSpPr/>
      </dsp:nvSpPr>
      <dsp:spPr>
        <a:xfrm>
          <a:off x="0" y="279814"/>
          <a:ext cx="5906181" cy="8950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Spearman’s </a:t>
          </a:r>
          <a:r>
            <a:rPr lang="en-GB" sz="1700" b="1" i="1" kern="1200"/>
            <a:t>rho</a:t>
          </a:r>
          <a:r>
            <a:rPr lang="hu-HU" sz="1700" kern="1200"/>
            <a:t>: for the </a:t>
          </a:r>
          <a:r>
            <a:rPr lang="en-GB" sz="1700" kern="1200"/>
            <a:t>relationship between two ordinal variables</a:t>
          </a:r>
          <a:r>
            <a:rPr lang="hu-HU" sz="1700" kern="1200"/>
            <a:t>,</a:t>
          </a:r>
          <a:r>
            <a:rPr lang="en-GB" sz="1700" kern="1200"/>
            <a:t> or</a:t>
          </a:r>
          <a:r>
            <a:rPr lang="hu-HU" sz="1700" kern="1200"/>
            <a:t> </a:t>
          </a:r>
          <a:r>
            <a:rPr lang="en-GB" sz="1700" kern="1200"/>
            <a:t>one ordinal and one interval/ratio variable</a:t>
          </a:r>
          <a:r>
            <a:rPr lang="hu-HU" sz="1700" kern="1200"/>
            <a:t>  (values of </a:t>
          </a:r>
          <a:r>
            <a:rPr lang="en-GB" sz="1700" kern="1200"/>
            <a:t>-1 </a:t>
          </a:r>
          <a:r>
            <a:rPr lang="hu-HU" sz="1700" kern="1200"/>
            <a:t>to</a:t>
          </a:r>
          <a:r>
            <a:rPr lang="en-GB" sz="1700" kern="1200"/>
            <a:t> +1</a:t>
          </a:r>
          <a:r>
            <a:rPr lang="hu-HU" sz="1700" kern="1200"/>
            <a:t>)</a:t>
          </a:r>
          <a:endParaRPr lang="en-US" sz="1700" kern="1200"/>
        </a:p>
      </dsp:txBody>
      <dsp:txXfrm>
        <a:off x="43693" y="323507"/>
        <a:ext cx="5818795" cy="807664"/>
      </dsp:txXfrm>
    </dsp:sp>
    <dsp:sp modelId="{9F73E9FF-7D29-4041-94F8-B559A6B7CC28}">
      <dsp:nvSpPr>
        <dsp:cNvPr id="0" name=""/>
        <dsp:cNvSpPr/>
      </dsp:nvSpPr>
      <dsp:spPr>
        <a:xfrm>
          <a:off x="0" y="1223824"/>
          <a:ext cx="5906181" cy="895050"/>
        </a:xfrm>
        <a:prstGeom prst="roundRect">
          <a:avLst/>
        </a:prstGeom>
        <a:solidFill>
          <a:schemeClr val="accent5">
            <a:hueOff val="-384852"/>
            <a:satOff val="80"/>
            <a:lumOff val="-17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Phi coefficient</a:t>
          </a:r>
          <a:r>
            <a:rPr lang="hu-HU" sz="1700" kern="1200"/>
            <a:t>: for the</a:t>
          </a:r>
          <a:r>
            <a:rPr lang="en-GB" sz="1700" kern="1200"/>
            <a:t> relationship between two dichotomous variables </a:t>
          </a:r>
          <a:r>
            <a:rPr lang="hu-HU" sz="1700" kern="1200"/>
            <a:t>(values of </a:t>
          </a:r>
          <a:r>
            <a:rPr lang="en-GB" sz="1700" kern="1200"/>
            <a:t>-1 </a:t>
          </a:r>
          <a:r>
            <a:rPr lang="hu-HU" sz="1700" kern="1200"/>
            <a:t>to</a:t>
          </a:r>
          <a:r>
            <a:rPr lang="en-GB" sz="1700" kern="1200"/>
            <a:t> +1</a:t>
          </a:r>
          <a:r>
            <a:rPr lang="hu-HU" sz="1700" kern="1200"/>
            <a:t>) </a:t>
          </a:r>
          <a:endParaRPr lang="en-US" sz="1700" kern="1200"/>
        </a:p>
      </dsp:txBody>
      <dsp:txXfrm>
        <a:off x="43693" y="1267517"/>
        <a:ext cx="5818795" cy="807664"/>
      </dsp:txXfrm>
    </dsp:sp>
    <dsp:sp modelId="{9FA0ECD4-FB17-49B4-B83E-50462A3554C7}">
      <dsp:nvSpPr>
        <dsp:cNvPr id="0" name=""/>
        <dsp:cNvSpPr/>
      </dsp:nvSpPr>
      <dsp:spPr>
        <a:xfrm>
          <a:off x="0" y="2167834"/>
          <a:ext cx="5906181" cy="895050"/>
        </a:xfrm>
        <a:prstGeom prst="roundRect">
          <a:avLst/>
        </a:prstGeom>
        <a:solidFill>
          <a:schemeClr val="accent5">
            <a:hueOff val="-769704"/>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Cramer’s </a:t>
          </a:r>
          <a:r>
            <a:rPr lang="en-GB" sz="1700" b="1" i="1" kern="1200"/>
            <a:t>V</a:t>
          </a:r>
          <a:r>
            <a:rPr lang="hu-HU" sz="1700" kern="1200"/>
            <a:t>: for the</a:t>
          </a:r>
          <a:r>
            <a:rPr lang="en-GB" sz="1700" kern="1200"/>
            <a:t> relationship between two nominal variables</a:t>
          </a:r>
          <a:r>
            <a:rPr lang="hu-HU" sz="1700" kern="1200"/>
            <a:t>,</a:t>
          </a:r>
          <a:r>
            <a:rPr lang="en-GB" sz="1700" kern="1200"/>
            <a:t> or one nominal and one ordinal variable</a:t>
          </a:r>
          <a:r>
            <a:rPr lang="hu-HU" sz="1700" kern="1200"/>
            <a:t> (values be</a:t>
          </a:r>
          <a:r>
            <a:rPr lang="en-GB" sz="1700" kern="1200"/>
            <a:t>tween 0</a:t>
          </a:r>
          <a:r>
            <a:rPr lang="hu-HU" sz="1700" kern="1200"/>
            <a:t> and </a:t>
          </a:r>
          <a:r>
            <a:rPr lang="en-GB" sz="1700" kern="1200"/>
            <a:t>1</a:t>
          </a:r>
          <a:r>
            <a:rPr lang="hu-HU" sz="1700" kern="1200"/>
            <a:t>)</a:t>
          </a:r>
          <a:endParaRPr lang="en-US" sz="1700" kern="1200"/>
        </a:p>
      </dsp:txBody>
      <dsp:txXfrm>
        <a:off x="43693" y="2211527"/>
        <a:ext cx="5818795" cy="807664"/>
      </dsp:txXfrm>
    </dsp:sp>
    <dsp:sp modelId="{4108D2B3-AD38-4A71-AE53-A8AEBD3D1016}">
      <dsp:nvSpPr>
        <dsp:cNvPr id="0" name=""/>
        <dsp:cNvSpPr/>
      </dsp:nvSpPr>
      <dsp:spPr>
        <a:xfrm>
          <a:off x="0" y="3111844"/>
          <a:ext cx="5906181" cy="895050"/>
        </a:xfrm>
        <a:prstGeom prst="roundRect">
          <a:avLst/>
        </a:prstGeom>
        <a:solidFill>
          <a:schemeClr val="accent5">
            <a:hueOff val="-1154555"/>
            <a:satOff val="240"/>
            <a:lumOff val="-51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Comparing means</a:t>
          </a:r>
          <a:r>
            <a:rPr lang="hu-HU" sz="1700" kern="1200"/>
            <a:t>: </a:t>
          </a:r>
          <a:r>
            <a:rPr lang="en-GB" sz="1700" kern="1200"/>
            <a:t>when </a:t>
          </a:r>
          <a:r>
            <a:rPr lang="hu-HU" sz="1700" kern="1200"/>
            <a:t>a </a:t>
          </a:r>
          <a:r>
            <a:rPr lang="en-GB" sz="1700" kern="1200"/>
            <a:t>nominal variable </a:t>
          </a:r>
          <a:r>
            <a:rPr lang="hu-HU" sz="1700" kern="1200"/>
            <a:t>is </a:t>
          </a:r>
          <a:r>
            <a:rPr lang="en-GB" sz="1700" kern="1200"/>
            <a:t>identified as </a:t>
          </a:r>
          <a:r>
            <a:rPr lang="hu-HU" sz="1700" kern="1200"/>
            <a:t>the independent variable, the means of the interval/ratio variable are compared for each sub-group of the nominal variable</a:t>
          </a:r>
          <a:endParaRPr lang="en-US" sz="1700" kern="1200"/>
        </a:p>
      </dsp:txBody>
      <dsp:txXfrm>
        <a:off x="43693" y="3155537"/>
        <a:ext cx="5818795" cy="807664"/>
      </dsp:txXfrm>
    </dsp:sp>
    <dsp:sp modelId="{CD8D6D27-E399-4398-9433-80CBE16A286A}">
      <dsp:nvSpPr>
        <dsp:cNvPr id="0" name=""/>
        <dsp:cNvSpPr/>
      </dsp:nvSpPr>
      <dsp:spPr>
        <a:xfrm>
          <a:off x="0" y="4055854"/>
          <a:ext cx="5906181" cy="895050"/>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hu-HU" sz="1700" b="1" i="1" kern="1200"/>
            <a:t>eta</a:t>
          </a:r>
          <a:r>
            <a:rPr lang="hu-HU" sz="1700" kern="1200"/>
            <a:t>:  for the level of association between different types of variables, even when there is no linear relationship between them</a:t>
          </a:r>
          <a:endParaRPr lang="en-US" sz="1700" kern="1200"/>
        </a:p>
      </dsp:txBody>
      <dsp:txXfrm>
        <a:off x="43693" y="4099547"/>
        <a:ext cx="5818795" cy="807664"/>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B29E3BB-75AD-4614-812A-B78E69A06621}">
      <dsp:nvSpPr>
        <dsp:cNvPr id="0" name=""/>
        <dsp:cNvSpPr/>
      </dsp:nvSpPr>
      <dsp:spPr>
        <a:xfrm>
          <a:off x="0" y="12109"/>
          <a:ext cx="5906181" cy="95062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a:t>
          </a:r>
          <a:r>
            <a:rPr lang="en-US" sz="2500" b="1" kern="1200"/>
            <a:t>chi-square</a:t>
          </a:r>
          <a:r>
            <a:rPr lang="en-US" sz="2500" kern="1200"/>
            <a:t> test</a:t>
          </a:r>
        </a:p>
      </dsp:txBody>
      <dsp:txXfrm>
        <a:off x="46406" y="58515"/>
        <a:ext cx="5813369" cy="857813"/>
      </dsp:txXfrm>
    </dsp:sp>
    <dsp:sp modelId="{68304E37-91A7-4E33-BAD0-215E4F9131A4}">
      <dsp:nvSpPr>
        <dsp:cNvPr id="0" name=""/>
        <dsp:cNvSpPr/>
      </dsp:nvSpPr>
      <dsp:spPr>
        <a:xfrm>
          <a:off x="0" y="962734"/>
          <a:ext cx="5906181" cy="879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establishes how confident we can be that there is a relationship between the two variables in the population</a:t>
          </a:r>
        </a:p>
      </dsp:txBody>
      <dsp:txXfrm>
        <a:off x="0" y="962734"/>
        <a:ext cx="5906181" cy="879750"/>
      </dsp:txXfrm>
    </dsp:sp>
    <dsp:sp modelId="{F51441F3-82EC-44C9-8D8F-E6D99DD27EF3}">
      <dsp:nvSpPr>
        <dsp:cNvPr id="0" name=""/>
        <dsp:cNvSpPr/>
      </dsp:nvSpPr>
      <dsp:spPr>
        <a:xfrm>
          <a:off x="0" y="1842484"/>
          <a:ext cx="5906181" cy="950625"/>
        </a:xfrm>
        <a:prstGeom prst="roundRect">
          <a:avLst/>
        </a:prstGeom>
        <a:solidFill>
          <a:schemeClr val="accent2">
            <a:hueOff val="-750585"/>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Correlation and </a:t>
          </a:r>
          <a:r>
            <a:rPr lang="en-US" sz="2500" b="1" kern="1200"/>
            <a:t>statistical significance</a:t>
          </a:r>
          <a:endParaRPr lang="en-US" sz="2500" kern="1200"/>
        </a:p>
      </dsp:txBody>
      <dsp:txXfrm>
        <a:off x="46406" y="1888890"/>
        <a:ext cx="5813369" cy="857813"/>
      </dsp:txXfrm>
    </dsp:sp>
    <dsp:sp modelId="{A95F39AE-C5E3-42A3-B816-21D31B088ACB}">
      <dsp:nvSpPr>
        <dsp:cNvPr id="0" name=""/>
        <dsp:cNvSpPr/>
      </dsp:nvSpPr>
      <dsp:spPr>
        <a:xfrm>
          <a:off x="0" y="2793109"/>
          <a:ext cx="5906181" cy="8797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provides information about the likelihood that the coefficient will be found in the population from which the sample was taken</a:t>
          </a:r>
        </a:p>
      </dsp:txBody>
      <dsp:txXfrm>
        <a:off x="0" y="2793109"/>
        <a:ext cx="5906181" cy="879750"/>
      </dsp:txXfrm>
    </dsp:sp>
    <dsp:sp modelId="{6875B1B6-3FCE-4CB2-86FE-5053FAE4C8E9}">
      <dsp:nvSpPr>
        <dsp:cNvPr id="0" name=""/>
        <dsp:cNvSpPr/>
      </dsp:nvSpPr>
      <dsp:spPr>
        <a:xfrm>
          <a:off x="0" y="3672859"/>
          <a:ext cx="5906181" cy="950625"/>
        </a:xfrm>
        <a:prstGeom prst="roundRect">
          <a:avLst/>
        </a:prstGeom>
        <a:solidFill>
          <a:schemeClr val="accent2">
            <a:hueOff val="-150117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Comparing means and statistical significance – the </a:t>
          </a:r>
          <a:r>
            <a:rPr lang="en-US" sz="2500" b="1" kern="1200"/>
            <a:t>F statistic</a:t>
          </a:r>
          <a:endParaRPr lang="en-US" sz="2500" kern="1200"/>
        </a:p>
      </dsp:txBody>
      <dsp:txXfrm>
        <a:off x="46406" y="3719265"/>
        <a:ext cx="5813369" cy="857813"/>
      </dsp:txXfrm>
    </dsp:sp>
    <dsp:sp modelId="{A6E4E73B-D05A-4C28-8D10-FB2C9DD64A29}">
      <dsp:nvSpPr>
        <dsp:cNvPr id="0" name=""/>
        <dsp:cNvSpPr/>
      </dsp:nvSpPr>
      <dsp:spPr>
        <a:xfrm>
          <a:off x="0" y="4623484"/>
          <a:ext cx="5906181" cy="5951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7521"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expresses the amount of explained variance in relation to the amount of error variance</a:t>
          </a:r>
        </a:p>
      </dsp:txBody>
      <dsp:txXfrm>
        <a:off x="0" y="4623484"/>
        <a:ext cx="5906181" cy="59512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41D574-6CF7-4496-96D9-6872C30156AC}">
      <dsp:nvSpPr>
        <dsp:cNvPr id="0" name=""/>
        <dsp:cNvSpPr/>
      </dsp:nvSpPr>
      <dsp:spPr>
        <a:xfrm>
          <a:off x="0" y="4086"/>
          <a:ext cx="5906181" cy="87042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AD7801-875A-42FE-AF81-FDE166983B32}">
      <dsp:nvSpPr>
        <dsp:cNvPr id="0" name=""/>
        <dsp:cNvSpPr/>
      </dsp:nvSpPr>
      <dsp:spPr>
        <a:xfrm>
          <a:off x="263303" y="199931"/>
          <a:ext cx="478733" cy="47873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467F5-F392-4079-8AD4-3E1583E74844}">
      <dsp:nvSpPr>
        <dsp:cNvPr id="0" name=""/>
        <dsp:cNvSpPr/>
      </dsp:nvSpPr>
      <dsp:spPr>
        <a:xfrm>
          <a:off x="1005339" y="408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66750">
            <a:lnSpc>
              <a:spcPct val="100000"/>
            </a:lnSpc>
            <a:spcBef>
              <a:spcPct val="0"/>
            </a:spcBef>
            <a:spcAft>
              <a:spcPct val="35000"/>
            </a:spcAft>
            <a:buNone/>
          </a:pPr>
          <a:r>
            <a:rPr lang="en-GB" sz="1500" kern="1200"/>
            <a:t>Techniques of data analysis are applicable to some types of variable and not others.</a:t>
          </a:r>
          <a:endParaRPr lang="en-US" sz="1500" kern="1200"/>
        </a:p>
      </dsp:txBody>
      <dsp:txXfrm>
        <a:off x="1005339" y="4086"/>
        <a:ext cx="4900841" cy="870424"/>
      </dsp:txXfrm>
    </dsp:sp>
    <dsp:sp modelId="{FDC077B5-DD19-4B30-A7D8-3E7F543FF7BA}">
      <dsp:nvSpPr>
        <dsp:cNvPr id="0" name=""/>
        <dsp:cNvSpPr/>
      </dsp:nvSpPr>
      <dsp:spPr>
        <a:xfrm>
          <a:off x="0" y="1092116"/>
          <a:ext cx="5906181" cy="87042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752D06A-E9C6-41FB-898B-FC01E459CDFD}">
      <dsp:nvSpPr>
        <dsp:cNvPr id="0" name=""/>
        <dsp:cNvSpPr/>
      </dsp:nvSpPr>
      <dsp:spPr>
        <a:xfrm>
          <a:off x="263303" y="1287962"/>
          <a:ext cx="478733" cy="47873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257EDB-1D98-4A3F-B946-85FC50CA2F2B}">
      <dsp:nvSpPr>
        <dsp:cNvPr id="0" name=""/>
        <dsp:cNvSpPr/>
      </dsp:nvSpPr>
      <dsp:spPr>
        <a:xfrm>
          <a:off x="1005339" y="109211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66750">
            <a:lnSpc>
              <a:spcPct val="100000"/>
            </a:lnSpc>
            <a:spcBef>
              <a:spcPct val="0"/>
            </a:spcBef>
            <a:spcAft>
              <a:spcPct val="35000"/>
            </a:spcAft>
            <a:buNone/>
          </a:pPr>
          <a:r>
            <a:rPr lang="en-GB" sz="1500" kern="1200"/>
            <a:t>Consider kinds of data collected and the implications for the sorts of techniques employed.</a:t>
          </a:r>
          <a:endParaRPr lang="en-US" sz="1500" kern="1200"/>
        </a:p>
      </dsp:txBody>
      <dsp:txXfrm>
        <a:off x="1005339" y="1092116"/>
        <a:ext cx="4900841" cy="870424"/>
      </dsp:txXfrm>
    </dsp:sp>
    <dsp:sp modelId="{FAF04C72-9938-4BE5-8521-6C85919BE433}">
      <dsp:nvSpPr>
        <dsp:cNvPr id="0" name=""/>
        <dsp:cNvSpPr/>
      </dsp:nvSpPr>
      <dsp:spPr>
        <a:xfrm>
          <a:off x="0" y="2180146"/>
          <a:ext cx="5906181" cy="87042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05D3EC-FFCE-410E-923B-F7E401534F05}">
      <dsp:nvSpPr>
        <dsp:cNvPr id="0" name=""/>
        <dsp:cNvSpPr/>
      </dsp:nvSpPr>
      <dsp:spPr>
        <a:xfrm>
          <a:off x="263303" y="2375992"/>
          <a:ext cx="478733" cy="47873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B64BFD5-728D-4A04-A96D-B843D21F05B2}">
      <dsp:nvSpPr>
        <dsp:cNvPr id="0" name=""/>
        <dsp:cNvSpPr/>
      </dsp:nvSpPr>
      <dsp:spPr>
        <a:xfrm>
          <a:off x="1005339" y="2180146"/>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66750">
            <a:lnSpc>
              <a:spcPct val="100000"/>
            </a:lnSpc>
            <a:spcBef>
              <a:spcPct val="0"/>
            </a:spcBef>
            <a:spcAft>
              <a:spcPct val="35000"/>
            </a:spcAft>
            <a:buNone/>
          </a:pPr>
          <a:r>
            <a:rPr lang="en-GB" sz="1500" kern="1200"/>
            <a:t>Become familiar with computer software such as SPSS before you begin designing your research instruments</a:t>
          </a:r>
          <a:endParaRPr lang="en-US" sz="1500" kern="1200"/>
        </a:p>
      </dsp:txBody>
      <dsp:txXfrm>
        <a:off x="1005339" y="2180146"/>
        <a:ext cx="4900841" cy="870424"/>
      </dsp:txXfrm>
    </dsp:sp>
    <dsp:sp modelId="{037B65B8-65A3-40CE-8644-FB7E3188149D}">
      <dsp:nvSpPr>
        <dsp:cNvPr id="0" name=""/>
        <dsp:cNvSpPr/>
      </dsp:nvSpPr>
      <dsp:spPr>
        <a:xfrm>
          <a:off x="0" y="3268177"/>
          <a:ext cx="5906181" cy="870424"/>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88DAF2-7C27-4983-A865-BE565C9887BC}">
      <dsp:nvSpPr>
        <dsp:cNvPr id="0" name=""/>
        <dsp:cNvSpPr/>
      </dsp:nvSpPr>
      <dsp:spPr>
        <a:xfrm>
          <a:off x="263303" y="3464022"/>
          <a:ext cx="478733" cy="47873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DAFCB1-BF4B-43F5-8A54-BA1EDE6A0D65}">
      <dsp:nvSpPr>
        <dsp:cNvPr id="0" name=""/>
        <dsp:cNvSpPr/>
      </dsp:nvSpPr>
      <dsp:spPr>
        <a:xfrm>
          <a:off x="1005339" y="326817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66750">
            <a:lnSpc>
              <a:spcPct val="100000"/>
            </a:lnSpc>
            <a:spcBef>
              <a:spcPct val="0"/>
            </a:spcBef>
            <a:spcAft>
              <a:spcPct val="35000"/>
            </a:spcAft>
            <a:buNone/>
          </a:pPr>
          <a:r>
            <a:rPr lang="en-GB" sz="1500" kern="1200" dirty="0"/>
            <a:t>Make sure you are thoroughly familiar with the techniques introduced in this PPT and when you can and cannot use them.</a:t>
          </a:r>
          <a:endParaRPr lang="en-US" sz="1500" kern="1200" dirty="0"/>
        </a:p>
      </dsp:txBody>
      <dsp:txXfrm>
        <a:off x="1005339" y="3268177"/>
        <a:ext cx="4900841" cy="870424"/>
      </dsp:txXfrm>
    </dsp:sp>
    <dsp:sp modelId="{58C6D740-7EC3-41ED-AF93-16317D8A5247}">
      <dsp:nvSpPr>
        <dsp:cNvPr id="0" name=""/>
        <dsp:cNvSpPr/>
      </dsp:nvSpPr>
      <dsp:spPr>
        <a:xfrm>
          <a:off x="0" y="4356207"/>
          <a:ext cx="5906181" cy="870424"/>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BBAC1F-9DA2-49DE-867F-212C6D9E0CE2}">
      <dsp:nvSpPr>
        <dsp:cNvPr id="0" name=""/>
        <dsp:cNvSpPr/>
      </dsp:nvSpPr>
      <dsp:spPr>
        <a:xfrm>
          <a:off x="263303" y="4552052"/>
          <a:ext cx="478733" cy="47873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D3205F3-A18D-4904-8770-928FFAF8FFFE}">
      <dsp:nvSpPr>
        <dsp:cNvPr id="0" name=""/>
        <dsp:cNvSpPr/>
      </dsp:nvSpPr>
      <dsp:spPr>
        <a:xfrm>
          <a:off x="1005339" y="4356207"/>
          <a:ext cx="4900841" cy="8704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2120" tIns="92120" rIns="92120" bIns="92120" numCol="1" spcCol="1270" anchor="ctr" anchorCtr="0">
          <a:noAutofit/>
        </a:bodyPr>
        <a:lstStyle/>
        <a:p>
          <a:pPr marL="0" lvl="0" indent="0" algn="l" defTabSz="666750">
            <a:lnSpc>
              <a:spcPct val="100000"/>
            </a:lnSpc>
            <a:spcBef>
              <a:spcPct val="0"/>
            </a:spcBef>
            <a:spcAft>
              <a:spcPct val="35000"/>
            </a:spcAft>
            <a:buNone/>
          </a:pPr>
          <a:r>
            <a:rPr lang="en-GB" sz="1500" kern="1200"/>
            <a:t>Do not confuse statistical significance with substantive significance.</a:t>
          </a:r>
          <a:endParaRPr lang="en-US" sz="1500" kern="1200"/>
        </a:p>
      </dsp:txBody>
      <dsp:txXfrm>
        <a:off x="1005339" y="4356207"/>
        <a:ext cx="4900841" cy="87042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8EBA42-250A-4AC3-BC2C-E051C1F52008}">
      <dsp:nvSpPr>
        <dsp:cNvPr id="0" name=""/>
        <dsp:cNvSpPr/>
      </dsp:nvSpPr>
      <dsp:spPr>
        <a:xfrm>
          <a:off x="0" y="57452"/>
          <a:ext cx="5906181" cy="164575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hu-HU" sz="3100" kern="1200"/>
            <a:t>Most professional researchers use it;</a:t>
          </a:r>
          <a:endParaRPr lang="en-US" sz="3100" kern="1200"/>
        </a:p>
      </dsp:txBody>
      <dsp:txXfrm>
        <a:off x="80339" y="137791"/>
        <a:ext cx="5745503" cy="1485073"/>
      </dsp:txXfrm>
    </dsp:sp>
    <dsp:sp modelId="{B788539C-88A8-4E7E-8BBC-30B1B78C7D67}">
      <dsp:nvSpPr>
        <dsp:cNvPr id="0" name=""/>
        <dsp:cNvSpPr/>
      </dsp:nvSpPr>
      <dsp:spPr>
        <a:xfrm>
          <a:off x="0" y="1792483"/>
          <a:ext cx="5906181" cy="1645751"/>
        </a:xfrm>
        <a:prstGeom prst="roundRect">
          <a:avLst/>
        </a:prstGeom>
        <a:solidFill>
          <a:schemeClr val="accent2">
            <a:hueOff val="-750585"/>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hu-HU" sz="3100" kern="1200"/>
            <a:t>You learn a valuable transferable skill;</a:t>
          </a:r>
          <a:endParaRPr lang="en-US" sz="3100" kern="1200"/>
        </a:p>
      </dsp:txBody>
      <dsp:txXfrm>
        <a:off x="80339" y="1872822"/>
        <a:ext cx="5745503" cy="1485073"/>
      </dsp:txXfrm>
    </dsp:sp>
    <dsp:sp modelId="{A9EA852F-9DA0-4E9F-B2CB-297C434FFC57}">
      <dsp:nvSpPr>
        <dsp:cNvPr id="0" name=""/>
        <dsp:cNvSpPr/>
      </dsp:nvSpPr>
      <dsp:spPr>
        <a:xfrm>
          <a:off x="0" y="3527514"/>
          <a:ext cx="5906181" cy="1645751"/>
        </a:xfrm>
        <a:prstGeom prst="roundRect">
          <a:avLst/>
        </a:prstGeom>
        <a:solidFill>
          <a:schemeClr val="accent2">
            <a:hueOff val="-150117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hu-HU" sz="3100" kern="1200"/>
            <a:t>Otherwise, you would need to master</a:t>
          </a:r>
          <a:r>
            <a:rPr lang="en-GB" sz="3100" kern="1200"/>
            <a:t> </a:t>
          </a:r>
          <a:r>
            <a:rPr lang="hu-HU" sz="3100" kern="1200"/>
            <a:t>the underlying formula for each analytic technique.</a:t>
          </a:r>
          <a:endParaRPr lang="en-US" sz="3100" kern="1200"/>
        </a:p>
      </dsp:txBody>
      <dsp:txXfrm>
        <a:off x="80339" y="3607853"/>
        <a:ext cx="5745503" cy="1485073"/>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9794C3-C4B8-4F19-BD79-883CD3BA86C7}">
      <dsp:nvSpPr>
        <dsp:cNvPr id="0" name=""/>
        <dsp:cNvSpPr/>
      </dsp:nvSpPr>
      <dsp:spPr>
        <a:xfrm>
          <a:off x="0" y="9577"/>
          <a:ext cx="5906181" cy="168918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hu-HU" sz="2500" kern="1200"/>
            <a:t>A notepad and a calculator, if you have a small number of cases;</a:t>
          </a:r>
          <a:endParaRPr lang="en-US" sz="2500" kern="1200"/>
        </a:p>
      </dsp:txBody>
      <dsp:txXfrm>
        <a:off x="82459" y="92036"/>
        <a:ext cx="5741263" cy="1524269"/>
      </dsp:txXfrm>
    </dsp:sp>
    <dsp:sp modelId="{CE4B7DE7-E48D-4ED9-9B7D-F093264F7B09}">
      <dsp:nvSpPr>
        <dsp:cNvPr id="0" name=""/>
        <dsp:cNvSpPr/>
      </dsp:nvSpPr>
      <dsp:spPr>
        <a:xfrm>
          <a:off x="0" y="1770765"/>
          <a:ext cx="5906181" cy="1689187"/>
        </a:xfrm>
        <a:prstGeom prst="roundRect">
          <a:avLst/>
        </a:prstGeom>
        <a:solidFill>
          <a:schemeClr val="accent2">
            <a:hueOff val="-750585"/>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hu-HU" sz="2500" kern="1200"/>
            <a:t>Excel or a similar spreadsheet programme, if you have only a few variables to examine and simple statistical calculations to perform;</a:t>
          </a:r>
          <a:endParaRPr lang="en-US" sz="2500" kern="1200"/>
        </a:p>
      </dsp:txBody>
      <dsp:txXfrm>
        <a:off x="82459" y="1853224"/>
        <a:ext cx="5741263" cy="1524269"/>
      </dsp:txXfrm>
    </dsp:sp>
    <dsp:sp modelId="{FD996063-79AD-4DBF-90BD-0645DDC84267}">
      <dsp:nvSpPr>
        <dsp:cNvPr id="0" name=""/>
        <dsp:cNvSpPr/>
      </dsp:nvSpPr>
      <dsp:spPr>
        <a:xfrm>
          <a:off x="0" y="3531952"/>
          <a:ext cx="5906181" cy="1689187"/>
        </a:xfrm>
        <a:prstGeom prst="roundRect">
          <a:avLst/>
        </a:prstGeom>
        <a:solidFill>
          <a:schemeClr val="accent2">
            <a:hueOff val="-150117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hu-HU" sz="2500" kern="1200"/>
            <a:t>Access or a similar database programme, if you want to be able to locate data in lots of different ways without numerical significance.</a:t>
          </a:r>
          <a:endParaRPr lang="en-US" sz="2500" kern="1200"/>
        </a:p>
      </dsp:txBody>
      <dsp:txXfrm>
        <a:off x="82459" y="3614411"/>
        <a:ext cx="5741263" cy="1524269"/>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1BAB8F-A5C0-4075-AE7E-750EA5D91F3F}">
      <dsp:nvSpPr>
        <dsp:cNvPr id="0" name=""/>
        <dsp:cNvSpPr/>
      </dsp:nvSpPr>
      <dsp:spPr>
        <a:xfrm>
          <a:off x="0" y="384292"/>
          <a:ext cx="5906181" cy="855562"/>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a:t>
          </a:r>
          <a:r>
            <a:rPr lang="hu-HU" sz="1600" kern="1200"/>
            <a:t>tart thinking about this before you finali</a:t>
          </a:r>
          <a:r>
            <a:rPr lang="en-GB" sz="1600" kern="1200"/>
            <a:t>z</a:t>
          </a:r>
          <a:r>
            <a:rPr lang="hu-HU" sz="1600" kern="1200"/>
            <a:t>e your questionnaire</a:t>
          </a:r>
          <a:r>
            <a:rPr lang="en-GB" sz="1600" kern="1200"/>
            <a:t>.</a:t>
          </a:r>
          <a:endParaRPr lang="en-US" sz="1600" kern="1200"/>
        </a:p>
      </dsp:txBody>
      <dsp:txXfrm>
        <a:off x="41765" y="426057"/>
        <a:ext cx="5822651" cy="772032"/>
      </dsp:txXfrm>
    </dsp:sp>
    <dsp:sp modelId="{EC82E294-E84F-464A-B669-5929D47E32B2}">
      <dsp:nvSpPr>
        <dsp:cNvPr id="0" name=""/>
        <dsp:cNvSpPr/>
      </dsp:nvSpPr>
      <dsp:spPr>
        <a:xfrm>
          <a:off x="0" y="1285935"/>
          <a:ext cx="5906181" cy="855562"/>
        </a:xfrm>
        <a:prstGeom prst="roundRect">
          <a:avLst/>
        </a:prstGeom>
        <a:solidFill>
          <a:schemeClr val="accent5">
            <a:hueOff val="-384852"/>
            <a:satOff val="80"/>
            <a:lumOff val="-1716"/>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hu-HU" sz="1600" kern="1200"/>
            <a:t>The name can only have </a:t>
          </a:r>
          <a:r>
            <a:rPr lang="en-GB" sz="1600" kern="1200"/>
            <a:t>eight</a:t>
          </a:r>
          <a:r>
            <a:rPr lang="hu-HU" sz="1600" kern="1200"/>
            <a:t> characters, no spaces.</a:t>
          </a:r>
          <a:endParaRPr lang="en-US" sz="1600" kern="1200"/>
        </a:p>
      </dsp:txBody>
      <dsp:txXfrm>
        <a:off x="41765" y="1327700"/>
        <a:ext cx="5822651" cy="772032"/>
      </dsp:txXfrm>
    </dsp:sp>
    <dsp:sp modelId="{B05D0524-66CA-474E-AADE-E91DCEA4DB06}">
      <dsp:nvSpPr>
        <dsp:cNvPr id="0" name=""/>
        <dsp:cNvSpPr/>
      </dsp:nvSpPr>
      <dsp:spPr>
        <a:xfrm>
          <a:off x="0" y="2187577"/>
          <a:ext cx="5906181" cy="855562"/>
        </a:xfrm>
        <a:prstGeom prst="roundRect">
          <a:avLst/>
        </a:prstGeom>
        <a:solidFill>
          <a:schemeClr val="accent5">
            <a:hueOff val="-769704"/>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hu-HU" sz="1600" kern="1200"/>
            <a:t>The </a:t>
          </a:r>
          <a:r>
            <a:rPr lang="hu-HU" sz="1600" b="1" kern="1200"/>
            <a:t>variable label </a:t>
          </a:r>
          <a:r>
            <a:rPr lang="hu-HU" sz="1600" kern="1200"/>
            <a:t>can be called anything you like – this is what will appear on any table or graph you make.</a:t>
          </a:r>
          <a:endParaRPr lang="en-US" sz="1600" kern="1200"/>
        </a:p>
      </dsp:txBody>
      <dsp:txXfrm>
        <a:off x="41765" y="2229342"/>
        <a:ext cx="5822651" cy="772032"/>
      </dsp:txXfrm>
    </dsp:sp>
    <dsp:sp modelId="{A3B0CF5A-DF74-4478-BC8A-2267ACF5778F}">
      <dsp:nvSpPr>
        <dsp:cNvPr id="0" name=""/>
        <dsp:cNvSpPr/>
      </dsp:nvSpPr>
      <dsp:spPr>
        <a:xfrm>
          <a:off x="0" y="3089220"/>
          <a:ext cx="5906181" cy="855562"/>
        </a:xfrm>
        <a:prstGeom prst="roundRect">
          <a:avLst/>
        </a:prstGeom>
        <a:solidFill>
          <a:schemeClr val="accent5">
            <a:hueOff val="-1154555"/>
            <a:satOff val="240"/>
            <a:lumOff val="-5147"/>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hu-HU" sz="1600" kern="1200"/>
            <a:t>Each variable can have many values, each of which can have its own label.</a:t>
          </a:r>
          <a:endParaRPr lang="en-US" sz="1600" kern="1200"/>
        </a:p>
      </dsp:txBody>
      <dsp:txXfrm>
        <a:off x="41765" y="3130985"/>
        <a:ext cx="5822651" cy="772032"/>
      </dsp:txXfrm>
    </dsp:sp>
    <dsp:sp modelId="{D14B70D4-B1B9-4445-8680-BE7A4F9BA734}">
      <dsp:nvSpPr>
        <dsp:cNvPr id="0" name=""/>
        <dsp:cNvSpPr/>
      </dsp:nvSpPr>
      <dsp:spPr>
        <a:xfrm>
          <a:off x="0" y="3990862"/>
          <a:ext cx="5906181" cy="855562"/>
        </a:xfrm>
        <a:prstGeom prst="roundRect">
          <a:avLst/>
        </a:prstGeom>
        <a:solidFill>
          <a:schemeClr val="accent5">
            <a:hueOff val="-1539407"/>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hu-HU" sz="1600" kern="1200"/>
            <a:t>Questions might not be answered for various reasons, so you should give a special value for missing answers (see slide 15, where ‘0’ is used for non-responses) to make sure SPSS knows about them. </a:t>
          </a:r>
          <a:endParaRPr lang="en-US" sz="1600" kern="1200"/>
        </a:p>
      </dsp:txBody>
      <dsp:txXfrm>
        <a:off x="41765" y="4032627"/>
        <a:ext cx="5822651" cy="77203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9AEDC4-89F1-4675-ADA6-741368C094BA}">
      <dsp:nvSpPr>
        <dsp:cNvPr id="0" name=""/>
        <dsp:cNvSpPr/>
      </dsp:nvSpPr>
      <dsp:spPr>
        <a:xfrm>
          <a:off x="0" y="103279"/>
          <a:ext cx="5906181" cy="1628639"/>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Learning new software requires perseverance and at times the results obtained may not seem to be worth the learning process.</a:t>
          </a:r>
          <a:endParaRPr lang="en-US" sz="2400" kern="1200"/>
        </a:p>
      </dsp:txBody>
      <dsp:txXfrm>
        <a:off x="79504" y="182783"/>
        <a:ext cx="5747173" cy="1469631"/>
      </dsp:txXfrm>
    </dsp:sp>
    <dsp:sp modelId="{497FC04A-5AEC-412D-BFA5-CB8486C6B930}">
      <dsp:nvSpPr>
        <dsp:cNvPr id="0" name=""/>
        <dsp:cNvSpPr/>
      </dsp:nvSpPr>
      <dsp:spPr>
        <a:xfrm>
          <a:off x="0" y="1801039"/>
          <a:ext cx="5906181" cy="1628639"/>
        </a:xfrm>
        <a:prstGeom prst="roundRect">
          <a:avLst/>
        </a:prstGeom>
        <a:solidFill>
          <a:schemeClr val="accent2">
            <a:hueOff val="-750585"/>
            <a:satOff val="-160"/>
            <a:lumOff val="3431"/>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If you find yourself moving into much more advanced techniques, the time saved is even more substantial, particularly with large samples.</a:t>
          </a:r>
          <a:endParaRPr lang="en-US" sz="2400" kern="1200"/>
        </a:p>
      </dsp:txBody>
      <dsp:txXfrm>
        <a:off x="79504" y="1880543"/>
        <a:ext cx="5747173" cy="1469631"/>
      </dsp:txXfrm>
    </dsp:sp>
    <dsp:sp modelId="{D68F0B4A-7F9F-4E01-AC0D-0AB64EE7F069}">
      <dsp:nvSpPr>
        <dsp:cNvPr id="0" name=""/>
        <dsp:cNvSpPr/>
      </dsp:nvSpPr>
      <dsp:spPr>
        <a:xfrm>
          <a:off x="0" y="3498799"/>
          <a:ext cx="5906181" cy="1628639"/>
        </a:xfrm>
        <a:prstGeom prst="roundRect">
          <a:avLst/>
        </a:prstGeom>
        <a:solidFill>
          <a:schemeClr val="accent2">
            <a:hueOff val="-1501170"/>
            <a:satOff val="-320"/>
            <a:lumOff val="6863"/>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E" sz="2400" kern="1200"/>
            <a:t>It is better to become familiar with SPSS before you begin designing your research instruments.</a:t>
          </a:r>
          <a:endParaRPr lang="en-US" sz="2400" kern="1200"/>
        </a:p>
      </dsp:txBody>
      <dsp:txXfrm>
        <a:off x="79504" y="3578303"/>
        <a:ext cx="5747173" cy="146963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F1077DB-935E-4A0A-947A-D283B9F9F452}" type="datetimeFigureOut">
              <a:rPr lang="en-US" smtClean="0"/>
              <a:t>4/21/2020</a:t>
            </a:fld>
            <a:endParaRPr lang="en-US"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82C0B10-7CAE-41E4-AB02-7E8B1FF2B898}" type="slidenum">
              <a:rPr lang="en-US" smtClean="0"/>
              <a:t>‹#›</a:t>
            </a:fld>
            <a:endParaRPr lang="en-US" dirty="0"/>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48F815A-5A10-42A8-9FEC-3938D2D9BA48}" type="datetimeFigureOut">
              <a:rPr lang="en-US" noProof="0" smtClean="0"/>
              <a:t>4/21/2020</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649DAF-093F-4482-AA38-346E9A2DEE94}" type="slidenum">
              <a:rPr lang="en-US" noProof="0" smtClean="0"/>
              <a:t>‹#›</a:t>
            </a:fld>
            <a:endParaRPr lang="en-US" noProof="0" dirty="0"/>
          </a:p>
        </p:txBody>
      </p:sp>
    </p:spTree>
    <p:extLst>
      <p:ext uri="{BB962C8B-B14F-4D97-AF65-F5344CB8AC3E}">
        <p14:creationId xmlns:p14="http://schemas.microsoft.com/office/powerpoint/2010/main" val="3356813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5C72E462-5595-4E2A-9ECF-9C32C28D707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A677F26E-78AD-4A3E-AAD3-C85988155D17}" type="slidenum">
              <a:rPr lang="en-US" altLang="en-US">
                <a:latin typeface="Times New Roman" panose="02020603050405020304" pitchFamily="18" charset="0"/>
              </a:rPr>
              <a:pPr/>
              <a:t>46</a:t>
            </a:fld>
            <a:endParaRPr lang="en-US" altLang="en-US">
              <a:latin typeface="Times New Roman" panose="02020603050405020304" pitchFamily="18" charset="0"/>
            </a:endParaRPr>
          </a:p>
        </p:txBody>
      </p:sp>
      <p:sp>
        <p:nvSpPr>
          <p:cNvPr id="21507" name="Rectangle 2">
            <a:extLst>
              <a:ext uri="{FF2B5EF4-FFF2-40B4-BE49-F238E27FC236}">
                <a16:creationId xmlns:a16="http://schemas.microsoft.com/office/drawing/2014/main" id="{068A1ED7-54CF-4D77-A828-EDECC5B19DD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8" name="Rectangle 3">
            <a:extLst>
              <a:ext uri="{FF2B5EF4-FFF2-40B4-BE49-F238E27FC236}">
                <a16:creationId xmlns:a16="http://schemas.microsoft.com/office/drawing/2014/main" id="{73FBB49B-A559-4664-BDE9-BAE06CEF4C8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7">
            <a:extLst>
              <a:ext uri="{FF2B5EF4-FFF2-40B4-BE49-F238E27FC236}">
                <a16:creationId xmlns:a16="http://schemas.microsoft.com/office/drawing/2014/main" id="{115EE91F-CBAD-4DB8-92F9-8A102CA7A23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CB48423-5418-42D8-BE88-18B085B48BC3}" type="slidenum">
              <a:rPr lang="en-US" altLang="en-US">
                <a:latin typeface="Times New Roman" panose="02020603050405020304" pitchFamily="18" charset="0"/>
              </a:rPr>
              <a:pPr/>
              <a:t>47</a:t>
            </a:fld>
            <a:endParaRPr lang="en-US" altLang="en-US">
              <a:latin typeface="Times New Roman" panose="02020603050405020304" pitchFamily="18" charset="0"/>
            </a:endParaRPr>
          </a:p>
        </p:txBody>
      </p:sp>
      <p:sp>
        <p:nvSpPr>
          <p:cNvPr id="22531" name="Rectangle 2">
            <a:extLst>
              <a:ext uri="{FF2B5EF4-FFF2-40B4-BE49-F238E27FC236}">
                <a16:creationId xmlns:a16="http://schemas.microsoft.com/office/drawing/2014/main" id="{226C1B87-6232-4B2B-974D-FC2DA5984650}"/>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2532" name="Rectangle 3">
            <a:extLst>
              <a:ext uri="{FF2B5EF4-FFF2-40B4-BE49-F238E27FC236}">
                <a16:creationId xmlns:a16="http://schemas.microsoft.com/office/drawing/2014/main" id="{9F85A3C8-3EC3-47F4-8C1E-4A9B45BE46B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6F588177-1CFB-4AEF-AC59-5A949F64373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009DC635-2C6D-469A-B73D-AF7653F93D84}" type="slidenum">
              <a:rPr lang="en-US" altLang="en-US">
                <a:latin typeface="Times New Roman" panose="02020603050405020304" pitchFamily="18" charset="0"/>
              </a:rPr>
              <a:pPr/>
              <a:t>52</a:t>
            </a:fld>
            <a:endParaRPr lang="en-US" altLang="en-US">
              <a:latin typeface="Times New Roman" panose="02020603050405020304" pitchFamily="18" charset="0"/>
            </a:endParaRPr>
          </a:p>
        </p:txBody>
      </p:sp>
      <p:sp>
        <p:nvSpPr>
          <p:cNvPr id="23555" name="Rectangle 2">
            <a:extLst>
              <a:ext uri="{FF2B5EF4-FFF2-40B4-BE49-F238E27FC236}">
                <a16:creationId xmlns:a16="http://schemas.microsoft.com/office/drawing/2014/main" id="{C05CBBBE-BC49-43B2-B735-03CD08D0B9B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6" name="Rectangle 3">
            <a:extLst>
              <a:ext uri="{FF2B5EF4-FFF2-40B4-BE49-F238E27FC236}">
                <a16:creationId xmlns:a16="http://schemas.microsoft.com/office/drawing/2014/main" id="{2D24B78B-EF37-4AA9-B30B-C1C365BA3F6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7">
            <a:extLst>
              <a:ext uri="{FF2B5EF4-FFF2-40B4-BE49-F238E27FC236}">
                <a16:creationId xmlns:a16="http://schemas.microsoft.com/office/drawing/2014/main" id="{475000CA-B728-479D-B874-44F26921AE9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7121479-54F2-4AB3-B454-4ABA747AF7E2}" type="slidenum">
              <a:rPr lang="en-US" altLang="en-US">
                <a:latin typeface="Times New Roman" panose="02020603050405020304" pitchFamily="18" charset="0"/>
              </a:rPr>
              <a:pPr/>
              <a:t>54</a:t>
            </a:fld>
            <a:endParaRPr lang="en-US" altLang="en-US">
              <a:latin typeface="Times New Roman" panose="02020603050405020304" pitchFamily="18" charset="0"/>
            </a:endParaRPr>
          </a:p>
        </p:txBody>
      </p:sp>
      <p:sp>
        <p:nvSpPr>
          <p:cNvPr id="24579" name="Rectangle 2">
            <a:extLst>
              <a:ext uri="{FF2B5EF4-FFF2-40B4-BE49-F238E27FC236}">
                <a16:creationId xmlns:a16="http://schemas.microsoft.com/office/drawing/2014/main" id="{9995DAF7-6ADD-4DBF-9A18-5B59681CD06C}"/>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4580" name="Rectangle 3">
            <a:extLst>
              <a:ext uri="{FF2B5EF4-FFF2-40B4-BE49-F238E27FC236}">
                <a16:creationId xmlns:a16="http://schemas.microsoft.com/office/drawing/2014/main" id="{6ED00917-8A15-4BBC-A7FE-C840D83EB0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CD6F8923-916F-4F8C-BD57-9FD88B69F17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252394F-A1EC-4973-819F-CF501B732349}" type="slidenum">
              <a:rPr lang="en-US" altLang="en-US">
                <a:latin typeface="Times New Roman" panose="02020603050405020304" pitchFamily="18" charset="0"/>
              </a:rPr>
              <a:pPr/>
              <a:t>55</a:t>
            </a:fld>
            <a:endParaRPr lang="en-US" altLang="en-US">
              <a:latin typeface="Times New Roman" panose="02020603050405020304" pitchFamily="18" charset="0"/>
            </a:endParaRPr>
          </a:p>
        </p:txBody>
      </p:sp>
      <p:sp>
        <p:nvSpPr>
          <p:cNvPr id="25603" name="Rectangle 2">
            <a:extLst>
              <a:ext uri="{FF2B5EF4-FFF2-40B4-BE49-F238E27FC236}">
                <a16:creationId xmlns:a16="http://schemas.microsoft.com/office/drawing/2014/main" id="{5D52C618-92CC-4D85-92ED-C9D1FF27387A}"/>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F42A3402-E688-4104-8F8D-D046585ACF94}"/>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7">
            <a:extLst>
              <a:ext uri="{FF2B5EF4-FFF2-40B4-BE49-F238E27FC236}">
                <a16:creationId xmlns:a16="http://schemas.microsoft.com/office/drawing/2014/main" id="{74A402C6-AEE4-447B-A19A-DF24F201DF2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0FFB8A0-F73B-4823-B6CE-57CC43EFB9F0}" type="slidenum">
              <a:rPr lang="en-US" altLang="en-US">
                <a:latin typeface="Times New Roman" panose="02020603050405020304" pitchFamily="18" charset="0"/>
              </a:rPr>
              <a:pPr/>
              <a:t>56</a:t>
            </a:fld>
            <a:endParaRPr lang="en-US" altLang="en-US">
              <a:latin typeface="Times New Roman" panose="02020603050405020304" pitchFamily="18" charset="0"/>
            </a:endParaRPr>
          </a:p>
        </p:txBody>
      </p:sp>
      <p:sp>
        <p:nvSpPr>
          <p:cNvPr id="26627" name="Rectangle 2">
            <a:extLst>
              <a:ext uri="{FF2B5EF4-FFF2-40B4-BE49-F238E27FC236}">
                <a16:creationId xmlns:a16="http://schemas.microsoft.com/office/drawing/2014/main" id="{F35F3545-4965-41F0-A063-9353F0FEF2E2}"/>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6628" name="Rectangle 3">
            <a:extLst>
              <a:ext uri="{FF2B5EF4-FFF2-40B4-BE49-F238E27FC236}">
                <a16:creationId xmlns:a16="http://schemas.microsoft.com/office/drawing/2014/main" id="{ED4F12AD-0010-473E-997F-D4F7EF1F94FD}"/>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7">
            <a:extLst>
              <a:ext uri="{FF2B5EF4-FFF2-40B4-BE49-F238E27FC236}">
                <a16:creationId xmlns:a16="http://schemas.microsoft.com/office/drawing/2014/main" id="{7547B3A4-56FB-471D-B46E-8C1FAB97E2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C9E97CC6-67B0-4068-8D67-873F4B6B3E52}" type="slidenum">
              <a:rPr lang="en-US" altLang="en-US">
                <a:latin typeface="Times New Roman" panose="02020603050405020304" pitchFamily="18" charset="0"/>
              </a:rPr>
              <a:pPr/>
              <a:t>57</a:t>
            </a:fld>
            <a:endParaRPr lang="en-US" altLang="en-US">
              <a:latin typeface="Times New Roman" panose="02020603050405020304" pitchFamily="18" charset="0"/>
            </a:endParaRPr>
          </a:p>
        </p:txBody>
      </p:sp>
      <p:sp>
        <p:nvSpPr>
          <p:cNvPr id="27651" name="Rectangle 2">
            <a:extLst>
              <a:ext uri="{FF2B5EF4-FFF2-40B4-BE49-F238E27FC236}">
                <a16:creationId xmlns:a16="http://schemas.microsoft.com/office/drawing/2014/main" id="{50E72498-B97C-4E36-ABEE-D8FE6C8362F5}"/>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2" name="Rectangle 3">
            <a:extLst>
              <a:ext uri="{FF2B5EF4-FFF2-40B4-BE49-F238E27FC236}">
                <a16:creationId xmlns:a16="http://schemas.microsoft.com/office/drawing/2014/main" id="{23205E69-5C3E-47BD-9068-F07A6D300C69}"/>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7">
            <a:extLst>
              <a:ext uri="{FF2B5EF4-FFF2-40B4-BE49-F238E27FC236}">
                <a16:creationId xmlns:a16="http://schemas.microsoft.com/office/drawing/2014/main" id="{D9CAEFFD-B1BF-4A04-A807-AF7565848B8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4145C7A4-503B-4C69-8B96-D5C5B68CDF87}" type="slidenum">
              <a:rPr lang="en-US" altLang="en-US">
                <a:latin typeface="Times New Roman" panose="02020603050405020304" pitchFamily="18" charset="0"/>
              </a:rPr>
              <a:pPr/>
              <a:t>58</a:t>
            </a:fld>
            <a:endParaRPr lang="en-US" altLang="en-US">
              <a:latin typeface="Times New Roman" panose="02020603050405020304" pitchFamily="18" charset="0"/>
            </a:endParaRPr>
          </a:p>
        </p:txBody>
      </p:sp>
      <p:sp>
        <p:nvSpPr>
          <p:cNvPr id="28675" name="Rectangle 2">
            <a:extLst>
              <a:ext uri="{FF2B5EF4-FFF2-40B4-BE49-F238E27FC236}">
                <a16:creationId xmlns:a16="http://schemas.microsoft.com/office/drawing/2014/main" id="{4BB7B51C-F1BF-4028-8128-F3B04E01B769}"/>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8676" name="Rectangle 3">
            <a:extLst>
              <a:ext uri="{FF2B5EF4-FFF2-40B4-BE49-F238E27FC236}">
                <a16:creationId xmlns:a16="http://schemas.microsoft.com/office/drawing/2014/main" id="{806B1373-EF21-42A7-86BE-6C12F95458E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ea typeface="ＭＳ Ｐゴシック" panose="020B0600070205080204" pitchFamily="34" charset="-128"/>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userDrawn="1">
  <p:cSld name="1_Title Slide">
    <p:spTree>
      <p:nvGrpSpPr>
        <p:cNvPr id="1" name=""/>
        <p:cNvGrpSpPr/>
        <p:nvPr/>
      </p:nvGrpSpPr>
      <p:grpSpPr>
        <a:xfrm>
          <a:off x="0" y="0"/>
          <a:ext cx="0" cy="0"/>
          <a:chOff x="0" y="0"/>
          <a:chExt cx="0" cy="0"/>
        </a:xfrm>
      </p:grpSpPr>
      <p:sp>
        <p:nvSpPr>
          <p:cNvPr id="32" name="Picture Placeholder 31">
            <a:extLst>
              <a:ext uri="{FF2B5EF4-FFF2-40B4-BE49-F238E27FC236}">
                <a16:creationId xmlns:a16="http://schemas.microsoft.com/office/drawing/2014/main" id="{6BC25646-06FC-4B3E-A74E-268EB8AEA602}"/>
              </a:ext>
            </a:extLst>
          </p:cNvPr>
          <p:cNvSpPr>
            <a:spLocks noGrp="1"/>
          </p:cNvSpPr>
          <p:nvPr>
            <p:ph type="pic" sz="quarter" idx="12" hasCustomPrompt="1"/>
          </p:nvPr>
        </p:nvSpPr>
        <p:spPr>
          <a:xfrm>
            <a:off x="86715" y="86714"/>
            <a:ext cx="12018572" cy="6684572"/>
          </a:xfrm>
          <a:solidFill>
            <a:schemeClr val="bg1">
              <a:lumMod val="85000"/>
            </a:schemeClr>
          </a:solidFill>
        </p:spPr>
        <p:txBody>
          <a:bodyPr lIns="360000" tIns="360000"/>
          <a:lstStyle>
            <a:lvl1pPr marL="0" indent="0">
              <a:buNone/>
              <a:defRPr sz="1100" i="1">
                <a:latin typeface="Times New Roman" panose="02020603050405020304" pitchFamily="18" charset="0"/>
                <a:cs typeface="Times New Roman" panose="02020603050405020304" pitchFamily="18" charset="0"/>
              </a:defRPr>
            </a:lvl1pPr>
          </a:lstStyle>
          <a:p>
            <a:r>
              <a:rPr lang="en-US" noProof="0"/>
              <a:t>Insert or Drag and Drop Image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p:nvPr>
        </p:nvSpPr>
        <p:spPr>
          <a:xfrm>
            <a:off x="2494607" y="2237328"/>
            <a:ext cx="7202786" cy="1449788"/>
          </a:xfrm>
          <a:solidFill>
            <a:schemeClr val="tx1">
              <a:alpha val="80000"/>
            </a:schemeClr>
          </a:solidFill>
        </p:spPr>
        <p:txBody>
          <a:bodyPr lIns="288000" rIns="2160000" bIns="144000" anchor="b"/>
          <a:lstStyle>
            <a:lvl1pPr algn="r">
              <a:defRPr sz="4200" spc="-150">
                <a:solidFill>
                  <a:schemeClr val="bg1"/>
                </a:solidFill>
              </a:defRPr>
            </a:lvl1pPr>
          </a:lstStyle>
          <a:p>
            <a:r>
              <a:rPr lang="en-US" noProof="0"/>
              <a:t>Click to edit Master title style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2494607" y="3684672"/>
            <a:ext cx="5282503" cy="936000"/>
          </a:xfrm>
          <a:solidFill>
            <a:schemeClr val="tx1">
              <a:alpha val="90000"/>
            </a:schemeClr>
          </a:solidFill>
        </p:spPr>
        <p:txBody>
          <a:bodyPr lIns="216000" tIns="144000" rIns="216000"/>
          <a:lstStyle>
            <a:lvl1pPr marL="0" indent="0" algn="r">
              <a:buNone/>
              <a:defRPr sz="21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cxnSp>
        <p:nvCxnSpPr>
          <p:cNvPr id="5" name="Straight Connector 4" descr="Title Slide divider line&#10;">
            <a:extLst>
              <a:ext uri="{FF2B5EF4-FFF2-40B4-BE49-F238E27FC236}">
                <a16:creationId xmlns:a16="http://schemas.microsoft.com/office/drawing/2014/main" id="{9688AEDF-1396-4322-8818-9D1C7976FCDF}"/>
              </a:ext>
            </a:extLst>
          </p:cNvPr>
          <p:cNvCxnSpPr>
            <a:cxnSpLocks/>
          </p:cNvCxnSpPr>
          <p:nvPr userDrawn="1"/>
        </p:nvCxnSpPr>
        <p:spPr>
          <a:xfrm>
            <a:off x="7777113" y="2412127"/>
            <a:ext cx="0" cy="1100190"/>
          </a:xfrm>
          <a:prstGeom prst="line">
            <a:avLst/>
          </a:prstGeom>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C41AA1B3-8A3B-4B1B-A759-E2D764177222}"/>
              </a:ext>
            </a:extLst>
          </p:cNvPr>
          <p:cNvSpPr>
            <a:spLocks noGrp="1"/>
          </p:cNvSpPr>
          <p:nvPr>
            <p:ph type="pic" sz="quarter" idx="13" hasCustomPrompt="1"/>
          </p:nvPr>
        </p:nvSpPr>
        <p:spPr>
          <a:xfrm>
            <a:off x="8065008" y="2587752"/>
            <a:ext cx="1344168" cy="704088"/>
          </a:xfrm>
        </p:spPr>
        <p:txBody>
          <a:bodyPr/>
          <a:lstStyle>
            <a:lvl1pPr marL="0" indent="0">
              <a:buNone/>
              <a:defRPr>
                <a:solidFill>
                  <a:schemeClr val="bg1"/>
                </a:solidFill>
              </a:defRPr>
            </a:lvl1pPr>
          </a:lstStyle>
          <a:p>
            <a:r>
              <a:rPr lang="en-US" noProof="0"/>
              <a:t>Logo</a:t>
            </a:r>
          </a:p>
        </p:txBody>
      </p:sp>
    </p:spTree>
    <p:extLst>
      <p:ext uri="{BB962C8B-B14F-4D97-AF65-F5344CB8AC3E}">
        <p14:creationId xmlns:p14="http://schemas.microsoft.com/office/powerpoint/2010/main" val="2551770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A0C53D6-E01B-43D8-A61C-C704CAFD924C}"/>
              </a:ext>
            </a:extLst>
          </p:cNvPr>
          <p:cNvSpPr/>
          <p:nvPr userDrawn="1"/>
        </p:nvSpPr>
        <p:spPr>
          <a:xfrm>
            <a:off x="391585" y="1989138"/>
            <a:ext cx="11423649" cy="4394200"/>
          </a:xfrm>
          <a:prstGeom prst="rect">
            <a:avLst/>
          </a:prstGeom>
          <a:solidFill>
            <a:srgbClr val="002147"/>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defRPr/>
            </a:pPr>
            <a:endParaRPr lang="en-US" altLang="en-US" sz="1800" dirty="0">
              <a:solidFill>
                <a:srgbClr val="3399FF"/>
              </a:solidFill>
            </a:endParaRPr>
          </a:p>
        </p:txBody>
      </p:sp>
      <p:sp>
        <p:nvSpPr>
          <p:cNvPr id="5" name="Line 13">
            <a:extLst>
              <a:ext uri="{FF2B5EF4-FFF2-40B4-BE49-F238E27FC236}">
                <a16:creationId xmlns:a16="http://schemas.microsoft.com/office/drawing/2014/main" id="{03C51497-B148-4FA4-B823-C6B3B743A165}"/>
              </a:ext>
            </a:extLst>
          </p:cNvPr>
          <p:cNvSpPr>
            <a:spLocks noChangeShapeType="1"/>
          </p:cNvSpPr>
          <p:nvPr userDrawn="1"/>
        </p:nvSpPr>
        <p:spPr bwMode="auto">
          <a:xfrm>
            <a:off x="0" y="6489700"/>
            <a:ext cx="12192000" cy="0"/>
          </a:xfrm>
          <a:prstGeom prst="line">
            <a:avLst/>
          </a:prstGeom>
          <a:noFill/>
          <a:ln w="25400">
            <a:solidFill>
              <a:srgbClr val="000000"/>
            </a:solidFill>
            <a:round/>
            <a:headEnd/>
            <a:tailEnd/>
          </a:ln>
          <a:extLst>
            <a:ext uri="{909E8E84-426E-40DD-AFC4-6F175D3DCCD1}">
              <a14:hiddenFill xmlns:a14="http://schemas.microsoft.com/office/drawing/2010/main">
                <a:noFill/>
              </a14:hiddenFill>
            </a:ext>
          </a:extLst>
        </p:spPr>
        <p:txBody>
          <a:bodyPr/>
          <a:lstStyle/>
          <a:p>
            <a:endParaRPr lang="en-GB" sz="1800"/>
          </a:p>
        </p:txBody>
      </p:sp>
      <p:pic>
        <p:nvPicPr>
          <p:cNvPr id="6" name="Picture 1">
            <a:extLst>
              <a:ext uri="{FF2B5EF4-FFF2-40B4-BE49-F238E27FC236}">
                <a16:creationId xmlns:a16="http://schemas.microsoft.com/office/drawing/2014/main" id="{340092DC-1C02-4AEB-A491-1FC7950703A7}"/>
              </a:ext>
            </a:extLst>
          </p:cNvPr>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6933" y="1"/>
            <a:ext cx="12175067" cy="1990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2">
            <a:extLst>
              <a:ext uri="{FF2B5EF4-FFF2-40B4-BE49-F238E27FC236}">
                <a16:creationId xmlns:a16="http://schemas.microsoft.com/office/drawing/2014/main" id="{2CCF6074-3FF5-4F90-B15E-4B0F9DB1D069}"/>
              </a:ext>
            </a:extLst>
          </p:cNvPr>
          <p:cNvSpPr>
            <a:spLocks noChangeArrowheads="1"/>
          </p:cNvSpPr>
          <p:nvPr userDrawn="1"/>
        </p:nvSpPr>
        <p:spPr bwMode="auto">
          <a:xfrm>
            <a:off x="395817" y="1223964"/>
            <a:ext cx="2685415" cy="369332"/>
          </a:xfrm>
          <a:prstGeom prst="rect">
            <a:avLst/>
          </a:prstGeom>
          <a:noFill/>
          <a:ln>
            <a:noFill/>
          </a:ln>
        </p:spPr>
        <p:txBody>
          <a:bodyPr wrap="none">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spcBef>
                <a:spcPct val="50000"/>
              </a:spcBef>
              <a:defRPr/>
            </a:pPr>
            <a:r>
              <a:rPr lang="en-GB" altLang="en-US" sz="1800" dirty="0">
                <a:solidFill>
                  <a:srgbClr val="042960"/>
                </a:solidFill>
              </a:rPr>
              <a:t>Type author names here</a:t>
            </a:r>
          </a:p>
        </p:txBody>
      </p:sp>
      <p:sp>
        <p:nvSpPr>
          <p:cNvPr id="8" name="TextBox 7">
            <a:extLst>
              <a:ext uri="{FF2B5EF4-FFF2-40B4-BE49-F238E27FC236}">
                <a16:creationId xmlns:a16="http://schemas.microsoft.com/office/drawing/2014/main" id="{F68DAE6F-244B-4B5D-9D8C-2A733CF5209C}"/>
              </a:ext>
            </a:extLst>
          </p:cNvPr>
          <p:cNvSpPr txBox="1">
            <a:spLocks noChangeArrowheads="1"/>
          </p:cNvSpPr>
          <p:nvPr userDrawn="1"/>
        </p:nvSpPr>
        <p:spPr bwMode="auto">
          <a:xfrm>
            <a:off x="347134" y="6489700"/>
            <a:ext cx="7260167" cy="338138"/>
          </a:xfrm>
          <a:prstGeom prst="rect">
            <a:avLst/>
          </a:prstGeom>
          <a:noFill/>
          <a:ln>
            <a:noFill/>
          </a:ln>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GB" altLang="en-US" sz="1600" dirty="0">
                <a:solidFill>
                  <a:srgbClr val="000000"/>
                </a:solidFill>
              </a:rPr>
              <a:t>© </a:t>
            </a:r>
            <a:r>
              <a:rPr lang="x-none" sz="1600">
                <a:solidFill>
                  <a:srgbClr val="000000"/>
                </a:solidFill>
              </a:rPr>
              <a:t>Bell, Bryman and Harley 201</a:t>
            </a:r>
            <a:r>
              <a:rPr lang="en-GB" sz="1600" dirty="0">
                <a:solidFill>
                  <a:srgbClr val="000000"/>
                </a:solidFill>
              </a:rPr>
              <a:t>8</a:t>
            </a:r>
          </a:p>
        </p:txBody>
      </p:sp>
      <p:sp>
        <p:nvSpPr>
          <p:cNvPr id="2" name="Title 1"/>
          <p:cNvSpPr>
            <a:spLocks noGrp="1"/>
          </p:cNvSpPr>
          <p:nvPr>
            <p:ph type="ctrTitle"/>
          </p:nvPr>
        </p:nvSpPr>
        <p:spPr>
          <a:xfrm>
            <a:off x="914400" y="2130426"/>
            <a:ext cx="10363200" cy="1470025"/>
          </a:xfrm>
          <a:prstGeom prst="rect">
            <a:avLst/>
          </a:prstGeom>
        </p:spPr>
        <p:txBody>
          <a:bodyPr/>
          <a:lstStyle>
            <a:lvl1pPr>
              <a:defRPr b="1">
                <a:solidFill>
                  <a:schemeClr val="tx2"/>
                </a:solidFill>
              </a:defRPr>
            </a:lvl1pPr>
          </a:lstStyle>
          <a:p>
            <a:r>
              <a:rPr lang="en-US" dirty="0"/>
              <a:t>Click to edit Master title style</a:t>
            </a:r>
            <a:endParaRPr lang="en-GB" dirty="0"/>
          </a:p>
        </p:txBody>
      </p:sp>
      <p:sp>
        <p:nvSpPr>
          <p:cNvPr id="3" name="Subtitle 2"/>
          <p:cNvSpPr>
            <a:spLocks noGrp="1"/>
          </p:cNvSpPr>
          <p:nvPr>
            <p:ph type="subTitle" idx="1"/>
          </p:nvPr>
        </p:nvSpPr>
        <p:spPr>
          <a:xfrm>
            <a:off x="1828800" y="3886200"/>
            <a:ext cx="8534400" cy="1752600"/>
          </a:xfrm>
          <a:prstGeom prst="rect">
            <a:avLst/>
          </a:prstGeom>
        </p:spPr>
        <p:txBody>
          <a:bodyPr/>
          <a:lstStyle>
            <a:lvl1pPr marL="0" indent="0" algn="ctr">
              <a:buNone/>
              <a:defRPr sz="3200" i="1">
                <a:solidFill>
                  <a:schemeClr val="tx2"/>
                </a:solidFill>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dirty="0"/>
              <a:t>Click to edit Master subtitle style</a:t>
            </a:r>
            <a:endParaRPr lang="en-GB" dirty="0"/>
          </a:p>
        </p:txBody>
      </p:sp>
      <p:sp>
        <p:nvSpPr>
          <p:cNvPr id="9" name="Rectangle 4">
            <a:extLst>
              <a:ext uri="{FF2B5EF4-FFF2-40B4-BE49-F238E27FC236}">
                <a16:creationId xmlns:a16="http://schemas.microsoft.com/office/drawing/2014/main" id="{3696777A-8A5C-4802-A7B9-06CBE62D39DB}"/>
              </a:ext>
            </a:extLst>
          </p:cNvPr>
          <p:cNvSpPr>
            <a:spLocks noGrp="1" noChangeArrowheads="1"/>
          </p:cNvSpPr>
          <p:nvPr>
            <p:ph type="ftr" sz="quarter" idx="10"/>
          </p:nvPr>
        </p:nvSpPr>
        <p:spPr/>
        <p:txBody>
          <a:bodyPr/>
          <a:lstStyle>
            <a:lvl1pPr>
              <a:defRPr/>
            </a:lvl1pPr>
          </a:lstStyle>
          <a:p>
            <a:pPr>
              <a:defRPr/>
            </a:pPr>
            <a:endParaRPr lang="en-US" altLang="en-US"/>
          </a:p>
        </p:txBody>
      </p:sp>
      <p:sp>
        <p:nvSpPr>
          <p:cNvPr id="10" name="Rectangle 5">
            <a:extLst>
              <a:ext uri="{FF2B5EF4-FFF2-40B4-BE49-F238E27FC236}">
                <a16:creationId xmlns:a16="http://schemas.microsoft.com/office/drawing/2014/main" id="{B347FC88-8125-4EE9-A835-A6F18C25D66A}"/>
              </a:ext>
            </a:extLst>
          </p:cNvPr>
          <p:cNvSpPr>
            <a:spLocks noGrp="1" noChangeArrowheads="1"/>
          </p:cNvSpPr>
          <p:nvPr>
            <p:ph type="sldNum" sz="quarter" idx="11"/>
          </p:nvPr>
        </p:nvSpPr>
        <p:spPr/>
        <p:txBody>
          <a:bodyPr/>
          <a:lstStyle>
            <a:lvl1pPr>
              <a:defRPr/>
            </a:lvl1pPr>
          </a:lstStyle>
          <a:p>
            <a:fld id="{5ABEA799-A25E-40C0-8086-E02371D12AE8}" type="slidenum">
              <a:rPr lang="en-GB" altLang="en-US"/>
              <a:pPr/>
              <a:t>‹#›</a:t>
            </a:fld>
            <a:endParaRPr lang="en-GB" altLang="en-US"/>
          </a:p>
        </p:txBody>
      </p:sp>
    </p:spTree>
    <p:extLst>
      <p:ext uri="{BB962C8B-B14F-4D97-AF65-F5344CB8AC3E}">
        <p14:creationId xmlns:p14="http://schemas.microsoft.com/office/powerpoint/2010/main" val="30607576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obj">
  <p:cSld name="Title and Content">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A2B55EF-D82E-4358-8233-C0B07F21C7E3}"/>
              </a:ext>
            </a:extLst>
          </p:cNvPr>
          <p:cNvSpPr/>
          <p:nvPr userDrawn="1"/>
        </p:nvSpPr>
        <p:spPr>
          <a:xfrm>
            <a:off x="-8467" y="1"/>
            <a:ext cx="12192000" cy="1230313"/>
          </a:xfrm>
          <a:prstGeom prst="rect">
            <a:avLst/>
          </a:prstGeom>
          <a:solidFill>
            <a:srgbClr val="042960"/>
          </a:solidFill>
          <a:ln>
            <a:noFill/>
          </a:ln>
          <a:effectLst/>
        </p:spPr>
        <p:style>
          <a:lnRef idx="1">
            <a:schemeClr val="accent1"/>
          </a:lnRef>
          <a:fillRef idx="3">
            <a:schemeClr val="accent1"/>
          </a:fillRef>
          <a:effectRef idx="2">
            <a:schemeClr val="accent1"/>
          </a:effectRef>
          <a:fontRef idx="minor">
            <a:schemeClr val="lt1"/>
          </a:fontRef>
        </p:style>
        <p:txBody>
          <a:bodyPr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defRPr/>
            </a:pPr>
            <a:endParaRPr lang="en-US" altLang="en-US" sz="1800" dirty="0">
              <a:solidFill>
                <a:srgbClr val="3399FF"/>
              </a:solidFill>
            </a:endParaRPr>
          </a:p>
        </p:txBody>
      </p:sp>
      <p:sp>
        <p:nvSpPr>
          <p:cNvPr id="5" name="Rectangle 2">
            <a:extLst>
              <a:ext uri="{FF2B5EF4-FFF2-40B4-BE49-F238E27FC236}">
                <a16:creationId xmlns:a16="http://schemas.microsoft.com/office/drawing/2014/main" id="{079894FC-5969-448E-90EC-08F28088E180}"/>
              </a:ext>
            </a:extLst>
          </p:cNvPr>
          <p:cNvSpPr>
            <a:spLocks noChangeArrowheads="1"/>
          </p:cNvSpPr>
          <p:nvPr userDrawn="1"/>
        </p:nvSpPr>
        <p:spPr bwMode="auto">
          <a:xfrm>
            <a:off x="1" y="43934"/>
            <a:ext cx="184731" cy="369332"/>
          </a:xfrm>
          <a:prstGeom prst="rect">
            <a:avLst/>
          </a:prstGeom>
          <a:noFill/>
          <a:ln>
            <a:noFill/>
          </a:ln>
          <a:effectLst/>
        </p:spPr>
        <p:txBody>
          <a:bodyPr wrap="none" anchor="ct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endParaRPr lang="en-US" altLang="en-US" sz="1800" dirty="0"/>
          </a:p>
        </p:txBody>
      </p:sp>
      <p:pic>
        <p:nvPicPr>
          <p:cNvPr id="6" name="Picture 1">
            <a:extLst>
              <a:ext uri="{FF2B5EF4-FFF2-40B4-BE49-F238E27FC236}">
                <a16:creationId xmlns:a16="http://schemas.microsoft.com/office/drawing/2014/main" id="{F6D5401D-E8DE-4474-9EDE-7B074AA9CF57}"/>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10151533" y="6184900"/>
            <a:ext cx="16256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7" name="Rectangle 3">
            <a:extLst>
              <a:ext uri="{FF2B5EF4-FFF2-40B4-BE49-F238E27FC236}">
                <a16:creationId xmlns:a16="http://schemas.microsoft.com/office/drawing/2014/main" id="{BA1BEFA3-A3A8-482C-9AC2-303F4EF43FC9}"/>
              </a:ext>
            </a:extLst>
          </p:cNvPr>
          <p:cNvSpPr>
            <a:spLocks noChangeArrowheads="1"/>
          </p:cNvSpPr>
          <p:nvPr userDrawn="1"/>
        </p:nvSpPr>
        <p:spPr bwMode="auto">
          <a:xfrm>
            <a:off x="1" y="729734"/>
            <a:ext cx="184731" cy="369332"/>
          </a:xfrm>
          <a:prstGeom prst="rect">
            <a:avLst/>
          </a:prstGeom>
          <a:noFill/>
          <a:ln>
            <a:noFill/>
          </a:ln>
          <a:effectLst/>
        </p:spPr>
        <p:txBody>
          <a:bodyPr wrap="none" anchor="ctr">
            <a:spAutoFit/>
          </a:bodyPr>
          <a:lstStyle>
            <a:lvl1pPr>
              <a:tabLst>
                <a:tab pos="2636838" algn="ctr"/>
                <a:tab pos="5273675" algn="r"/>
              </a:tabLst>
              <a:defRPr>
                <a:solidFill>
                  <a:schemeClr val="tx1"/>
                </a:solidFill>
                <a:latin typeface="Arial" charset="0"/>
                <a:ea typeface="ＭＳ Ｐゴシック" pitchFamily="34" charset="-128"/>
              </a:defRPr>
            </a:lvl1pPr>
            <a:lvl2pPr marL="742950" indent="-285750">
              <a:tabLst>
                <a:tab pos="2636838" algn="ctr"/>
                <a:tab pos="5273675" algn="r"/>
              </a:tabLst>
              <a:defRPr>
                <a:solidFill>
                  <a:schemeClr val="tx1"/>
                </a:solidFill>
                <a:latin typeface="Arial" charset="0"/>
                <a:ea typeface="ＭＳ Ｐゴシック" pitchFamily="34" charset="-128"/>
              </a:defRPr>
            </a:lvl2pPr>
            <a:lvl3pPr marL="1143000" indent="-228600">
              <a:tabLst>
                <a:tab pos="2636838" algn="ctr"/>
                <a:tab pos="5273675" algn="r"/>
              </a:tabLst>
              <a:defRPr>
                <a:solidFill>
                  <a:schemeClr val="tx1"/>
                </a:solidFill>
                <a:latin typeface="Arial" charset="0"/>
                <a:ea typeface="ＭＳ Ｐゴシック" pitchFamily="34" charset="-128"/>
              </a:defRPr>
            </a:lvl3pPr>
            <a:lvl4pPr marL="1600200" indent="-228600">
              <a:tabLst>
                <a:tab pos="2636838" algn="ctr"/>
                <a:tab pos="5273675" algn="r"/>
              </a:tabLst>
              <a:defRPr>
                <a:solidFill>
                  <a:schemeClr val="tx1"/>
                </a:solidFill>
                <a:latin typeface="Arial" charset="0"/>
                <a:ea typeface="ＭＳ Ｐゴシック" pitchFamily="34" charset="-128"/>
              </a:defRPr>
            </a:lvl4pPr>
            <a:lvl5pPr marL="2057400" indent="-228600">
              <a:tabLst>
                <a:tab pos="2636838" algn="ctr"/>
                <a:tab pos="5273675" algn="r"/>
              </a:tabLst>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tabLst>
                <a:tab pos="2636838" algn="ctr"/>
                <a:tab pos="5273675" algn="r"/>
              </a:tabLst>
              <a:defRPr>
                <a:solidFill>
                  <a:schemeClr val="tx1"/>
                </a:solidFill>
                <a:latin typeface="Arial" charset="0"/>
                <a:ea typeface="ＭＳ Ｐゴシック" pitchFamily="34" charset="-128"/>
              </a:defRPr>
            </a:lvl9pPr>
          </a:lstStyle>
          <a:p>
            <a:pPr>
              <a:defRPr/>
            </a:pPr>
            <a:endParaRPr lang="en-US" altLang="en-US" sz="1800" dirty="0"/>
          </a:p>
        </p:txBody>
      </p:sp>
      <p:sp>
        <p:nvSpPr>
          <p:cNvPr id="8" name="TextBox 7">
            <a:extLst>
              <a:ext uri="{FF2B5EF4-FFF2-40B4-BE49-F238E27FC236}">
                <a16:creationId xmlns:a16="http://schemas.microsoft.com/office/drawing/2014/main" id="{3AC313FD-FFAE-44FD-85ED-1B02502C057A}"/>
              </a:ext>
            </a:extLst>
          </p:cNvPr>
          <p:cNvSpPr txBox="1">
            <a:spLocks noChangeArrowheads="1"/>
          </p:cNvSpPr>
          <p:nvPr userDrawn="1"/>
        </p:nvSpPr>
        <p:spPr bwMode="auto">
          <a:xfrm>
            <a:off x="95251" y="6488114"/>
            <a:ext cx="7141633" cy="307975"/>
          </a:xfrm>
          <a:prstGeom prst="rect">
            <a:avLst/>
          </a:prstGeom>
          <a:noFill/>
          <a:ln>
            <a:noFill/>
          </a:ln>
        </p:spPr>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r>
              <a:rPr lang="en-GB" sz="1400" dirty="0">
                <a:solidFill>
                  <a:srgbClr val="A6A6A6"/>
                </a:solidFill>
              </a:rPr>
              <a:t>Bell, Bryman &amp; Harley: </a:t>
            </a:r>
            <a:r>
              <a:rPr lang="en-GB" sz="1400" i="1" dirty="0">
                <a:solidFill>
                  <a:srgbClr val="A6A6A6"/>
                </a:solidFill>
              </a:rPr>
              <a:t>Business Research Methods, 5</a:t>
            </a:r>
            <a:r>
              <a:rPr lang="en-GB" sz="1400" i="1" baseline="30000" dirty="0">
                <a:solidFill>
                  <a:srgbClr val="A6A6A6"/>
                </a:solidFill>
              </a:rPr>
              <a:t>th</a:t>
            </a:r>
            <a:r>
              <a:rPr lang="en-GB" sz="1400" i="1" dirty="0">
                <a:solidFill>
                  <a:srgbClr val="A6A6A6"/>
                </a:solidFill>
              </a:rPr>
              <a:t> edition</a:t>
            </a:r>
          </a:p>
        </p:txBody>
      </p:sp>
      <p:sp>
        <p:nvSpPr>
          <p:cNvPr id="3" name="Content Placeholder 2"/>
          <p:cNvSpPr>
            <a:spLocks noGrp="1"/>
          </p:cNvSpPr>
          <p:nvPr>
            <p:ph idx="1"/>
          </p:nvPr>
        </p:nvSpPr>
        <p:spPr>
          <a:xfrm>
            <a:off x="914400" y="1600200"/>
            <a:ext cx="10363200" cy="4495800"/>
          </a:xfrm>
          <a:prstGeom prst="rect">
            <a:avLst/>
          </a:prstGeom>
        </p:spPr>
        <p:txBody>
          <a:bodyPr/>
          <a:lstStyle>
            <a:lvl5pPr>
              <a:defRPr lang="en-GB" sz="1400" i="1" baseline="0" smtClean="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lang="en-GB" dirty="0"/>
          </a:p>
        </p:txBody>
      </p:sp>
      <p:sp>
        <p:nvSpPr>
          <p:cNvPr id="2" name="Title 1"/>
          <p:cNvSpPr>
            <a:spLocks noGrp="1"/>
          </p:cNvSpPr>
          <p:nvPr>
            <p:ph type="title"/>
          </p:nvPr>
        </p:nvSpPr>
        <p:spPr>
          <a:xfrm>
            <a:off x="609600" y="236850"/>
            <a:ext cx="10972800" cy="986905"/>
          </a:xfrm>
          <a:prstGeom prst="rect">
            <a:avLst/>
          </a:prstGeom>
        </p:spPr>
        <p:txBody>
          <a:bodyPr/>
          <a:lstStyle>
            <a:lvl1pPr>
              <a:defRPr>
                <a:solidFill>
                  <a:schemeClr val="tx2"/>
                </a:solidFill>
              </a:defRPr>
            </a:lvl1pPr>
          </a:lstStyle>
          <a:p>
            <a:r>
              <a:rPr lang="en-US" dirty="0"/>
              <a:t>Click to edit Master title style</a:t>
            </a:r>
            <a:endParaRPr lang="en-GB" dirty="0"/>
          </a:p>
        </p:txBody>
      </p:sp>
      <p:sp>
        <p:nvSpPr>
          <p:cNvPr id="9" name="Slide Number Placeholder 8">
            <a:extLst>
              <a:ext uri="{FF2B5EF4-FFF2-40B4-BE49-F238E27FC236}">
                <a16:creationId xmlns:a16="http://schemas.microsoft.com/office/drawing/2014/main" id="{D19559EB-95D8-4A66-A663-C29775C38B70}"/>
              </a:ext>
            </a:extLst>
          </p:cNvPr>
          <p:cNvSpPr>
            <a:spLocks noGrp="1" noChangeArrowheads="1"/>
          </p:cNvSpPr>
          <p:nvPr>
            <p:ph type="sldNum" sz="quarter" idx="10"/>
          </p:nvPr>
        </p:nvSpPr>
        <p:spPr/>
        <p:txBody>
          <a:bodyPr/>
          <a:lstStyle>
            <a:lvl1pPr>
              <a:defRPr/>
            </a:lvl1pPr>
          </a:lstStyle>
          <a:p>
            <a:fld id="{C184C737-4B09-45FE-B1B2-9472771FB63F}" type="slidenum">
              <a:rPr lang="en-GB" altLang="en-US"/>
              <a:pPr/>
              <a:t>‹#›</a:t>
            </a:fld>
            <a:endParaRPr lang="en-GB" altLang="en-US"/>
          </a:p>
        </p:txBody>
      </p:sp>
    </p:spTree>
    <p:extLst>
      <p:ext uri="{BB962C8B-B14F-4D97-AF65-F5344CB8AC3E}">
        <p14:creationId xmlns:p14="http://schemas.microsoft.com/office/powerpoint/2010/main" val="107242628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4/21/2020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794347859"/>
      </p:ext>
    </p:extLst>
  </p:cSld>
  <p:clrMap bg1="lt1" tx1="dk1" bg2="lt2" tx2="dk2" accent1="accent1" accent2="accent2" accent3="accent3" accent4="accent4" accent5="accent5" accent6="accent6" hlink="hlink" folHlink="folHlink"/>
  <p:sldLayoutIdLst>
    <p:sldLayoutId id="2147483737" r:id="rId1"/>
    <p:sldLayoutId id="2147483743" r:id="rId2"/>
    <p:sldLayoutId id="2147483744" r:id="rId3"/>
  </p:sldLayoutIdLst>
  <p:hf sldNum="0" hdr="0" ftr="0" dt="0"/>
  <p:txStyles>
    <p:titleStyle>
      <a:lvl1pPr algn="l" defTabSz="914400" rtl="0" eaLnBrk="1" latinLnBrk="0" hangingPunct="1">
        <a:lnSpc>
          <a:spcPct val="90000"/>
        </a:lnSpc>
        <a:spcBef>
          <a:spcPct val="0"/>
        </a:spcBef>
        <a:buNone/>
        <a:defRPr lang="en-US" sz="3600" b="1"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3.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3.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3.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3.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3.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1.svg"/><Relationship Id="rId2" Type="http://schemas.openxmlformats.org/officeDocument/2006/relationships/image" Target="../media/image10.png"/><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3.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4.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4.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3" Type="http://schemas.openxmlformats.org/officeDocument/2006/relationships/hyperlink" Target="https://www.youtube.com/watch?v=ff_LtTGCUPc" TargetMode="External"/><Relationship Id="rId2" Type="http://schemas.openxmlformats.org/officeDocument/2006/relationships/hyperlink" Target="https://www.youtube.com/watch?v=IX5yJXjLaGA" TargetMode="External"/><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2" Type="http://schemas.openxmlformats.org/officeDocument/2006/relationships/hyperlink" Target="https://www.youtube.com/channel/UCdb6U06idJIt7IWNr5YzAdA" TargetMode="External"/><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3.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3.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3.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1.xml.rels><?xml version="1.0" encoding="UTF-8" standalone="yes"?>
<Relationships xmlns="http://schemas.openxmlformats.org/package/2006/relationships"><Relationship Id="rId2" Type="http://schemas.openxmlformats.org/officeDocument/2006/relationships/hyperlink" Target="http://www.socscistatistics.com/tests/chisquare2/Default2.aspx" TargetMode="External"/><Relationship Id="rId1" Type="http://schemas.openxmlformats.org/officeDocument/2006/relationships/slideLayout" Target="../slideLayouts/slideLayout3.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1.xml"/><Relationship Id="rId1" Type="http://schemas.openxmlformats.org/officeDocument/2006/relationships/slideLayout" Target="../slideLayouts/slideLayout3.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3.xml"/></Relationships>
</file>

<file path=ppt/slides/_rels/slide5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xml"/></Relationships>
</file>

<file path=ppt/slides/_rels/slide5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3.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5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56.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6.xml"/><Relationship Id="rId1" Type="http://schemas.openxmlformats.org/officeDocument/2006/relationships/slideLayout" Target="../slideLayouts/slideLayout3.xml"/></Relationships>
</file>

<file path=ppt/slides/_rels/slide5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58.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59.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3.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 name="Rectangle 3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63" name="Rectangle 4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65" name="Rectangle 4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67" name="Rectangle 4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69" name="Group 4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48" name="Straight Connector 4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70" name="Rectangle 51">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71" name="Rectangle 53">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72" name="Rectangle 55">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57">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60" name="Rectangle 59">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3" name="Title 2">
            <a:extLst>
              <a:ext uri="{FF2B5EF4-FFF2-40B4-BE49-F238E27FC236}">
                <a16:creationId xmlns:a16="http://schemas.microsoft.com/office/drawing/2014/main" id="{0AE14042-1398-4944-998F-703B1BFA6028}"/>
              </a:ext>
            </a:extLst>
          </p:cNvPr>
          <p:cNvSpPr>
            <a:spLocks noGrp="1"/>
          </p:cNvSpPr>
          <p:nvPr>
            <p:ph type="ctrTitle"/>
          </p:nvPr>
        </p:nvSpPr>
        <p:spPr>
          <a:xfrm>
            <a:off x="1256493" y="1559768"/>
            <a:ext cx="2978281" cy="3135379"/>
          </a:xfrm>
        </p:spPr>
        <p:txBody>
          <a:bodyPr vert="horz" lIns="91440" tIns="45720" rIns="91440" bIns="45720" rtlCol="0" anchor="ctr">
            <a:normAutofit/>
          </a:bodyPr>
          <a:lstStyle/>
          <a:p>
            <a:pPr algn="ctr">
              <a:lnSpc>
                <a:spcPct val="83000"/>
              </a:lnSpc>
            </a:pPr>
            <a:r>
              <a:rPr lang="en-US" sz="4400" b="0" cap="all" spc="-100" dirty="0"/>
              <a:t>BUSINESS RESEARCH PROJECT</a:t>
            </a:r>
          </a:p>
        </p:txBody>
      </p:sp>
      <p:sp>
        <p:nvSpPr>
          <p:cNvPr id="4" name="Subtitle 3">
            <a:extLst>
              <a:ext uri="{FF2B5EF4-FFF2-40B4-BE49-F238E27FC236}">
                <a16:creationId xmlns:a16="http://schemas.microsoft.com/office/drawing/2014/main" id="{78D0D1EB-7B96-4C68-9713-E987224B5E53}"/>
              </a:ext>
            </a:extLst>
          </p:cNvPr>
          <p:cNvSpPr>
            <a:spLocks noGrp="1"/>
          </p:cNvSpPr>
          <p:nvPr>
            <p:ph type="subTitle" idx="1"/>
          </p:nvPr>
        </p:nvSpPr>
        <p:spPr>
          <a:xfrm>
            <a:off x="1256493" y="4708186"/>
            <a:ext cx="2978282" cy="992223"/>
          </a:xfrm>
        </p:spPr>
        <p:txBody>
          <a:bodyPr vert="horz" lIns="91440" tIns="45720" rIns="91440" bIns="45720" rtlCol="0">
            <a:normAutofit/>
          </a:bodyPr>
          <a:lstStyle/>
          <a:p>
            <a:pPr algn="ctr">
              <a:spcBef>
                <a:spcPts val="0"/>
              </a:spcBef>
              <a:spcAft>
                <a:spcPts val="600"/>
              </a:spcAft>
            </a:pPr>
            <a:r>
              <a:rPr lang="en-US" sz="1400" spc="80"/>
              <a:t>DR CAROLINE JAWAD </a:t>
            </a:r>
          </a:p>
        </p:txBody>
      </p:sp>
      <p:sp>
        <p:nvSpPr>
          <p:cNvPr id="62" name="Rectangle 61">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64" name="Straight Connector 63">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68" name="Straight Connector 67">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6" name="Picture 5">
            <a:extLst>
              <a:ext uri="{FF2B5EF4-FFF2-40B4-BE49-F238E27FC236}">
                <a16:creationId xmlns:a16="http://schemas.microsoft.com/office/drawing/2014/main" id="{BA80F87C-6FE5-492A-BBE0-4B4F4BFB7FC2}"/>
              </a:ext>
            </a:extLst>
          </p:cNvPr>
          <p:cNvPicPr>
            <a:picLocks noChangeAspect="1"/>
          </p:cNvPicPr>
          <p:nvPr/>
        </p:nvPicPr>
        <p:blipFill rotWithShape="1">
          <a:blip r:embed="rId3"/>
          <a:srcRect t="3433"/>
          <a:stretch/>
        </p:blipFill>
        <p:spPr>
          <a:xfrm>
            <a:off x="5346570" y="1683049"/>
            <a:ext cx="6202238" cy="3488776"/>
          </a:xfrm>
          <a:prstGeom prst="rect">
            <a:avLst/>
          </a:prstGeom>
        </p:spPr>
      </p:pic>
    </p:spTree>
    <p:extLst>
      <p:ext uri="{BB962C8B-B14F-4D97-AF65-F5344CB8AC3E}">
        <p14:creationId xmlns:p14="http://schemas.microsoft.com/office/powerpoint/2010/main" val="12859838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2" name="Rectangle 41">
            <a:extLst>
              <a:ext uri="{FF2B5EF4-FFF2-40B4-BE49-F238E27FC236}">
                <a16:creationId xmlns:a16="http://schemas.microsoft.com/office/drawing/2014/main" id="{B66F8A2C-B8CF-4B20-9A73-2ADCF63027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4" name="Rectangle 43">
            <a:extLst>
              <a:ext uri="{FF2B5EF4-FFF2-40B4-BE49-F238E27FC236}">
                <a16:creationId xmlns:a16="http://schemas.microsoft.com/office/drawing/2014/main" id="{B5DD78E9-DE0D-47AF-A0DB-F475221E3D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p:nvSpPr>
          <p:cNvPr id="46" name="Rectangle 45">
            <a:extLst>
              <a:ext uri="{FF2B5EF4-FFF2-40B4-BE49-F238E27FC236}">
                <a16:creationId xmlns:a16="http://schemas.microsoft.com/office/drawing/2014/main" id="{A118D329-2010-4A15-B57C-429FFAE35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solidFill>
            <a:schemeClr val="bg1">
              <a:lumMod val="85000"/>
              <a:lumOff val="15000"/>
            </a:schemeClr>
          </a:solidFill>
          <a:ln w="6350" cap="sq" cmpd="sng" algn="ctr">
            <a:solidFill>
              <a:schemeClr val="tx1"/>
            </a:solidFill>
            <a:prstDash val="solid"/>
            <a:miter lim="800000"/>
          </a:ln>
          <a:effectLst/>
        </p:spPr>
      </p:sp>
      <p:sp>
        <p:nvSpPr>
          <p:cNvPr id="2" name="Title 1">
            <a:extLst>
              <a:ext uri="{FF2B5EF4-FFF2-40B4-BE49-F238E27FC236}">
                <a16:creationId xmlns:a16="http://schemas.microsoft.com/office/drawing/2014/main" id="{014A5EB2-E107-4997-8ECB-24AED2C49DAC}"/>
              </a:ext>
            </a:extLst>
          </p:cNvPr>
          <p:cNvSpPr>
            <a:spLocks noGrp="1"/>
          </p:cNvSpPr>
          <p:nvPr>
            <p:ph type="ctrTitle"/>
          </p:nvPr>
        </p:nvSpPr>
        <p:spPr>
          <a:xfrm>
            <a:off x="1263520" y="1272800"/>
            <a:ext cx="6544620" cy="4312402"/>
          </a:xfrm>
        </p:spPr>
        <p:txBody>
          <a:bodyPr anchor="ctr">
            <a:normAutofit/>
          </a:bodyPr>
          <a:lstStyle/>
          <a:p>
            <a:pPr algn="r"/>
            <a:r>
              <a:rPr lang="en-GB" sz="6800">
                <a:solidFill>
                  <a:schemeClr val="tx1"/>
                </a:solidFill>
              </a:rPr>
              <a:t>QUANTS</a:t>
            </a:r>
          </a:p>
        </p:txBody>
      </p:sp>
      <p:cxnSp>
        <p:nvCxnSpPr>
          <p:cNvPr id="48" name="Straight Connector 47">
            <a:extLst>
              <a:ext uri="{FF2B5EF4-FFF2-40B4-BE49-F238E27FC236}">
                <a16:creationId xmlns:a16="http://schemas.microsoft.com/office/drawing/2014/main" id="{994262BC-EE98-4BD6-82DB-4955E8DCC2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2" y="2057401"/>
            <a:ext cx="0" cy="274320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1796341"/>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3" name="Rectangle 22">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C9DE7A57-78C0-4D5C-9DED-21EA23624C79}"/>
              </a:ext>
            </a:extLst>
          </p:cNvPr>
          <p:cNvSpPr>
            <a:spLocks noGrp="1"/>
          </p:cNvSpPr>
          <p:nvPr>
            <p:ph type="ctrTitle"/>
          </p:nvPr>
        </p:nvSpPr>
        <p:spPr>
          <a:xfrm>
            <a:off x="1243632" y="1559768"/>
            <a:ext cx="9678368" cy="3135379"/>
          </a:xfrm>
        </p:spPr>
        <p:txBody>
          <a:bodyPr>
            <a:normAutofit/>
          </a:bodyPr>
          <a:lstStyle/>
          <a:p>
            <a:r>
              <a:rPr lang="en-GB" altLang="en-US" sz="6100">
                <a:ea typeface="ＭＳ Ｐゴシック" panose="020B0600070205080204" pitchFamily="34" charset="-128"/>
              </a:rPr>
              <a:t>Secondary Analysis and </a:t>
            </a:r>
            <a:br>
              <a:rPr lang="en-GB" altLang="en-US" sz="6100">
                <a:ea typeface="ＭＳ Ｐゴシック" panose="020B0600070205080204" pitchFamily="34" charset="-128"/>
              </a:rPr>
            </a:br>
            <a:r>
              <a:rPr lang="en-GB" altLang="en-US" sz="6100">
                <a:ea typeface="ＭＳ Ｐゴシック" panose="020B0600070205080204" pitchFamily="34" charset="-128"/>
              </a:rPr>
              <a:t>Official Statistics</a:t>
            </a:r>
            <a:br>
              <a:rPr lang="en-GB" altLang="en-US" sz="6100">
                <a:ea typeface="ＭＳ Ｐゴシック" panose="020B0600070205080204" pitchFamily="34" charset="-128"/>
              </a:rPr>
            </a:br>
            <a:endParaRPr lang="en-GB" sz="6100"/>
          </a:p>
        </p:txBody>
      </p:sp>
      <p:sp>
        <p:nvSpPr>
          <p:cNvPr id="25" name="Rectangle 24">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7" name="Straight Connector 26">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905675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40" name="Rectangle 139">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5123" name="Title 2">
            <a:extLst>
              <a:ext uri="{FF2B5EF4-FFF2-40B4-BE49-F238E27FC236}">
                <a16:creationId xmlns:a16="http://schemas.microsoft.com/office/drawing/2014/main" id="{BFF9927E-CA6C-47EF-BB74-5DB9770929D0}"/>
              </a:ext>
            </a:extLst>
          </p:cNvPr>
          <p:cNvSpPr>
            <a:spLocks noGrp="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sz="4400" dirty="0">
                <a:solidFill>
                  <a:schemeClr val="tx1"/>
                </a:solidFill>
                <a:ea typeface="ＭＳ Ｐゴシック" panose="020B0600070205080204" pitchFamily="34" charset="-128"/>
              </a:rPr>
              <a:t> Overview</a:t>
            </a:r>
            <a:endParaRPr lang="en-IE" altLang="en-US" sz="4400" dirty="0">
              <a:solidFill>
                <a:schemeClr val="tx1"/>
              </a:solidFill>
              <a:ea typeface="ＭＳ Ｐゴシック" panose="020B0600070205080204" pitchFamily="34" charset="-128"/>
            </a:endParaRPr>
          </a:p>
        </p:txBody>
      </p:sp>
      <p:sp>
        <p:nvSpPr>
          <p:cNvPr id="5122" name="Content Placeholder 1">
            <a:extLst>
              <a:ext uri="{FF2B5EF4-FFF2-40B4-BE49-F238E27FC236}">
                <a16:creationId xmlns:a16="http://schemas.microsoft.com/office/drawing/2014/main" id="{CE8BA5EB-FC29-4D86-B65F-A894B53C659E}"/>
              </a:ext>
            </a:extLst>
          </p:cNvPr>
          <p:cNvSpPr>
            <a:spLocks noGrp="1"/>
          </p:cNvSpPr>
          <p:nvPr>
            <p:ph idx="1"/>
          </p:nvPr>
        </p:nvSpPr>
        <p:spPr bwMode="auto">
          <a:xfrm>
            <a:off x="5478124" y="559477"/>
            <a:ext cx="5647076" cy="547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buFontTx/>
              <a:buNone/>
            </a:pPr>
            <a:r>
              <a:rPr lang="en-US" altLang="en-US" sz="2000" dirty="0">
                <a:ea typeface="ＭＳ Ｐゴシック" panose="020B0600070205080204" pitchFamily="34" charset="-128"/>
              </a:rPr>
              <a:t>This PPT explores:</a:t>
            </a:r>
          </a:p>
          <a:p>
            <a:r>
              <a:rPr lang="en-GB" altLang="en-US" sz="2000" dirty="0">
                <a:ea typeface="ＭＳ Ｐゴシック" panose="020B0600070205080204" pitchFamily="34" charset="-128"/>
              </a:rPr>
              <a:t>the secondary analysis of data collected and official statistics;</a:t>
            </a:r>
            <a:endParaRPr lang="en-IE" altLang="en-US" sz="2000" dirty="0">
              <a:ea typeface="ＭＳ Ｐゴシック" panose="020B0600070205080204" pitchFamily="34" charset="-128"/>
            </a:endParaRPr>
          </a:p>
          <a:p>
            <a:r>
              <a:rPr lang="en-GB" altLang="en-US" sz="2000" dirty="0">
                <a:ea typeface="ＭＳ Ｐゴシック" panose="020B0600070205080204" pitchFamily="34" charset="-128"/>
              </a:rPr>
              <a:t>the advantages and disadvantages of secondary analysis of data collected by other researchers;</a:t>
            </a:r>
            <a:endParaRPr lang="en-IE" altLang="en-US" sz="2000" dirty="0">
              <a:ea typeface="ＭＳ Ｐゴシック" panose="020B0600070205080204" pitchFamily="34" charset="-128"/>
            </a:endParaRPr>
          </a:p>
          <a:p>
            <a:r>
              <a:rPr lang="en-GB" altLang="en-US" sz="2000" dirty="0">
                <a:ea typeface="ＭＳ Ｐゴシック" panose="020B0600070205080204" pitchFamily="34" charset="-128"/>
              </a:rPr>
              <a:t>how to obtain such datasets;</a:t>
            </a:r>
            <a:endParaRPr lang="en-IE" altLang="en-US" sz="2000" dirty="0">
              <a:ea typeface="ＭＳ Ｐゴシック" panose="020B0600070205080204" pitchFamily="34" charset="-128"/>
            </a:endParaRPr>
          </a:p>
          <a:p>
            <a:r>
              <a:rPr lang="en-GB" altLang="en-US" sz="2000" dirty="0">
                <a:ea typeface="ＭＳ Ｐゴシック" panose="020B0600070205080204" pitchFamily="34" charset="-128"/>
              </a:rPr>
              <a:t>the potential of official statistics in terms of their reliability and validity;</a:t>
            </a:r>
            <a:endParaRPr lang="en-IE" altLang="en-US" sz="2000" dirty="0">
              <a:ea typeface="ＭＳ Ｐゴシック" panose="020B0600070205080204" pitchFamily="34" charset="-128"/>
            </a:endParaRPr>
          </a:p>
          <a:p>
            <a:r>
              <a:rPr lang="en-GB" altLang="en-US" sz="2000" dirty="0">
                <a:ea typeface="ＭＳ Ｐゴシック" panose="020B0600070205080204" pitchFamily="34" charset="-128"/>
              </a:rPr>
              <a:t>the potential of official statistics;</a:t>
            </a:r>
            <a:endParaRPr lang="en-IE" altLang="en-US" sz="2000" dirty="0">
              <a:ea typeface="ＭＳ Ｐゴシック" panose="020B0600070205080204" pitchFamily="34" charset="-128"/>
            </a:endParaRPr>
          </a:p>
          <a:p>
            <a:r>
              <a:rPr lang="en-IE" altLang="en-US" sz="2000" dirty="0">
                <a:ea typeface="ＭＳ Ｐゴシック" panose="020B0600070205080204" pitchFamily="34" charset="-128"/>
              </a:rPr>
              <a:t>the notion that official statistics are a form of </a:t>
            </a:r>
            <a:r>
              <a:rPr lang="en-IE" altLang="en-US" sz="2000" i="1" dirty="0">
                <a:ea typeface="ＭＳ Ｐゴシック" panose="020B0600070205080204" pitchFamily="34" charset="-128"/>
              </a:rPr>
              <a:t>unobtrusive method</a:t>
            </a:r>
            <a:r>
              <a:rPr lang="en-IE" altLang="en-US" sz="2000" dirty="0">
                <a:ea typeface="ＭＳ Ｐゴシック" panose="020B0600070205080204" pitchFamily="34" charset="-128"/>
              </a:rPr>
              <a:t>.</a:t>
            </a:r>
            <a:endParaRPr lang="en-US" altLang="en-US" sz="2000" dirty="0">
              <a:ea typeface="ＭＳ Ｐゴシック" panose="020B0600070205080204" pitchFamily="34" charset="-128"/>
            </a:endParaRPr>
          </a:p>
          <a:p>
            <a:endParaRPr lang="en-IE" altLang="en-US" sz="2000" dirty="0">
              <a:ea typeface="ＭＳ Ｐゴシック" panose="020B0600070205080204" pitchFamily="34" charset="-128"/>
            </a:endParaRPr>
          </a:p>
        </p:txBody>
      </p:sp>
    </p:spTree>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6146" name="Rectangle 2">
            <a:extLst>
              <a:ext uri="{FF2B5EF4-FFF2-40B4-BE49-F238E27FC236}">
                <a16:creationId xmlns:a16="http://schemas.microsoft.com/office/drawing/2014/main" id="{E10BB78D-AC05-441B-94B2-61EA77EF3570}"/>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What is secondary analysis?</a:t>
            </a:r>
          </a:p>
        </p:txBody>
      </p:sp>
      <p:sp>
        <p:nvSpPr>
          <p:cNvPr id="6147" name="Rectangle 3">
            <a:extLst>
              <a:ext uri="{FF2B5EF4-FFF2-40B4-BE49-F238E27FC236}">
                <a16:creationId xmlns:a16="http://schemas.microsoft.com/office/drawing/2014/main" id="{F06F382D-F043-4EBC-B26E-A20F133E7F01}"/>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Primary</a:t>
            </a:r>
            <a:r>
              <a:rPr lang="en-US" altLang="en-US" sz="2000" dirty="0">
                <a:latin typeface="+mn-lt"/>
                <a:ea typeface="+mn-ea"/>
              </a:rPr>
              <a:t> data is data we collect ourselves.</a:t>
            </a:r>
            <a:endParaRPr lang="en-US" altLang="en-US" sz="2000" b="1" dirty="0">
              <a:latin typeface="+mn-lt"/>
              <a:ea typeface="+mn-ea"/>
            </a:endParaRP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Secondary</a:t>
            </a:r>
            <a:r>
              <a:rPr lang="en-US" altLang="en-US" sz="2000" dirty="0">
                <a:latin typeface="+mn-lt"/>
                <a:ea typeface="+mn-ea"/>
              </a:rPr>
              <a:t> data is that collected by others.</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Secondary analysis </a:t>
            </a:r>
            <a:r>
              <a:rPr lang="en-US" altLang="en-US" sz="2000" dirty="0">
                <a:latin typeface="+mn-lt"/>
                <a:ea typeface="+mn-ea"/>
              </a:rPr>
              <a:t>is done on secondary data.</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In other words, </a:t>
            </a:r>
            <a:r>
              <a:rPr lang="en-US" altLang="en-US" sz="2000" u="sng" dirty="0">
                <a:latin typeface="+mn-lt"/>
                <a:ea typeface="+mn-ea"/>
              </a:rPr>
              <a:t>someone else gathered the data </a:t>
            </a:r>
            <a:r>
              <a:rPr lang="en-US" altLang="en-US" sz="2000" dirty="0">
                <a:latin typeface="+mn-lt"/>
                <a:ea typeface="+mn-ea"/>
              </a:rPr>
              <a:t>– for their own purposes – and then </a:t>
            </a:r>
            <a:r>
              <a:rPr lang="en-US" altLang="en-US" sz="2000" u="sng" dirty="0">
                <a:latin typeface="+mn-lt"/>
                <a:ea typeface="+mn-ea"/>
              </a:rPr>
              <a:t>we </a:t>
            </a:r>
            <a:r>
              <a:rPr lang="en-US" altLang="en-US" sz="2000" u="sng" dirty="0" err="1">
                <a:latin typeface="+mn-lt"/>
                <a:ea typeface="+mn-ea"/>
              </a:rPr>
              <a:t>analyse</a:t>
            </a:r>
            <a:r>
              <a:rPr lang="en-US" altLang="en-US" sz="2000" u="sng" dirty="0">
                <a:latin typeface="+mn-lt"/>
                <a:ea typeface="+mn-ea"/>
              </a:rPr>
              <a:t> it </a:t>
            </a:r>
            <a:r>
              <a:rPr lang="en-US" altLang="en-US" sz="2000" dirty="0">
                <a:latin typeface="+mn-lt"/>
                <a:ea typeface="+mn-ea"/>
              </a:rPr>
              <a:t>for our own purposes.</a:t>
            </a:r>
          </a:p>
        </p:txBody>
      </p:sp>
    </p:spTree>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5" name="Rectangle 74">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7170" name="Rectangle 2">
            <a:extLst>
              <a:ext uri="{FF2B5EF4-FFF2-40B4-BE49-F238E27FC236}">
                <a16:creationId xmlns:a16="http://schemas.microsoft.com/office/drawing/2014/main" id="{14352D16-71EF-4D03-8145-F2493C313A2C}"/>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Advantages of secondary analysis</a:t>
            </a:r>
          </a:p>
        </p:txBody>
      </p:sp>
      <p:sp>
        <p:nvSpPr>
          <p:cNvPr id="5" name="Rectangle 3">
            <a:extLst>
              <a:ext uri="{FF2B5EF4-FFF2-40B4-BE49-F238E27FC236}">
                <a16:creationId xmlns:a16="http://schemas.microsoft.com/office/drawing/2014/main" id="{FE84DBAB-D169-43DC-B961-CA401A268055}"/>
              </a:ext>
            </a:extLst>
          </p:cNvPr>
          <p:cNvSpPr txBox="1">
            <a:spLocks noChangeArrowheads="1"/>
          </p:cNvSpPr>
          <p:nvPr/>
        </p:nvSpPr>
        <p:spPr>
          <a:xfrm>
            <a:off x="5478124" y="559477"/>
            <a:ext cx="5647076" cy="5475563"/>
          </a:xfrm>
          <a:prstGeom prst="rect">
            <a:avLst/>
          </a:prstGeom>
        </p:spPr>
        <p:txBody>
          <a:bodyPr vert="horz" lIns="91440" tIns="45720" rIns="91440" bIns="45720" rtlCol="0" anchor="ctr">
            <a:normAutofit/>
          </a:bodyPr>
          <a:lstStyle>
            <a:lvl1pPr marL="342900" indent="-342900" algn="l" rtl="0" eaLnBrk="0" fontAlgn="base" hangingPunct="0">
              <a:spcBef>
                <a:spcPct val="20000"/>
              </a:spcBef>
              <a:spcAft>
                <a:spcPct val="0"/>
              </a:spcAft>
              <a:buChar char="•"/>
              <a:defRPr sz="2800">
                <a:solidFill>
                  <a:srgbClr val="000000"/>
                </a:solidFill>
                <a:latin typeface="+mn-lt"/>
                <a:ea typeface="ＭＳ Ｐゴシック" charset="0"/>
                <a:cs typeface="ＭＳ Ｐゴシック" charset="0"/>
              </a:defRPr>
            </a:lvl1pPr>
            <a:lvl2pPr marL="742950" indent="-285750" algn="l" rtl="0" eaLnBrk="0" fontAlgn="base" hangingPunct="0">
              <a:spcBef>
                <a:spcPct val="20000"/>
              </a:spcBef>
              <a:spcAft>
                <a:spcPct val="0"/>
              </a:spcAft>
              <a:buChar char="–"/>
              <a:defRPr sz="2400">
                <a:solidFill>
                  <a:srgbClr val="000000"/>
                </a:solidFill>
                <a:latin typeface="+mn-lt"/>
                <a:ea typeface="ＭＳ Ｐゴシック" charset="0"/>
              </a:defRPr>
            </a:lvl2pPr>
            <a:lvl3pPr marL="1143000" indent="-228600" algn="l" rtl="0" eaLnBrk="0" fontAlgn="base" hangingPunct="0">
              <a:spcBef>
                <a:spcPct val="20000"/>
              </a:spcBef>
              <a:spcAft>
                <a:spcPct val="0"/>
              </a:spcAft>
              <a:buChar char="•"/>
              <a:defRPr sz="2000">
                <a:solidFill>
                  <a:srgbClr val="000000"/>
                </a:solidFill>
                <a:latin typeface="+mn-lt"/>
                <a:ea typeface="ＭＳ Ｐゴシック" charset="0"/>
              </a:defRPr>
            </a:lvl3pPr>
            <a:lvl4pPr marL="1600200" indent="-228600" algn="l" rtl="0" eaLnBrk="0" fontAlgn="base" hangingPunct="0">
              <a:spcBef>
                <a:spcPct val="20000"/>
              </a:spcBef>
              <a:spcAft>
                <a:spcPct val="0"/>
              </a:spcAft>
              <a:buChar char="–"/>
              <a:defRPr>
                <a:solidFill>
                  <a:srgbClr val="000000"/>
                </a:solidFill>
                <a:latin typeface="+mn-lt"/>
                <a:ea typeface="ＭＳ Ｐゴシック" charset="0"/>
              </a:defRPr>
            </a:lvl4pPr>
            <a:lvl5pPr marL="2057400" indent="-228600" algn="l" rtl="0" eaLnBrk="0" fontAlgn="base" hangingPunct="0">
              <a:spcBef>
                <a:spcPct val="20000"/>
              </a:spcBef>
              <a:spcAft>
                <a:spcPct val="0"/>
              </a:spcAft>
              <a:buChar char="»"/>
              <a:defRPr sz="1600">
                <a:solidFill>
                  <a:srgbClr val="000000"/>
                </a:solidFill>
                <a:latin typeface="+mn-lt"/>
                <a:ea typeface="ＭＳ Ｐゴシック" charset="0"/>
              </a:defRPr>
            </a:lvl5pPr>
            <a:lvl6pPr marL="2514600" indent="-228600" algn="l" rtl="0" eaLnBrk="0" fontAlgn="base" hangingPunct="0">
              <a:spcBef>
                <a:spcPct val="20000"/>
              </a:spcBef>
              <a:spcAft>
                <a:spcPct val="0"/>
              </a:spcAft>
              <a:buChar char="»"/>
              <a:defRPr sz="1600">
                <a:solidFill>
                  <a:srgbClr val="000000"/>
                </a:solidFill>
                <a:latin typeface="+mn-lt"/>
              </a:defRPr>
            </a:lvl6pPr>
            <a:lvl7pPr marL="2971800" indent="-228600" algn="l" rtl="0" eaLnBrk="0" fontAlgn="base" hangingPunct="0">
              <a:spcBef>
                <a:spcPct val="20000"/>
              </a:spcBef>
              <a:spcAft>
                <a:spcPct val="0"/>
              </a:spcAft>
              <a:buChar char="»"/>
              <a:defRPr sz="1600">
                <a:solidFill>
                  <a:srgbClr val="000000"/>
                </a:solidFill>
                <a:latin typeface="+mn-lt"/>
              </a:defRPr>
            </a:lvl7pPr>
            <a:lvl8pPr marL="3429000" indent="-228600" algn="l" rtl="0" eaLnBrk="0" fontAlgn="base" hangingPunct="0">
              <a:spcBef>
                <a:spcPct val="20000"/>
              </a:spcBef>
              <a:spcAft>
                <a:spcPct val="0"/>
              </a:spcAft>
              <a:buChar char="»"/>
              <a:defRPr sz="1600">
                <a:solidFill>
                  <a:srgbClr val="000000"/>
                </a:solidFill>
                <a:latin typeface="+mn-lt"/>
              </a:defRPr>
            </a:lvl8pPr>
            <a:lvl9pPr marL="3886200" indent="-228600" algn="l" rtl="0" eaLnBrk="0" fontAlgn="base" hangingPunct="0">
              <a:spcBef>
                <a:spcPct val="20000"/>
              </a:spcBef>
              <a:spcAft>
                <a:spcPct val="0"/>
              </a:spcAft>
              <a:buChar char="»"/>
              <a:defRPr sz="1600">
                <a:solidFill>
                  <a:srgbClr val="000000"/>
                </a:solidFill>
                <a:latin typeface="+mn-lt"/>
              </a:defRPr>
            </a:lvl9pPr>
          </a:lstStyle>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Saves money and time</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Offers high-quality data</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Gives an opportunity for longitudinal analysis</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Allows subgroup or subset analysis</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Gives an opportunity for cross-cultural studies</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Allows more time for data analysis</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Enables the application of recent theory to old data</a:t>
            </a:r>
          </a:p>
          <a:p>
            <a:pPr indent="-182880" eaLnBrk="1" hangingPunct="1">
              <a:buClr>
                <a:schemeClr val="tx1">
                  <a:lumMod val="85000"/>
                  <a:lumOff val="15000"/>
                </a:schemeClr>
              </a:buClr>
              <a:buFont typeface="Garamond" pitchFamily="18" charset="0"/>
              <a:buChar char="◦"/>
              <a:defRPr/>
            </a:pPr>
            <a:r>
              <a:rPr lang="en-US" altLang="en-US" sz="2000">
                <a:solidFill>
                  <a:schemeClr val="tx1"/>
                </a:solidFill>
                <a:ea typeface="+mn-ea"/>
                <a:cs typeface="+mn-cs"/>
              </a:rPr>
              <a:t>Gets more value from the original data</a:t>
            </a:r>
          </a:p>
        </p:txBody>
      </p:sp>
    </p:spTree>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8194" name="Rectangle 2">
            <a:extLst>
              <a:ext uri="{FF2B5EF4-FFF2-40B4-BE49-F238E27FC236}">
                <a16:creationId xmlns:a16="http://schemas.microsoft.com/office/drawing/2014/main" id="{516C914A-5D7A-47A9-AF3E-82DA8821800F}"/>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Limitations of Secondary Analysis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8197" name="Rectangle 3">
            <a:extLst>
              <a:ext uri="{FF2B5EF4-FFF2-40B4-BE49-F238E27FC236}">
                <a16:creationId xmlns:a16="http://schemas.microsoft.com/office/drawing/2014/main" id="{D4E2DFE9-6763-45D8-A69D-47EE480E875E}"/>
              </a:ext>
            </a:extLst>
          </p:cNvPr>
          <p:cNvGraphicFramePr/>
          <p:nvPr>
            <p:extLst>
              <p:ext uri="{D42A27DB-BD31-4B8C-83A1-F6EECF244321}">
                <p14:modId xmlns:p14="http://schemas.microsoft.com/office/powerpoint/2010/main" val="162215516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8" name="Rectangle 137">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0" name="Rectangle 139">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9218" name="Rectangle 2">
            <a:extLst>
              <a:ext uri="{FF2B5EF4-FFF2-40B4-BE49-F238E27FC236}">
                <a16:creationId xmlns:a16="http://schemas.microsoft.com/office/drawing/2014/main" id="{3C9F707C-DC79-4EC4-AEB3-A06259FA3BFA}"/>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The UK Data Archive</a:t>
            </a:r>
          </a:p>
        </p:txBody>
      </p:sp>
      <p:sp>
        <p:nvSpPr>
          <p:cNvPr id="142" name="Rectangle 141">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9221" name="Rectangle 3">
            <a:extLst>
              <a:ext uri="{FF2B5EF4-FFF2-40B4-BE49-F238E27FC236}">
                <a16:creationId xmlns:a16="http://schemas.microsoft.com/office/drawing/2014/main" id="{D9BC0CA0-289D-480F-A444-F5167339F3D9}"/>
              </a:ext>
            </a:extLst>
          </p:cNvPr>
          <p:cNvGraphicFramePr/>
          <p:nvPr>
            <p:extLst>
              <p:ext uri="{D42A27DB-BD31-4B8C-83A1-F6EECF244321}">
                <p14:modId xmlns:p14="http://schemas.microsoft.com/office/powerpoint/2010/main" val="2652890261"/>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B4B414C-E9FB-4137-9C0E-6E523B4928BC}"/>
              </a:ext>
            </a:extLst>
          </p:cNvPr>
          <p:cNvPicPr>
            <a:picLocks noGrp="1" noChangeAspect="1"/>
          </p:cNvPicPr>
          <p:nvPr>
            <p:ph idx="1"/>
          </p:nvPr>
        </p:nvPicPr>
        <p:blipFill>
          <a:blip r:embed="rId2"/>
          <a:stretch>
            <a:fillRect/>
          </a:stretch>
        </p:blipFill>
        <p:spPr>
          <a:xfrm>
            <a:off x="1143941" y="643467"/>
            <a:ext cx="9904118" cy="5571066"/>
          </a:xfrm>
          <a:prstGeom prst="rect">
            <a:avLst/>
          </a:prstGeom>
        </p:spPr>
      </p:pic>
    </p:spTree>
    <p:extLst>
      <p:ext uri="{BB962C8B-B14F-4D97-AF65-F5344CB8AC3E}">
        <p14:creationId xmlns:p14="http://schemas.microsoft.com/office/powerpoint/2010/main" val="1133587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EC7E010-C712-408D-9787-0842AFC9F4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13" name="Rectangle 12">
            <a:extLst>
              <a:ext uri="{FF2B5EF4-FFF2-40B4-BE49-F238E27FC236}">
                <a16:creationId xmlns:a16="http://schemas.microsoft.com/office/drawing/2014/main" id="{0503FCEF-A9BA-4991-9220-E36615FB8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5" name="Rectangle 14">
            <a:extLst>
              <a:ext uri="{FF2B5EF4-FFF2-40B4-BE49-F238E27FC236}">
                <a16:creationId xmlns:a16="http://schemas.microsoft.com/office/drawing/2014/main" id="{6B57F45B-5417-4073-A67A-343F2C881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90282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91B6077-4778-41B2-9147-335CF2F2F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tx1"/>
          </a:solidFill>
          <a:ln w="6350" cap="flat" cmpd="sng" algn="ctr">
            <a:noFill/>
            <a:prstDash val="solid"/>
          </a:ln>
          <a:effectLst>
            <a:softEdge rad="0"/>
          </a:effectLst>
        </p:spPr>
      </p:sp>
      <p:pic>
        <p:nvPicPr>
          <p:cNvPr id="4" name="Content Placeholder 3">
            <a:extLst>
              <a:ext uri="{FF2B5EF4-FFF2-40B4-BE49-F238E27FC236}">
                <a16:creationId xmlns:a16="http://schemas.microsoft.com/office/drawing/2014/main" id="{E7FB07A1-533B-44FC-A60B-51F9731BE151}"/>
              </a:ext>
            </a:extLst>
          </p:cNvPr>
          <p:cNvPicPr>
            <a:picLocks noGrp="1" noChangeAspect="1"/>
          </p:cNvPicPr>
          <p:nvPr>
            <p:ph idx="1"/>
          </p:nvPr>
        </p:nvPicPr>
        <p:blipFill>
          <a:blip r:embed="rId2"/>
          <a:stretch>
            <a:fillRect/>
          </a:stretch>
        </p:blipFill>
        <p:spPr>
          <a:xfrm>
            <a:off x="1143941" y="643467"/>
            <a:ext cx="9904118" cy="5571066"/>
          </a:xfrm>
          <a:prstGeom prst="rect">
            <a:avLst/>
          </a:prstGeom>
        </p:spPr>
      </p:pic>
      <p:sp>
        <p:nvSpPr>
          <p:cNvPr id="19" name="Rectangle 18">
            <a:extLst>
              <a:ext uri="{FF2B5EF4-FFF2-40B4-BE49-F238E27FC236}">
                <a16:creationId xmlns:a16="http://schemas.microsoft.com/office/drawing/2014/main" id="{D527D497-40EC-49CA-9C48-FE412708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bg1"/>
            </a:solidFill>
            <a:prstDash val="solid"/>
            <a:miter lim="800000"/>
          </a:ln>
          <a:effectLst/>
        </p:spPr>
      </p:sp>
    </p:spTree>
    <p:extLst>
      <p:ext uri="{BB962C8B-B14F-4D97-AF65-F5344CB8AC3E}">
        <p14:creationId xmlns:p14="http://schemas.microsoft.com/office/powerpoint/2010/main" val="32225139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10243" name="Title 2">
            <a:extLst>
              <a:ext uri="{FF2B5EF4-FFF2-40B4-BE49-F238E27FC236}">
                <a16:creationId xmlns:a16="http://schemas.microsoft.com/office/drawing/2014/main" id="{959D2A0C-8B2D-42D2-BCEF-D9B663A73798}"/>
              </a:ext>
            </a:extLst>
          </p:cNvPr>
          <p:cNvSpPr>
            <a:spLocks noGrp="1"/>
          </p:cNvSpPr>
          <p:nvPr>
            <p:ph type="title"/>
          </p:nvPr>
        </p:nvSpPr>
        <p:spPr bwMode="auto">
          <a:xfrm>
            <a:off x="1066800" y="642594"/>
            <a:ext cx="10058400" cy="1371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a:ea typeface="ＭＳ Ｐゴシック" panose="020B0600070205080204" pitchFamily="34" charset="-128"/>
              </a:rPr>
              <a:t>Alternative data archives</a:t>
            </a:r>
          </a:p>
        </p:txBody>
      </p:sp>
      <p:graphicFrame>
        <p:nvGraphicFramePr>
          <p:cNvPr id="10245" name="Content Placeholder 1">
            <a:extLst>
              <a:ext uri="{FF2B5EF4-FFF2-40B4-BE49-F238E27FC236}">
                <a16:creationId xmlns:a16="http://schemas.microsoft.com/office/drawing/2014/main" id="{C3B658D1-385D-4D0E-ACCC-85807290D7FB}"/>
              </a:ext>
            </a:extLst>
          </p:cNvPr>
          <p:cNvGraphicFramePr>
            <a:graphicFrameLocks noGrp="1"/>
          </p:cNvGraphicFramePr>
          <p:nvPr>
            <p:ph idx="1"/>
            <p:extLst>
              <p:ext uri="{D42A27DB-BD31-4B8C-83A1-F6EECF244321}">
                <p14:modId xmlns:p14="http://schemas.microsoft.com/office/powerpoint/2010/main" val="254605024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1266" name="Rectangle 2">
            <a:extLst>
              <a:ext uri="{FF2B5EF4-FFF2-40B4-BE49-F238E27FC236}">
                <a16:creationId xmlns:a16="http://schemas.microsoft.com/office/drawing/2014/main" id="{47E6EF5F-23CA-4963-99E6-84373EFDBD04}"/>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Official statistics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1269" name="Rectangle 3">
            <a:extLst>
              <a:ext uri="{FF2B5EF4-FFF2-40B4-BE49-F238E27FC236}">
                <a16:creationId xmlns:a16="http://schemas.microsoft.com/office/drawing/2014/main" id="{4EA9DA0A-593C-4FFC-B043-69D40B361622}"/>
              </a:ext>
            </a:extLst>
          </p:cNvPr>
          <p:cNvGraphicFramePr/>
          <p:nvPr>
            <p:extLst>
              <p:ext uri="{D42A27DB-BD31-4B8C-83A1-F6EECF244321}">
                <p14:modId xmlns:p14="http://schemas.microsoft.com/office/powerpoint/2010/main" val="352295014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2290" name="Rectangle 2">
            <a:extLst>
              <a:ext uri="{FF2B5EF4-FFF2-40B4-BE49-F238E27FC236}">
                <a16:creationId xmlns:a16="http://schemas.microsoft.com/office/drawing/2014/main" id="{4DFF76A0-1FBE-4566-8068-ED090AE9C3B2}"/>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3700">
                <a:solidFill>
                  <a:schemeClr val="tx1">
                    <a:lumMod val="85000"/>
                    <a:lumOff val="15000"/>
                  </a:schemeClr>
                </a:solidFill>
              </a:rPr>
              <a:t>Disadvantages of official statistics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2293" name="Rectangle 3">
            <a:extLst>
              <a:ext uri="{FF2B5EF4-FFF2-40B4-BE49-F238E27FC236}">
                <a16:creationId xmlns:a16="http://schemas.microsoft.com/office/drawing/2014/main" id="{48A7CC3F-9D6A-4B75-954B-3E778D7D2CCB}"/>
              </a:ext>
            </a:extLst>
          </p:cNvPr>
          <p:cNvGraphicFramePr/>
          <p:nvPr>
            <p:extLst>
              <p:ext uri="{D42A27DB-BD31-4B8C-83A1-F6EECF244321}">
                <p14:modId xmlns:p14="http://schemas.microsoft.com/office/powerpoint/2010/main" val="329801940"/>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3314" name="Rectangle 2">
            <a:extLst>
              <a:ext uri="{FF2B5EF4-FFF2-40B4-BE49-F238E27FC236}">
                <a16:creationId xmlns:a16="http://schemas.microsoft.com/office/drawing/2014/main" id="{3AD9E0C6-D655-4C4D-8517-2FE13A5800A6}"/>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Problems with the reliability</a:t>
            </a:r>
            <a:r>
              <a:rPr lang="en-US" altLang="en-US" sz="4800" i="1">
                <a:solidFill>
                  <a:schemeClr val="tx1">
                    <a:lumMod val="85000"/>
                    <a:lumOff val="15000"/>
                  </a:schemeClr>
                </a:solidFill>
              </a:rPr>
              <a:t> </a:t>
            </a:r>
            <a:r>
              <a:rPr lang="en-US" altLang="en-US" sz="4800">
                <a:solidFill>
                  <a:schemeClr val="tx1">
                    <a:lumMod val="85000"/>
                    <a:lumOff val="15000"/>
                  </a:schemeClr>
                </a:solidFill>
              </a:rPr>
              <a:t>and validity</a:t>
            </a:r>
            <a:br>
              <a:rPr lang="en-US" altLang="en-US" sz="4800">
                <a:solidFill>
                  <a:schemeClr val="tx1">
                    <a:lumMod val="85000"/>
                    <a:lumOff val="15000"/>
                  </a:schemeClr>
                </a:solidFill>
              </a:rPr>
            </a:br>
            <a:r>
              <a:rPr lang="en-US" altLang="en-US" sz="4800">
                <a:solidFill>
                  <a:schemeClr val="tx1">
                    <a:lumMod val="85000"/>
                    <a:lumOff val="15000"/>
                  </a:schemeClr>
                </a:solidFill>
              </a:rPr>
              <a:t> of official statistics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3317" name="Rectangle 3">
            <a:extLst>
              <a:ext uri="{FF2B5EF4-FFF2-40B4-BE49-F238E27FC236}">
                <a16:creationId xmlns:a16="http://schemas.microsoft.com/office/drawing/2014/main" id="{701CAC7B-11E8-4F87-B612-CAB3845C369C}"/>
              </a:ext>
            </a:extLst>
          </p:cNvPr>
          <p:cNvGraphicFramePr/>
          <p:nvPr>
            <p:extLst>
              <p:ext uri="{D42A27DB-BD31-4B8C-83A1-F6EECF244321}">
                <p14:modId xmlns:p14="http://schemas.microsoft.com/office/powerpoint/2010/main" val="161435249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41" name="Rectangle 71">
            <a:extLst>
              <a:ext uri="{FF2B5EF4-FFF2-40B4-BE49-F238E27FC236}">
                <a16:creationId xmlns:a16="http://schemas.microsoft.com/office/drawing/2014/main" id="{3E25BDA2-3F4D-4B38-90E7-989465ECD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4342" name="Rectangle 73">
            <a:extLst>
              <a:ext uri="{FF2B5EF4-FFF2-40B4-BE49-F238E27FC236}">
                <a16:creationId xmlns:a16="http://schemas.microsoft.com/office/drawing/2014/main" id="{BC96869A-A70D-42F7-876F-605CB1718F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2108" y="610955"/>
            <a:ext cx="10927784" cy="563609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useBgFill="1">
        <p:nvSpPr>
          <p:cNvPr id="76" name="Rectangle 75">
            <a:extLst>
              <a:ext uri="{FF2B5EF4-FFF2-40B4-BE49-F238E27FC236}">
                <a16:creationId xmlns:a16="http://schemas.microsoft.com/office/drawing/2014/main" id="{6CD407CC-EF5C-486F-9A14-7F681F986D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7052" y="777240"/>
            <a:ext cx="10597896" cy="5303520"/>
          </a:xfrm>
          <a:prstGeom prst="rect">
            <a:avLst/>
          </a:prstGeom>
          <a:ln w="6350" cap="sq" cmpd="sng" algn="ctr">
            <a:solidFill>
              <a:schemeClr val="tx1">
                <a:lumMod val="75000"/>
                <a:lumOff val="25000"/>
              </a:schemeClr>
            </a:solidFill>
            <a:prstDash val="solid"/>
            <a:miter lim="800000"/>
          </a:ln>
          <a:effectLst/>
        </p:spPr>
      </p:sp>
      <p:sp>
        <p:nvSpPr>
          <p:cNvPr id="14338" name="Title 2">
            <a:extLst>
              <a:ext uri="{FF2B5EF4-FFF2-40B4-BE49-F238E27FC236}">
                <a16:creationId xmlns:a16="http://schemas.microsoft.com/office/drawing/2014/main" id="{32090FC4-0E43-427E-BBFB-9010275BEDFA}"/>
              </a:ext>
            </a:extLst>
          </p:cNvPr>
          <p:cNvSpPr>
            <a:spLocks noGrp="1"/>
          </p:cNvSpPr>
          <p:nvPr>
            <p:ph type="title"/>
          </p:nvPr>
        </p:nvSpPr>
        <p:spPr bwMode="auto">
          <a:xfrm>
            <a:off x="1192625" y="1420706"/>
            <a:ext cx="3466540" cy="40165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r>
              <a:rPr lang="en-US" altLang="en-US">
                <a:solidFill>
                  <a:schemeClr val="tx1">
                    <a:lumMod val="85000"/>
                    <a:lumOff val="15000"/>
                  </a:schemeClr>
                </a:solidFill>
              </a:rPr>
              <a:t>Ecological Fallacy</a:t>
            </a:r>
          </a:p>
        </p:txBody>
      </p:sp>
      <p:cxnSp>
        <p:nvCxnSpPr>
          <p:cNvPr id="78" name="Straight Connector 77">
            <a:extLst>
              <a:ext uri="{FF2B5EF4-FFF2-40B4-BE49-F238E27FC236}">
                <a16:creationId xmlns:a16="http://schemas.microsoft.com/office/drawing/2014/main" id="{0DD76B5F-5BAA-48C6-9065-9AEF15D30B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86269" y="2057401"/>
            <a:ext cx="0" cy="2743200"/>
          </a:xfrm>
          <a:prstGeom prst="line">
            <a:avLst/>
          </a:prstGeom>
          <a:ln w="158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339" name="Rectangle 3">
            <a:extLst>
              <a:ext uri="{FF2B5EF4-FFF2-40B4-BE49-F238E27FC236}">
                <a16:creationId xmlns:a16="http://schemas.microsoft.com/office/drawing/2014/main" id="{FF543DC5-6790-4211-840F-EB80F361A4FC}"/>
              </a:ext>
            </a:extLst>
          </p:cNvPr>
          <p:cNvSpPr>
            <a:spLocks noChangeArrowheads="1"/>
          </p:cNvSpPr>
          <p:nvPr/>
        </p:nvSpPr>
        <p:spPr bwMode="auto">
          <a:xfrm>
            <a:off x="5236723" y="1420706"/>
            <a:ext cx="5514758" cy="40165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Aft>
                <a:spcPts val="600"/>
              </a:spcAft>
              <a:buClr>
                <a:schemeClr val="tx1">
                  <a:lumMod val="85000"/>
                  <a:lumOff val="15000"/>
                </a:schemeClr>
              </a:buClr>
              <a:buFont typeface="Garamond" pitchFamily="18" charset="0"/>
              <a:buChar char="◦"/>
            </a:pPr>
            <a:r>
              <a:rPr lang="en-US" altLang="en-US" dirty="0">
                <a:solidFill>
                  <a:schemeClr val="tx1">
                    <a:lumMod val="75000"/>
                    <a:lumOff val="25000"/>
                  </a:schemeClr>
                </a:solidFill>
                <a:latin typeface="+mn-lt"/>
                <a:ea typeface="+mn-ea"/>
              </a:rPr>
              <a:t> Error of assuming that inferences about individuals or organizations can be made from findings relating to aggregate data. </a:t>
            </a:r>
          </a:p>
          <a:p>
            <a:pPr indent="-182880">
              <a:spcAft>
                <a:spcPts val="600"/>
              </a:spcAft>
              <a:buClr>
                <a:schemeClr val="tx1">
                  <a:lumMod val="85000"/>
                  <a:lumOff val="15000"/>
                </a:schemeClr>
              </a:buClr>
              <a:buFont typeface="Garamond" pitchFamily="18" charset="0"/>
              <a:buChar char="◦"/>
            </a:pPr>
            <a:r>
              <a:rPr lang="en-US" altLang="en-US" dirty="0">
                <a:solidFill>
                  <a:schemeClr val="tx1">
                    <a:lumMod val="75000"/>
                    <a:lumOff val="25000"/>
                  </a:schemeClr>
                </a:solidFill>
                <a:latin typeface="+mn-lt"/>
                <a:ea typeface="+mn-ea"/>
              </a:rPr>
              <a:t> For example, official statistics might demonstrate a positive relationship between the size of a firm and the number of </a:t>
            </a:r>
            <a:r>
              <a:rPr lang="en-US" altLang="en-US" dirty="0" err="1">
                <a:solidFill>
                  <a:schemeClr val="tx1">
                    <a:lumMod val="75000"/>
                    <a:lumOff val="25000"/>
                  </a:schemeClr>
                </a:solidFill>
                <a:latin typeface="+mn-lt"/>
                <a:ea typeface="+mn-ea"/>
              </a:rPr>
              <a:t>labour</a:t>
            </a:r>
            <a:r>
              <a:rPr lang="en-US" altLang="en-US" dirty="0">
                <a:solidFill>
                  <a:schemeClr val="tx1">
                    <a:lumMod val="75000"/>
                    <a:lumOff val="25000"/>
                  </a:schemeClr>
                </a:solidFill>
                <a:latin typeface="+mn-lt"/>
                <a:ea typeface="+mn-ea"/>
              </a:rPr>
              <a:t> disputes involving strike action.</a:t>
            </a:r>
          </a:p>
          <a:p>
            <a:pPr indent="-182880">
              <a:spcAft>
                <a:spcPts val="600"/>
              </a:spcAft>
              <a:buClr>
                <a:schemeClr val="tx1">
                  <a:lumMod val="85000"/>
                  <a:lumOff val="15000"/>
                </a:schemeClr>
              </a:buClr>
              <a:buFont typeface="Garamond" pitchFamily="18" charset="0"/>
              <a:buChar char="◦"/>
            </a:pPr>
            <a:r>
              <a:rPr lang="en-US" altLang="en-US" dirty="0">
                <a:solidFill>
                  <a:schemeClr val="tx1">
                    <a:lumMod val="75000"/>
                    <a:lumOff val="25000"/>
                  </a:schemeClr>
                </a:solidFill>
                <a:latin typeface="+mn-lt"/>
                <a:ea typeface="+mn-ea"/>
              </a:rPr>
              <a:t> However, in reality, a particular large firm may show quite low levels of strike activity, while a particular small firm might show a high level. </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5362" name="Rectangle 2">
            <a:extLst>
              <a:ext uri="{FF2B5EF4-FFF2-40B4-BE49-F238E27FC236}">
                <a16:creationId xmlns:a16="http://schemas.microsoft.com/office/drawing/2014/main" id="{086E5585-83C2-43AD-900C-4DDED5AFD244}"/>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3700">
                <a:solidFill>
                  <a:schemeClr val="tx1">
                    <a:lumMod val="85000"/>
                    <a:lumOff val="15000"/>
                  </a:schemeClr>
                </a:solidFill>
              </a:rPr>
              <a:t>Advantages and disadvantages of official statistics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5365" name="Rectangle 3">
            <a:extLst>
              <a:ext uri="{FF2B5EF4-FFF2-40B4-BE49-F238E27FC236}">
                <a16:creationId xmlns:a16="http://schemas.microsoft.com/office/drawing/2014/main" id="{E498C01F-DA45-409F-9348-537CC2ACE132}"/>
              </a:ext>
            </a:extLst>
          </p:cNvPr>
          <p:cNvGraphicFramePr/>
          <p:nvPr>
            <p:extLst>
              <p:ext uri="{D42A27DB-BD31-4B8C-83A1-F6EECF244321}">
                <p14:modId xmlns:p14="http://schemas.microsoft.com/office/powerpoint/2010/main" val="103095474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6387" name="Title 2">
            <a:extLst>
              <a:ext uri="{FF2B5EF4-FFF2-40B4-BE49-F238E27FC236}">
                <a16:creationId xmlns:a16="http://schemas.microsoft.com/office/drawing/2014/main" id="{5E2ED620-0969-4C52-9EE3-E2BFD0A34FCF}"/>
              </a:ext>
            </a:extLst>
          </p:cNvPr>
          <p:cNvSpPr>
            <a:spLocks noGrp="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a:ea typeface="ＭＳ Ｐゴシック" panose="020B0600070205080204" pitchFamily="34" charset="-128"/>
              </a:rPr>
              <a:t>Key Points</a:t>
            </a:r>
            <a:endParaRPr lang="en-IE" altLang="en-US">
              <a:ea typeface="ＭＳ Ｐゴシック" panose="020B0600070205080204" pitchFamily="34" charset="-128"/>
            </a:endParaRP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6389" name="Content Placeholder 1">
            <a:extLst>
              <a:ext uri="{FF2B5EF4-FFF2-40B4-BE49-F238E27FC236}">
                <a16:creationId xmlns:a16="http://schemas.microsoft.com/office/drawing/2014/main" id="{5293703D-3389-4FFF-BBB9-29068E79AA04}"/>
              </a:ext>
            </a:extLst>
          </p:cNvPr>
          <p:cNvGraphicFramePr>
            <a:graphicFrameLocks noGrp="1"/>
          </p:cNvGraphicFramePr>
          <p:nvPr>
            <p:ph idx="1"/>
            <p:extLst>
              <p:ext uri="{D42A27DB-BD31-4B8C-83A1-F6EECF244321}">
                <p14:modId xmlns:p14="http://schemas.microsoft.com/office/powerpoint/2010/main" val="1094974722"/>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120F84-A866-4D9F-8B1C-9120A013D6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0" name="Rectangle 9">
            <a:extLst>
              <a:ext uri="{FF2B5EF4-FFF2-40B4-BE49-F238E27FC236}">
                <a16:creationId xmlns:a16="http://schemas.microsoft.com/office/drawing/2014/main" id="{252FEFEF-6AC0-46B6-AC09-11FC56196F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0312" y="226665"/>
            <a:ext cx="11722608" cy="6382512"/>
          </a:xfrm>
          <a:prstGeom prst="rect">
            <a:avLst/>
          </a:prstGeom>
          <a:ln w="6350" cap="flat" cmpd="sng" algn="ctr">
            <a:noFill/>
            <a:prstDash val="solid"/>
          </a:ln>
          <a:effectLst>
            <a:softEdge rad="0"/>
          </a:effectLst>
        </p:spPr>
      </p:sp>
      <p:sp>
        <p:nvSpPr>
          <p:cNvPr id="3" name="Title 2">
            <a:extLst>
              <a:ext uri="{FF2B5EF4-FFF2-40B4-BE49-F238E27FC236}">
                <a16:creationId xmlns:a16="http://schemas.microsoft.com/office/drawing/2014/main" id="{58BEE0AB-42EB-4346-9503-4C9BFF4F7BC8}"/>
              </a:ext>
            </a:extLst>
          </p:cNvPr>
          <p:cNvSpPr>
            <a:spLocks noGrp="1"/>
          </p:cNvSpPr>
          <p:nvPr>
            <p:ph type="title"/>
          </p:nvPr>
        </p:nvSpPr>
        <p:spPr>
          <a:xfrm>
            <a:off x="1175512" y="870132"/>
            <a:ext cx="9792208" cy="1527078"/>
          </a:xfrm>
        </p:spPr>
        <p:txBody>
          <a:bodyPr>
            <a:normAutofit/>
          </a:bodyPr>
          <a:lstStyle/>
          <a:p>
            <a:r>
              <a:rPr lang="en-GB" dirty="0"/>
              <a:t>Discussion Questions</a:t>
            </a:r>
            <a:br>
              <a:rPr lang="en-GB" dirty="0"/>
            </a:br>
            <a:endParaRPr lang="en-GB" dirty="0"/>
          </a:p>
        </p:txBody>
      </p:sp>
      <p:sp>
        <p:nvSpPr>
          <p:cNvPr id="2" name="Content Placeholder 1">
            <a:extLst>
              <a:ext uri="{FF2B5EF4-FFF2-40B4-BE49-F238E27FC236}">
                <a16:creationId xmlns:a16="http://schemas.microsoft.com/office/drawing/2014/main" id="{4865C836-997A-435E-AA7B-48D921F326E5}"/>
              </a:ext>
            </a:extLst>
          </p:cNvPr>
          <p:cNvSpPr>
            <a:spLocks noGrp="1"/>
          </p:cNvSpPr>
          <p:nvPr>
            <p:ph idx="1"/>
          </p:nvPr>
        </p:nvSpPr>
        <p:spPr>
          <a:xfrm>
            <a:off x="1175512" y="2557849"/>
            <a:ext cx="9792208" cy="3407862"/>
          </a:xfrm>
        </p:spPr>
        <p:txBody>
          <a:bodyPr>
            <a:normAutofit/>
          </a:bodyPr>
          <a:lstStyle/>
          <a:p>
            <a:r>
              <a:rPr lang="en-GB" dirty="0"/>
              <a:t>Would you consider using secondary analysis for your research project and if so which data sources would you use?</a:t>
            </a:r>
          </a:p>
          <a:p>
            <a:pPr>
              <a:lnSpc>
                <a:spcPct val="90000"/>
              </a:lnSpc>
            </a:pPr>
            <a:endParaRPr lang="en-GB" dirty="0"/>
          </a:p>
          <a:p>
            <a:pPr>
              <a:lnSpc>
                <a:spcPct val="90000"/>
              </a:lnSpc>
            </a:pPr>
            <a:r>
              <a:rPr lang="en-GB" dirty="0"/>
              <a:t>What types of research topics lend themselves most readily to secondary analysis and why?</a:t>
            </a:r>
          </a:p>
          <a:p>
            <a:endParaRPr lang="en-GB" dirty="0"/>
          </a:p>
          <a:p>
            <a:endParaRPr lang="en-GB" dirty="0"/>
          </a:p>
        </p:txBody>
      </p:sp>
    </p:spTree>
    <p:extLst>
      <p:ext uri="{BB962C8B-B14F-4D97-AF65-F5344CB8AC3E}">
        <p14:creationId xmlns:p14="http://schemas.microsoft.com/office/powerpoint/2010/main" val="1974076173"/>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229A5865-2589-49A1-849B-D6A445B58C5D}"/>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Suggested answer</a:t>
            </a:r>
          </a:p>
        </p:txBody>
      </p:sp>
      <p:sp>
        <p:nvSpPr>
          <p:cNvPr id="2" name="Content Placeholder 1">
            <a:extLst>
              <a:ext uri="{FF2B5EF4-FFF2-40B4-BE49-F238E27FC236}">
                <a16:creationId xmlns:a16="http://schemas.microsoft.com/office/drawing/2014/main" id="{0174F9A8-09BC-4B34-994C-4A096134B3DD}"/>
              </a:ext>
            </a:extLst>
          </p:cNvPr>
          <p:cNvSpPr>
            <a:spLocks noGrp="1"/>
          </p:cNvSpPr>
          <p:nvPr>
            <p:ph idx="1"/>
          </p:nvPr>
        </p:nvSpPr>
        <p:spPr>
          <a:xfrm>
            <a:off x="5478124" y="559477"/>
            <a:ext cx="5647076" cy="5475563"/>
          </a:xfrm>
        </p:spPr>
        <p:txBody>
          <a:bodyPr anchor="ctr">
            <a:normAutofit/>
          </a:bodyPr>
          <a:lstStyle/>
          <a:p>
            <a:pPr>
              <a:lnSpc>
                <a:spcPct val="90000"/>
              </a:lnSpc>
            </a:pPr>
            <a:r>
              <a:rPr lang="en-GB" sz="1400" b="1" dirty="0"/>
              <a:t>Suggested Answer</a:t>
            </a:r>
            <a:endParaRPr lang="en-GB" sz="1400" dirty="0"/>
          </a:p>
          <a:p>
            <a:pPr>
              <a:lnSpc>
                <a:spcPct val="90000"/>
              </a:lnSpc>
            </a:pPr>
            <a:r>
              <a:rPr lang="en-GB" sz="1400" dirty="0"/>
              <a:t>Sometimes students select secondary analysis as they consider it an easier option to primary data; however secondary data projects require careful consideration and often in-depth analysis. In this exercise, students should outline their research project and research questions, justifying why secondary analysis is most appropriate to their research project, outlining the data sources they will use and even at this early stage, the types of data analysis they will conduct with this secondary data.</a:t>
            </a:r>
          </a:p>
          <a:p>
            <a:pPr>
              <a:lnSpc>
                <a:spcPct val="90000"/>
              </a:lnSpc>
            </a:pPr>
            <a:r>
              <a:rPr lang="en-GB" sz="1400" b="1" dirty="0"/>
              <a:t>Suggested Answer</a:t>
            </a:r>
            <a:endParaRPr lang="en-GB" sz="1400" dirty="0"/>
          </a:p>
          <a:p>
            <a:pPr>
              <a:lnSpc>
                <a:spcPct val="90000"/>
              </a:lnSpc>
            </a:pPr>
            <a:r>
              <a:rPr lang="en-GB" sz="1400" dirty="0"/>
              <a:t>There are a number of projects which lend themselves well to secondary analysis, such as:</a:t>
            </a:r>
          </a:p>
          <a:p>
            <a:pPr lvl="0">
              <a:lnSpc>
                <a:spcPct val="90000"/>
              </a:lnSpc>
            </a:pPr>
            <a:r>
              <a:rPr lang="en-GB" sz="1400" dirty="0"/>
              <a:t>Workplace patterns, Population studies, Social attitudes studies, Family structures, Religious beliefs and identity, Sexuality </a:t>
            </a:r>
          </a:p>
          <a:p>
            <a:pPr>
              <a:lnSpc>
                <a:spcPct val="90000"/>
              </a:lnSpc>
            </a:pPr>
            <a:r>
              <a:rPr lang="en-GB" sz="1400" dirty="0"/>
              <a:t>These are just some examples of a range of studies which could be discussed. Often secondary research studies allow for longitudinal analysis over a longer period of time than primary research studies which tend to provide a snapshot rather than an historical chronology. Students should evaluate the types of research projects and questions which are more appropriate for secondary analysis, and should take away that it is research topics and research questions, rather than time and convenience, that will determine whether one should use secondary analysis for a research project.</a:t>
            </a:r>
          </a:p>
          <a:p>
            <a:pPr>
              <a:lnSpc>
                <a:spcPct val="90000"/>
              </a:lnSpc>
            </a:pPr>
            <a:endParaRPr lang="en-GB" sz="1400" dirty="0"/>
          </a:p>
        </p:txBody>
      </p:sp>
    </p:spTree>
    <p:extLst>
      <p:ext uri="{BB962C8B-B14F-4D97-AF65-F5344CB8AC3E}">
        <p14:creationId xmlns:p14="http://schemas.microsoft.com/office/powerpoint/2010/main" val="2418234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4" name="Rectangle 13">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6" name="Rectangle 15">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8" name="Group 17">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9" name="Straight Connector 18">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3" name="Rectangle 22">
            <a:extLst>
              <a:ext uri="{FF2B5EF4-FFF2-40B4-BE49-F238E27FC236}">
                <a16:creationId xmlns:a16="http://schemas.microsoft.com/office/drawing/2014/main" id="{C8AC92D2-D6DE-4772-A874-5D65F883FC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5" name="Rectangle 24">
            <a:extLst>
              <a:ext uri="{FF2B5EF4-FFF2-40B4-BE49-F238E27FC236}">
                <a16:creationId xmlns:a16="http://schemas.microsoft.com/office/drawing/2014/main" id="{0F2E3678-25D0-49F9-9BD6-8D4D605650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798C527E-762B-480E-BC46-DE87041755A0}"/>
              </a:ext>
            </a:extLst>
          </p:cNvPr>
          <p:cNvSpPr>
            <a:spLocks noGrp="1"/>
          </p:cNvSpPr>
          <p:nvPr>
            <p:ph type="title"/>
          </p:nvPr>
        </p:nvSpPr>
        <p:spPr>
          <a:xfrm>
            <a:off x="1136849" y="1348844"/>
            <a:ext cx="5716338" cy="3042706"/>
          </a:xfrm>
        </p:spPr>
        <p:txBody>
          <a:bodyPr vert="horz" lIns="91440" tIns="45720" rIns="91440" bIns="45720" rtlCol="0" anchor="ctr">
            <a:normAutofit/>
          </a:bodyPr>
          <a:lstStyle/>
          <a:p>
            <a:pPr algn="ctr">
              <a:lnSpc>
                <a:spcPct val="83000"/>
              </a:lnSpc>
            </a:pPr>
            <a:r>
              <a:rPr lang="en-US" sz="6000" b="0" cap="all" spc="-100" dirty="0">
                <a:solidFill>
                  <a:schemeClr val="tx1">
                    <a:lumMod val="85000"/>
                    <a:lumOff val="15000"/>
                  </a:schemeClr>
                </a:solidFill>
              </a:rPr>
              <a:t>QUANTITATIVE DATA ANALYSIS</a:t>
            </a:r>
          </a:p>
        </p:txBody>
      </p:sp>
      <p:sp>
        <p:nvSpPr>
          <p:cNvPr id="27" name="Rectangle 26">
            <a:extLst>
              <a:ext uri="{FF2B5EF4-FFF2-40B4-BE49-F238E27FC236}">
                <a16:creationId xmlns:a16="http://schemas.microsoft.com/office/drawing/2014/main" id="{63A45CD5-61B0-48E1-8090-7584418C27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34898" y="446824"/>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C6D4C1FD-C274-4FA8-939A-09E6498EFC7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C13D4426-8AD5-43D7-8033-05DBB3BFE6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840838" y="446823"/>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1EC8029B-C6E2-4459-859A-7539865E006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149198" y="1092118"/>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7" name="Graphic 6" descr="Bar chart">
            <a:extLst>
              <a:ext uri="{FF2B5EF4-FFF2-40B4-BE49-F238E27FC236}">
                <a16:creationId xmlns:a16="http://schemas.microsoft.com/office/drawing/2014/main" id="{913DF010-0AAE-4062-9DFE-068046FB287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66549" y="1681469"/>
            <a:ext cx="3513108" cy="3513108"/>
          </a:xfrm>
          <a:prstGeom prst="rect">
            <a:avLst/>
          </a:prstGeom>
        </p:spPr>
      </p:pic>
    </p:spTree>
    <p:extLst>
      <p:ext uri="{BB962C8B-B14F-4D97-AF65-F5344CB8AC3E}">
        <p14:creationId xmlns:p14="http://schemas.microsoft.com/office/powerpoint/2010/main" val="16543408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36" name="Rectangle 135">
            <a:extLst>
              <a:ext uri="{FF2B5EF4-FFF2-40B4-BE49-F238E27FC236}">
                <a16:creationId xmlns:a16="http://schemas.microsoft.com/office/drawing/2014/main" id="{EB949D8D-8E17-4DBF-BEA8-13C57BF638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4BC6FC45-D4D9-4025-91DA-272D318D37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4393" y="237744"/>
            <a:ext cx="7652977" cy="6382512"/>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0" name="Rectangle 139">
            <a:extLst>
              <a:ext uri="{FF2B5EF4-FFF2-40B4-BE49-F238E27FC236}">
                <a16:creationId xmlns:a16="http://schemas.microsoft.com/office/drawing/2014/main" id="{EA284212-C175-4C82-B112-A5208F70CB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3809" y="393365"/>
            <a:ext cx="7328969" cy="6059273"/>
          </a:xfrm>
          <a:prstGeom prst="rect">
            <a:avLst/>
          </a:prstGeom>
          <a:noFill/>
          <a:ln w="63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3" name="Title 2">
            <a:extLst>
              <a:ext uri="{FF2B5EF4-FFF2-40B4-BE49-F238E27FC236}">
                <a16:creationId xmlns:a16="http://schemas.microsoft.com/office/drawing/2014/main" id="{BF36006A-6E72-46F8-89B5-F5C02F6FE81A}"/>
              </a:ext>
            </a:extLst>
          </p:cNvPr>
          <p:cNvSpPr>
            <a:spLocks noGrp="1"/>
          </p:cNvSpPr>
          <p:nvPr>
            <p:ph type="title"/>
          </p:nvPr>
        </p:nvSpPr>
        <p:spPr bwMode="auto">
          <a:xfrm>
            <a:off x="868680" y="642593"/>
            <a:ext cx="6281928" cy="174418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r>
              <a:rPr lang="en-US" altLang="en-US" dirty="0">
                <a:ea typeface="ＭＳ Ｐゴシック" panose="020B0600070205080204" pitchFamily="34" charset="-128"/>
              </a:rPr>
              <a:t>Overview</a:t>
            </a:r>
            <a:endParaRPr lang="en-IE" altLang="en-US" dirty="0">
              <a:ea typeface="ＭＳ Ｐゴシック" panose="020B0600070205080204" pitchFamily="34" charset="-128"/>
            </a:endParaRPr>
          </a:p>
        </p:txBody>
      </p:sp>
      <p:sp>
        <p:nvSpPr>
          <p:cNvPr id="5122" name="Content Placeholder 1">
            <a:extLst>
              <a:ext uri="{FF2B5EF4-FFF2-40B4-BE49-F238E27FC236}">
                <a16:creationId xmlns:a16="http://schemas.microsoft.com/office/drawing/2014/main" id="{48063F76-20AA-45F2-A4C5-7C388E86F53D}"/>
              </a:ext>
            </a:extLst>
          </p:cNvPr>
          <p:cNvSpPr>
            <a:spLocks noGrp="1"/>
          </p:cNvSpPr>
          <p:nvPr>
            <p:ph idx="1"/>
          </p:nvPr>
        </p:nvSpPr>
        <p:spPr bwMode="auto">
          <a:xfrm>
            <a:off x="868680" y="2386584"/>
            <a:ext cx="6281928" cy="3648456"/>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buFontTx/>
              <a:buNone/>
            </a:pPr>
            <a:r>
              <a:rPr lang="en-US" altLang="en-US" dirty="0">
                <a:ea typeface="ＭＳ Ｐゴシック" panose="020B0600070205080204" pitchFamily="34" charset="-128"/>
              </a:rPr>
              <a:t>This PPT explores:</a:t>
            </a:r>
          </a:p>
          <a:p>
            <a:r>
              <a:rPr lang="en-GB" altLang="en-US" dirty="0">
                <a:ea typeface="ＭＳ Ｐゴシック" panose="020B0600070205080204" pitchFamily="34" charset="-128"/>
              </a:rPr>
              <a:t>the importance of not leaving considerations of how you will analyse your quantitative data until after you have collected all your data; </a:t>
            </a:r>
            <a:endParaRPr lang="en-IE" altLang="en-US" dirty="0">
              <a:ea typeface="ＭＳ Ｐゴシック" panose="020B0600070205080204" pitchFamily="34" charset="-128"/>
            </a:endParaRPr>
          </a:p>
          <a:p>
            <a:r>
              <a:rPr lang="en-GB" altLang="en-US" dirty="0">
                <a:ea typeface="ＭＳ Ｐゴシック" panose="020B0600070205080204" pitchFamily="34" charset="-128"/>
              </a:rPr>
              <a:t>the distinctions between the different kinds of variable that can be generated in quantitative research; </a:t>
            </a:r>
            <a:endParaRPr lang="en-IE" altLang="en-US" dirty="0">
              <a:ea typeface="ＭＳ Ｐゴシック" panose="020B0600070205080204" pitchFamily="34" charset="-128"/>
            </a:endParaRPr>
          </a:p>
          <a:p>
            <a:r>
              <a:rPr lang="en-GB" altLang="en-US" dirty="0">
                <a:ea typeface="ＭＳ Ｐゴシック" panose="020B0600070205080204" pitchFamily="34" charset="-128"/>
              </a:rPr>
              <a:t>methods for analysing: </a:t>
            </a:r>
          </a:p>
          <a:p>
            <a:pPr lvl="1"/>
            <a:r>
              <a:rPr lang="en-GB" altLang="en-US" dirty="0">
                <a:ea typeface="ＭＳ Ｐゴシック" panose="020B0600070205080204" pitchFamily="34" charset="-128"/>
              </a:rPr>
              <a:t>a single variable at a time (univariate analysis);</a:t>
            </a:r>
            <a:endParaRPr lang="en-IE" altLang="en-US" dirty="0">
              <a:ea typeface="ＭＳ Ｐゴシック" panose="020B0600070205080204" pitchFamily="34" charset="-128"/>
            </a:endParaRPr>
          </a:p>
          <a:p>
            <a:pPr lvl="1"/>
            <a:r>
              <a:rPr lang="en-GB" altLang="en-US" dirty="0">
                <a:ea typeface="ＭＳ Ｐゴシック" panose="020B0600070205080204" pitchFamily="34" charset="-128"/>
              </a:rPr>
              <a:t>analysing relationships between variables (bivariate analysis);</a:t>
            </a:r>
            <a:endParaRPr lang="en-IE" altLang="en-US" dirty="0">
              <a:ea typeface="ＭＳ Ｐゴシック" panose="020B0600070205080204" pitchFamily="34" charset="-128"/>
            </a:endParaRPr>
          </a:p>
          <a:p>
            <a:pPr lvl="1"/>
            <a:r>
              <a:rPr lang="en-GB" altLang="en-US" dirty="0">
                <a:ea typeface="ＭＳ Ｐゴシック" panose="020B0600070205080204" pitchFamily="34" charset="-128"/>
              </a:rPr>
              <a:t>the analysis of relationships between three or more variables (multivariate analysis).</a:t>
            </a:r>
            <a:endParaRPr lang="en-IE" altLang="en-US" dirty="0">
              <a:ea typeface="ＭＳ Ｐゴシック" panose="020B0600070205080204" pitchFamily="34" charset="-128"/>
            </a:endParaRPr>
          </a:p>
          <a:p>
            <a:pPr>
              <a:buFontTx/>
              <a:buNone/>
            </a:pPr>
            <a:endParaRPr lang="en-IE" altLang="en-US" dirty="0">
              <a:ea typeface="ＭＳ Ｐゴシック" panose="020B0600070205080204" pitchFamily="34" charset="-128"/>
            </a:endParaRPr>
          </a:p>
        </p:txBody>
      </p:sp>
      <p:sp>
        <p:nvSpPr>
          <p:cNvPr id="142" name="Rectangle 141">
            <a:extLst>
              <a:ext uri="{FF2B5EF4-FFF2-40B4-BE49-F238E27FC236}">
                <a16:creationId xmlns:a16="http://schemas.microsoft.com/office/drawing/2014/main" id="{619EC706-8928-4DFD-8084-35D599EB4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7370" y="0"/>
            <a:ext cx="435463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 name="Graphic 70" descr="Variable">
            <a:extLst>
              <a:ext uri="{FF2B5EF4-FFF2-40B4-BE49-F238E27FC236}">
                <a16:creationId xmlns:a16="http://schemas.microsoft.com/office/drawing/2014/main" id="{900BC989-4FCF-4EA7-A6F4-B5441785005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6242" y="1768534"/>
            <a:ext cx="3322121" cy="3322121"/>
          </a:xfrm>
          <a:prstGeom prst="rect">
            <a:avLst/>
          </a:prstGeom>
        </p:spPr>
      </p:pic>
    </p:spTree>
  </p:cSld>
  <p:clrMapOvr>
    <a:overrideClrMapping bg1="dk1" tx1="lt1" bg2="dk2" tx2="lt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4" name="Rectangle 73">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Rectangle 77">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6146" name="Rectangle 2">
            <a:extLst>
              <a:ext uri="{FF2B5EF4-FFF2-40B4-BE49-F238E27FC236}">
                <a16:creationId xmlns:a16="http://schemas.microsoft.com/office/drawing/2014/main" id="{B9C65553-95B9-452C-B941-DC490F7882A8}"/>
              </a:ext>
            </a:extLst>
          </p:cNvPr>
          <p:cNvSpPr>
            <a:spLocks noGrp="1" noChangeArrowheads="1"/>
          </p:cNvSpPr>
          <p:nvPr>
            <p:ph type="title"/>
          </p:nvPr>
        </p:nvSpPr>
        <p:spPr bwMode="auto">
          <a:xfrm>
            <a:off x="1066800" y="642594"/>
            <a:ext cx="10058400" cy="137160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Data Analysis</a:t>
            </a:r>
          </a:p>
        </p:txBody>
      </p:sp>
      <p:graphicFrame>
        <p:nvGraphicFramePr>
          <p:cNvPr id="6149" name="Rectangle 3">
            <a:extLst>
              <a:ext uri="{FF2B5EF4-FFF2-40B4-BE49-F238E27FC236}">
                <a16:creationId xmlns:a16="http://schemas.microsoft.com/office/drawing/2014/main" id="{411DA12B-CB39-4F83-A7D4-17E9BF8B1C8E}"/>
              </a:ext>
            </a:extLst>
          </p:cNvPr>
          <p:cNvGraphicFramePr/>
          <p:nvPr>
            <p:extLst>
              <p:ext uri="{D42A27DB-BD31-4B8C-83A1-F6EECF244321}">
                <p14:modId xmlns:p14="http://schemas.microsoft.com/office/powerpoint/2010/main" val="4003371529"/>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7170" name="Rectangle 2">
            <a:extLst>
              <a:ext uri="{FF2B5EF4-FFF2-40B4-BE49-F238E27FC236}">
                <a16:creationId xmlns:a16="http://schemas.microsoft.com/office/drawing/2014/main" id="{2244DBC6-2F56-4EE2-81A5-59D8BAAEADC9}"/>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Types of variable</a:t>
            </a:r>
          </a:p>
        </p:txBody>
      </p:sp>
      <p:sp>
        <p:nvSpPr>
          <p:cNvPr id="7171" name="Rectangle 3">
            <a:extLst>
              <a:ext uri="{FF2B5EF4-FFF2-40B4-BE49-F238E27FC236}">
                <a16:creationId xmlns:a16="http://schemas.microsoft.com/office/drawing/2014/main" id="{EF9FB2BD-7426-4182-906A-3DD77EC38681}"/>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Types of variable:</a:t>
            </a:r>
          </a:p>
          <a:p>
            <a:pPr indent="-182880">
              <a:spcBef>
                <a:spcPct val="20000"/>
              </a:spcBef>
              <a:buClr>
                <a:schemeClr val="tx1">
                  <a:lumMod val="85000"/>
                  <a:lumOff val="15000"/>
                </a:schemeClr>
              </a:buClr>
              <a:buFont typeface="Garamond" pitchFamily="18" charset="0"/>
              <a:buChar char="◦"/>
            </a:pPr>
            <a:endParaRPr lang="en-US" altLang="en-US" sz="2000" dirty="0">
              <a:latin typeface="+mn-lt"/>
              <a:ea typeface="+mn-ea"/>
            </a:endParaRPr>
          </a:p>
          <a:p>
            <a:pPr lvl="1"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Interval/ratio</a:t>
            </a:r>
          </a:p>
          <a:p>
            <a:pPr lvl="2" indent="-182880">
              <a:spcBef>
                <a:spcPct val="20000"/>
              </a:spcBef>
              <a:buClr>
                <a:schemeClr val="tx1">
                  <a:lumMod val="85000"/>
                  <a:lumOff val="15000"/>
                </a:schemeClr>
              </a:buClr>
              <a:buFont typeface="Garamond" pitchFamily="18" charset="0"/>
              <a:buChar char="◦"/>
            </a:pPr>
            <a:r>
              <a:rPr lang="en-US" altLang="en-US" sz="2000" dirty="0">
                <a:latin typeface="+mn-lt"/>
                <a:ea typeface="+mn-ea"/>
              </a:rPr>
              <a:t>regular distances between all categories in range</a:t>
            </a:r>
          </a:p>
          <a:p>
            <a:pPr lvl="1"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Ordinal </a:t>
            </a:r>
          </a:p>
          <a:p>
            <a:pPr lvl="2" indent="-182880">
              <a:spcBef>
                <a:spcPct val="20000"/>
              </a:spcBef>
              <a:buClr>
                <a:schemeClr val="tx1">
                  <a:lumMod val="85000"/>
                  <a:lumOff val="15000"/>
                </a:schemeClr>
              </a:buClr>
              <a:buFont typeface="Garamond" pitchFamily="18" charset="0"/>
              <a:buChar char="◦"/>
            </a:pPr>
            <a:r>
              <a:rPr lang="en-US" altLang="en-US" sz="2000" dirty="0">
                <a:latin typeface="+mn-lt"/>
                <a:ea typeface="+mn-ea"/>
              </a:rPr>
              <a:t>categories can be ranked, but with unequal distances between them</a:t>
            </a:r>
          </a:p>
          <a:p>
            <a:pPr lvl="1"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Nominal</a:t>
            </a:r>
          </a:p>
          <a:p>
            <a:pPr lvl="2" indent="-182880">
              <a:spcBef>
                <a:spcPct val="20000"/>
              </a:spcBef>
              <a:buClr>
                <a:schemeClr val="tx1">
                  <a:lumMod val="85000"/>
                  <a:lumOff val="15000"/>
                </a:schemeClr>
              </a:buClr>
              <a:buFont typeface="Garamond" pitchFamily="18" charset="0"/>
              <a:buChar char="◦"/>
            </a:pPr>
            <a:r>
              <a:rPr lang="en-US" altLang="en-US" sz="2000" dirty="0">
                <a:latin typeface="+mn-lt"/>
                <a:ea typeface="+mn-ea"/>
              </a:rPr>
              <a:t>qualitatively different categories - cannot be ranked</a:t>
            </a:r>
          </a:p>
          <a:p>
            <a:pPr lvl="1"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Dichotomous</a:t>
            </a:r>
          </a:p>
          <a:p>
            <a:pPr lvl="2" indent="-182880">
              <a:spcBef>
                <a:spcPct val="20000"/>
              </a:spcBef>
              <a:buClr>
                <a:schemeClr val="tx1">
                  <a:lumMod val="85000"/>
                  <a:lumOff val="15000"/>
                </a:schemeClr>
              </a:buClr>
              <a:buFont typeface="Garamond" pitchFamily="18" charset="0"/>
              <a:buChar char="◦"/>
            </a:pPr>
            <a:r>
              <a:rPr lang="en-US" altLang="en-US" sz="2000" dirty="0">
                <a:latin typeface="+mn-lt"/>
                <a:ea typeface="+mn-ea"/>
              </a:rPr>
              <a:t>only two categories (e.g. gender Hmm ???)</a:t>
            </a:r>
          </a:p>
          <a:p>
            <a:pPr indent="-182880">
              <a:spcBef>
                <a:spcPct val="20000"/>
              </a:spcBef>
              <a:buClr>
                <a:schemeClr val="tx1">
                  <a:lumMod val="85000"/>
                  <a:lumOff val="15000"/>
                </a:schemeClr>
              </a:buClr>
              <a:buFont typeface="Garamond" pitchFamily="18" charset="0"/>
              <a:buChar char="◦"/>
            </a:pPr>
            <a:endParaRPr lang="en-US" altLang="en-US" sz="2000" dirty="0">
              <a:latin typeface="+mn-lt"/>
              <a:ea typeface="+mn-ea"/>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6" name="Rectangle 75">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78" name="Rectangle 77">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80" name="Group 79">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81" name="Straight Connector 80">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2" name="Straight Connector 81">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3" name="Straight Connector 82">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85" name="Rectangle 84">
            <a:extLst>
              <a:ext uri="{FF2B5EF4-FFF2-40B4-BE49-F238E27FC236}">
                <a16:creationId xmlns:a16="http://schemas.microsoft.com/office/drawing/2014/main" id="{EA4E4267-CAF0-4C38-8DC6-CD3B1A9F04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87" name="Rectangle 86">
            <a:extLst>
              <a:ext uri="{FF2B5EF4-FFF2-40B4-BE49-F238E27FC236}">
                <a16:creationId xmlns:a16="http://schemas.microsoft.com/office/drawing/2014/main" id="{0EE3ACC5-126D-4BA4-8B45-7F0B5B839C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4"/>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9" name="Rectangle 88">
            <a:extLst>
              <a:ext uri="{FF2B5EF4-FFF2-40B4-BE49-F238E27FC236}">
                <a16:creationId xmlns:a16="http://schemas.microsoft.com/office/drawing/2014/main" id="{AB2868F7-FE10-4289-A5BD-90763C7A2F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866" cy="6858000"/>
          </a:xfrm>
          <a:prstGeom prst="rect">
            <a:avLst/>
          </a:prstGeom>
          <a:solidFill>
            <a:schemeClr val="bg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1" name="Rectangle 90">
            <a:extLst>
              <a:ext uri="{FF2B5EF4-FFF2-40B4-BE49-F238E27FC236}">
                <a16:creationId xmlns:a16="http://schemas.microsoft.com/office/drawing/2014/main" id="{BD94142C-10EE-487C-A327-404FDF358F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6197" y="643464"/>
            <a:ext cx="4143830" cy="5566305"/>
          </a:xfrm>
          <a:prstGeom prst="rect">
            <a:avLst/>
          </a:prstGeom>
          <a:solidFill>
            <a:schemeClr val="tx1">
              <a:lumMod val="75000"/>
              <a:lumOff val="25000"/>
            </a:schemeClr>
          </a:solidFill>
          <a:ln w="6350" cap="flat" cmpd="sng" algn="ctr">
            <a:noFill/>
            <a:prstDash val="solid"/>
          </a:ln>
          <a:effectLst>
            <a:outerShdw blurRad="50800" algn="ctr" rotWithShape="0">
              <a:prstClr val="black">
                <a:alpha val="66000"/>
              </a:prstClr>
            </a:outerShdw>
            <a:softEdge rad="0"/>
          </a:effectLst>
        </p:spPr>
      </p:sp>
      <p:sp>
        <p:nvSpPr>
          <p:cNvPr id="93" name="Rectangle 92">
            <a:extLst>
              <a:ext uri="{FF2B5EF4-FFF2-40B4-BE49-F238E27FC236}">
                <a16:creationId xmlns:a16="http://schemas.microsoft.com/office/drawing/2014/main" id="{5F7FAC2D-7A74-4939-A917-A1A5AF935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1587" y="806860"/>
            <a:ext cx="3813048" cy="5239512"/>
          </a:xfrm>
          <a:prstGeom prst="rect">
            <a:avLst/>
          </a:prstGeom>
          <a:noFill/>
          <a:ln w="6350" cap="sq" cmpd="sng" algn="ctr">
            <a:solidFill>
              <a:schemeClr val="bg1"/>
            </a:solidFill>
            <a:prstDash val="solid"/>
            <a:miter lim="800000"/>
          </a:ln>
          <a:effectLst/>
        </p:spPr>
      </p:sp>
      <p:sp>
        <p:nvSpPr>
          <p:cNvPr id="8194" name="Rectangle 2">
            <a:extLst>
              <a:ext uri="{FF2B5EF4-FFF2-40B4-BE49-F238E27FC236}">
                <a16:creationId xmlns:a16="http://schemas.microsoft.com/office/drawing/2014/main" id="{B42C0A2A-B05A-41F9-9ED4-559E30B0FEE5}"/>
              </a:ext>
            </a:extLst>
          </p:cNvPr>
          <p:cNvSpPr>
            <a:spLocks noGrp="1" noChangeArrowheads="1"/>
          </p:cNvSpPr>
          <p:nvPr>
            <p:ph type="title"/>
          </p:nvPr>
        </p:nvSpPr>
        <p:spPr bwMode="auto">
          <a:xfrm>
            <a:off x="1256493" y="1559768"/>
            <a:ext cx="2978281" cy="3135379"/>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lnSpc>
                <a:spcPct val="83000"/>
              </a:lnSpc>
            </a:pPr>
            <a:r>
              <a:rPr lang="en-US" altLang="en-US" sz="3700" b="0" cap="all" spc="-100">
                <a:solidFill>
                  <a:schemeClr val="bg1"/>
                </a:solidFill>
              </a:rPr>
              <a:t>Deciding how to categorize a variable</a:t>
            </a:r>
          </a:p>
        </p:txBody>
      </p:sp>
      <p:sp>
        <p:nvSpPr>
          <p:cNvPr id="95" name="Rectangle 94">
            <a:extLst>
              <a:ext uri="{FF2B5EF4-FFF2-40B4-BE49-F238E27FC236}">
                <a16:creationId xmlns:a16="http://schemas.microsoft.com/office/drawing/2014/main" id="{BA53A868-C420-4BAE-9244-EC162AF05C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67992"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97" name="Straight Connector 96">
            <a:extLst>
              <a:ext uri="{FF2B5EF4-FFF2-40B4-BE49-F238E27FC236}">
                <a16:creationId xmlns:a16="http://schemas.microsoft.com/office/drawing/2014/main" id="{C2686EF3-81CC-419F-96C3-002A7588030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99" name="Straight Connector 98">
            <a:extLst>
              <a:ext uri="{FF2B5EF4-FFF2-40B4-BE49-F238E27FC236}">
                <a16:creationId xmlns:a16="http://schemas.microsoft.com/office/drawing/2014/main" id="{F8D93CCA-A85E-4529-A6F0-8BB54D27BCD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573932"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1ECFA516-C18C-41AE-AFF2-A0D0A59C9E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882292"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pic>
        <p:nvPicPr>
          <p:cNvPr id="8195" name="Picture 1">
            <a:extLst>
              <a:ext uri="{FF2B5EF4-FFF2-40B4-BE49-F238E27FC236}">
                <a16:creationId xmlns:a16="http://schemas.microsoft.com/office/drawing/2014/main" id="{A999F275-0182-440F-85C3-5575D5C9CC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5346570" y="1434969"/>
            <a:ext cx="6202238" cy="398493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overrideClrMapping bg1="dk1" tx1="lt1" bg2="dk2" tx2="lt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136" name="Rectangle 135">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8" name="Rectangle 137">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40" name="Rectangle 139">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9218" name="Rectangle 2">
            <a:extLst>
              <a:ext uri="{FF2B5EF4-FFF2-40B4-BE49-F238E27FC236}">
                <a16:creationId xmlns:a16="http://schemas.microsoft.com/office/drawing/2014/main" id="{8732CAA7-5A99-4431-84B2-257D8DEDBE4A}"/>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Univariate analysis</a:t>
            </a:r>
            <a:br>
              <a:rPr lang="en-US" altLang="en-US" sz="4400">
                <a:solidFill>
                  <a:schemeClr val="tx1"/>
                </a:solidFill>
              </a:rPr>
            </a:br>
            <a:endParaRPr lang="en-US" altLang="en-US" sz="4400">
              <a:solidFill>
                <a:schemeClr val="tx1"/>
              </a:solidFill>
            </a:endParaRPr>
          </a:p>
        </p:txBody>
      </p:sp>
      <p:sp>
        <p:nvSpPr>
          <p:cNvPr id="9219" name="Rectangle 3">
            <a:extLst>
              <a:ext uri="{FF2B5EF4-FFF2-40B4-BE49-F238E27FC236}">
                <a16:creationId xmlns:a16="http://schemas.microsoft.com/office/drawing/2014/main" id="{8C7C5D2B-ECF3-4624-B1E3-2892B2E2E278}"/>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Univariate analysis is analysis of one variable at a time</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Frequency tables</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number of people or cases in each category</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often expressed as percentages of sample</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interval/ratio data need to be grouped</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Diagrams</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bar chart or pie chart (nominal or ordinal variables)</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histogram (interval/ratio variables)</a:t>
            </a:r>
          </a:p>
        </p:txBody>
      </p:sp>
    </p:spTree>
  </p:cSld>
  <p:clrMapOvr>
    <a:overrideClrMapping bg1="dk1" tx1="lt1" bg2="dk2" tx2="lt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0242" name="Rectangle 2">
            <a:extLst>
              <a:ext uri="{FF2B5EF4-FFF2-40B4-BE49-F238E27FC236}">
                <a16:creationId xmlns:a16="http://schemas.microsoft.com/office/drawing/2014/main" id="{92F59432-24F1-4B21-8093-F6860A9656AD}"/>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Measures of central tendency</a:t>
            </a:r>
          </a:p>
        </p:txBody>
      </p:sp>
      <p:sp>
        <p:nvSpPr>
          <p:cNvPr id="10243" name="Rectangle 3">
            <a:extLst>
              <a:ext uri="{FF2B5EF4-FFF2-40B4-BE49-F238E27FC236}">
                <a16:creationId xmlns:a16="http://schemas.microsoft.com/office/drawing/2014/main" id="{E8300890-4FF5-4E30-9DF4-DBFF0928B1B4}"/>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Measures of central tendency</a:t>
            </a:r>
            <a:r>
              <a:rPr lang="en-US" altLang="en-US" sz="2000" dirty="0">
                <a:latin typeface="+mn-lt"/>
                <a:ea typeface="+mn-ea"/>
              </a:rPr>
              <a:t> encapsulate in </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one figure a value that is typical for a </a:t>
            </a:r>
            <a:r>
              <a:rPr lang="en-US" altLang="en-US" sz="2000" b="1" dirty="0">
                <a:latin typeface="+mn-lt"/>
                <a:ea typeface="+mn-ea"/>
              </a:rPr>
              <a:t>distribution of values:</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Mean</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sum all values in distribution, then divide by total number of values</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Median</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middle point within entire range of values</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not distorted by outliers</a:t>
            </a:r>
          </a:p>
          <a:p>
            <a:pPr indent="-182880">
              <a:spcBef>
                <a:spcPct val="20000"/>
              </a:spcBef>
              <a:buClr>
                <a:schemeClr val="tx1">
                  <a:lumMod val="85000"/>
                  <a:lumOff val="15000"/>
                </a:schemeClr>
              </a:buClr>
              <a:buFont typeface="Garamond" pitchFamily="18" charset="0"/>
              <a:buChar char="◦"/>
            </a:pPr>
            <a:r>
              <a:rPr lang="en-US" altLang="en-US" sz="2000" b="1" dirty="0">
                <a:latin typeface="+mn-lt"/>
                <a:ea typeface="+mn-ea"/>
              </a:rPr>
              <a:t>Mode</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most frequently occurring value</a:t>
            </a:r>
          </a:p>
        </p:txBody>
      </p:sp>
    </p:spTree>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7"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E7C9C764-0A80-417A-8215-030CE7A08094}"/>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Links </a:t>
            </a:r>
          </a:p>
        </p:txBody>
      </p:sp>
      <p:sp>
        <p:nvSpPr>
          <p:cNvPr id="18" name="Content Placeholder 1">
            <a:extLst>
              <a:ext uri="{FF2B5EF4-FFF2-40B4-BE49-F238E27FC236}">
                <a16:creationId xmlns:a16="http://schemas.microsoft.com/office/drawing/2014/main" id="{7155D9A9-9FC2-4CAA-B8CE-DC8652B0EEA4}"/>
              </a:ext>
            </a:extLst>
          </p:cNvPr>
          <p:cNvSpPr>
            <a:spLocks noGrp="1"/>
          </p:cNvSpPr>
          <p:nvPr>
            <p:ph idx="1"/>
          </p:nvPr>
        </p:nvSpPr>
        <p:spPr>
          <a:xfrm>
            <a:off x="5478124" y="559477"/>
            <a:ext cx="5647076" cy="5475563"/>
          </a:xfrm>
        </p:spPr>
        <p:txBody>
          <a:bodyPr anchor="ctr">
            <a:normAutofit/>
          </a:bodyPr>
          <a:lstStyle/>
          <a:p>
            <a:endParaRPr lang="en-GB" sz="2000">
              <a:hlinkClick r:id="rId2"/>
            </a:endParaRPr>
          </a:p>
          <a:p>
            <a:r>
              <a:rPr lang="en-GB" sz="2000">
                <a:hlinkClick r:id="rId2"/>
              </a:rPr>
              <a:t>https://www.youtube.com/watch?v=IX5yJXjLaGA</a:t>
            </a:r>
            <a:endParaRPr lang="en-GB" sz="2000"/>
          </a:p>
          <a:p>
            <a:r>
              <a:rPr lang="en-GB" sz="2000"/>
              <a:t>How to turn Google into SPSS</a:t>
            </a:r>
          </a:p>
          <a:p>
            <a:r>
              <a:rPr lang="en-GB" sz="2000">
                <a:hlinkClick r:id="rId3"/>
              </a:rPr>
              <a:t>https://www.youtube.com/watch?v=ff_LtTGCUPc</a:t>
            </a:r>
            <a:endParaRPr lang="en-GB" sz="2000"/>
          </a:p>
          <a:p>
            <a:r>
              <a:rPr lang="en-GB" sz="2000"/>
              <a:t>Cleaning and recoding</a:t>
            </a:r>
          </a:p>
        </p:txBody>
      </p:sp>
    </p:spTree>
    <p:extLst>
      <p:ext uri="{BB962C8B-B14F-4D97-AF65-F5344CB8AC3E}">
        <p14:creationId xmlns:p14="http://schemas.microsoft.com/office/powerpoint/2010/main" val="2090937539"/>
      </p:ext>
    </p:extLst>
  </p:cSld>
  <p:clrMapOvr>
    <a:overrideClrMapping bg1="dk1" tx1="lt1" bg2="dk2" tx2="lt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F1D5E78B-52A9-4A70-9E35-DA5CD9CA5C61}"/>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KEY VIDEOS</a:t>
            </a:r>
          </a:p>
        </p:txBody>
      </p:sp>
      <p:sp>
        <p:nvSpPr>
          <p:cNvPr id="2" name="Content Placeholder 1">
            <a:extLst>
              <a:ext uri="{FF2B5EF4-FFF2-40B4-BE49-F238E27FC236}">
                <a16:creationId xmlns:a16="http://schemas.microsoft.com/office/drawing/2014/main" id="{7BFC137E-BDDC-4B19-806A-CDF4088CB595}"/>
              </a:ext>
            </a:extLst>
          </p:cNvPr>
          <p:cNvSpPr>
            <a:spLocks noGrp="1"/>
          </p:cNvSpPr>
          <p:nvPr>
            <p:ph idx="1"/>
          </p:nvPr>
        </p:nvSpPr>
        <p:spPr>
          <a:xfrm>
            <a:off x="5478124" y="559477"/>
            <a:ext cx="5647076" cy="5475563"/>
          </a:xfrm>
        </p:spPr>
        <p:txBody>
          <a:bodyPr anchor="ctr">
            <a:normAutofit/>
          </a:bodyPr>
          <a:lstStyle/>
          <a:p>
            <a:r>
              <a:rPr lang="en-GB" sz="2000" dirty="0"/>
              <a:t>SPSS videos you will find here</a:t>
            </a:r>
          </a:p>
          <a:p>
            <a:r>
              <a:rPr lang="en-GB" sz="2000" dirty="0">
                <a:hlinkClick r:id="rId2"/>
              </a:rPr>
              <a:t>https://www.youtube.com/channel/UCdb6U06idJIt7IWNr5YzAdA</a:t>
            </a:r>
            <a:endParaRPr lang="en-GB" sz="2000" dirty="0"/>
          </a:p>
          <a:p>
            <a:r>
              <a:rPr lang="en-GB" sz="2000" dirty="0"/>
              <a:t>https://www.youtube.com/watch?v=_2tH-YV6KvM</a:t>
            </a:r>
          </a:p>
        </p:txBody>
      </p:sp>
    </p:spTree>
    <p:extLst>
      <p:ext uri="{BB962C8B-B14F-4D97-AF65-F5344CB8AC3E}">
        <p14:creationId xmlns:p14="http://schemas.microsoft.com/office/powerpoint/2010/main" val="1727545180"/>
      </p:ext>
    </p:extLst>
  </p:cSld>
  <p:clrMapOvr>
    <a:overrideClrMapping bg1="dk1" tx1="lt1" bg2="dk2" tx2="lt2" accent1="accent1" accent2="accent2" accent3="accent3" accent4="accent4" accent5="accent5" accent6="accent6" hlink="hlink" folHlink="folHlink"/>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1266" name="Rectangle 2">
            <a:extLst>
              <a:ext uri="{FF2B5EF4-FFF2-40B4-BE49-F238E27FC236}">
                <a16:creationId xmlns:a16="http://schemas.microsoft.com/office/drawing/2014/main" id="{9EEB24B7-E2E9-4AFF-961F-D5B22C203D0A}"/>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Measures of dispersion</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1269" name="Rectangle 3">
            <a:extLst>
              <a:ext uri="{FF2B5EF4-FFF2-40B4-BE49-F238E27FC236}">
                <a16:creationId xmlns:a16="http://schemas.microsoft.com/office/drawing/2014/main" id="{98381E18-D23D-4BB2-A040-D2164725823D}"/>
              </a:ext>
            </a:extLst>
          </p:cNvPr>
          <p:cNvGraphicFramePr/>
          <p:nvPr>
            <p:extLst>
              <p:ext uri="{D42A27DB-BD31-4B8C-83A1-F6EECF244321}">
                <p14:modId xmlns:p14="http://schemas.microsoft.com/office/powerpoint/2010/main" val="78819020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2290" name="Rectangle 2">
            <a:extLst>
              <a:ext uri="{FF2B5EF4-FFF2-40B4-BE49-F238E27FC236}">
                <a16:creationId xmlns:a16="http://schemas.microsoft.com/office/drawing/2014/main" id="{47F2BE3C-AD48-4D82-870D-B65B795FF3AD}"/>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Bivariate analysis</a:t>
            </a:r>
            <a:br>
              <a:rPr lang="en-US" altLang="en-US" sz="4400">
                <a:solidFill>
                  <a:schemeClr val="tx1"/>
                </a:solidFill>
              </a:rPr>
            </a:br>
            <a:endParaRPr lang="en-US" altLang="en-US" sz="4400">
              <a:solidFill>
                <a:schemeClr val="tx1"/>
              </a:solidFill>
            </a:endParaRPr>
          </a:p>
        </p:txBody>
      </p:sp>
      <p:sp>
        <p:nvSpPr>
          <p:cNvPr id="12291" name="Rectangle 3">
            <a:extLst>
              <a:ext uri="{FF2B5EF4-FFF2-40B4-BE49-F238E27FC236}">
                <a16:creationId xmlns:a16="http://schemas.microsoft.com/office/drawing/2014/main" id="{C7229660-192C-4D7A-A189-918208AAE282}"/>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Analysis of two variables at a time</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Explores relationships between variables</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Searches for co-variance and correlations</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Cannot establish causality</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Can sometimes infer the direction of a causal relationship </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if one variable is obviously independent of the other</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Contingency tables</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connects the frequencies of two variables</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helps you identify any patterns of association</a:t>
            </a:r>
          </a:p>
        </p:txBody>
      </p:sp>
    </p:spTree>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3314" name="Rectangle 2">
            <a:extLst>
              <a:ext uri="{FF2B5EF4-FFF2-40B4-BE49-F238E27FC236}">
                <a16:creationId xmlns:a16="http://schemas.microsoft.com/office/drawing/2014/main" id="{8B7E48BE-D1C1-4B8D-9AB8-C5D671857BBE}"/>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Pearson’s </a:t>
            </a:r>
            <a:r>
              <a:rPr lang="en-US" altLang="en-US" sz="4400" i="1">
                <a:solidFill>
                  <a:schemeClr val="tx1"/>
                </a:solidFill>
              </a:rPr>
              <a:t>r</a:t>
            </a:r>
          </a:p>
        </p:txBody>
      </p:sp>
      <p:sp>
        <p:nvSpPr>
          <p:cNvPr id="13315" name="Rectangle 3">
            <a:extLst>
              <a:ext uri="{FF2B5EF4-FFF2-40B4-BE49-F238E27FC236}">
                <a16:creationId xmlns:a16="http://schemas.microsoft.com/office/drawing/2014/main" id="{2A0A4222-1E79-4A92-89E8-36CD6DA8820A}"/>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The relationship between two interval/ratio variables</a:t>
            </a:r>
            <a:endParaRPr lang="en-US" altLang="en-US" sz="2000" i="1" dirty="0">
              <a:latin typeface="+mn-lt"/>
              <a:ea typeface="+mn-ea"/>
            </a:endParaRP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The coefficient shows the strength and direction of the relationship</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Coefficient lies between -1 (perfect negative relationship) and +1 (perfect positive relationship)</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Relationships must be linear for the method to work, so plot a scatter diagram first  </a:t>
            </a:r>
          </a:p>
          <a:p>
            <a:pPr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Coefficient of determination</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found by squaring the value of </a:t>
            </a:r>
            <a:r>
              <a:rPr lang="en-US" altLang="en-US" sz="2000" i="1" dirty="0">
                <a:latin typeface="+mn-lt"/>
                <a:ea typeface="+mn-ea"/>
              </a:rPr>
              <a:t>r</a:t>
            </a:r>
          </a:p>
          <a:p>
            <a:pPr lvl="1" indent="-182880">
              <a:lnSpc>
                <a:spcPct val="90000"/>
              </a:lnSpc>
              <a:spcBef>
                <a:spcPct val="20000"/>
              </a:spcBef>
              <a:buClr>
                <a:schemeClr val="tx1">
                  <a:lumMod val="85000"/>
                  <a:lumOff val="15000"/>
                </a:schemeClr>
              </a:buClr>
              <a:buFont typeface="Garamond" pitchFamily="18" charset="0"/>
              <a:buChar char="◦"/>
            </a:pPr>
            <a:r>
              <a:rPr lang="en-US" altLang="en-US" sz="2000" dirty="0">
                <a:latin typeface="+mn-lt"/>
                <a:ea typeface="+mn-ea"/>
              </a:rPr>
              <a:t>shows how much of the variation in one variable is due to the other variable</a:t>
            </a:r>
          </a:p>
        </p:txBody>
      </p:sp>
    </p:spTree>
  </p:cSld>
  <p:clrMapOvr>
    <a:overrideClrMapping bg1="dk1" tx1="lt1" bg2="dk2" tx2="lt2" accent1="accent1" accent2="accent2" accent3="accent3" accent4="accent4" accent5="accent5" accent6="accent6" hlink="hlink" folHlink="folHlink"/>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4338" name="Rectangle 2">
            <a:extLst>
              <a:ext uri="{FF2B5EF4-FFF2-40B4-BE49-F238E27FC236}">
                <a16:creationId xmlns:a16="http://schemas.microsoft.com/office/drawing/2014/main" id="{83CE0E81-A702-4D5E-9FEC-AAE2BB44AEFF}"/>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lumMod val="85000"/>
                    <a:lumOff val="15000"/>
                  </a:schemeClr>
                </a:solidFill>
              </a:rPr>
              <a:t>Analysing the relationships between other or mixed types of variables</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4341" name="Rectangle 3">
            <a:extLst>
              <a:ext uri="{FF2B5EF4-FFF2-40B4-BE49-F238E27FC236}">
                <a16:creationId xmlns:a16="http://schemas.microsoft.com/office/drawing/2014/main" id="{13D45468-532C-456C-9BA7-ECF329DCFB78}"/>
              </a:ext>
            </a:extLst>
          </p:cNvPr>
          <p:cNvGraphicFramePr/>
          <p:nvPr>
            <p:extLst>
              <p:ext uri="{D42A27DB-BD31-4B8C-83A1-F6EECF244321}">
                <p14:modId xmlns:p14="http://schemas.microsoft.com/office/powerpoint/2010/main" val="963454663"/>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5362" name="Rectangle 2">
            <a:extLst>
              <a:ext uri="{FF2B5EF4-FFF2-40B4-BE49-F238E27FC236}">
                <a16:creationId xmlns:a16="http://schemas.microsoft.com/office/drawing/2014/main" id="{946100AE-2AE0-470E-9CAA-8F4C4F6AA981}"/>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Multivariate analysis</a:t>
            </a:r>
          </a:p>
        </p:txBody>
      </p:sp>
      <p:sp>
        <p:nvSpPr>
          <p:cNvPr id="15363" name="Rectangle 3">
            <a:extLst>
              <a:ext uri="{FF2B5EF4-FFF2-40B4-BE49-F238E27FC236}">
                <a16:creationId xmlns:a16="http://schemas.microsoft.com/office/drawing/2014/main" id="{8ABBB628-14EA-42A8-90F6-264DE1621BCF}"/>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Three or more variables</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The relationship between two variables might be spurious</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each variable could be related to a separate, third variable</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There might be an intervening variable</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A third variable might be moderating the relationship</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e.g. correlation between age and exercise could be moderated by gender</a:t>
            </a:r>
          </a:p>
        </p:txBody>
      </p:sp>
    </p:spTree>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6386" name="Rectangle 2">
            <a:extLst>
              <a:ext uri="{FF2B5EF4-FFF2-40B4-BE49-F238E27FC236}">
                <a16:creationId xmlns:a16="http://schemas.microsoft.com/office/drawing/2014/main" id="{65B654D0-CEAE-4DC1-BDAC-C0544B60817A}"/>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Statistical significance</a:t>
            </a:r>
          </a:p>
        </p:txBody>
      </p:sp>
      <p:sp>
        <p:nvSpPr>
          <p:cNvPr id="16387" name="Rectangle 3">
            <a:extLst>
              <a:ext uri="{FF2B5EF4-FFF2-40B4-BE49-F238E27FC236}">
                <a16:creationId xmlns:a16="http://schemas.microsoft.com/office/drawing/2014/main" id="{2B554A99-9147-418E-BEA7-F421FA4098A7}"/>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A test of statistical significance allows the analyst to estimate how confident he or she can be that the results deriving from a study based on a randomly selected sample are generalizable to the population from which the sample was drawn. </a:t>
            </a:r>
          </a:p>
          <a:p>
            <a:pPr indent="-182880">
              <a:spcBef>
                <a:spcPct val="20000"/>
              </a:spcBef>
              <a:buClr>
                <a:schemeClr val="tx1">
                  <a:lumMod val="85000"/>
                  <a:lumOff val="15000"/>
                </a:schemeClr>
              </a:buClr>
              <a:buFont typeface="Garamond" pitchFamily="18" charset="0"/>
              <a:buChar char="◦"/>
            </a:pPr>
            <a:endParaRPr lang="en-US" altLang="en-US" sz="2000" dirty="0">
              <a:latin typeface="+mn-lt"/>
              <a:ea typeface="+mn-ea"/>
            </a:endParaRP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How confident can we be that the findings from a sample can be generalized to the population as a whole?</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How risky is it to make this inference?</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Only applies to probability samples</a:t>
            </a:r>
          </a:p>
        </p:txBody>
      </p:sp>
    </p:spTree>
  </p:cSld>
  <p:clrMapOvr>
    <a:overrideClrMapping bg1="dk1" tx1="lt1" bg2="dk2" tx2="lt2" accent1="accent1" accent2="accent2" accent3="accent3" accent4="accent4" accent5="accent5" accent6="accent6" hlink="hlink" folHlink="folHlink"/>
  </p:clrMapOvr>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17410" name="Rectangle 2">
            <a:extLst>
              <a:ext uri="{FF2B5EF4-FFF2-40B4-BE49-F238E27FC236}">
                <a16:creationId xmlns:a16="http://schemas.microsoft.com/office/drawing/2014/main" id="{5D379243-C08B-4C35-87C6-CAB1CFCF5337}"/>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GB" altLang="en-US" sz="4400">
                <a:solidFill>
                  <a:schemeClr val="tx1"/>
                </a:solidFill>
                <a:ea typeface="ＭＳ Ｐゴシック" panose="020B0600070205080204" pitchFamily="34" charset="-128"/>
              </a:rPr>
              <a:t>Testing </a:t>
            </a:r>
            <a:r>
              <a:rPr lang="hu-HU" altLang="en-US" sz="4400">
                <a:solidFill>
                  <a:schemeClr val="tx1"/>
                </a:solidFill>
                <a:ea typeface="ＭＳ Ｐゴシック" panose="020B0600070205080204" pitchFamily="34" charset="-128"/>
              </a:rPr>
              <a:t>procedure for s</a:t>
            </a:r>
            <a:r>
              <a:rPr lang="en-GB" altLang="en-US" sz="4400">
                <a:solidFill>
                  <a:schemeClr val="tx1"/>
                </a:solidFill>
                <a:ea typeface="ＭＳ Ｐゴシック" panose="020B0600070205080204" pitchFamily="34" charset="-128"/>
              </a:rPr>
              <a:t>tatistical </a:t>
            </a:r>
            <a:r>
              <a:rPr lang="hu-HU" altLang="en-US" sz="4400">
                <a:solidFill>
                  <a:schemeClr val="tx1"/>
                </a:solidFill>
                <a:ea typeface="ＭＳ Ｐゴシック" panose="020B0600070205080204" pitchFamily="34" charset="-128"/>
              </a:rPr>
              <a:t>s</a:t>
            </a:r>
            <a:r>
              <a:rPr lang="en-GB" altLang="en-US" sz="4400">
                <a:solidFill>
                  <a:schemeClr val="tx1"/>
                </a:solidFill>
                <a:ea typeface="ＭＳ Ｐゴシック" panose="020B0600070205080204" pitchFamily="34" charset="-128"/>
              </a:rPr>
              <a:t>ignificance</a:t>
            </a:r>
          </a:p>
        </p:txBody>
      </p:sp>
      <p:sp>
        <p:nvSpPr>
          <p:cNvPr id="17411" name="Rectangle 3">
            <a:extLst>
              <a:ext uri="{FF2B5EF4-FFF2-40B4-BE49-F238E27FC236}">
                <a16:creationId xmlns:a16="http://schemas.microsoft.com/office/drawing/2014/main" id="{6CA0CC31-A5D9-48A5-9155-7803D148A503}"/>
              </a:ext>
            </a:extLst>
          </p:cNvPr>
          <p:cNvSpPr>
            <a:spLocks noGrp="1" noChangeArrowheads="1"/>
          </p:cNvSpPr>
          <p:nvPr>
            <p:ph type="body" idx="1"/>
          </p:nvPr>
        </p:nvSpPr>
        <p:spPr bwMode="auto">
          <a:xfrm>
            <a:off x="5478124" y="559477"/>
            <a:ext cx="5647076" cy="547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457200" indent="-457200">
              <a:lnSpc>
                <a:spcPct val="90000"/>
              </a:lnSpc>
              <a:buFontTx/>
              <a:buAutoNum type="arabicPeriod"/>
            </a:pPr>
            <a:r>
              <a:rPr lang="en-GB" altLang="en-US" sz="1700" dirty="0">
                <a:ea typeface="ＭＳ Ｐゴシック" panose="020B0600070205080204" pitchFamily="34" charset="-128"/>
              </a:rPr>
              <a:t>Set up a null hypothesis</a:t>
            </a:r>
            <a:r>
              <a:rPr lang="hu-HU" altLang="en-US" sz="1700" dirty="0">
                <a:ea typeface="ＭＳ Ｐゴシック" panose="020B0600070205080204" pitchFamily="34" charset="-128"/>
              </a:rPr>
              <a:t> -</a:t>
            </a:r>
            <a:r>
              <a:rPr lang="hu-HU" altLang="en-US" sz="1700" b="1" dirty="0">
                <a:ea typeface="ＭＳ Ｐゴシック" panose="020B0600070205080204" pitchFamily="34" charset="-128"/>
              </a:rPr>
              <a:t> </a:t>
            </a:r>
            <a:r>
              <a:rPr lang="hu-HU" altLang="en-US" sz="1700" dirty="0">
                <a:ea typeface="ＭＳ Ｐゴシック" panose="020B0600070205080204" pitchFamily="34" charset="-128"/>
              </a:rPr>
              <a:t>suggesting no relationship between examined variables in the population from which the sample was drawn;</a:t>
            </a:r>
            <a:endParaRPr lang="en-GB" altLang="en-US" sz="1700" b="1" dirty="0">
              <a:ea typeface="ＭＳ Ｐゴシック" panose="020B0600070205080204" pitchFamily="34" charset="-128"/>
            </a:endParaRPr>
          </a:p>
          <a:p>
            <a:pPr marL="457200" indent="-457200">
              <a:lnSpc>
                <a:spcPct val="90000"/>
              </a:lnSpc>
              <a:buFontTx/>
              <a:buAutoNum type="arabicPeriod"/>
            </a:pPr>
            <a:r>
              <a:rPr lang="en-GB" altLang="en-US" sz="1700" dirty="0">
                <a:ea typeface="ＭＳ Ｐゴシック" panose="020B0600070205080204" pitchFamily="34" charset="-128"/>
              </a:rPr>
              <a:t>Decide on an acceptable level of statistical significance</a:t>
            </a:r>
            <a:r>
              <a:rPr lang="hu-HU" altLang="en-US" sz="1700" dirty="0">
                <a:ea typeface="ＭＳ Ｐゴシック" panose="020B0600070205080204" pitchFamily="34" charset="-128"/>
              </a:rPr>
              <a:t>;</a:t>
            </a:r>
            <a:endParaRPr lang="en-GB" altLang="en-US" sz="1700" dirty="0">
              <a:ea typeface="ＭＳ Ｐゴシック" panose="020B0600070205080204" pitchFamily="34" charset="-128"/>
            </a:endParaRPr>
          </a:p>
          <a:p>
            <a:pPr marL="457200" indent="-457200">
              <a:lnSpc>
                <a:spcPct val="90000"/>
              </a:lnSpc>
              <a:buFontTx/>
              <a:buAutoNum type="arabicPeriod"/>
            </a:pPr>
            <a:r>
              <a:rPr lang="hu-HU" altLang="en-US" sz="1700" dirty="0">
                <a:ea typeface="ＭＳ Ｐゴシック" panose="020B0600070205080204" pitchFamily="34" charset="-128"/>
              </a:rPr>
              <a:t>Use a statistical test;</a:t>
            </a:r>
            <a:endParaRPr lang="en-GB" altLang="en-US" sz="1700" dirty="0">
              <a:ea typeface="ＭＳ Ｐゴシック" panose="020B0600070205080204" pitchFamily="34" charset="-128"/>
            </a:endParaRPr>
          </a:p>
          <a:p>
            <a:pPr marL="457200" indent="-457200">
              <a:lnSpc>
                <a:spcPct val="90000"/>
              </a:lnSpc>
              <a:buFontTx/>
              <a:buAutoNum type="arabicPeriod"/>
            </a:pPr>
            <a:r>
              <a:rPr lang="en-GB" altLang="en-US" sz="1700" dirty="0">
                <a:ea typeface="ＭＳ Ｐゴシック" panose="020B0600070205080204" pitchFamily="34" charset="-128"/>
              </a:rPr>
              <a:t>If acceptable level attained, reject null hypothesis</a:t>
            </a:r>
            <a:r>
              <a:rPr lang="hu-HU" altLang="en-US" sz="1700" dirty="0">
                <a:ea typeface="ＭＳ Ｐゴシック" panose="020B0600070205080204" pitchFamily="34" charset="-128"/>
              </a:rPr>
              <a:t>;</a:t>
            </a:r>
            <a:r>
              <a:rPr lang="en-GB" altLang="en-US" sz="1700" dirty="0">
                <a:ea typeface="ＭＳ Ｐゴシック" panose="020B0600070205080204" pitchFamily="34" charset="-128"/>
              </a:rPr>
              <a:t>  If not attained, accept </a:t>
            </a:r>
            <a:r>
              <a:rPr lang="hu-HU" altLang="en-US" sz="1700" dirty="0">
                <a:ea typeface="ＭＳ Ｐゴシック" panose="020B0600070205080204" pitchFamily="34" charset="-128"/>
              </a:rPr>
              <a:t>it.</a:t>
            </a:r>
            <a:endParaRPr lang="en-GB" altLang="en-US" sz="1700" dirty="0">
              <a:ea typeface="ＭＳ Ｐゴシック" panose="020B0600070205080204" pitchFamily="34" charset="-128"/>
            </a:endParaRPr>
          </a:p>
          <a:p>
            <a:pPr marL="457200" indent="-457200">
              <a:lnSpc>
                <a:spcPct val="90000"/>
              </a:lnSpc>
              <a:buNone/>
            </a:pPr>
            <a:r>
              <a:rPr lang="en-IE" altLang="en-US" sz="1700" i="1" dirty="0">
                <a:ea typeface="ＭＳ Ｐゴシック" panose="020B0600070205080204" pitchFamily="34" charset="-128"/>
              </a:rPr>
              <a:t>*NB:  If your findings are statistically significant at the 0.05 level—so that the risk of getting a  relationship as strong as the one you have found when there is no relationship in the population is no higher than 5 in 100—you would reject the null hypothesis.</a:t>
            </a:r>
            <a:endParaRPr lang="en-US" altLang="en-US" sz="1700" i="1" dirty="0">
              <a:ea typeface="ＭＳ Ｐゴシック" panose="020B0600070205080204" pitchFamily="34" charset="-128"/>
            </a:endParaRPr>
          </a:p>
        </p:txBody>
      </p:sp>
    </p:spTree>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9458" name="Rectangle 2">
            <a:extLst>
              <a:ext uri="{FF2B5EF4-FFF2-40B4-BE49-F238E27FC236}">
                <a16:creationId xmlns:a16="http://schemas.microsoft.com/office/drawing/2014/main" id="{C7D294FC-EBFD-4457-8DF2-F634C9027E62}"/>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spcAft>
                <a:spcPts val="600"/>
              </a:spcAft>
            </a:pPr>
            <a:r>
              <a:rPr lang="hu-HU" altLang="en-US">
                <a:ea typeface="ＭＳ Ｐゴシック" panose="020B0600070205080204" pitchFamily="34" charset="-128"/>
              </a:rPr>
              <a:t>Tests of </a:t>
            </a:r>
            <a:r>
              <a:rPr lang="en-US" altLang="en-US">
                <a:ea typeface="ＭＳ Ｐゴシック" panose="020B0600070205080204" pitchFamily="34" charset="-128"/>
              </a:rPr>
              <a:t>statistical significance</a:t>
            </a: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9461" name="Rectangle 3">
            <a:extLst>
              <a:ext uri="{FF2B5EF4-FFF2-40B4-BE49-F238E27FC236}">
                <a16:creationId xmlns:a16="http://schemas.microsoft.com/office/drawing/2014/main" id="{49F95DFB-EC96-4A06-A3EA-C14FE9E572DC}"/>
              </a:ext>
            </a:extLst>
          </p:cNvPr>
          <p:cNvGraphicFramePr/>
          <p:nvPr>
            <p:extLst>
              <p:ext uri="{D42A27DB-BD31-4B8C-83A1-F6EECF244321}">
                <p14:modId xmlns:p14="http://schemas.microsoft.com/office/powerpoint/2010/main" val="2700768754"/>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0482" name="Rectangle 2">
            <a:extLst>
              <a:ext uri="{FF2B5EF4-FFF2-40B4-BE49-F238E27FC236}">
                <a16:creationId xmlns:a16="http://schemas.microsoft.com/office/drawing/2014/main" id="{16B403AF-61CB-407B-9228-6FA63FE719A4}"/>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spcAft>
                <a:spcPts val="600"/>
              </a:spcAft>
            </a:pPr>
            <a:r>
              <a:rPr lang="en-GB" altLang="en-US" sz="4400">
                <a:solidFill>
                  <a:schemeClr val="tx1"/>
                </a:solidFill>
                <a:ea typeface="ＭＳ Ｐゴシック" panose="020B0600070205080204" pitchFamily="34" charset="-128"/>
              </a:rPr>
              <a:t>The </a:t>
            </a:r>
            <a:r>
              <a:rPr lang="hu-HU" altLang="en-US" sz="4400">
                <a:solidFill>
                  <a:schemeClr val="tx1"/>
                </a:solidFill>
                <a:ea typeface="ＭＳ Ｐゴシック" panose="020B0600070205080204" pitchFamily="34" charset="-128"/>
              </a:rPr>
              <a:t>c</a:t>
            </a:r>
            <a:r>
              <a:rPr lang="en-GB" altLang="en-US" sz="4400">
                <a:solidFill>
                  <a:schemeClr val="tx1"/>
                </a:solidFill>
                <a:ea typeface="ＭＳ Ｐゴシック" panose="020B0600070205080204" pitchFamily="34" charset="-128"/>
              </a:rPr>
              <a:t>hi-square </a:t>
            </a:r>
            <a:r>
              <a:rPr lang="hu-HU" altLang="en-US" sz="4400">
                <a:solidFill>
                  <a:schemeClr val="tx1"/>
                </a:solidFill>
                <a:ea typeface="ＭＳ Ｐゴシック" panose="020B0600070205080204" pitchFamily="34" charset="-128"/>
              </a:rPr>
              <a:t>t</a:t>
            </a:r>
            <a:r>
              <a:rPr lang="en-GB" altLang="en-US" sz="4400">
                <a:solidFill>
                  <a:schemeClr val="tx1"/>
                </a:solidFill>
                <a:ea typeface="ＭＳ Ｐゴシック" panose="020B0600070205080204" pitchFamily="34" charset="-128"/>
              </a:rPr>
              <a:t>est</a:t>
            </a:r>
          </a:p>
        </p:txBody>
      </p:sp>
      <p:sp>
        <p:nvSpPr>
          <p:cNvPr id="20483" name="Rectangle 3">
            <a:extLst>
              <a:ext uri="{FF2B5EF4-FFF2-40B4-BE49-F238E27FC236}">
                <a16:creationId xmlns:a16="http://schemas.microsoft.com/office/drawing/2014/main" id="{556DD3C6-2B14-4464-A2A1-2978D9A4DA82}"/>
              </a:ext>
            </a:extLst>
          </p:cNvPr>
          <p:cNvSpPr>
            <a:spLocks noGrp="1" noChangeArrowheads="1"/>
          </p:cNvSpPr>
          <p:nvPr>
            <p:ph type="body" idx="1"/>
          </p:nvPr>
        </p:nvSpPr>
        <p:spPr bwMode="auto">
          <a:xfrm>
            <a:off x="5478124" y="559477"/>
            <a:ext cx="5647076" cy="5475563"/>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marL="0" indent="0">
              <a:lnSpc>
                <a:spcPct val="90000"/>
              </a:lnSpc>
            </a:pPr>
            <a:r>
              <a:rPr lang="en-US" altLang="en-US" sz="1700" dirty="0">
                <a:ea typeface="ＭＳ Ｐゴシック" panose="020B0600070205080204" pitchFamily="34" charset="-128"/>
              </a:rPr>
              <a:t>The chi-square </a:t>
            </a:r>
            <a:r>
              <a:rPr lang="en-US" altLang="en-US" sz="1700" b="1" dirty="0">
                <a:ea typeface="ＭＳ Ｐゴシック" panose="020B0600070205080204" pitchFamily="34" charset="-128"/>
              </a:rPr>
              <a:t>(</a:t>
            </a:r>
            <a:r>
              <a:rPr lang="en-US" altLang="en-US" sz="1700" b="1" dirty="0">
                <a:ea typeface="ＭＳ Ｐゴシック" panose="020B0600070205080204" pitchFamily="34" charset="-128"/>
                <a:sym typeface="Symbol" panose="05050102010706020507" pitchFamily="18" charset="2"/>
              </a:rPr>
              <a:t></a:t>
            </a:r>
            <a:r>
              <a:rPr lang="en-US" altLang="en-US" sz="1700" b="1" baseline="30000" dirty="0">
                <a:ea typeface="ＭＳ Ｐゴシック" panose="020B0600070205080204" pitchFamily="34" charset="-128"/>
              </a:rPr>
              <a:t>2</a:t>
            </a:r>
            <a:r>
              <a:rPr lang="en-US" altLang="en-US" sz="1700" b="1" dirty="0">
                <a:ea typeface="ＭＳ Ｐゴシック" panose="020B0600070205080204" pitchFamily="34" charset="-128"/>
              </a:rPr>
              <a:t>)</a:t>
            </a:r>
            <a:r>
              <a:rPr lang="en-US" altLang="en-US" sz="1700" dirty="0">
                <a:ea typeface="ＭＳ Ｐゴシック" panose="020B0600070205080204" pitchFamily="34" charset="-128"/>
              </a:rPr>
              <a:t> test is applied to contingency tables. </a:t>
            </a:r>
          </a:p>
          <a:p>
            <a:pPr marL="0" indent="0">
              <a:lnSpc>
                <a:spcPct val="90000"/>
              </a:lnSpc>
            </a:pPr>
            <a:r>
              <a:rPr lang="en-US" altLang="en-US" sz="1700" dirty="0">
                <a:ea typeface="ＭＳ Ｐゴシック" panose="020B0600070205080204" pitchFamily="34" charset="-128"/>
              </a:rPr>
              <a:t> Establishes how confident we can be that there is a relationship between the two variables in the population. </a:t>
            </a:r>
          </a:p>
          <a:p>
            <a:pPr marL="0" indent="0">
              <a:lnSpc>
                <a:spcPct val="90000"/>
              </a:lnSpc>
            </a:pPr>
            <a:r>
              <a:rPr lang="en-US" altLang="en-US" sz="1700" dirty="0">
                <a:ea typeface="ＭＳ Ｐゴシック" panose="020B0600070205080204" pitchFamily="34" charset="-128"/>
              </a:rPr>
              <a:t>Calculates for each cell in the table an </a:t>
            </a:r>
            <a:r>
              <a:rPr lang="en-US" altLang="en-US" sz="1700" b="1" dirty="0">
                <a:ea typeface="ＭＳ Ｐゴシック" panose="020B0600070205080204" pitchFamily="34" charset="-128"/>
              </a:rPr>
              <a:t>expected frequency</a:t>
            </a:r>
            <a:r>
              <a:rPr lang="en-US" altLang="en-US" sz="1700" dirty="0">
                <a:ea typeface="ＭＳ Ｐゴシック" panose="020B0600070205080204" pitchFamily="34" charset="-128"/>
              </a:rPr>
              <a:t> or value - one that would occur on the basis of chance alone. </a:t>
            </a:r>
          </a:p>
          <a:p>
            <a:pPr marL="0" indent="0">
              <a:lnSpc>
                <a:spcPct val="90000"/>
              </a:lnSpc>
            </a:pPr>
            <a:r>
              <a:rPr lang="en-US" altLang="en-US" sz="1700" dirty="0">
                <a:ea typeface="ＭＳ Ｐゴシック" panose="020B0600070205080204" pitchFamily="34" charset="-128"/>
              </a:rPr>
              <a:t>Value determined by calculating the differences between the actual and expected values for each cell and then summing those differences. </a:t>
            </a:r>
          </a:p>
          <a:p>
            <a:pPr marL="0" indent="0">
              <a:lnSpc>
                <a:spcPct val="90000"/>
              </a:lnSpc>
            </a:pPr>
            <a:r>
              <a:rPr lang="en-US" altLang="en-US" sz="1700" dirty="0">
                <a:ea typeface="ＭＳ Ｐゴシック" panose="020B0600070205080204" pitchFamily="34" charset="-128"/>
              </a:rPr>
              <a:t> Achieving statistical significance depends not just on its magnitude but also on the number of categories of the two variables being </a:t>
            </a:r>
            <a:r>
              <a:rPr lang="en-US" altLang="en-US" sz="1700" dirty="0" err="1">
                <a:ea typeface="ＭＳ Ｐゴシック" panose="020B0600070205080204" pitchFamily="34" charset="-128"/>
              </a:rPr>
              <a:t>analysed</a:t>
            </a:r>
            <a:r>
              <a:rPr lang="en-US" altLang="en-US" sz="1700" dirty="0">
                <a:ea typeface="ＭＳ Ｐゴシック" panose="020B0600070205080204" pitchFamily="34" charset="-128"/>
              </a:rPr>
              <a:t>. </a:t>
            </a:r>
          </a:p>
          <a:p>
            <a:pPr marL="400050" lvl="1" indent="0">
              <a:lnSpc>
                <a:spcPct val="90000"/>
              </a:lnSpc>
            </a:pPr>
            <a:r>
              <a:rPr lang="en-US" altLang="en-US" sz="1700" dirty="0">
                <a:ea typeface="ＭＳ Ｐゴシック" panose="020B0600070205080204" pitchFamily="34" charset="-128"/>
              </a:rPr>
              <a:t> Governed by what is known as the </a:t>
            </a:r>
            <a:r>
              <a:rPr lang="en-US" altLang="en-US" sz="1700" b="1" dirty="0">
                <a:ea typeface="ＭＳ Ｐゴシック" panose="020B0600070205080204" pitchFamily="34" charset="-128"/>
              </a:rPr>
              <a:t>‘degrees of freedom’</a:t>
            </a:r>
            <a:r>
              <a:rPr lang="en-US" altLang="en-US" sz="1700" dirty="0">
                <a:ea typeface="ＭＳ Ｐゴシック" panose="020B0600070205080204" pitchFamily="34" charset="-128"/>
              </a:rPr>
              <a:t> associated with the table. </a:t>
            </a:r>
          </a:p>
        </p:txBody>
      </p:sp>
    </p:spTree>
  </p:cSld>
  <p:clrMapOvr>
    <a:overrideClrMapping bg1="dk1" tx1="lt1" bg2="dk2" tx2="lt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1506" name="Rectangle 2">
            <a:extLst>
              <a:ext uri="{FF2B5EF4-FFF2-40B4-BE49-F238E27FC236}">
                <a16:creationId xmlns:a16="http://schemas.microsoft.com/office/drawing/2014/main" id="{AD92AB73-A64C-4DD1-93BC-F980E09394A9}"/>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Correlation and significance</a:t>
            </a:r>
          </a:p>
        </p:txBody>
      </p:sp>
      <p:sp>
        <p:nvSpPr>
          <p:cNvPr id="21507" name="Rectangle 3">
            <a:extLst>
              <a:ext uri="{FF2B5EF4-FFF2-40B4-BE49-F238E27FC236}">
                <a16:creationId xmlns:a16="http://schemas.microsoft.com/office/drawing/2014/main" id="{57E8126F-54E1-4D32-A881-EA7122F25113}"/>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a:latin typeface="+mn-lt"/>
                <a:ea typeface="+mn-ea"/>
              </a:rPr>
              <a:t>How confident can we be about a relationship between two variables?</a:t>
            </a:r>
          </a:p>
          <a:p>
            <a:pPr indent="-182880">
              <a:spcBef>
                <a:spcPct val="20000"/>
              </a:spcBef>
              <a:buClr>
                <a:schemeClr val="tx1">
                  <a:lumMod val="85000"/>
                  <a:lumOff val="15000"/>
                </a:schemeClr>
              </a:buClr>
              <a:buFont typeface="Garamond" pitchFamily="18" charset="0"/>
              <a:buChar char="◦"/>
            </a:pPr>
            <a:r>
              <a:rPr lang="en-US" altLang="en-US" sz="2000">
                <a:latin typeface="+mn-lt"/>
                <a:ea typeface="+mn-ea"/>
              </a:rPr>
              <a:t>Whether a correlation coefficient is statistically significant depends on:</a:t>
            </a:r>
          </a:p>
          <a:p>
            <a:pPr lvl="1" indent="-182880">
              <a:spcBef>
                <a:spcPct val="20000"/>
              </a:spcBef>
              <a:buClr>
                <a:schemeClr val="tx1">
                  <a:lumMod val="85000"/>
                  <a:lumOff val="15000"/>
                </a:schemeClr>
              </a:buClr>
              <a:buFont typeface="Garamond" pitchFamily="18" charset="0"/>
              <a:buChar char="◦"/>
            </a:pPr>
            <a:r>
              <a:rPr lang="en-US" altLang="en-US" sz="2000">
                <a:latin typeface="+mn-lt"/>
                <a:ea typeface="+mn-ea"/>
              </a:rPr>
              <a:t>the size of the coefficient (the higher the better)</a:t>
            </a:r>
          </a:p>
          <a:p>
            <a:pPr lvl="1" indent="-182880">
              <a:spcBef>
                <a:spcPct val="20000"/>
              </a:spcBef>
              <a:buClr>
                <a:schemeClr val="tx1">
                  <a:lumMod val="85000"/>
                  <a:lumOff val="15000"/>
                </a:schemeClr>
              </a:buClr>
              <a:buFont typeface="Garamond" pitchFamily="18" charset="0"/>
              <a:buChar char="◦"/>
            </a:pPr>
            <a:r>
              <a:rPr lang="en-US" altLang="en-US" sz="2000">
                <a:latin typeface="+mn-lt"/>
                <a:ea typeface="+mn-ea"/>
              </a:rPr>
              <a:t>the size of the sample (the larger the better)</a:t>
            </a:r>
          </a:p>
          <a:p>
            <a:pPr indent="-182880">
              <a:spcBef>
                <a:spcPct val="20000"/>
              </a:spcBef>
              <a:buClr>
                <a:schemeClr val="tx1">
                  <a:lumMod val="85000"/>
                  <a:lumOff val="15000"/>
                </a:schemeClr>
              </a:buClr>
              <a:buFont typeface="Garamond" pitchFamily="18" charset="0"/>
              <a:buChar char="◦"/>
            </a:pPr>
            <a:r>
              <a:rPr lang="en-US" altLang="en-US" sz="2000">
                <a:latin typeface="+mn-lt"/>
                <a:ea typeface="+mn-ea"/>
              </a:rPr>
              <a:t>e.g. if coefficient is 0.62 and p&lt;0.05, we can reject the null hypothesis</a:t>
            </a:r>
          </a:p>
          <a:p>
            <a:pPr indent="-182880">
              <a:spcBef>
                <a:spcPct val="20000"/>
              </a:spcBef>
              <a:buClr>
                <a:schemeClr val="tx1">
                  <a:lumMod val="85000"/>
                  <a:lumOff val="15000"/>
                </a:schemeClr>
              </a:buClr>
              <a:buFont typeface="Garamond" pitchFamily="18" charset="0"/>
              <a:buChar char="◦"/>
            </a:pPr>
            <a:endParaRPr lang="en-US" altLang="en-US" sz="2000">
              <a:latin typeface="+mn-lt"/>
              <a:ea typeface="+mn-ea"/>
            </a:endParaRPr>
          </a:p>
          <a:p>
            <a:pPr lvl="1" indent="-182880">
              <a:spcBef>
                <a:spcPct val="20000"/>
              </a:spcBef>
              <a:buClr>
                <a:schemeClr val="tx1">
                  <a:lumMod val="85000"/>
                  <a:lumOff val="15000"/>
                </a:schemeClr>
              </a:buClr>
              <a:buFont typeface="Garamond" pitchFamily="18" charset="0"/>
              <a:buChar char="◦"/>
            </a:pPr>
            <a:endParaRPr lang="en-US" altLang="en-US" sz="2000">
              <a:latin typeface="+mn-lt"/>
              <a:ea typeface="+mn-ea"/>
            </a:endParaRPr>
          </a:p>
        </p:txBody>
      </p:sp>
    </p:spTree>
  </p:cSld>
  <p:clrMapOvr>
    <a:overrideClrMapping bg1="dk1" tx1="lt1" bg2="dk2" tx2="lt2" accent1="accent1" accent2="accent2" accent3="accent3" accent4="accent4" accent5="accent5" accent6="accent6" hlink="hlink" folHlink="folHlink"/>
  </p:clrMapOvr>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22530" name="Rectangle 2">
            <a:extLst>
              <a:ext uri="{FF2B5EF4-FFF2-40B4-BE49-F238E27FC236}">
                <a16:creationId xmlns:a16="http://schemas.microsoft.com/office/drawing/2014/main" id="{9D938BF2-F225-4697-A62B-E93EE0E40CE0}"/>
              </a:ext>
            </a:extLst>
          </p:cNvPr>
          <p:cNvSpPr>
            <a:spLocks noGrp="1" noChangeArrowheads="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Comparing means</a:t>
            </a:r>
          </a:p>
        </p:txBody>
      </p:sp>
      <p:sp>
        <p:nvSpPr>
          <p:cNvPr id="22531" name="Rectangle 3">
            <a:extLst>
              <a:ext uri="{FF2B5EF4-FFF2-40B4-BE49-F238E27FC236}">
                <a16:creationId xmlns:a16="http://schemas.microsoft.com/office/drawing/2014/main" id="{3FCDA732-A1BB-454E-86AF-26EB5967C4B0}"/>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Statistical significance of relationship between two variables’ means</a:t>
            </a:r>
          </a:p>
          <a:p>
            <a:pPr indent="-182880">
              <a:spcBef>
                <a:spcPct val="20000"/>
              </a:spcBef>
              <a:buClr>
                <a:schemeClr val="tx1">
                  <a:lumMod val="85000"/>
                  <a:lumOff val="15000"/>
                </a:schemeClr>
              </a:buClr>
              <a:buFont typeface="Garamond" pitchFamily="18" charset="0"/>
              <a:buChar char="◦"/>
            </a:pPr>
            <a:r>
              <a:rPr lang="en-US" altLang="en-US" sz="2000" dirty="0">
                <a:latin typeface="+mn-lt"/>
                <a:ea typeface="+mn-ea"/>
              </a:rPr>
              <a:t>Total variation in dependent variable: </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error variance (variation </a:t>
            </a:r>
            <a:r>
              <a:rPr lang="en-US" altLang="en-US" sz="2000" i="1" u="sng" dirty="0">
                <a:latin typeface="+mn-lt"/>
                <a:ea typeface="+mn-ea"/>
              </a:rPr>
              <a:t>within</a:t>
            </a:r>
            <a:r>
              <a:rPr lang="en-US" altLang="en-US" sz="2000" dirty="0">
                <a:latin typeface="+mn-lt"/>
                <a:ea typeface="+mn-ea"/>
              </a:rPr>
              <a:t> subgroups of IV)</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explained variance (variation </a:t>
            </a:r>
            <a:r>
              <a:rPr lang="en-US" altLang="en-US" sz="2000" i="1" u="sng" dirty="0">
                <a:latin typeface="+mn-lt"/>
                <a:ea typeface="+mn-ea"/>
              </a:rPr>
              <a:t>between</a:t>
            </a:r>
            <a:r>
              <a:rPr lang="en-US" altLang="en-US" sz="2000" dirty="0">
                <a:latin typeface="+mn-lt"/>
                <a:ea typeface="+mn-ea"/>
              </a:rPr>
              <a:t> subgroups of IV)</a:t>
            </a:r>
            <a:endParaRPr lang="en-US" altLang="en-US" sz="2000" i="1" dirty="0">
              <a:latin typeface="+mn-lt"/>
              <a:ea typeface="+mn-ea"/>
            </a:endParaRPr>
          </a:p>
          <a:p>
            <a:pPr indent="-182880">
              <a:spcBef>
                <a:spcPct val="20000"/>
              </a:spcBef>
              <a:buClr>
                <a:schemeClr val="tx1">
                  <a:lumMod val="85000"/>
                  <a:lumOff val="15000"/>
                </a:schemeClr>
              </a:buClr>
              <a:buFont typeface="Garamond" pitchFamily="18" charset="0"/>
              <a:buChar char="◦"/>
            </a:pPr>
            <a:r>
              <a:rPr lang="en-US" altLang="en-US" sz="2000" i="1" dirty="0">
                <a:latin typeface="+mn-lt"/>
                <a:ea typeface="+mn-ea"/>
              </a:rPr>
              <a:t>F </a:t>
            </a:r>
            <a:r>
              <a:rPr lang="en-US" altLang="en-US" sz="2000" dirty="0">
                <a:latin typeface="+mn-lt"/>
                <a:ea typeface="+mn-ea"/>
              </a:rPr>
              <a:t>statistic </a:t>
            </a:r>
          </a:p>
          <a:p>
            <a:pPr lvl="1" indent="-182880">
              <a:spcBef>
                <a:spcPct val="20000"/>
              </a:spcBef>
              <a:buClr>
                <a:schemeClr val="tx1">
                  <a:lumMod val="85000"/>
                  <a:lumOff val="15000"/>
                </a:schemeClr>
              </a:buClr>
              <a:buFont typeface="Garamond" pitchFamily="18" charset="0"/>
              <a:buChar char="◦"/>
            </a:pPr>
            <a:r>
              <a:rPr lang="en-US" altLang="en-US" sz="2000" dirty="0">
                <a:latin typeface="+mn-lt"/>
                <a:ea typeface="+mn-ea"/>
              </a:rPr>
              <a:t>expresses amount of explained variance in relation to amount of error variance</a:t>
            </a:r>
          </a:p>
        </p:txBody>
      </p:sp>
    </p:spTree>
  </p:cSld>
  <p:clrMapOvr>
    <a:overrideClrMapping bg1="dk1" tx1="lt1" bg2="dk2" tx2="lt2" accent1="accent1" accent2="accent2" accent3="accent3" accent4="accent4" accent5="accent5" accent6="accent6" hlink="hlink" folHlink="folHlink"/>
  </p:clrMapOvr>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23555" name="Title 2">
            <a:extLst>
              <a:ext uri="{FF2B5EF4-FFF2-40B4-BE49-F238E27FC236}">
                <a16:creationId xmlns:a16="http://schemas.microsoft.com/office/drawing/2014/main" id="{290F4A00-ED7D-4EA9-B677-658014A606A3}"/>
              </a:ext>
            </a:extLst>
          </p:cNvPr>
          <p:cNvSpPr>
            <a:spLocks noGrp="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a:ea typeface="ＭＳ Ｐゴシック" panose="020B0600070205080204" pitchFamily="34" charset="-128"/>
              </a:rPr>
              <a:t>Key Points </a:t>
            </a:r>
            <a:endParaRPr lang="en-IE" altLang="en-US">
              <a:ea typeface="ＭＳ Ｐゴシック" panose="020B0600070205080204" pitchFamily="34" charset="-128"/>
            </a:endParaRP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23557" name="Content Placeholder 1">
            <a:extLst>
              <a:ext uri="{FF2B5EF4-FFF2-40B4-BE49-F238E27FC236}">
                <a16:creationId xmlns:a16="http://schemas.microsoft.com/office/drawing/2014/main" id="{12094E1D-527A-452B-8AE5-21DF9D9674FA}"/>
              </a:ext>
            </a:extLst>
          </p:cNvPr>
          <p:cNvGraphicFramePr>
            <a:graphicFrameLocks noGrp="1"/>
          </p:cNvGraphicFramePr>
          <p:nvPr>
            <p:ph idx="1"/>
            <p:extLst>
              <p:ext uri="{D42A27DB-BD31-4B8C-83A1-F6EECF244321}">
                <p14:modId xmlns:p14="http://schemas.microsoft.com/office/powerpoint/2010/main" val="263301987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6F9CCE9F-7C7F-4134-84A8-AF7B4DE3E668}"/>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CHI SQUARE</a:t>
            </a:r>
          </a:p>
        </p:txBody>
      </p:sp>
      <p:sp>
        <p:nvSpPr>
          <p:cNvPr id="2" name="Content Placeholder 1">
            <a:extLst>
              <a:ext uri="{FF2B5EF4-FFF2-40B4-BE49-F238E27FC236}">
                <a16:creationId xmlns:a16="http://schemas.microsoft.com/office/drawing/2014/main" id="{49A1C900-E833-4DB0-B475-73675E83AD21}"/>
              </a:ext>
            </a:extLst>
          </p:cNvPr>
          <p:cNvSpPr>
            <a:spLocks noGrp="1"/>
          </p:cNvSpPr>
          <p:nvPr>
            <p:ph idx="1"/>
          </p:nvPr>
        </p:nvSpPr>
        <p:spPr>
          <a:xfrm>
            <a:off x="5478124" y="559477"/>
            <a:ext cx="5647076" cy="5475563"/>
          </a:xfrm>
        </p:spPr>
        <p:txBody>
          <a:bodyPr anchor="ctr">
            <a:normAutofit/>
          </a:bodyPr>
          <a:lstStyle/>
          <a:p>
            <a:r>
              <a:rPr lang="en-GB" sz="2400" dirty="0"/>
              <a:t>In order to establish significant differences between different respondent groups and any questions with multiple answer possibilities, use crosstabulations and chi-square analysis.  Encourage students to use an </a:t>
            </a:r>
            <a:r>
              <a:rPr lang="en-GB" sz="2400"/>
              <a:t>online chi-square </a:t>
            </a:r>
            <a:r>
              <a:rPr lang="en-GB" sz="2400" dirty="0"/>
              <a:t>calculator.</a:t>
            </a:r>
          </a:p>
          <a:p>
            <a:r>
              <a:rPr lang="en-GB" sz="2400" u="sng" dirty="0">
                <a:hlinkClick r:id="rId2"/>
              </a:rPr>
              <a:t>http://www.socscistatistics.com/tests/chisquare2/Default2.aspx</a:t>
            </a:r>
            <a:endParaRPr lang="en-GB" sz="2400" dirty="0"/>
          </a:p>
          <a:p>
            <a:endParaRPr lang="en-GB" sz="2000" dirty="0"/>
          </a:p>
        </p:txBody>
      </p:sp>
    </p:spTree>
    <p:extLst>
      <p:ext uri="{BB962C8B-B14F-4D97-AF65-F5344CB8AC3E}">
        <p14:creationId xmlns:p14="http://schemas.microsoft.com/office/powerpoint/2010/main" val="3653211339"/>
      </p:ext>
    </p:extLst>
  </p:cSld>
  <p:clrMapOvr>
    <a:overrideClrMapping bg1="dk1" tx1="lt1" bg2="dk2" tx2="lt2" accent1="accent1" accent2="accent2" accent3="accent3" accent4="accent4" accent5="accent5" accent6="accent6" hlink="hlink" folHlink="folHlink"/>
  </p:clrMapOvr>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C524274D-84FF-4FD8-8D68-8CD1E09FAEA5}"/>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Discussion QuestionS</a:t>
            </a:r>
            <a:br>
              <a:rPr lang="en-GB" sz="4400">
                <a:solidFill>
                  <a:schemeClr val="tx1"/>
                </a:solidFill>
              </a:rPr>
            </a:br>
            <a:endParaRPr lang="en-GB" sz="4400">
              <a:solidFill>
                <a:schemeClr val="tx1"/>
              </a:solidFill>
            </a:endParaRPr>
          </a:p>
        </p:txBody>
      </p:sp>
      <p:sp>
        <p:nvSpPr>
          <p:cNvPr id="2" name="Content Placeholder 1">
            <a:extLst>
              <a:ext uri="{FF2B5EF4-FFF2-40B4-BE49-F238E27FC236}">
                <a16:creationId xmlns:a16="http://schemas.microsoft.com/office/drawing/2014/main" id="{D432CC9F-DCE0-44E7-90DD-06B7CF917B73}"/>
              </a:ext>
            </a:extLst>
          </p:cNvPr>
          <p:cNvSpPr>
            <a:spLocks noGrp="1"/>
          </p:cNvSpPr>
          <p:nvPr>
            <p:ph idx="1"/>
          </p:nvPr>
        </p:nvSpPr>
        <p:spPr>
          <a:xfrm>
            <a:off x="5478124" y="559477"/>
            <a:ext cx="5647076" cy="5475563"/>
          </a:xfrm>
        </p:spPr>
        <p:txBody>
          <a:bodyPr anchor="ctr">
            <a:normAutofit/>
          </a:bodyPr>
          <a:lstStyle/>
          <a:p>
            <a:r>
              <a:rPr lang="en-GB" sz="2000" dirty="0"/>
              <a:t>Provide a question example of each of the following:</a:t>
            </a:r>
          </a:p>
          <a:p>
            <a:pPr lvl="0"/>
            <a:r>
              <a:rPr lang="en-GB" sz="2000" dirty="0"/>
              <a:t>Interval/Ratio variables </a:t>
            </a:r>
          </a:p>
          <a:p>
            <a:pPr lvl="0"/>
            <a:r>
              <a:rPr lang="en-GB" sz="2000" dirty="0"/>
              <a:t>Ordinal variables</a:t>
            </a:r>
          </a:p>
          <a:p>
            <a:pPr lvl="0"/>
            <a:r>
              <a:rPr lang="en-GB" sz="2000" dirty="0"/>
              <a:t>Nominal variables </a:t>
            </a:r>
          </a:p>
          <a:p>
            <a:pPr lvl="0"/>
            <a:r>
              <a:rPr lang="en-GB" sz="2000" dirty="0"/>
              <a:t>Dichotomous variables</a:t>
            </a:r>
          </a:p>
          <a:p>
            <a:pPr marL="0" indent="0">
              <a:buNone/>
            </a:pPr>
            <a:endParaRPr lang="en-GB" sz="2000" dirty="0"/>
          </a:p>
          <a:p>
            <a:r>
              <a:rPr lang="en-GB" sz="2000" dirty="0"/>
              <a:t>Consider which variables will be most useful in the analysis of the data for your research project and why.</a:t>
            </a:r>
          </a:p>
          <a:p>
            <a:pPr marL="0" indent="0">
              <a:buNone/>
            </a:pPr>
            <a:endParaRPr lang="en-GB" sz="2000" dirty="0"/>
          </a:p>
          <a:p>
            <a:endParaRPr lang="en-GB" sz="2000" dirty="0"/>
          </a:p>
        </p:txBody>
      </p:sp>
    </p:spTree>
    <p:extLst>
      <p:ext uri="{BB962C8B-B14F-4D97-AF65-F5344CB8AC3E}">
        <p14:creationId xmlns:p14="http://schemas.microsoft.com/office/powerpoint/2010/main" val="2344494833"/>
      </p:ext>
    </p:extLst>
  </p:cSld>
  <p:clrMapOvr>
    <a:overrideClrMapping bg1="dk1" tx1="lt1" bg2="dk2" tx2="lt2" accent1="accent1" accent2="accent2" accent3="accent3" accent4="accent4" accent5="accent5" accent6="accent6" hlink="hlink" folHlink="folHlink"/>
  </p:clrMapOvr>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CCEA1F53-6EDC-4AD1-88BF-1334D13A0B16}"/>
              </a:ext>
            </a:extLst>
          </p:cNvPr>
          <p:cNvSpPr>
            <a:spLocks noGrp="1"/>
          </p:cNvSpPr>
          <p:nvPr>
            <p:ph type="title"/>
          </p:nvPr>
        </p:nvSpPr>
        <p:spPr>
          <a:xfrm>
            <a:off x="676240" y="875324"/>
            <a:ext cx="3536510" cy="5093520"/>
          </a:xfrm>
        </p:spPr>
        <p:txBody>
          <a:bodyPr>
            <a:normAutofit/>
          </a:bodyPr>
          <a:lstStyle/>
          <a:p>
            <a:pPr algn="ctr"/>
            <a:r>
              <a:rPr lang="en-GB" sz="4400" dirty="0">
                <a:solidFill>
                  <a:schemeClr val="tx1"/>
                </a:solidFill>
              </a:rPr>
              <a:t>Suggested Answer </a:t>
            </a:r>
            <a:br>
              <a:rPr lang="en-GB" sz="4400" dirty="0">
                <a:solidFill>
                  <a:schemeClr val="tx1"/>
                </a:solidFill>
              </a:rPr>
            </a:br>
            <a:endParaRPr lang="en-GB" sz="4400" dirty="0">
              <a:solidFill>
                <a:schemeClr val="tx1"/>
              </a:solidFill>
            </a:endParaRPr>
          </a:p>
        </p:txBody>
      </p:sp>
      <p:sp>
        <p:nvSpPr>
          <p:cNvPr id="2" name="Content Placeholder 1">
            <a:extLst>
              <a:ext uri="{FF2B5EF4-FFF2-40B4-BE49-F238E27FC236}">
                <a16:creationId xmlns:a16="http://schemas.microsoft.com/office/drawing/2014/main" id="{617DE5D7-654C-4CFD-87F4-9C3E535EC682}"/>
              </a:ext>
            </a:extLst>
          </p:cNvPr>
          <p:cNvSpPr>
            <a:spLocks noGrp="1"/>
          </p:cNvSpPr>
          <p:nvPr>
            <p:ph idx="1"/>
          </p:nvPr>
        </p:nvSpPr>
        <p:spPr>
          <a:xfrm>
            <a:off x="5478124" y="559477"/>
            <a:ext cx="5647076" cy="5475563"/>
          </a:xfrm>
        </p:spPr>
        <p:txBody>
          <a:bodyPr anchor="ctr">
            <a:normAutofit/>
          </a:bodyPr>
          <a:lstStyle/>
          <a:p>
            <a:pPr>
              <a:lnSpc>
                <a:spcPct val="90000"/>
              </a:lnSpc>
            </a:pPr>
            <a:r>
              <a:rPr lang="en-GB" sz="2000" dirty="0"/>
              <a:t>In the first question, students should consider examples of variables that could be categories as the above, such as: </a:t>
            </a:r>
          </a:p>
          <a:p>
            <a:pPr lvl="0">
              <a:lnSpc>
                <a:spcPct val="90000"/>
              </a:lnSpc>
            </a:pPr>
            <a:r>
              <a:rPr lang="en-GB" sz="2000" dirty="0"/>
              <a:t>Likert scales (interval)</a:t>
            </a:r>
          </a:p>
          <a:p>
            <a:pPr lvl="0">
              <a:lnSpc>
                <a:spcPct val="90000"/>
              </a:lnSpc>
            </a:pPr>
            <a:r>
              <a:rPr lang="en-GB" sz="2000" dirty="0"/>
              <a:t>Proportion of time spent on a particular task (ratio)</a:t>
            </a:r>
          </a:p>
          <a:p>
            <a:pPr lvl="0">
              <a:lnSpc>
                <a:spcPct val="90000"/>
              </a:lnSpc>
            </a:pPr>
            <a:r>
              <a:rPr lang="en-GB" sz="2000" dirty="0"/>
              <a:t>Rank order of favourites (ordinal)</a:t>
            </a:r>
          </a:p>
          <a:p>
            <a:pPr lvl="0">
              <a:lnSpc>
                <a:spcPct val="90000"/>
              </a:lnSpc>
            </a:pPr>
            <a:r>
              <a:rPr lang="en-GB" sz="2000" dirty="0"/>
              <a:t>Ethnicity (nominal)</a:t>
            </a:r>
          </a:p>
          <a:p>
            <a:pPr lvl="0">
              <a:lnSpc>
                <a:spcPct val="90000"/>
              </a:lnSpc>
            </a:pPr>
            <a:r>
              <a:rPr lang="en-GB" sz="2000" dirty="0"/>
              <a:t>Gender (dichotomous)  </a:t>
            </a:r>
          </a:p>
          <a:p>
            <a:pPr>
              <a:lnSpc>
                <a:spcPct val="90000"/>
              </a:lnSpc>
            </a:pPr>
            <a:r>
              <a:rPr lang="en-GB" sz="2000" dirty="0"/>
              <a:t>Students need to consider the design of the questions on their questionnaires and how they will construct them. They also need to evaluate what category each question falls into, and which category is likely to be most useful in addressing the research question of their project.</a:t>
            </a:r>
          </a:p>
          <a:p>
            <a:pPr marL="0" indent="0">
              <a:lnSpc>
                <a:spcPct val="90000"/>
              </a:lnSpc>
              <a:buNone/>
            </a:pPr>
            <a:endParaRPr lang="en-GB" sz="2000" dirty="0"/>
          </a:p>
          <a:p>
            <a:pPr>
              <a:lnSpc>
                <a:spcPct val="90000"/>
              </a:lnSpc>
            </a:pPr>
            <a:endParaRPr lang="en-GB" sz="2000" dirty="0"/>
          </a:p>
        </p:txBody>
      </p:sp>
    </p:spTree>
    <p:extLst>
      <p:ext uri="{BB962C8B-B14F-4D97-AF65-F5344CB8AC3E}">
        <p14:creationId xmlns:p14="http://schemas.microsoft.com/office/powerpoint/2010/main" val="888074016"/>
      </p:ext>
    </p:extLst>
  </p:cSld>
  <p:clrMapOvr>
    <a:overrideClrMapping bg1="dk1" tx1="lt1" bg2="dk2" tx2="lt2" accent1="accent1" accent2="accent2" accent3="accent3" accent4="accent4" accent5="accent5" accent6="accent6" hlink="hlink" folHlink="folHlink"/>
  </p:clrMapOvr>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12" name="Rectangle 11">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7F273D61-CEA8-48E8-A038-EE19195A9BE0}"/>
              </a:ext>
            </a:extLst>
          </p:cNvPr>
          <p:cNvSpPr>
            <a:spLocks noGrp="1"/>
          </p:cNvSpPr>
          <p:nvPr>
            <p:ph type="title"/>
          </p:nvPr>
        </p:nvSpPr>
        <p:spPr>
          <a:xfrm>
            <a:off x="676240" y="875324"/>
            <a:ext cx="3536510" cy="5093520"/>
          </a:xfrm>
        </p:spPr>
        <p:txBody>
          <a:bodyPr>
            <a:normAutofit/>
          </a:bodyPr>
          <a:lstStyle/>
          <a:p>
            <a:pPr algn="ctr"/>
            <a:r>
              <a:rPr lang="en-GB" sz="4400">
                <a:solidFill>
                  <a:schemeClr val="tx1"/>
                </a:solidFill>
              </a:rPr>
              <a:t>Discussion Question</a:t>
            </a:r>
            <a:br>
              <a:rPr lang="en-GB" sz="4400">
                <a:solidFill>
                  <a:schemeClr val="tx1"/>
                </a:solidFill>
              </a:rPr>
            </a:br>
            <a:endParaRPr lang="en-GB" sz="4400">
              <a:solidFill>
                <a:schemeClr val="tx1"/>
              </a:solidFill>
            </a:endParaRPr>
          </a:p>
        </p:txBody>
      </p:sp>
      <p:sp>
        <p:nvSpPr>
          <p:cNvPr id="2" name="Content Placeholder 1">
            <a:extLst>
              <a:ext uri="{FF2B5EF4-FFF2-40B4-BE49-F238E27FC236}">
                <a16:creationId xmlns:a16="http://schemas.microsoft.com/office/drawing/2014/main" id="{2E397F0B-667C-470B-8E5F-A4349D5AB7FE}"/>
              </a:ext>
            </a:extLst>
          </p:cNvPr>
          <p:cNvSpPr>
            <a:spLocks noGrp="1"/>
          </p:cNvSpPr>
          <p:nvPr>
            <p:ph idx="1"/>
          </p:nvPr>
        </p:nvSpPr>
        <p:spPr>
          <a:xfrm>
            <a:off x="5478124" y="559477"/>
            <a:ext cx="5647076" cy="5475563"/>
          </a:xfrm>
        </p:spPr>
        <p:txBody>
          <a:bodyPr anchor="ctr">
            <a:normAutofit/>
          </a:bodyPr>
          <a:lstStyle/>
          <a:p>
            <a:pPr>
              <a:lnSpc>
                <a:spcPct val="90000"/>
              </a:lnSpc>
            </a:pPr>
            <a:r>
              <a:rPr lang="en-GB" sz="1700" dirty="0"/>
              <a:t>There are three types forms of analysis outlined in this PPT:</a:t>
            </a:r>
          </a:p>
          <a:p>
            <a:pPr lvl="0">
              <a:lnSpc>
                <a:spcPct val="90000"/>
              </a:lnSpc>
            </a:pPr>
            <a:r>
              <a:rPr lang="en-GB" sz="1700" dirty="0"/>
              <a:t>Univariate</a:t>
            </a:r>
          </a:p>
          <a:p>
            <a:pPr lvl="0">
              <a:lnSpc>
                <a:spcPct val="90000"/>
              </a:lnSpc>
            </a:pPr>
            <a:r>
              <a:rPr lang="en-GB" sz="1700" dirty="0"/>
              <a:t>Bivariate </a:t>
            </a:r>
          </a:p>
          <a:p>
            <a:pPr lvl="0">
              <a:lnSpc>
                <a:spcPct val="90000"/>
              </a:lnSpc>
            </a:pPr>
            <a:r>
              <a:rPr lang="en-GB" sz="1700" dirty="0"/>
              <a:t>Multivariate</a:t>
            </a:r>
          </a:p>
          <a:p>
            <a:pPr>
              <a:lnSpc>
                <a:spcPct val="90000"/>
              </a:lnSpc>
            </a:pPr>
            <a:r>
              <a:rPr lang="en-GB" sz="1700" dirty="0"/>
              <a:t>Consider which form analysis will be most useful for your research project and why.</a:t>
            </a:r>
          </a:p>
          <a:p>
            <a:pPr marL="0" indent="0">
              <a:lnSpc>
                <a:spcPct val="90000"/>
              </a:lnSpc>
              <a:buNone/>
            </a:pPr>
            <a:endParaRPr lang="en-GB" sz="1700" dirty="0"/>
          </a:p>
          <a:p>
            <a:pPr>
              <a:lnSpc>
                <a:spcPct val="90000"/>
              </a:lnSpc>
            </a:pPr>
            <a:r>
              <a:rPr lang="en-GB" sz="1700" b="1" dirty="0"/>
              <a:t>Suggested Answer </a:t>
            </a:r>
            <a:endParaRPr lang="en-GB" sz="1700" dirty="0"/>
          </a:p>
          <a:p>
            <a:pPr>
              <a:lnSpc>
                <a:spcPct val="90000"/>
              </a:lnSpc>
            </a:pPr>
            <a:r>
              <a:rPr lang="en-GB" sz="1700" dirty="0"/>
              <a:t>This question is designed for students to consider which form of analysis they will use in the project and why. If they are analysing one variable only, univariate analysis will suffice. If they are analysing two variables at a time, bivariate will be most appropriate. If they are particularly ambitious and analysing three or more variables, they should use multivariate analysis. This session is designed to encourage students to consider which form of analysis is most appropriate to their research project and questions.</a:t>
            </a:r>
          </a:p>
          <a:p>
            <a:pPr>
              <a:lnSpc>
                <a:spcPct val="90000"/>
              </a:lnSpc>
            </a:pPr>
            <a:endParaRPr lang="en-GB" sz="1700" dirty="0"/>
          </a:p>
        </p:txBody>
      </p:sp>
    </p:spTree>
    <p:extLst>
      <p:ext uri="{BB962C8B-B14F-4D97-AF65-F5344CB8AC3E}">
        <p14:creationId xmlns:p14="http://schemas.microsoft.com/office/powerpoint/2010/main" val="3414901598"/>
      </p:ext>
    </p:extLst>
  </p:cSld>
  <p:clrMapOvr>
    <a:overrideClrMapping bg1="dk1" tx1="lt1" bg2="dk2" tx2="lt2" accent1="accent1" accent2="accent2" accent3="accent3" accent4="accent4" accent5="accent5" accent6="accent6" hlink="hlink" folHlink="folHlink"/>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7B58A187-A4B1-42EB-A4C7-8635BA507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2" name="Rectangle 11">
            <a:extLst>
              <a:ext uri="{FF2B5EF4-FFF2-40B4-BE49-F238E27FC236}">
                <a16:creationId xmlns:a16="http://schemas.microsoft.com/office/drawing/2014/main" id="{37F14E7F-3054-458C-ACF9-A8DA1757C6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4" name="Rectangle 13">
            <a:extLst>
              <a:ext uri="{FF2B5EF4-FFF2-40B4-BE49-F238E27FC236}">
                <a16:creationId xmlns:a16="http://schemas.microsoft.com/office/drawing/2014/main" id="{93747C1C-97FC-4D70-A6C8-A01FBCF5A9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6" name="Group 15">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05CDC370-AE44-4300-98BA-FE204E88176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7B15501-CB9A-4642-80EE-2876EF039EB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AFF9525-325F-47B3-A63C-93C12253AD7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1" name="Rectangle 20">
            <a:extLst>
              <a:ext uri="{FF2B5EF4-FFF2-40B4-BE49-F238E27FC236}">
                <a16:creationId xmlns:a16="http://schemas.microsoft.com/office/drawing/2014/main" id="{D071C0CD-5EFD-45A1-AAFD-61C3D4A651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8A03302C-20A2-4C4F-9760-E85AE1041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337" y="643464"/>
            <a:ext cx="10912338" cy="5571072"/>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25" name="Rectangle 24">
            <a:extLst>
              <a:ext uri="{FF2B5EF4-FFF2-40B4-BE49-F238E27FC236}">
                <a16:creationId xmlns:a16="http://schemas.microsoft.com/office/drawing/2014/main" id="{D00F093B-0739-4429-B30D-D72924D088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9702" y="809244"/>
            <a:ext cx="10579608" cy="5239512"/>
          </a:xfrm>
          <a:prstGeom prst="rect">
            <a:avLst/>
          </a:prstGeom>
          <a:ln w="6350" cap="sq" cmpd="sng" algn="ctr">
            <a:solidFill>
              <a:schemeClr val="tx1">
                <a:lumMod val="75000"/>
                <a:lumOff val="25000"/>
              </a:schemeClr>
            </a:solidFill>
            <a:prstDash val="solid"/>
            <a:miter lim="800000"/>
          </a:ln>
          <a:effectLst/>
        </p:spPr>
      </p:sp>
      <p:sp>
        <p:nvSpPr>
          <p:cNvPr id="3" name="Title 2">
            <a:extLst>
              <a:ext uri="{FF2B5EF4-FFF2-40B4-BE49-F238E27FC236}">
                <a16:creationId xmlns:a16="http://schemas.microsoft.com/office/drawing/2014/main" id="{2070A946-9F2B-4F6F-894D-2D157894898E}"/>
              </a:ext>
            </a:extLst>
          </p:cNvPr>
          <p:cNvSpPr>
            <a:spLocks noGrp="1"/>
          </p:cNvSpPr>
          <p:nvPr>
            <p:ph type="title"/>
          </p:nvPr>
        </p:nvSpPr>
        <p:spPr>
          <a:xfrm>
            <a:off x="1243632" y="1559768"/>
            <a:ext cx="9678368" cy="3135379"/>
          </a:xfrm>
        </p:spPr>
        <p:txBody>
          <a:bodyPr vert="horz" lIns="91440" tIns="45720" rIns="91440" bIns="45720" rtlCol="0" anchor="ctr">
            <a:normAutofit/>
          </a:bodyPr>
          <a:lstStyle/>
          <a:p>
            <a:pPr algn="ctr">
              <a:lnSpc>
                <a:spcPct val="83000"/>
              </a:lnSpc>
            </a:pPr>
            <a:r>
              <a:rPr lang="en-US" sz="6600" b="0" cap="all" spc="-100" dirty="0">
                <a:solidFill>
                  <a:schemeClr val="tx1">
                    <a:lumMod val="85000"/>
                    <a:lumOff val="15000"/>
                  </a:schemeClr>
                </a:solidFill>
              </a:rPr>
              <a:t>SPSS</a:t>
            </a:r>
          </a:p>
        </p:txBody>
      </p:sp>
      <p:sp>
        <p:nvSpPr>
          <p:cNvPr id="27" name="Rectangle 26">
            <a:extLst>
              <a:ext uri="{FF2B5EF4-FFF2-40B4-BE49-F238E27FC236}">
                <a16:creationId xmlns:a16="http://schemas.microsoft.com/office/drawing/2014/main" id="{1BB92999-6A40-480A-8965-2F20DFB032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640856"/>
            <a:ext cx="1920240" cy="731520"/>
          </a:xfrm>
          <a:prstGeom prst="rect">
            <a:avLst/>
          </a:prstGeom>
          <a:solidFill>
            <a:srgbClr val="D9D9D9"/>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9" name="Straight Connector 28">
            <a:extLst>
              <a:ext uri="{FF2B5EF4-FFF2-40B4-BE49-F238E27FC236}">
                <a16:creationId xmlns:a16="http://schemas.microsoft.com/office/drawing/2014/main" id="{15573B87-7D61-460C-9ADA-EF63674E3A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0AAF6B7C-985D-4351-9564-8DBDF5BB03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640855"/>
            <a:ext cx="0" cy="64008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F88433F4-33AB-4CE1-9DE3-72A8403654F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86150"/>
            <a:ext cx="1691640" cy="0"/>
          </a:xfrm>
          <a:prstGeom prst="line">
            <a:avLst/>
          </a:prstGeom>
          <a:solidFill>
            <a:schemeClr val="tx1">
              <a:lumMod val="85000"/>
              <a:lumOff val="15000"/>
            </a:schemeClr>
          </a:solidFill>
          <a:ln>
            <a:solidFill>
              <a:srgbClr val="000000"/>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1199167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1" name="Rectangle 74">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2" name="Rectangle 76">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6146" name="Rectangle 2">
            <a:extLst>
              <a:ext uri="{FF2B5EF4-FFF2-40B4-BE49-F238E27FC236}">
                <a16:creationId xmlns:a16="http://schemas.microsoft.com/office/drawing/2014/main" id="{394ECA32-4C71-46F9-B0EA-5D6DA2414B70}"/>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Reasons to use SPSS</a:t>
            </a:r>
          </a:p>
        </p:txBody>
      </p:sp>
      <p:sp>
        <p:nvSpPr>
          <p:cNvPr id="79" name="Rectangle 78">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sp>
        <p:nvSpPr>
          <p:cNvPr id="6147" name="Text Box 3">
            <a:extLst>
              <a:ext uri="{FF2B5EF4-FFF2-40B4-BE49-F238E27FC236}">
                <a16:creationId xmlns:a16="http://schemas.microsoft.com/office/drawing/2014/main" id="{9851FFB1-7BEB-48B5-A994-A4385C766339}"/>
              </a:ext>
            </a:extLst>
          </p:cNvPr>
          <p:cNvSpPr txBox="1">
            <a:spLocks noChangeArrowheads="1"/>
          </p:cNvSpPr>
          <p:nvPr/>
        </p:nvSpPr>
        <p:spPr bwMode="auto">
          <a:xfrm>
            <a:off x="4021138" y="2322513"/>
            <a:ext cx="1828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endParaRPr lang="en-US" altLang="en-US" sz="2400">
              <a:latin typeface="OUP Argo Light" pitchFamily="34" charset="0"/>
            </a:endParaRPr>
          </a:p>
        </p:txBody>
      </p:sp>
      <p:graphicFrame>
        <p:nvGraphicFramePr>
          <p:cNvPr id="6150" name="Text Box 4">
            <a:extLst>
              <a:ext uri="{FF2B5EF4-FFF2-40B4-BE49-F238E27FC236}">
                <a16:creationId xmlns:a16="http://schemas.microsoft.com/office/drawing/2014/main" id="{36794000-CD92-4F86-8AFF-68CE0E34A1DF}"/>
              </a:ext>
            </a:extLst>
          </p:cNvPr>
          <p:cNvGraphicFramePr/>
          <p:nvPr>
            <p:extLst>
              <p:ext uri="{D42A27DB-BD31-4B8C-83A1-F6EECF244321}">
                <p14:modId xmlns:p14="http://schemas.microsoft.com/office/powerpoint/2010/main" val="2176862899"/>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7170" name="Rectangle 2">
            <a:extLst>
              <a:ext uri="{FF2B5EF4-FFF2-40B4-BE49-F238E27FC236}">
                <a16:creationId xmlns:a16="http://schemas.microsoft.com/office/drawing/2014/main" id="{4B154971-AAE2-4085-AC8E-B48D0209572A}"/>
              </a:ext>
            </a:extLst>
          </p:cNvPr>
          <p:cNvSpPr>
            <a:spLocks noGrp="1" noChangeArrowheads="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a:ea typeface="ＭＳ Ｐゴシック" panose="020B0600070205080204" pitchFamily="34" charset="-128"/>
              </a:rPr>
              <a:t>Alternatives to </a:t>
            </a:r>
            <a:r>
              <a:rPr lang="hu-HU" altLang="en-US">
                <a:ea typeface="ＭＳ Ｐゴシック" panose="020B0600070205080204" pitchFamily="34" charset="-128"/>
              </a:rPr>
              <a:t>SPSS</a:t>
            </a:r>
            <a:endParaRPr lang="en-GB" altLang="en-US">
              <a:ea typeface="ＭＳ Ｐゴシック" panose="020B0600070205080204" pitchFamily="34" charset="-128"/>
            </a:endParaRP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7173" name="Rectangle 3">
            <a:extLst>
              <a:ext uri="{FF2B5EF4-FFF2-40B4-BE49-F238E27FC236}">
                <a16:creationId xmlns:a16="http://schemas.microsoft.com/office/drawing/2014/main" id="{6708C1F5-7185-4ABD-AFDD-8D0713C3D2C3}"/>
              </a:ext>
            </a:extLst>
          </p:cNvPr>
          <p:cNvGraphicFramePr/>
          <p:nvPr>
            <p:extLst>
              <p:ext uri="{D42A27DB-BD31-4B8C-83A1-F6EECF244321}">
                <p14:modId xmlns:p14="http://schemas.microsoft.com/office/powerpoint/2010/main" val="53756476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80000"/>
                <a:shade val="100000"/>
                <a:satMod val="300000"/>
              </a:schemeClr>
            </a:gs>
            <a:gs pos="100000">
              <a:schemeClr val="bg1">
                <a:tint val="100000"/>
                <a:shade val="30000"/>
                <a:satMod val="20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ED15573D-0E45-4691-B525-471152EC18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9E448559-19A4-4252-8C27-54C1DA906F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75000"/>
              <a:alpha val="60000"/>
            </a:schemeClr>
          </a:solidFill>
          <a:ln w="6350" cap="flat" cmpd="sng" algn="ctr">
            <a:noFill/>
            <a:prstDash val="solid"/>
          </a:ln>
          <a:effectLst>
            <a:softEdge rad="0"/>
          </a:effectLst>
        </p:spPr>
      </p:sp>
      <p:sp>
        <p:nvSpPr>
          <p:cNvPr id="76" name="Rectangle 75">
            <a:extLst>
              <a:ext uri="{FF2B5EF4-FFF2-40B4-BE49-F238E27FC236}">
                <a16:creationId xmlns:a16="http://schemas.microsoft.com/office/drawing/2014/main" id="{1B19C35E-4E30-4F1D-9FC2-F2FA6191E4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819" y="466344"/>
            <a:ext cx="3959352" cy="5925312"/>
          </a:xfrm>
          <a:prstGeom prst="rect">
            <a:avLst/>
          </a:prstGeom>
          <a:noFill/>
          <a:ln w="6350" cap="sq" cmpd="sng" algn="ctr">
            <a:solidFill>
              <a:schemeClr val="tx1">
                <a:lumMod val="75000"/>
                <a:lumOff val="25000"/>
              </a:schemeClr>
            </a:solidFill>
            <a:prstDash val="solid"/>
            <a:miter lim="800000"/>
          </a:ln>
          <a:effectLst/>
        </p:spPr>
      </p:sp>
      <p:sp>
        <p:nvSpPr>
          <p:cNvPr id="8194" name="Title 2">
            <a:extLst>
              <a:ext uri="{FF2B5EF4-FFF2-40B4-BE49-F238E27FC236}">
                <a16:creationId xmlns:a16="http://schemas.microsoft.com/office/drawing/2014/main" id="{AD8B3427-F068-49D7-8781-0BF8E2E717DE}"/>
              </a:ext>
            </a:extLst>
          </p:cNvPr>
          <p:cNvSpPr>
            <a:spLocks noGrp="1"/>
          </p:cNvSpPr>
          <p:nvPr>
            <p:ph type="title"/>
          </p:nvPr>
        </p:nvSpPr>
        <p:spPr bwMode="auto">
          <a:xfrm>
            <a:off x="676240" y="875324"/>
            <a:ext cx="3536510" cy="5093520"/>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400">
                <a:solidFill>
                  <a:schemeClr val="tx1"/>
                </a:solidFill>
              </a:rPr>
              <a:t>The essential elements of SPSS:</a:t>
            </a:r>
            <a:br>
              <a:rPr lang="en-US" altLang="en-US" sz="4400">
                <a:solidFill>
                  <a:schemeClr val="tx1"/>
                </a:solidFill>
              </a:rPr>
            </a:br>
            <a:br>
              <a:rPr lang="en-US" altLang="en-US" sz="4400">
                <a:solidFill>
                  <a:schemeClr val="tx1"/>
                </a:solidFill>
              </a:rPr>
            </a:br>
            <a:endParaRPr lang="en-US" altLang="en-US" sz="4400">
              <a:solidFill>
                <a:schemeClr val="tx1"/>
              </a:solidFill>
            </a:endParaRPr>
          </a:p>
        </p:txBody>
      </p:sp>
      <p:sp>
        <p:nvSpPr>
          <p:cNvPr id="8195" name="Text Box 2">
            <a:extLst>
              <a:ext uri="{FF2B5EF4-FFF2-40B4-BE49-F238E27FC236}">
                <a16:creationId xmlns:a16="http://schemas.microsoft.com/office/drawing/2014/main" id="{AEB1827D-2E53-45D1-A3A5-D035C7095E89}"/>
              </a:ext>
            </a:extLst>
          </p:cNvPr>
          <p:cNvSpPr txBox="1">
            <a:spLocks noChangeArrowheads="1"/>
          </p:cNvSpPr>
          <p:nvPr/>
        </p:nvSpPr>
        <p:spPr bwMode="auto">
          <a:xfrm>
            <a:off x="5478124" y="559477"/>
            <a:ext cx="5647076" cy="547556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marL="342900" indent="-3429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indent="-182880">
              <a:lnSpc>
                <a:spcPct val="90000"/>
              </a:lnSpc>
              <a:spcBef>
                <a:spcPct val="50000"/>
              </a:spcBef>
              <a:buClr>
                <a:schemeClr val="tx1">
                  <a:lumMod val="85000"/>
                  <a:lumOff val="15000"/>
                </a:schemeClr>
              </a:buClr>
              <a:buFont typeface="Garamond" pitchFamily="18" charset="0"/>
              <a:buChar char="◦"/>
            </a:pPr>
            <a:r>
              <a:rPr lang="en-US" altLang="en-US" sz="2000" b="1" dirty="0">
                <a:latin typeface="+mn-lt"/>
                <a:ea typeface="+mn-ea"/>
              </a:rPr>
              <a:t>Recording Data</a:t>
            </a:r>
            <a:endParaRPr lang="en-US" altLang="en-US" sz="2000" dirty="0">
              <a:latin typeface="+mn-lt"/>
              <a:ea typeface="+mn-ea"/>
            </a:endParaRPr>
          </a:p>
          <a:p>
            <a:pPr indent="-182880">
              <a:lnSpc>
                <a:spcPct val="90000"/>
              </a:lnSpc>
              <a:spcBef>
                <a:spcPct val="50000"/>
              </a:spcBef>
              <a:buClr>
                <a:schemeClr val="tx1">
                  <a:lumMod val="85000"/>
                  <a:lumOff val="15000"/>
                </a:schemeClr>
              </a:buClr>
              <a:buFont typeface="Garamond" pitchFamily="18" charset="0"/>
              <a:buChar char="◦"/>
            </a:pPr>
            <a:r>
              <a:rPr lang="en-US" altLang="en-US" sz="2000" b="1" dirty="0">
                <a:latin typeface="+mn-lt"/>
                <a:ea typeface="+mn-ea"/>
              </a:rPr>
              <a:t>Coding Variables: </a:t>
            </a:r>
          </a:p>
          <a:p>
            <a:pPr indent="-182880">
              <a:lnSpc>
                <a:spcPct val="90000"/>
              </a:lnSpc>
              <a:buClr>
                <a:schemeClr val="tx1">
                  <a:lumMod val="85000"/>
                  <a:lumOff val="15000"/>
                </a:schemeClr>
              </a:buClr>
              <a:buFont typeface="Garamond" pitchFamily="18" charset="0"/>
              <a:buChar char="◦"/>
            </a:pPr>
            <a:r>
              <a:rPr lang="en-US" altLang="en-US" sz="2000" dirty="0">
                <a:latin typeface="+mn-lt"/>
                <a:ea typeface="+mn-ea"/>
              </a:rPr>
              <a:t>(Naming, assigning values, giving labels to variables and to their values)</a:t>
            </a:r>
          </a:p>
          <a:p>
            <a:pPr indent="-182880">
              <a:lnSpc>
                <a:spcPct val="90000"/>
              </a:lnSpc>
              <a:buClr>
                <a:schemeClr val="tx1">
                  <a:lumMod val="85000"/>
                  <a:lumOff val="15000"/>
                </a:schemeClr>
              </a:buClr>
              <a:buFont typeface="Garamond" pitchFamily="18" charset="0"/>
              <a:buChar char="◦"/>
            </a:pPr>
            <a:endParaRPr lang="en-US" altLang="en-US" sz="2000" dirty="0">
              <a:latin typeface="+mn-lt"/>
              <a:ea typeface="+mn-ea"/>
            </a:endParaRPr>
          </a:p>
          <a:p>
            <a:pPr indent="-182880">
              <a:lnSpc>
                <a:spcPct val="90000"/>
              </a:lnSpc>
              <a:buClr>
                <a:schemeClr val="tx1">
                  <a:lumMod val="85000"/>
                  <a:lumOff val="15000"/>
                </a:schemeClr>
              </a:buClr>
              <a:buFont typeface="Garamond" pitchFamily="18" charset="0"/>
              <a:buChar char="◦"/>
            </a:pPr>
            <a:r>
              <a:rPr lang="en-US" altLang="en-US" sz="2000" b="1" dirty="0">
                <a:latin typeface="+mn-lt"/>
                <a:ea typeface="+mn-ea"/>
              </a:rPr>
              <a:t>3.  Recoding Variables:</a:t>
            </a:r>
          </a:p>
          <a:p>
            <a:pPr indent="-182880">
              <a:lnSpc>
                <a:spcPct val="90000"/>
              </a:lnSpc>
              <a:buClr>
                <a:schemeClr val="tx1">
                  <a:lumMod val="85000"/>
                  <a:lumOff val="15000"/>
                </a:schemeClr>
              </a:buClr>
              <a:buFont typeface="Garamond" pitchFamily="18" charset="0"/>
              <a:buChar char="◦"/>
            </a:pPr>
            <a:r>
              <a:rPr lang="en-US" altLang="en-US" sz="2000" dirty="0">
                <a:latin typeface="+mn-lt"/>
                <a:ea typeface="+mn-ea"/>
              </a:rPr>
              <a:t>(Arranging data in a new format, computing new variables)</a:t>
            </a:r>
          </a:p>
          <a:p>
            <a:pPr indent="-182880">
              <a:lnSpc>
                <a:spcPct val="90000"/>
              </a:lnSpc>
              <a:buClr>
                <a:schemeClr val="tx1">
                  <a:lumMod val="85000"/>
                  <a:lumOff val="15000"/>
                </a:schemeClr>
              </a:buClr>
              <a:buFont typeface="Garamond" pitchFamily="18" charset="0"/>
              <a:buChar char="◦"/>
            </a:pPr>
            <a:endParaRPr lang="en-US" altLang="en-US" sz="2000" dirty="0">
              <a:latin typeface="+mn-lt"/>
              <a:ea typeface="+mn-ea"/>
            </a:endParaRPr>
          </a:p>
          <a:p>
            <a:pPr indent="-182880">
              <a:lnSpc>
                <a:spcPct val="90000"/>
              </a:lnSpc>
              <a:buClr>
                <a:schemeClr val="tx1">
                  <a:lumMod val="85000"/>
                  <a:lumOff val="15000"/>
                </a:schemeClr>
              </a:buClr>
              <a:buFont typeface="Garamond" pitchFamily="18" charset="0"/>
              <a:buChar char="◦"/>
            </a:pPr>
            <a:r>
              <a:rPr lang="en-US" altLang="en-US" sz="2000" b="1" dirty="0">
                <a:latin typeface="+mn-lt"/>
                <a:ea typeface="+mn-ea"/>
              </a:rPr>
              <a:t>4.  Analysis: </a:t>
            </a:r>
          </a:p>
          <a:p>
            <a:pPr indent="-182880">
              <a:lnSpc>
                <a:spcPct val="90000"/>
              </a:lnSpc>
              <a:buClr>
                <a:schemeClr val="tx1">
                  <a:lumMod val="85000"/>
                  <a:lumOff val="15000"/>
                </a:schemeClr>
              </a:buClr>
              <a:buFont typeface="Garamond" pitchFamily="18" charset="0"/>
              <a:buChar char="◦"/>
            </a:pPr>
            <a:r>
              <a:rPr lang="en-US" altLang="en-US" sz="2000" dirty="0">
                <a:latin typeface="+mn-lt"/>
                <a:ea typeface="+mn-ea"/>
              </a:rPr>
              <a:t>(Univariate, bivariate, multivariate)</a:t>
            </a:r>
          </a:p>
          <a:p>
            <a:pPr indent="-182880">
              <a:lnSpc>
                <a:spcPct val="90000"/>
              </a:lnSpc>
              <a:spcBef>
                <a:spcPct val="50000"/>
              </a:spcBef>
              <a:buClr>
                <a:schemeClr val="tx1">
                  <a:lumMod val="85000"/>
                  <a:lumOff val="15000"/>
                </a:schemeClr>
              </a:buClr>
              <a:buFont typeface="Garamond" pitchFamily="18" charset="0"/>
              <a:buChar char="◦"/>
            </a:pPr>
            <a:r>
              <a:rPr lang="en-US" altLang="en-US" sz="2000" b="1" dirty="0">
                <a:latin typeface="+mn-lt"/>
                <a:ea typeface="+mn-ea"/>
              </a:rPr>
              <a:t>5.  Generating Graphs</a:t>
            </a:r>
          </a:p>
        </p:txBody>
      </p:sp>
    </p:spTree>
  </p:cSld>
  <p:clrMapOvr>
    <a:overrideClrMapping bg1="dk1" tx1="lt1" bg2="dk2" tx2="lt2" accent1="accent1" accent2="accent2" accent3="accent3" accent4="accent4" accent5="accent5" accent6="accent6" hlink="hlink" folHlink="folHlink"/>
  </p:clrMapOvr>
</p:sld>
</file>

<file path=ppt/slides/slide4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Title 2">
            <a:extLst>
              <a:ext uri="{FF2B5EF4-FFF2-40B4-BE49-F238E27FC236}">
                <a16:creationId xmlns:a16="http://schemas.microsoft.com/office/drawing/2014/main" id="{0DEB41B5-2360-438F-8074-24886AD222D8}"/>
              </a:ext>
            </a:extLst>
          </p:cNvPr>
          <p:cNvSpPr>
            <a:spLocks noGrp="1"/>
          </p:cNvSpPr>
          <p:nvPr>
            <p:ph type="title"/>
          </p:nvPr>
        </p:nvSpPr>
        <p:spPr bwMode="auto">
          <a:xfrm>
            <a:off x="1909763" y="98426"/>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hu-HU" altLang="en-US" sz="2800">
                <a:latin typeface="Verdana" panose="020B0604030504040204" pitchFamily="34" charset="0"/>
                <a:ea typeface="ＭＳ Ｐゴシック" panose="020B0600070205080204" pitchFamily="34" charset="-128"/>
              </a:rPr>
              <a:t>The steps to take to get the maximum benefit from this presentation:</a:t>
            </a:r>
            <a:br>
              <a:rPr lang="hu-HU" altLang="en-US" sz="2800">
                <a:latin typeface="Verdana" panose="020B0604030504040204" pitchFamily="34" charset="0"/>
                <a:ea typeface="ＭＳ Ｐゴシック" panose="020B0600070205080204" pitchFamily="34" charset="-128"/>
              </a:rPr>
            </a:br>
            <a:endParaRPr lang="en-GB" altLang="en-US" sz="2800">
              <a:ea typeface="ＭＳ Ｐゴシック" panose="020B0600070205080204" pitchFamily="34" charset="-128"/>
            </a:endParaRPr>
          </a:p>
        </p:txBody>
      </p:sp>
      <p:sp>
        <p:nvSpPr>
          <p:cNvPr id="9219" name="Text Box 2">
            <a:extLst>
              <a:ext uri="{FF2B5EF4-FFF2-40B4-BE49-F238E27FC236}">
                <a16:creationId xmlns:a16="http://schemas.microsoft.com/office/drawing/2014/main" id="{3D69B9AF-44C3-46BB-BF33-CF209FFE22BE}"/>
              </a:ext>
            </a:extLst>
          </p:cNvPr>
          <p:cNvSpPr txBox="1">
            <a:spLocks noChangeArrowheads="1"/>
          </p:cNvSpPr>
          <p:nvPr/>
        </p:nvSpPr>
        <p:spPr bwMode="auto">
          <a:xfrm>
            <a:off x="1774825" y="1649413"/>
            <a:ext cx="8642350" cy="3784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marL="457200" indent="-457200">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buFontTx/>
              <a:buAutoNum type="arabicPeriod"/>
            </a:pPr>
            <a:r>
              <a:rPr lang="hu-HU" altLang="en-US" sz="2000">
                <a:solidFill>
                  <a:srgbClr val="000000"/>
                </a:solidFill>
              </a:rPr>
              <a:t>Load SPSS (if you have never done so before, click</a:t>
            </a:r>
            <a:r>
              <a:rPr lang="en-GB" altLang="en-US" sz="2000">
                <a:solidFill>
                  <a:srgbClr val="000000"/>
                </a:solidFill>
              </a:rPr>
              <a:t> the below, followed by your SPSS version).</a:t>
            </a:r>
            <a:r>
              <a:rPr lang="hu-HU" altLang="en-US" sz="2000">
                <a:solidFill>
                  <a:srgbClr val="000000"/>
                </a:solidFill>
              </a:rPr>
              <a:t> </a:t>
            </a:r>
            <a:endParaRPr lang="en-GB" altLang="en-US" sz="2000">
              <a:solidFill>
                <a:srgbClr val="000000"/>
              </a:solidFill>
            </a:endParaRPr>
          </a:p>
          <a:p>
            <a:pPr>
              <a:spcBef>
                <a:spcPct val="50000"/>
              </a:spcBef>
              <a:buFontTx/>
              <a:buAutoNum type="arabicPeriod"/>
            </a:pPr>
            <a:endParaRPr lang="hu-HU" altLang="en-US" sz="2000">
              <a:solidFill>
                <a:srgbClr val="000000"/>
              </a:solidFill>
            </a:endParaRPr>
          </a:p>
          <a:p>
            <a:pPr>
              <a:spcBef>
                <a:spcPct val="50000"/>
              </a:spcBef>
            </a:pPr>
            <a:endParaRPr lang="hu-HU" altLang="en-US" sz="2000">
              <a:solidFill>
                <a:srgbClr val="000000"/>
              </a:solidFill>
            </a:endParaRPr>
          </a:p>
          <a:p>
            <a:pPr>
              <a:spcBef>
                <a:spcPct val="50000"/>
              </a:spcBef>
            </a:pPr>
            <a:r>
              <a:rPr lang="hu-HU" altLang="en-US" sz="2000">
                <a:solidFill>
                  <a:srgbClr val="000000"/>
                </a:solidFill>
              </a:rPr>
              <a:t>2. Go to the </a:t>
            </a:r>
            <a:r>
              <a:rPr lang="en-GB" altLang="en-US" sz="2000">
                <a:solidFill>
                  <a:srgbClr val="000000"/>
                </a:solidFill>
              </a:rPr>
              <a:t>O</a:t>
            </a:r>
            <a:r>
              <a:rPr lang="hu-HU" altLang="en-US" sz="2000">
                <a:solidFill>
                  <a:srgbClr val="000000"/>
                </a:solidFill>
              </a:rPr>
              <a:t>nline </a:t>
            </a:r>
            <a:r>
              <a:rPr lang="en-GB" altLang="en-US" sz="2000">
                <a:solidFill>
                  <a:srgbClr val="000000"/>
                </a:solidFill>
              </a:rPr>
              <a:t>R</a:t>
            </a:r>
            <a:r>
              <a:rPr lang="hu-HU" altLang="en-US" sz="2000">
                <a:solidFill>
                  <a:srgbClr val="000000"/>
                </a:solidFill>
              </a:rPr>
              <a:t>esource</a:t>
            </a:r>
            <a:r>
              <a:rPr lang="en-GB" altLang="en-US" sz="2000">
                <a:solidFill>
                  <a:srgbClr val="000000"/>
                </a:solidFill>
              </a:rPr>
              <a:t> Centre</a:t>
            </a:r>
            <a:r>
              <a:rPr lang="hu-HU" altLang="en-US" sz="2000">
                <a:solidFill>
                  <a:srgbClr val="000000"/>
                </a:solidFill>
              </a:rPr>
              <a:t> for the book.</a:t>
            </a:r>
          </a:p>
          <a:p>
            <a:pPr>
              <a:spcBef>
                <a:spcPct val="50000"/>
              </a:spcBef>
            </a:pPr>
            <a:r>
              <a:rPr lang="hu-HU" altLang="en-US" sz="2000">
                <a:solidFill>
                  <a:srgbClr val="000000"/>
                </a:solidFill>
              </a:rPr>
              <a:t>3. Navigate to </a:t>
            </a:r>
            <a:r>
              <a:rPr lang="en-GB" altLang="en-US" sz="2000">
                <a:solidFill>
                  <a:srgbClr val="000000"/>
                </a:solidFill>
              </a:rPr>
              <a:t>‘</a:t>
            </a:r>
            <a:r>
              <a:rPr lang="hu-HU" altLang="en-US" sz="2000">
                <a:solidFill>
                  <a:srgbClr val="000000"/>
                </a:solidFill>
              </a:rPr>
              <a:t>datasets</a:t>
            </a:r>
            <a:r>
              <a:rPr lang="en-GB" altLang="en-US" sz="2000">
                <a:solidFill>
                  <a:srgbClr val="000000"/>
                </a:solidFill>
              </a:rPr>
              <a:t>’</a:t>
            </a:r>
            <a:r>
              <a:rPr lang="hu-HU" altLang="en-US" sz="2000">
                <a:solidFill>
                  <a:srgbClr val="000000"/>
                </a:solidFill>
              </a:rPr>
              <a:t> and download the SPSS dataset.</a:t>
            </a:r>
          </a:p>
          <a:p>
            <a:pPr>
              <a:spcBef>
                <a:spcPct val="50000"/>
              </a:spcBef>
            </a:pPr>
            <a:r>
              <a:rPr lang="hu-HU" altLang="en-US" sz="2000">
                <a:solidFill>
                  <a:srgbClr val="000000"/>
                </a:solidFill>
              </a:rPr>
              <a:t>4. The dataset will load automatically.</a:t>
            </a:r>
          </a:p>
          <a:p>
            <a:pPr>
              <a:spcBef>
                <a:spcPct val="50000"/>
              </a:spcBef>
            </a:pPr>
            <a:r>
              <a:rPr lang="hu-HU" altLang="en-US" sz="2000">
                <a:solidFill>
                  <a:srgbClr val="000000"/>
                </a:solidFill>
              </a:rPr>
              <a:t>5. Save the file immediately (on your own media, </a:t>
            </a:r>
            <a:r>
              <a:rPr lang="en-GB" altLang="en-US" sz="2000">
                <a:solidFill>
                  <a:srgbClr val="000000"/>
                </a:solidFill>
              </a:rPr>
              <a:t>e.g. on </a:t>
            </a:r>
            <a:r>
              <a:rPr lang="hu-HU" altLang="en-US" sz="2000">
                <a:solidFill>
                  <a:srgbClr val="000000"/>
                </a:solidFill>
              </a:rPr>
              <a:t>a flash-drive, memory stick etc).</a:t>
            </a:r>
            <a:endParaRPr lang="en-GB" altLang="en-US" sz="2000">
              <a:solidFill>
                <a:srgbClr val="000000"/>
              </a:solidFill>
            </a:endParaRPr>
          </a:p>
        </p:txBody>
      </p:sp>
      <p:sp>
        <p:nvSpPr>
          <p:cNvPr id="9220" name="Text Box 3">
            <a:extLst>
              <a:ext uri="{FF2B5EF4-FFF2-40B4-BE49-F238E27FC236}">
                <a16:creationId xmlns:a16="http://schemas.microsoft.com/office/drawing/2014/main" id="{05B137C2-54D6-4A8C-B59A-92D5184CD9B7}"/>
              </a:ext>
            </a:extLst>
          </p:cNvPr>
          <p:cNvSpPr txBox="1">
            <a:spLocks noChangeArrowheads="1"/>
          </p:cNvSpPr>
          <p:nvPr/>
        </p:nvSpPr>
        <p:spPr bwMode="auto">
          <a:xfrm>
            <a:off x="3648076" y="2484438"/>
            <a:ext cx="1008063" cy="457200"/>
          </a:xfrm>
          <a:prstGeom prst="rect">
            <a:avLst/>
          </a:prstGeom>
          <a:solidFill>
            <a:schemeClr val="accent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hu-HU" altLang="en-US" sz="2400" b="1" i="1">
                <a:solidFill>
                  <a:schemeClr val="tx2"/>
                </a:solidFill>
                <a:latin typeface="Arabic Transparent" panose="020B0604020202020204" pitchFamily="34" charset="0"/>
              </a:rPr>
              <a:t>start</a:t>
            </a:r>
            <a:endParaRPr lang="en-GB" altLang="en-US" sz="2400" b="1" i="1">
              <a:solidFill>
                <a:schemeClr val="tx2"/>
              </a:solidFill>
              <a:latin typeface="Arabic Transparent" panose="020B0604020202020204" pitchFamily="34" charset="0"/>
            </a:endParaRPr>
          </a:p>
        </p:txBody>
      </p:sp>
      <p:sp>
        <p:nvSpPr>
          <p:cNvPr id="9221" name="Text Box 4">
            <a:extLst>
              <a:ext uri="{FF2B5EF4-FFF2-40B4-BE49-F238E27FC236}">
                <a16:creationId xmlns:a16="http://schemas.microsoft.com/office/drawing/2014/main" id="{B5F96607-C59B-4749-8C88-41FD01B94ADC}"/>
              </a:ext>
            </a:extLst>
          </p:cNvPr>
          <p:cNvSpPr txBox="1">
            <a:spLocks noChangeArrowheads="1"/>
          </p:cNvSpPr>
          <p:nvPr/>
        </p:nvSpPr>
        <p:spPr bwMode="auto">
          <a:xfrm>
            <a:off x="4583113" y="2538413"/>
            <a:ext cx="2438400"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hu-HU" altLang="en-US" sz="1400" b="1">
                <a:latin typeface="Tahoma" panose="020B0604030504040204" pitchFamily="34" charset="0"/>
              </a:rPr>
              <a:t>All Programs</a:t>
            </a:r>
            <a:endParaRPr lang="en-GB" altLang="en-US" sz="1400" b="1">
              <a:latin typeface="Tahoma" panose="020B0604030504040204" pitchFamily="34" charset="0"/>
            </a:endParaRPr>
          </a:p>
        </p:txBody>
      </p:sp>
      <p:sp>
        <p:nvSpPr>
          <p:cNvPr id="9222" name="AutoShape 5">
            <a:hlinkClick r:id="" action="ppaction://noaction" highlightClick="1"/>
            <a:extLst>
              <a:ext uri="{FF2B5EF4-FFF2-40B4-BE49-F238E27FC236}">
                <a16:creationId xmlns:a16="http://schemas.microsoft.com/office/drawing/2014/main" id="{85E307FB-D118-4973-89E5-7CA64740959F}"/>
              </a:ext>
            </a:extLst>
          </p:cNvPr>
          <p:cNvSpPr>
            <a:spLocks noChangeArrowheads="1"/>
          </p:cNvSpPr>
          <p:nvPr/>
        </p:nvSpPr>
        <p:spPr bwMode="auto">
          <a:xfrm>
            <a:off x="5951538" y="2508250"/>
            <a:ext cx="381000" cy="381000"/>
          </a:xfrm>
          <a:prstGeom prst="actionButtonForwardNext">
            <a:avLst/>
          </a:prstGeom>
          <a:solidFill>
            <a:schemeClr val="accent1"/>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sz="2200">
              <a:latin typeface="Times New Roman" panose="02020603050405020304" pitchFamily="18" charset="0"/>
            </a:endParaRPr>
          </a:p>
        </p:txBody>
      </p:sp>
      <p:sp>
        <p:nvSpPr>
          <p:cNvPr id="9223" name="Text Box 6">
            <a:extLst>
              <a:ext uri="{FF2B5EF4-FFF2-40B4-BE49-F238E27FC236}">
                <a16:creationId xmlns:a16="http://schemas.microsoft.com/office/drawing/2014/main" id="{4996D788-6418-4C5B-8F41-C6687FF319D5}"/>
              </a:ext>
            </a:extLst>
          </p:cNvPr>
          <p:cNvSpPr txBox="1">
            <a:spLocks noChangeArrowheads="1"/>
          </p:cNvSpPr>
          <p:nvPr/>
        </p:nvSpPr>
        <p:spPr bwMode="auto">
          <a:xfrm>
            <a:off x="6456363" y="2528889"/>
            <a:ext cx="1752600" cy="3063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hu-HU" altLang="en-US" sz="1400" b="1">
                <a:latin typeface="Univers" panose="020B0503020202020204" pitchFamily="34" charset="0"/>
              </a:rPr>
              <a:t>SPSS Inc.</a:t>
            </a:r>
            <a:endParaRPr lang="en-GB" altLang="en-US" sz="1400" b="1">
              <a:latin typeface="Univers" panose="020B0503020202020204" pitchFamily="34" charset="0"/>
            </a:endParaRPr>
          </a:p>
        </p:txBody>
      </p:sp>
      <p:sp>
        <p:nvSpPr>
          <p:cNvPr id="9224" name="Line 7">
            <a:extLst>
              <a:ext uri="{FF2B5EF4-FFF2-40B4-BE49-F238E27FC236}">
                <a16:creationId xmlns:a16="http://schemas.microsoft.com/office/drawing/2014/main" id="{844A80ED-7ABB-475B-95F6-8151D0D04F7D}"/>
              </a:ext>
            </a:extLst>
          </p:cNvPr>
          <p:cNvSpPr>
            <a:spLocks noChangeShapeType="1"/>
          </p:cNvSpPr>
          <p:nvPr/>
        </p:nvSpPr>
        <p:spPr bwMode="auto">
          <a:xfrm>
            <a:off x="3648075" y="2484438"/>
            <a:ext cx="44640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5" name="Line 8">
            <a:extLst>
              <a:ext uri="{FF2B5EF4-FFF2-40B4-BE49-F238E27FC236}">
                <a16:creationId xmlns:a16="http://schemas.microsoft.com/office/drawing/2014/main" id="{6AC086E9-AAEC-43D2-B9B6-D92F510106E9}"/>
              </a:ext>
            </a:extLst>
          </p:cNvPr>
          <p:cNvSpPr>
            <a:spLocks noChangeShapeType="1"/>
          </p:cNvSpPr>
          <p:nvPr/>
        </p:nvSpPr>
        <p:spPr bwMode="auto">
          <a:xfrm>
            <a:off x="3648075" y="2933700"/>
            <a:ext cx="44640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6" name="Line 9">
            <a:extLst>
              <a:ext uri="{FF2B5EF4-FFF2-40B4-BE49-F238E27FC236}">
                <a16:creationId xmlns:a16="http://schemas.microsoft.com/office/drawing/2014/main" id="{6F1FCD21-99B3-40B8-8BB4-5A4FB8CEC993}"/>
              </a:ext>
            </a:extLst>
          </p:cNvPr>
          <p:cNvSpPr>
            <a:spLocks noChangeShapeType="1"/>
          </p:cNvSpPr>
          <p:nvPr/>
        </p:nvSpPr>
        <p:spPr bwMode="auto">
          <a:xfrm>
            <a:off x="3648075" y="2501900"/>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9227" name="Line 10">
            <a:extLst>
              <a:ext uri="{FF2B5EF4-FFF2-40B4-BE49-F238E27FC236}">
                <a16:creationId xmlns:a16="http://schemas.microsoft.com/office/drawing/2014/main" id="{95DA74AC-B4DA-42BC-969C-BB6DBD0B548A}"/>
              </a:ext>
            </a:extLst>
          </p:cNvPr>
          <p:cNvSpPr>
            <a:spLocks noChangeShapeType="1"/>
          </p:cNvSpPr>
          <p:nvPr/>
        </p:nvSpPr>
        <p:spPr bwMode="auto">
          <a:xfrm>
            <a:off x="8112125" y="2501900"/>
            <a:ext cx="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Title 2">
            <a:extLst>
              <a:ext uri="{FF2B5EF4-FFF2-40B4-BE49-F238E27FC236}">
                <a16:creationId xmlns:a16="http://schemas.microsoft.com/office/drawing/2014/main" id="{B6B4B24B-FA5D-4CA5-8DCA-75E83A36D5B4}"/>
              </a:ext>
            </a:extLst>
          </p:cNvPr>
          <p:cNvSpPr>
            <a:spLocks noGrp="1"/>
          </p:cNvSpPr>
          <p:nvPr>
            <p:ph type="title"/>
          </p:nvPr>
        </p:nvSpPr>
        <p:spPr bwMode="auto">
          <a:xfrm>
            <a:off x="1955800" y="98426"/>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r>
              <a:rPr lang="en-GB" altLang="en-US">
                <a:ea typeface="ＭＳ Ｐゴシック" panose="020B0600070205080204" pitchFamily="34" charset="-128"/>
              </a:rPr>
              <a:t>The</a:t>
            </a:r>
            <a:r>
              <a:rPr lang="hu-HU" altLang="en-US">
                <a:ea typeface="ＭＳ Ｐゴシック" panose="020B0600070205080204" pitchFamily="34" charset="-128"/>
              </a:rPr>
              <a:t> Data Editor, in Data View:</a:t>
            </a:r>
            <a:br>
              <a:rPr lang="en-US" altLang="en-US">
                <a:ea typeface="ＭＳ Ｐゴシック" panose="020B0600070205080204" pitchFamily="34" charset="-128"/>
              </a:rPr>
            </a:br>
            <a:endParaRPr lang="en-GB" altLang="en-US">
              <a:ea typeface="ＭＳ Ｐゴシック" panose="020B0600070205080204" pitchFamily="34" charset="-128"/>
            </a:endParaRPr>
          </a:p>
        </p:txBody>
      </p:sp>
      <p:pic>
        <p:nvPicPr>
          <p:cNvPr id="10243" name="Picture 1">
            <a:extLst>
              <a:ext uri="{FF2B5EF4-FFF2-40B4-BE49-F238E27FC236}">
                <a16:creationId xmlns:a16="http://schemas.microsoft.com/office/drawing/2014/main" id="{558CF143-7B2C-4C61-9423-27F57A556D63}"/>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00251" y="1449388"/>
            <a:ext cx="8124825" cy="46593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Title 2">
            <a:extLst>
              <a:ext uri="{FF2B5EF4-FFF2-40B4-BE49-F238E27FC236}">
                <a16:creationId xmlns:a16="http://schemas.microsoft.com/office/drawing/2014/main" id="{B5A7BD3C-B2EF-4A5C-A35F-4FA1E0AB5198}"/>
              </a:ext>
            </a:extLst>
          </p:cNvPr>
          <p:cNvSpPr>
            <a:spLocks noGrp="1"/>
          </p:cNvSpPr>
          <p:nvPr>
            <p:ph type="title"/>
          </p:nvPr>
        </p:nvSpPr>
        <p:spPr bwMode="auto">
          <a:xfrm>
            <a:off x="1981200" y="236539"/>
            <a:ext cx="8229600" cy="9874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spcBef>
                <a:spcPct val="50000"/>
              </a:spcBef>
            </a:pPr>
            <a:r>
              <a:rPr lang="hu-HU" altLang="en-US" sz="2800">
                <a:latin typeface="Verdana" panose="020B0604030504040204" pitchFamily="34" charset="0"/>
                <a:ea typeface="ＭＳ Ｐゴシック" panose="020B0600070205080204" pitchFamily="34" charset="-128"/>
              </a:rPr>
              <a:t>Download gym.sav or open </a:t>
            </a:r>
            <a:br>
              <a:rPr lang="en-GB" altLang="en-US" sz="2800">
                <a:latin typeface="Verdana" panose="020B0604030504040204" pitchFamily="34" charset="0"/>
                <a:ea typeface="ＭＳ Ｐゴシック" panose="020B0600070205080204" pitchFamily="34" charset="-128"/>
              </a:rPr>
            </a:br>
            <a:r>
              <a:rPr lang="hu-HU" altLang="en-US" sz="2800">
                <a:latin typeface="Verdana" panose="020B0604030504040204" pitchFamily="34" charset="0"/>
                <a:ea typeface="ＭＳ Ｐゴシック" panose="020B0600070205080204" pitchFamily="34" charset="-128"/>
              </a:rPr>
              <a:t>the file</a:t>
            </a:r>
            <a:endParaRPr lang="en-GB" altLang="en-US" sz="2800">
              <a:ea typeface="ＭＳ Ｐゴシック" panose="020B0600070205080204" pitchFamily="34" charset="-128"/>
            </a:endParaRPr>
          </a:p>
        </p:txBody>
      </p:sp>
      <p:pic>
        <p:nvPicPr>
          <p:cNvPr id="11267" name="Picture 1">
            <a:extLst>
              <a:ext uri="{FF2B5EF4-FFF2-40B4-BE49-F238E27FC236}">
                <a16:creationId xmlns:a16="http://schemas.microsoft.com/office/drawing/2014/main" id="{7140149C-650D-4B26-9234-EFA4AC9B5D9B}"/>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540001" y="1223964"/>
            <a:ext cx="6977063" cy="52212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2290" name="Picture 12">
            <a:extLst>
              <a:ext uri="{FF2B5EF4-FFF2-40B4-BE49-F238E27FC236}">
                <a16:creationId xmlns:a16="http://schemas.microsoft.com/office/drawing/2014/main" id="{6AFDE335-F127-4BE0-9D95-B270325984E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4" y="1557338"/>
            <a:ext cx="7775575"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291" name="Rectangle 2">
            <a:extLst>
              <a:ext uri="{FF2B5EF4-FFF2-40B4-BE49-F238E27FC236}">
                <a16:creationId xmlns:a16="http://schemas.microsoft.com/office/drawing/2014/main" id="{D50E8005-B6F2-47CF-B3B1-6D1C95D99C33}"/>
              </a:ext>
            </a:extLst>
          </p:cNvPr>
          <p:cNvSpPr>
            <a:spLocks noGrp="1" noChangeArrowheads="1"/>
          </p:cNvSpPr>
          <p:nvPr>
            <p:ph type="title"/>
          </p:nvPr>
        </p:nvSpPr>
        <p:spPr bwMode="auto">
          <a:xfrm>
            <a:off x="1524000" y="404813"/>
            <a:ext cx="89281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spcAft>
                <a:spcPts val="600"/>
              </a:spcAft>
            </a:pPr>
            <a:r>
              <a:rPr lang="hu-HU" altLang="en-US" sz="2200">
                <a:ea typeface="ＭＳ Ｐゴシック" panose="020B0600070205080204" pitchFamily="34" charset="-128"/>
              </a:rPr>
              <a:t>Click the </a:t>
            </a:r>
            <a:r>
              <a:rPr lang="hu-HU" altLang="en-US" sz="2200" u="sng">
                <a:ea typeface="ＭＳ Ｐゴシック" panose="020B0600070205080204" pitchFamily="34" charset="-128"/>
              </a:rPr>
              <a:t>Variable View</a:t>
            </a:r>
            <a:r>
              <a:rPr lang="hu-HU" altLang="en-US" sz="2200">
                <a:ea typeface="ＭＳ Ｐゴシック" panose="020B0600070205080204" pitchFamily="34" charset="-128"/>
              </a:rPr>
              <a:t> tab and code the variables</a:t>
            </a:r>
            <a:endParaRPr lang="en-US" altLang="en-US" sz="2200">
              <a:solidFill>
                <a:schemeClr val="tx1"/>
              </a:solidFill>
              <a:ea typeface="ＭＳ Ｐゴシック" panose="020B0600070205080204" pitchFamily="34" charset="-128"/>
            </a:endParaRPr>
          </a:p>
        </p:txBody>
      </p:sp>
      <p:sp>
        <p:nvSpPr>
          <p:cNvPr id="12292" name="Text Box 5">
            <a:extLst>
              <a:ext uri="{FF2B5EF4-FFF2-40B4-BE49-F238E27FC236}">
                <a16:creationId xmlns:a16="http://schemas.microsoft.com/office/drawing/2014/main" id="{10DEF6BF-A16E-4EC1-A9C2-FE2AE0F628D8}"/>
              </a:ext>
            </a:extLst>
          </p:cNvPr>
          <p:cNvSpPr txBox="1">
            <a:spLocks noChangeArrowheads="1"/>
          </p:cNvSpPr>
          <p:nvPr/>
        </p:nvSpPr>
        <p:spPr bwMode="auto">
          <a:xfrm>
            <a:off x="3648076" y="3789363"/>
            <a:ext cx="3502025" cy="825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spcBef>
                <a:spcPct val="50000"/>
              </a:spcBef>
            </a:pPr>
            <a:r>
              <a:rPr lang="hu-HU" altLang="en-US" sz="1600" b="1" i="1">
                <a:latin typeface="Verdana" panose="020B0604030504040204" pitchFamily="34" charset="0"/>
              </a:rPr>
              <a:t>Type in the variable </a:t>
            </a:r>
            <a:r>
              <a:rPr lang="hu-HU" altLang="en-US" sz="1600" b="1" i="1">
                <a:solidFill>
                  <a:srgbClr val="D60093"/>
                </a:solidFill>
                <a:latin typeface="Verdana" panose="020B0604030504040204" pitchFamily="34" charset="0"/>
              </a:rPr>
              <a:t>names</a:t>
            </a:r>
            <a:r>
              <a:rPr lang="hu-HU" altLang="en-US" sz="1600" b="1" i="1">
                <a:latin typeface="Verdana" panose="020B0604030504040204" pitchFamily="34" charset="0"/>
              </a:rPr>
              <a:t>: change var00001 to </a:t>
            </a:r>
            <a:r>
              <a:rPr lang="hu-HU" altLang="en-US" sz="1600" b="1" i="1">
                <a:solidFill>
                  <a:srgbClr val="D60093"/>
                </a:solidFill>
                <a:latin typeface="Verdana" panose="020B0604030504040204" pitchFamily="34" charset="0"/>
              </a:rPr>
              <a:t>gender; </a:t>
            </a:r>
            <a:r>
              <a:rPr lang="hu-HU" altLang="en-US" sz="1600" b="1" i="1">
                <a:latin typeface="Verdana" panose="020B0604030504040204" pitchFamily="34" charset="0"/>
              </a:rPr>
              <a:t>var00002 to</a:t>
            </a:r>
            <a:r>
              <a:rPr lang="hu-HU" altLang="en-US" sz="1600" b="1" i="1">
                <a:solidFill>
                  <a:srgbClr val="D60093"/>
                </a:solidFill>
                <a:latin typeface="Verdana" panose="020B0604030504040204" pitchFamily="34" charset="0"/>
              </a:rPr>
              <a:t> age;</a:t>
            </a:r>
            <a:r>
              <a:rPr lang="hu-HU" altLang="en-US" sz="1600" b="1" i="1">
                <a:latin typeface="Verdana" panose="020B0604030504040204" pitchFamily="34" charset="0"/>
              </a:rPr>
              <a:t> and so on</a:t>
            </a:r>
            <a:endParaRPr lang="en-GB" altLang="en-US" sz="1600" b="1" i="1">
              <a:latin typeface="Verdana" panose="020B0604030504040204" pitchFamily="34" charset="0"/>
            </a:endParaRPr>
          </a:p>
        </p:txBody>
      </p:sp>
      <p:sp>
        <p:nvSpPr>
          <p:cNvPr id="12293" name="Line 6">
            <a:extLst>
              <a:ext uri="{FF2B5EF4-FFF2-40B4-BE49-F238E27FC236}">
                <a16:creationId xmlns:a16="http://schemas.microsoft.com/office/drawing/2014/main" id="{47A19777-0210-43FE-8D2E-550379554944}"/>
              </a:ext>
            </a:extLst>
          </p:cNvPr>
          <p:cNvSpPr>
            <a:spLocks noChangeShapeType="1"/>
          </p:cNvSpPr>
          <p:nvPr/>
        </p:nvSpPr>
        <p:spPr bwMode="auto">
          <a:xfrm flipH="1" flipV="1">
            <a:off x="2855914" y="2205038"/>
            <a:ext cx="1182687" cy="16049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3314" name="Title 2">
            <a:extLst>
              <a:ext uri="{FF2B5EF4-FFF2-40B4-BE49-F238E27FC236}">
                <a16:creationId xmlns:a16="http://schemas.microsoft.com/office/drawing/2014/main" id="{40BBDBF7-6049-425C-8E3C-FE6EA9D75345}"/>
              </a:ext>
            </a:extLst>
          </p:cNvPr>
          <p:cNvSpPr>
            <a:spLocks noGrp="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p>
            <a:pPr algn="ctr"/>
            <a:r>
              <a:rPr lang="en-US" altLang="en-US" sz="4800">
                <a:solidFill>
                  <a:schemeClr val="tx1">
                    <a:lumMod val="85000"/>
                    <a:lumOff val="15000"/>
                  </a:schemeClr>
                </a:solidFill>
              </a:rPr>
              <a:t>Coding variables:</a:t>
            </a:r>
            <a:br>
              <a:rPr lang="en-US" altLang="en-US" sz="4800">
                <a:solidFill>
                  <a:schemeClr val="tx1">
                    <a:lumMod val="85000"/>
                    <a:lumOff val="15000"/>
                  </a:schemeClr>
                </a:solidFill>
              </a:rPr>
            </a:br>
            <a:br>
              <a:rPr lang="en-US" altLang="en-US" sz="4800">
                <a:solidFill>
                  <a:schemeClr val="tx1">
                    <a:lumMod val="85000"/>
                    <a:lumOff val="15000"/>
                  </a:schemeClr>
                </a:solidFill>
              </a:rPr>
            </a:br>
            <a:endParaRPr lang="en-US" altLang="en-US" sz="4800">
              <a:solidFill>
                <a:schemeClr val="tx1">
                  <a:lumMod val="85000"/>
                  <a:lumOff val="15000"/>
                </a:schemeClr>
              </a:solidFill>
            </a:endParaRP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3317" name="Text Box 2">
            <a:extLst>
              <a:ext uri="{FF2B5EF4-FFF2-40B4-BE49-F238E27FC236}">
                <a16:creationId xmlns:a16="http://schemas.microsoft.com/office/drawing/2014/main" id="{9AA60F66-D65F-47C1-AAD0-829FA33BA99A}"/>
              </a:ext>
            </a:extLst>
          </p:cNvPr>
          <p:cNvGraphicFramePr/>
          <p:nvPr>
            <p:extLst>
              <p:ext uri="{D42A27DB-BD31-4B8C-83A1-F6EECF244321}">
                <p14:modId xmlns:p14="http://schemas.microsoft.com/office/powerpoint/2010/main" val="2099423908"/>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4338" name="Picture 12">
            <a:extLst>
              <a:ext uri="{FF2B5EF4-FFF2-40B4-BE49-F238E27FC236}">
                <a16:creationId xmlns:a16="http://schemas.microsoft.com/office/drawing/2014/main" id="{49898C18-8B57-49EB-A126-C54BF6A489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088" y="1895476"/>
            <a:ext cx="6850062" cy="3694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4339" name="Rectangle 2">
            <a:extLst>
              <a:ext uri="{FF2B5EF4-FFF2-40B4-BE49-F238E27FC236}">
                <a16:creationId xmlns:a16="http://schemas.microsoft.com/office/drawing/2014/main" id="{C3AA621B-39C8-4AB9-946B-579F9CAC5DD5}"/>
              </a:ext>
            </a:extLst>
          </p:cNvPr>
          <p:cNvSpPr>
            <a:spLocks noGrp="1" noChangeArrowheads="1"/>
          </p:cNvSpPr>
          <p:nvPr>
            <p:ph type="title"/>
          </p:nvPr>
        </p:nvSpPr>
        <p:spPr bwMode="auto">
          <a:xfrm>
            <a:off x="2208213" y="404813"/>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spcAft>
                <a:spcPts val="600"/>
              </a:spcAft>
            </a:pPr>
            <a:r>
              <a:rPr lang="hu-HU" altLang="en-US">
                <a:latin typeface="Verdana" panose="020B0604030504040204" pitchFamily="34" charset="0"/>
                <a:ea typeface="ＭＳ Ｐゴシック" panose="020B0600070205080204" pitchFamily="34" charset="-128"/>
              </a:rPr>
              <a:t>Coding Question 3: </a:t>
            </a:r>
            <a:r>
              <a:rPr lang="en-GB" altLang="en-US">
                <a:latin typeface="Verdana" panose="020B0604030504040204" pitchFamily="34" charset="0"/>
                <a:ea typeface="ＭＳ Ｐゴシック" panose="020B0600070205080204" pitchFamily="34" charset="-128"/>
              </a:rPr>
              <a:t>“</a:t>
            </a:r>
            <a:r>
              <a:rPr lang="hu-HU" altLang="en-US">
                <a:latin typeface="Verdana" panose="020B0604030504040204" pitchFamily="34" charset="0"/>
                <a:ea typeface="ＭＳ Ｐゴシック" panose="020B0600070205080204" pitchFamily="34" charset="-128"/>
              </a:rPr>
              <a:t>Reasons</a:t>
            </a:r>
            <a:r>
              <a:rPr lang="hu-HU" altLang="en-US" i="1">
                <a:latin typeface="Verdana" panose="020B0604030504040204" pitchFamily="34" charset="0"/>
                <a:ea typeface="ＭＳ Ｐゴシック" panose="020B0600070205080204" pitchFamily="34" charset="-128"/>
              </a:rPr>
              <a:t>”</a:t>
            </a:r>
            <a:endParaRPr lang="en-US" altLang="en-US" i="1">
              <a:latin typeface="Verdana" panose="020B0604030504040204" pitchFamily="34" charset="0"/>
              <a:ea typeface="ＭＳ Ｐゴシック" panose="020B0600070205080204" pitchFamily="34" charset="-128"/>
            </a:endParaRPr>
          </a:p>
        </p:txBody>
      </p:sp>
      <p:sp>
        <p:nvSpPr>
          <p:cNvPr id="14340" name="Rectangle 5">
            <a:extLst>
              <a:ext uri="{FF2B5EF4-FFF2-40B4-BE49-F238E27FC236}">
                <a16:creationId xmlns:a16="http://schemas.microsoft.com/office/drawing/2014/main" id="{D1F19FED-D4EE-40D7-839E-8D5E4915DAB4}"/>
              </a:ext>
            </a:extLst>
          </p:cNvPr>
          <p:cNvSpPr>
            <a:spLocks noChangeArrowheads="1"/>
          </p:cNvSpPr>
          <p:nvPr/>
        </p:nvSpPr>
        <p:spPr bwMode="auto">
          <a:xfrm>
            <a:off x="7032625" y="1628775"/>
            <a:ext cx="2667000" cy="1981200"/>
          </a:xfrm>
          <a:prstGeom prst="rect">
            <a:avLst/>
          </a:prstGeom>
          <a:ln>
            <a:headEnd/>
            <a:tailEnd/>
          </a:ln>
        </p:spPr>
        <p:style>
          <a:lnRef idx="2">
            <a:schemeClr val="dk1"/>
          </a:lnRef>
          <a:fillRef idx="1">
            <a:schemeClr val="lt1"/>
          </a:fillRef>
          <a:effectRef idx="0">
            <a:schemeClr val="dk1"/>
          </a:effectRef>
          <a:fontRef idx="minor">
            <a:schemeClr val="dk1"/>
          </a:fontRef>
        </p:style>
        <p:txBody>
          <a:bodyPr wrap="none"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endParaRPr lang="en-US" altLang="en-US" sz="2200" dirty="0">
              <a:latin typeface="Times New Roman" pitchFamily="18" charset="0"/>
            </a:endParaRPr>
          </a:p>
        </p:txBody>
      </p:sp>
      <p:sp>
        <p:nvSpPr>
          <p:cNvPr id="14341" name="Text Box 6">
            <a:extLst>
              <a:ext uri="{FF2B5EF4-FFF2-40B4-BE49-F238E27FC236}">
                <a16:creationId xmlns:a16="http://schemas.microsoft.com/office/drawing/2014/main" id="{ABB0B8A5-9C6B-4447-8920-D3B257ED688E}"/>
              </a:ext>
            </a:extLst>
          </p:cNvPr>
          <p:cNvSpPr txBox="1">
            <a:spLocks noChangeArrowheads="1"/>
          </p:cNvSpPr>
          <p:nvPr/>
        </p:nvSpPr>
        <p:spPr bwMode="auto">
          <a:xfrm>
            <a:off x="7032625" y="1700213"/>
            <a:ext cx="2667000" cy="1803400"/>
          </a:xfrm>
          <a:prstGeom prst="rect">
            <a:avLst/>
          </a:prstGeom>
          <a:ln/>
        </p:spPr>
        <p:style>
          <a:lnRef idx="2">
            <a:schemeClr val="accent2"/>
          </a:lnRef>
          <a:fillRef idx="1">
            <a:schemeClr val="lt1"/>
          </a:fillRef>
          <a:effectRef idx="0">
            <a:schemeClr val="accent2"/>
          </a:effectRef>
          <a:fontRef idx="minor">
            <a:schemeClr val="dk1"/>
          </a:fontRef>
        </p:style>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spcBef>
                <a:spcPct val="50000"/>
              </a:spcBef>
              <a:defRPr/>
            </a:pPr>
            <a:r>
              <a:rPr lang="hu-HU" altLang="en-US" sz="1600" b="1" i="1">
                <a:latin typeface="Verdana" pitchFamily="34" charset="0"/>
              </a:rPr>
              <a:t>Enter 1, etc</a:t>
            </a:r>
          </a:p>
          <a:p>
            <a:pPr algn="ctr">
              <a:spcBef>
                <a:spcPct val="50000"/>
              </a:spcBef>
              <a:defRPr/>
            </a:pPr>
            <a:endParaRPr lang="hu-HU" altLang="en-US" sz="1600" b="1" i="1">
              <a:latin typeface="Verdana" pitchFamily="34" charset="0"/>
            </a:endParaRPr>
          </a:p>
          <a:p>
            <a:pPr algn="ctr">
              <a:spcBef>
                <a:spcPct val="50000"/>
              </a:spcBef>
              <a:defRPr/>
            </a:pPr>
            <a:r>
              <a:rPr lang="hu-HU" altLang="en-US" sz="1600" b="1" i="1">
                <a:latin typeface="Verdana" pitchFamily="34" charset="0"/>
              </a:rPr>
              <a:t>   then relaxation, etc</a:t>
            </a:r>
          </a:p>
          <a:p>
            <a:pPr algn="ctr">
              <a:spcBef>
                <a:spcPct val="50000"/>
              </a:spcBef>
              <a:defRPr/>
            </a:pPr>
            <a:endParaRPr lang="hu-HU" altLang="en-US" sz="1600" b="1" i="1">
              <a:latin typeface="Verdana" pitchFamily="34" charset="0"/>
            </a:endParaRPr>
          </a:p>
          <a:p>
            <a:pPr algn="ctr">
              <a:spcBef>
                <a:spcPct val="50000"/>
              </a:spcBef>
              <a:defRPr/>
            </a:pPr>
            <a:r>
              <a:rPr lang="hu-HU" altLang="en-US" sz="1600" b="1" i="1">
                <a:latin typeface="Verdana" pitchFamily="34" charset="0"/>
              </a:rPr>
              <a:t>then Add</a:t>
            </a:r>
            <a:endParaRPr lang="en-GB" altLang="en-US" sz="1600" b="1" i="1" dirty="0">
              <a:latin typeface="Verdana" pitchFamily="34" charset="0"/>
            </a:endParaRPr>
          </a:p>
        </p:txBody>
      </p:sp>
      <p:sp>
        <p:nvSpPr>
          <p:cNvPr id="14342" name="Line 7">
            <a:extLst>
              <a:ext uri="{FF2B5EF4-FFF2-40B4-BE49-F238E27FC236}">
                <a16:creationId xmlns:a16="http://schemas.microsoft.com/office/drawing/2014/main" id="{4C7C10DA-CF81-4F5E-84D3-CDC8C50CA73B}"/>
              </a:ext>
            </a:extLst>
          </p:cNvPr>
          <p:cNvSpPr>
            <a:spLocks noChangeShapeType="1"/>
          </p:cNvSpPr>
          <p:nvPr/>
        </p:nvSpPr>
        <p:spPr bwMode="auto">
          <a:xfrm flipH="1">
            <a:off x="5159376" y="1844675"/>
            <a:ext cx="2016125" cy="1074738"/>
          </a:xfrm>
          <a:prstGeom prst="line">
            <a:avLst/>
          </a:prstGeom>
          <a:noFill/>
          <a:ln w="28575">
            <a:solidFill>
              <a:srgbClr val="D60093"/>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3" name="Line 8">
            <a:extLst>
              <a:ext uri="{FF2B5EF4-FFF2-40B4-BE49-F238E27FC236}">
                <a16:creationId xmlns:a16="http://schemas.microsoft.com/office/drawing/2014/main" id="{88545292-135E-45EE-A104-1D3AEEBD9262}"/>
              </a:ext>
            </a:extLst>
          </p:cNvPr>
          <p:cNvSpPr>
            <a:spLocks noChangeShapeType="1"/>
          </p:cNvSpPr>
          <p:nvPr/>
        </p:nvSpPr>
        <p:spPr bwMode="auto">
          <a:xfrm flipH="1">
            <a:off x="5375275" y="2565401"/>
            <a:ext cx="1728788" cy="612775"/>
          </a:xfrm>
          <a:prstGeom prst="line">
            <a:avLst/>
          </a:prstGeom>
          <a:noFill/>
          <a:ln w="28575">
            <a:solidFill>
              <a:srgbClr val="D60093"/>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4344" name="Line 9">
            <a:extLst>
              <a:ext uri="{FF2B5EF4-FFF2-40B4-BE49-F238E27FC236}">
                <a16:creationId xmlns:a16="http://schemas.microsoft.com/office/drawing/2014/main" id="{1FC1800E-4E5E-441C-B580-04507784BA90}"/>
              </a:ext>
            </a:extLst>
          </p:cNvPr>
          <p:cNvSpPr>
            <a:spLocks noChangeShapeType="1"/>
          </p:cNvSpPr>
          <p:nvPr/>
        </p:nvSpPr>
        <p:spPr bwMode="auto">
          <a:xfrm flipH="1">
            <a:off x="5159376" y="3284538"/>
            <a:ext cx="2232025" cy="431800"/>
          </a:xfrm>
          <a:prstGeom prst="line">
            <a:avLst/>
          </a:prstGeom>
          <a:noFill/>
          <a:ln w="28575">
            <a:solidFill>
              <a:srgbClr val="D60093"/>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5362" name="Picture 11">
            <a:extLst>
              <a:ext uri="{FF2B5EF4-FFF2-40B4-BE49-F238E27FC236}">
                <a16:creationId xmlns:a16="http://schemas.microsoft.com/office/drawing/2014/main" id="{F35356B0-0496-45D3-9AE8-ADC94FA92FA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27351" y="2133601"/>
            <a:ext cx="6481763" cy="331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2">
            <a:extLst>
              <a:ext uri="{FF2B5EF4-FFF2-40B4-BE49-F238E27FC236}">
                <a16:creationId xmlns:a16="http://schemas.microsoft.com/office/drawing/2014/main" id="{8138C4A5-64FD-4A0B-B36E-306B97FC311B}"/>
              </a:ext>
            </a:extLst>
          </p:cNvPr>
          <p:cNvSpPr>
            <a:spLocks noGrp="1" noChangeArrowheads="1"/>
          </p:cNvSpPr>
          <p:nvPr>
            <p:ph type="title"/>
          </p:nvPr>
        </p:nvSpPr>
        <p:spPr bwMode="auto">
          <a:xfrm>
            <a:off x="2209800" y="304800"/>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a:bodyPr>
          <a:lstStyle/>
          <a:p>
            <a:pPr>
              <a:spcAft>
                <a:spcPts val="600"/>
              </a:spcAft>
            </a:pPr>
            <a:r>
              <a:rPr lang="hu-HU" altLang="en-US">
                <a:latin typeface="Verdana" panose="020B0604030504040204" pitchFamily="34" charset="0"/>
                <a:ea typeface="ＭＳ Ｐゴシック" panose="020B0600070205080204" pitchFamily="34" charset="-128"/>
              </a:rPr>
              <a:t>Coding for missing answers:</a:t>
            </a:r>
            <a:endParaRPr lang="en-US" altLang="en-US">
              <a:latin typeface="Verdana" panose="020B0604030504040204" pitchFamily="34" charset="0"/>
              <a:ea typeface="ＭＳ Ｐゴシック" panose="020B0600070205080204" pitchFamily="34" charset="-128"/>
            </a:endParaRPr>
          </a:p>
        </p:txBody>
      </p:sp>
      <p:sp>
        <p:nvSpPr>
          <p:cNvPr id="15365" name="Text Box 6">
            <a:extLst>
              <a:ext uri="{FF2B5EF4-FFF2-40B4-BE49-F238E27FC236}">
                <a16:creationId xmlns:a16="http://schemas.microsoft.com/office/drawing/2014/main" id="{30444DF2-BEDF-4DD6-BAE5-58A1CEB0CBF8}"/>
              </a:ext>
            </a:extLst>
          </p:cNvPr>
          <p:cNvSpPr txBox="1">
            <a:spLocks noChangeArrowheads="1"/>
          </p:cNvSpPr>
          <p:nvPr/>
        </p:nvSpPr>
        <p:spPr bwMode="auto">
          <a:xfrm>
            <a:off x="6383338" y="1268413"/>
            <a:ext cx="3581400" cy="825500"/>
          </a:xfrm>
          <a:prstGeom prst="rect">
            <a:avLst/>
          </a:prstGeom>
          <a:ln/>
        </p:spPr>
        <p:style>
          <a:lnRef idx="2">
            <a:schemeClr val="accent4"/>
          </a:lnRef>
          <a:fillRef idx="1">
            <a:schemeClr val="lt1"/>
          </a:fillRef>
          <a:effectRef idx="0">
            <a:schemeClr val="accent4"/>
          </a:effectRef>
          <a:fontRef idx="minor">
            <a:schemeClr val="dk1"/>
          </a:fontRef>
        </p:style>
        <p:txBody>
          <a:bodyPr>
            <a:spAutoFit/>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lgn="ctr">
              <a:spcBef>
                <a:spcPct val="50000"/>
              </a:spcBef>
              <a:defRPr/>
            </a:pPr>
            <a:r>
              <a:rPr lang="hu-HU" altLang="en-US" sz="1600" b="1" i="1">
                <a:latin typeface="Verdana" pitchFamily="34" charset="0"/>
              </a:rPr>
              <a:t>You can give codes for unwillingness to respond, or inapplicability e.g.</a:t>
            </a:r>
            <a:endParaRPr lang="en-GB" altLang="en-US" sz="1600" b="1" i="1" dirty="0">
              <a:latin typeface="Verdana" pitchFamily="34" charset="0"/>
            </a:endParaRPr>
          </a:p>
        </p:txBody>
      </p:sp>
      <p:sp>
        <p:nvSpPr>
          <p:cNvPr id="2" name="Line 7">
            <a:extLst>
              <a:ext uri="{FF2B5EF4-FFF2-40B4-BE49-F238E27FC236}">
                <a16:creationId xmlns:a16="http://schemas.microsoft.com/office/drawing/2014/main" id="{B9F33C62-2E76-4FC9-ABB1-5ADC2E508EC4}"/>
              </a:ext>
            </a:extLst>
          </p:cNvPr>
          <p:cNvSpPr>
            <a:spLocks noChangeShapeType="1"/>
          </p:cNvSpPr>
          <p:nvPr/>
        </p:nvSpPr>
        <p:spPr bwMode="auto">
          <a:xfrm flipH="1">
            <a:off x="7391400" y="2133600"/>
            <a:ext cx="533400" cy="136683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5366" name="Line 8">
            <a:extLst>
              <a:ext uri="{FF2B5EF4-FFF2-40B4-BE49-F238E27FC236}">
                <a16:creationId xmlns:a16="http://schemas.microsoft.com/office/drawing/2014/main" id="{BDE88CA0-E63A-4A18-B309-5588B2748D98}"/>
              </a:ext>
            </a:extLst>
          </p:cNvPr>
          <p:cNvSpPr>
            <a:spLocks noChangeShapeType="1"/>
          </p:cNvSpPr>
          <p:nvPr/>
        </p:nvSpPr>
        <p:spPr bwMode="auto">
          <a:xfrm>
            <a:off x="7924801" y="2133600"/>
            <a:ext cx="403225" cy="12954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D1A6E4AD-D543-4838-9099-C5C4FC14436C}"/>
              </a:ext>
            </a:extLst>
          </p:cNvPr>
          <p:cNvSpPr>
            <a:spLocks noGrp="1" noChangeArrowheads="1"/>
          </p:cNvSpPr>
          <p:nvPr>
            <p:ph type="title"/>
          </p:nvPr>
        </p:nvSpPr>
        <p:spPr bwMode="auto">
          <a:xfrm>
            <a:off x="1946276" y="142875"/>
            <a:ext cx="8424863" cy="1219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spcAft>
                <a:spcPts val="600"/>
              </a:spcAft>
            </a:pPr>
            <a:r>
              <a:rPr lang="hu-HU" altLang="en-US" sz="3000">
                <a:ea typeface="ＭＳ Ｐゴシック" panose="020B0600070205080204" pitchFamily="34" charset="-128"/>
              </a:rPr>
              <a:t>Recoding variables keeps the original data intact while reorganizing the data in a new way:</a:t>
            </a:r>
            <a:endParaRPr lang="en-US" altLang="en-US" sz="3000">
              <a:ea typeface="ＭＳ Ｐゴシック" panose="020B0600070205080204" pitchFamily="34" charset="-128"/>
            </a:endParaRPr>
          </a:p>
        </p:txBody>
      </p:sp>
      <p:pic>
        <p:nvPicPr>
          <p:cNvPr id="16387" name="Picture 7">
            <a:extLst>
              <a:ext uri="{FF2B5EF4-FFF2-40B4-BE49-F238E27FC236}">
                <a16:creationId xmlns:a16="http://schemas.microsoft.com/office/drawing/2014/main" id="{88D2FF96-7C77-42ED-A193-12D1B5FC4BB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08214" y="1341438"/>
            <a:ext cx="7775575" cy="43926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7410" name="Picture 10">
            <a:extLst>
              <a:ext uri="{FF2B5EF4-FFF2-40B4-BE49-F238E27FC236}">
                <a16:creationId xmlns:a16="http://schemas.microsoft.com/office/drawing/2014/main" id="{D97C0B3C-82A5-47D3-B393-BCDBF8309F3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9500" y="1781176"/>
            <a:ext cx="6292850" cy="3808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11" name="Rectangle 2">
            <a:extLst>
              <a:ext uri="{FF2B5EF4-FFF2-40B4-BE49-F238E27FC236}">
                <a16:creationId xmlns:a16="http://schemas.microsoft.com/office/drawing/2014/main" id="{63808C55-230B-4A83-B170-64B3D53AD6E1}"/>
              </a:ext>
            </a:extLst>
          </p:cNvPr>
          <p:cNvSpPr>
            <a:spLocks noGrp="1" noChangeArrowheads="1"/>
          </p:cNvSpPr>
          <p:nvPr>
            <p:ph type="title"/>
          </p:nvPr>
        </p:nvSpPr>
        <p:spPr bwMode="auto">
          <a:xfrm>
            <a:off x="2209800" y="25400"/>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spcAft>
                <a:spcPts val="600"/>
              </a:spcAft>
            </a:pPr>
            <a:r>
              <a:rPr lang="hu-HU" altLang="en-US">
                <a:ea typeface="ＭＳ Ｐゴシック" panose="020B0600070205080204" pitchFamily="34" charset="-128"/>
              </a:rPr>
              <a:t>Recoding age data (ordinal) as age groups (interval/ratio):</a:t>
            </a:r>
            <a:endParaRPr lang="en-US" altLang="en-US">
              <a:ea typeface="ＭＳ Ｐゴシック" panose="020B0600070205080204" pitchFamily="34" charset="-128"/>
            </a:endParaRPr>
          </a:p>
        </p:txBody>
      </p:sp>
      <p:sp>
        <p:nvSpPr>
          <p:cNvPr id="17412" name="Text Box 3">
            <a:extLst>
              <a:ext uri="{FF2B5EF4-FFF2-40B4-BE49-F238E27FC236}">
                <a16:creationId xmlns:a16="http://schemas.microsoft.com/office/drawing/2014/main" id="{4E3D87A6-00E3-4561-B6BD-D03D037395FD}"/>
              </a:ext>
            </a:extLst>
          </p:cNvPr>
          <p:cNvSpPr txBox="1">
            <a:spLocks noChangeArrowheads="1"/>
          </p:cNvSpPr>
          <p:nvPr/>
        </p:nvSpPr>
        <p:spPr bwMode="auto">
          <a:xfrm>
            <a:off x="7248525" y="5805488"/>
            <a:ext cx="280670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cap="sq">
                <a:solidFill>
                  <a:srgbClr val="000000"/>
                </a:solidFill>
                <a:miter lim="800000"/>
                <a:headEnd type="none" w="sm" len="sm"/>
                <a:tailEnd type="none" w="sm" len="sm"/>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kumimoji="1" lang="en-US" altLang="en-US">
                <a:latin typeface="Verdana" panose="020B0604030504040204" pitchFamily="34" charset="0"/>
              </a:rPr>
              <a:t>Plate 16.7</a:t>
            </a:r>
            <a:r>
              <a:rPr kumimoji="1" lang="hu-HU" altLang="en-US">
                <a:latin typeface="Verdana" panose="020B0604030504040204" pitchFamily="34" charset="0"/>
              </a:rPr>
              <a:t>, page </a:t>
            </a:r>
            <a:r>
              <a:rPr kumimoji="1" lang="en-GB" altLang="en-US">
                <a:latin typeface="Verdana" panose="020B0604030504040204" pitchFamily="34" charset="0"/>
              </a:rPr>
              <a:t>372</a:t>
            </a:r>
          </a:p>
        </p:txBody>
      </p:sp>
      <p:sp>
        <p:nvSpPr>
          <p:cNvPr id="17413" name="Rectangle 5">
            <a:extLst>
              <a:ext uri="{FF2B5EF4-FFF2-40B4-BE49-F238E27FC236}">
                <a16:creationId xmlns:a16="http://schemas.microsoft.com/office/drawing/2014/main" id="{E30B1CB4-0FEE-4544-AEFC-720F6F959DF1}"/>
              </a:ext>
            </a:extLst>
          </p:cNvPr>
          <p:cNvSpPr>
            <a:spLocks noChangeArrowheads="1"/>
          </p:cNvSpPr>
          <p:nvPr/>
        </p:nvSpPr>
        <p:spPr bwMode="auto">
          <a:xfrm>
            <a:off x="2640013" y="3213100"/>
            <a:ext cx="2667000" cy="762000"/>
          </a:xfrm>
          <a:prstGeom prst="rect">
            <a:avLst/>
          </a:prstGeom>
          <a:ln>
            <a:headEnd/>
            <a:tailEnd/>
          </a:ln>
        </p:spPr>
        <p:style>
          <a:lnRef idx="2">
            <a:schemeClr val="accent4"/>
          </a:lnRef>
          <a:fillRef idx="1">
            <a:schemeClr val="lt1"/>
          </a:fillRef>
          <a:effectRef idx="0">
            <a:schemeClr val="accent4"/>
          </a:effectRef>
          <a:fontRef idx="minor">
            <a:schemeClr val="dk1"/>
          </a:fontRef>
        </p:style>
        <p:txBody>
          <a:bodyPr wrap="none" anchor="ct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pPr>
              <a:defRPr/>
            </a:pPr>
            <a:endParaRPr lang="en-US" altLang="en-US" sz="2200" dirty="0">
              <a:latin typeface="Times New Roman" pitchFamily="18" charset="0"/>
            </a:endParaRPr>
          </a:p>
        </p:txBody>
      </p:sp>
      <p:sp>
        <p:nvSpPr>
          <p:cNvPr id="17414" name="Text Box 6">
            <a:extLst>
              <a:ext uri="{FF2B5EF4-FFF2-40B4-BE49-F238E27FC236}">
                <a16:creationId xmlns:a16="http://schemas.microsoft.com/office/drawing/2014/main" id="{D1CEB1DA-795D-4EB6-9B7F-E70F47B405BC}"/>
              </a:ext>
            </a:extLst>
          </p:cNvPr>
          <p:cNvSpPr txBox="1">
            <a:spLocks noChangeArrowheads="1"/>
          </p:cNvSpPr>
          <p:nvPr/>
        </p:nvSpPr>
        <p:spPr bwMode="auto">
          <a:xfrm>
            <a:off x="2782888" y="3284539"/>
            <a:ext cx="2438400" cy="581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spcBef>
                <a:spcPct val="50000"/>
              </a:spcBef>
            </a:pPr>
            <a:r>
              <a:rPr lang="en-GB" altLang="en-US" sz="1600" b="1" i="1">
                <a:latin typeface="Verdana" panose="020B0604030504040204" pitchFamily="34" charset="0"/>
              </a:rPr>
              <a:t>Be </a:t>
            </a:r>
            <a:r>
              <a:rPr lang="hu-HU" altLang="en-US" sz="1600" b="1" i="1">
                <a:latin typeface="Verdana" panose="020B0604030504040204" pitchFamily="34" charset="0"/>
              </a:rPr>
              <a:t>sure to avoid overlaps</a:t>
            </a:r>
            <a:endParaRPr lang="en-GB" altLang="en-US" sz="1600" b="1" i="1">
              <a:latin typeface="Verdana" panose="020B0604030504040204" pitchFamily="34" charset="0"/>
            </a:endParaRPr>
          </a:p>
        </p:txBody>
      </p:sp>
      <p:sp>
        <p:nvSpPr>
          <p:cNvPr id="17415" name="Line 7">
            <a:extLst>
              <a:ext uri="{FF2B5EF4-FFF2-40B4-BE49-F238E27FC236}">
                <a16:creationId xmlns:a16="http://schemas.microsoft.com/office/drawing/2014/main" id="{4C266B45-0BC9-432B-B4D1-FF98743C61B6}"/>
              </a:ext>
            </a:extLst>
          </p:cNvPr>
          <p:cNvSpPr>
            <a:spLocks noChangeShapeType="1"/>
          </p:cNvSpPr>
          <p:nvPr/>
        </p:nvSpPr>
        <p:spPr bwMode="auto">
          <a:xfrm>
            <a:off x="5303838" y="3573463"/>
            <a:ext cx="1828800" cy="0"/>
          </a:xfrm>
          <a:prstGeom prst="line">
            <a:avLst/>
          </a:prstGeom>
          <a:noFill/>
          <a:ln w="28575">
            <a:solidFill>
              <a:srgbClr val="D60093"/>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17416" name="Rectangle 8">
            <a:extLst>
              <a:ext uri="{FF2B5EF4-FFF2-40B4-BE49-F238E27FC236}">
                <a16:creationId xmlns:a16="http://schemas.microsoft.com/office/drawing/2014/main" id="{AFF406A1-6552-4B68-9B1F-6118C37C42BE}"/>
              </a:ext>
            </a:extLst>
          </p:cNvPr>
          <p:cNvSpPr>
            <a:spLocks noChangeArrowheads="1"/>
          </p:cNvSpPr>
          <p:nvPr/>
        </p:nvSpPr>
        <p:spPr bwMode="auto">
          <a:xfrm>
            <a:off x="7319964" y="5805489"/>
            <a:ext cx="2592387" cy="358775"/>
          </a:xfrm>
          <a:prstGeom prst="rect">
            <a:avLst/>
          </a:prstGeom>
          <a:noFill/>
          <a:ln w="571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742950" indent="-285750">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endParaRPr lang="en-US" altLang="en-US" sz="2200">
              <a:latin typeface="Times New Roman" panose="02020603050405020304" pitchFamily="18" charset="0"/>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8434" name="Picture 9">
            <a:extLst>
              <a:ext uri="{FF2B5EF4-FFF2-40B4-BE49-F238E27FC236}">
                <a16:creationId xmlns:a16="http://schemas.microsoft.com/office/drawing/2014/main" id="{81D67F3F-E46D-494E-83EC-5D427E29B8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650" y="1609725"/>
            <a:ext cx="7704138" cy="4483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2">
            <a:extLst>
              <a:ext uri="{FF2B5EF4-FFF2-40B4-BE49-F238E27FC236}">
                <a16:creationId xmlns:a16="http://schemas.microsoft.com/office/drawing/2014/main" id="{E602D711-0D8C-43F8-BDF8-A4967F9B7731}"/>
              </a:ext>
            </a:extLst>
          </p:cNvPr>
          <p:cNvSpPr>
            <a:spLocks noGrp="1" noChangeArrowheads="1"/>
          </p:cNvSpPr>
          <p:nvPr>
            <p:ph type="title"/>
          </p:nvPr>
        </p:nvSpPr>
        <p:spPr bwMode="auto">
          <a:xfrm>
            <a:off x="2208213" y="260350"/>
            <a:ext cx="7772400" cy="8382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rtlCol="0" anchor="t" anchorCtr="0" compatLnSpc="1">
            <a:prstTxWarp prst="textNoShape">
              <a:avLst/>
            </a:prstTxWarp>
            <a:normAutofit fontScale="90000"/>
          </a:bodyPr>
          <a:lstStyle/>
          <a:p>
            <a:pPr>
              <a:spcAft>
                <a:spcPts val="600"/>
              </a:spcAft>
            </a:pPr>
            <a:r>
              <a:rPr lang="hu-HU" altLang="en-US">
                <a:latin typeface="Verdana" panose="020B0604030504040204" pitchFamily="34" charset="0"/>
                <a:ea typeface="ＭＳ Ｐゴシック" panose="020B0600070205080204" pitchFamily="34" charset="-128"/>
              </a:rPr>
              <a:t>The result will appear like this:</a:t>
            </a:r>
            <a:endParaRPr lang="en-US" altLang="en-US">
              <a:solidFill>
                <a:schemeClr val="tx1"/>
              </a:solidFill>
              <a:latin typeface="Verdana" panose="020B0604030504040204" pitchFamily="34" charset="0"/>
              <a:ea typeface="ＭＳ Ｐゴシック" panose="020B0600070205080204" pitchFamily="34" charset="-128"/>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A2AD6B69-E0A0-476D-9EE1-6B69F04C5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16BE10A1-AD5F-4AB3-8A94-41D62B494A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4419599" cy="6382512"/>
          </a:xfrm>
          <a:prstGeom prst="rect">
            <a:avLst/>
          </a:prstGeom>
          <a:solidFill>
            <a:schemeClr val="bg1">
              <a:lumMod val="85000"/>
              <a:alpha val="60000"/>
            </a:schemeClr>
          </a:solidFill>
          <a:ln w="6350" cap="flat" cmpd="sng" algn="ctr">
            <a:noFill/>
            <a:prstDash val="solid"/>
          </a:ln>
          <a:effectLst>
            <a:softEdge rad="0"/>
          </a:effectLst>
        </p:spPr>
      </p:sp>
      <p:sp>
        <p:nvSpPr>
          <p:cNvPr id="19459" name="Title 2">
            <a:extLst>
              <a:ext uri="{FF2B5EF4-FFF2-40B4-BE49-F238E27FC236}">
                <a16:creationId xmlns:a16="http://schemas.microsoft.com/office/drawing/2014/main" id="{0D055C6B-9853-4775-A8B7-F4FE61C077FE}"/>
              </a:ext>
            </a:extLst>
          </p:cNvPr>
          <p:cNvSpPr>
            <a:spLocks noGrp="1"/>
          </p:cNvSpPr>
          <p:nvPr>
            <p:ph type="title"/>
          </p:nvPr>
        </p:nvSpPr>
        <p:spPr bwMode="auto">
          <a:xfrm>
            <a:off x="573409" y="559477"/>
            <a:ext cx="3765200" cy="5709931"/>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0" compatLnSpc="1">
            <a:prstTxWarp prst="textNoShape">
              <a:avLst/>
            </a:prstTxWarp>
            <a:normAutofit/>
          </a:bodyPr>
          <a:lstStyle/>
          <a:p>
            <a:pPr algn="ctr"/>
            <a:r>
              <a:rPr lang="en-US" altLang="en-US">
                <a:ea typeface="ＭＳ Ｐゴシック" panose="020B0600070205080204" pitchFamily="34" charset="-128"/>
              </a:rPr>
              <a:t>Key Points</a:t>
            </a:r>
            <a:endParaRPr lang="en-IE" altLang="en-US">
              <a:ea typeface="ＭＳ Ｐゴシック" panose="020B0600070205080204" pitchFamily="34" charset="-128"/>
            </a:endParaRPr>
          </a:p>
        </p:txBody>
      </p:sp>
      <p:sp>
        <p:nvSpPr>
          <p:cNvPr id="78" name="Rectangle 77">
            <a:extLst>
              <a:ext uri="{FF2B5EF4-FFF2-40B4-BE49-F238E27FC236}">
                <a16:creationId xmlns:a16="http://schemas.microsoft.com/office/drawing/2014/main" id="{5684BFFE-6A90-4311-ACD5-B34177D464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4122323" cy="6108192"/>
          </a:xfrm>
          <a:prstGeom prst="rect">
            <a:avLst/>
          </a:prstGeom>
          <a:noFill/>
          <a:ln w="6350" cap="sq" cmpd="sng" algn="ctr">
            <a:solidFill>
              <a:schemeClr val="tx1">
                <a:lumMod val="75000"/>
                <a:lumOff val="25000"/>
              </a:schemeClr>
            </a:solidFill>
            <a:prstDash val="solid"/>
            <a:miter lim="800000"/>
          </a:ln>
          <a:effectLst/>
        </p:spPr>
      </p:sp>
      <p:graphicFrame>
        <p:nvGraphicFramePr>
          <p:cNvPr id="19461" name="Content Placeholder 1">
            <a:extLst>
              <a:ext uri="{FF2B5EF4-FFF2-40B4-BE49-F238E27FC236}">
                <a16:creationId xmlns:a16="http://schemas.microsoft.com/office/drawing/2014/main" id="{0F33C06E-D6E0-4611-B1E4-92DB3527E9D9}"/>
              </a:ext>
            </a:extLst>
          </p:cNvPr>
          <p:cNvGraphicFramePr>
            <a:graphicFrameLocks noGrp="1"/>
          </p:cNvGraphicFramePr>
          <p:nvPr>
            <p:ph idx="1"/>
            <p:extLst>
              <p:ext uri="{D42A27DB-BD31-4B8C-83A1-F6EECF244321}">
                <p14:modId xmlns:p14="http://schemas.microsoft.com/office/powerpoint/2010/main" val="75748476"/>
              </p:ext>
            </p:extLst>
          </p:nvPr>
        </p:nvGraphicFramePr>
        <p:xfrm>
          <a:off x="5478124" y="800947"/>
          <a:ext cx="5906181" cy="523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AnalogousFromLightSeedLeftStep">
      <a:dk1>
        <a:srgbClr val="000000"/>
      </a:dk1>
      <a:lt1>
        <a:srgbClr val="FFFFFF"/>
      </a:lt1>
      <a:dk2>
        <a:srgbClr val="243041"/>
      </a:dk2>
      <a:lt2>
        <a:srgbClr val="E2E8E6"/>
      </a:lt2>
      <a:accent1>
        <a:srgbClr val="C696A5"/>
      </a:accent1>
      <a:accent2>
        <a:srgbClr val="BA7FAA"/>
      </a:accent2>
      <a:accent3>
        <a:srgbClr val="BF96C6"/>
      </a:accent3>
      <a:accent4>
        <a:srgbClr val="987FBA"/>
      </a:accent4>
      <a:accent5>
        <a:srgbClr val="9796C6"/>
      </a:accent5>
      <a:accent6>
        <a:srgbClr val="7F97BA"/>
      </a:accent6>
      <a:hlink>
        <a:srgbClr val="568F7D"/>
      </a:hlink>
      <a:folHlink>
        <a:srgbClr val="7F7F7F"/>
      </a:folHlink>
    </a:clrScheme>
    <a:fontScheme name="Savon">
      <a:majorFont>
        <a:latin typeface="Century Gothic"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175a304c-2342-45ef-8dc6-82622f85b28d"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8CBEBE1B5A18CA4D82AA3EC25D86BF17" ma:contentTypeVersion="13" ma:contentTypeDescription="Create a new document." ma:contentTypeScope="" ma:versionID="ee0779e7325908ee6b23f490a7a86e4c">
  <xsd:schema xmlns:xsd="http://www.w3.org/2001/XMLSchema" xmlns:xs="http://www.w3.org/2001/XMLSchema" xmlns:p="http://schemas.microsoft.com/office/2006/metadata/properties" xmlns:ns3="175a304c-2342-45ef-8dc6-82622f85b28d" xmlns:ns4="30bab34e-cbd2-460d-9227-52c21590b64b" targetNamespace="http://schemas.microsoft.com/office/2006/metadata/properties" ma:root="true" ma:fieldsID="74b8224a884fd72eef46864c0283a950" ns3:_="" ns4:_="">
    <xsd:import namespace="175a304c-2342-45ef-8dc6-82622f85b28d"/>
    <xsd:import namespace="30bab34e-cbd2-460d-9227-52c21590b64b"/>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75a304c-2342-45ef-8dc6-82622f85b2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DateTaken" ma:index="10" nillable="true" ma:displayName="MediaServiceDateTaken" ma:hidden="true" ma:internalName="MediaServiceDateTaken" ma:readOnly="true">
      <xsd:simpleType>
        <xsd:restriction base="dms:Text"/>
      </xsd:simpleType>
    </xsd:element>
    <xsd:element name="MediaServiceAutoTags" ma:index="11" nillable="true" ma:displayName="Tags" ma:internalName="MediaServiceAutoTags" ma:readOnly="true">
      <xsd:simpleType>
        <xsd:restriction base="dms:Text"/>
      </xsd:simpleType>
    </xsd:element>
    <xsd:element name="MediaServiceOCR" ma:index="12" nillable="true" ma:displayName="Extracted Text" ma:internalName="MediaServiceOCR" ma:readOnly="true">
      <xsd:simpleType>
        <xsd:restriction base="dms:Note">
          <xsd:maxLength value="255"/>
        </xsd:restriction>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bab34e-cbd2-460d-9227-52c21590b64b"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6DB9DAA-588F-4E7A-A8D1-E2EBF048F1AE}">
  <ds:schemaRefs>
    <ds:schemaRef ds:uri="http://schemas.microsoft.com/sharepoint/v3/contenttype/forms"/>
  </ds:schemaRefs>
</ds:datastoreItem>
</file>

<file path=customXml/itemProps2.xml><?xml version="1.0" encoding="utf-8"?>
<ds:datastoreItem xmlns:ds="http://schemas.openxmlformats.org/officeDocument/2006/customXml" ds:itemID="{ABC5C908-4F22-4D49-B2AD-A48F9AB51175}">
  <ds:schemaRefs>
    <ds:schemaRef ds:uri="http://purl.org/dc/terms/"/>
    <ds:schemaRef ds:uri="30bab34e-cbd2-460d-9227-52c21590b64b"/>
    <ds:schemaRef ds:uri="http://purl.org/dc/dcmitype/"/>
    <ds:schemaRef ds:uri="http://schemas.microsoft.com/office/2006/documentManagement/types"/>
    <ds:schemaRef ds:uri="175a304c-2342-45ef-8dc6-82622f85b28d"/>
    <ds:schemaRef ds:uri="http://purl.org/dc/elements/1.1/"/>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FF837162-8B6B-4E41-8C55-391AA042B2E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75a304c-2342-45ef-8dc6-82622f85b28d"/>
    <ds:schemaRef ds:uri="30bab34e-cbd2-460d-9227-52c21590b64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3083</Words>
  <Application>Microsoft Office PowerPoint</Application>
  <PresentationFormat>Widescreen</PresentationFormat>
  <Paragraphs>317</Paragraphs>
  <Slides>59</Slides>
  <Notes>8</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59</vt:i4>
      </vt:variant>
    </vt:vector>
  </HeadingPairs>
  <TitlesOfParts>
    <vt:vector size="71" baseType="lpstr">
      <vt:lpstr>Arabic Transparent</vt:lpstr>
      <vt:lpstr>Arial</vt:lpstr>
      <vt:lpstr>Calibri</vt:lpstr>
      <vt:lpstr>Century Gothic</vt:lpstr>
      <vt:lpstr>Garamond</vt:lpstr>
      <vt:lpstr>Gill Sans MT</vt:lpstr>
      <vt:lpstr>OUP Argo Light</vt:lpstr>
      <vt:lpstr>Tahoma</vt:lpstr>
      <vt:lpstr>Times New Roman</vt:lpstr>
      <vt:lpstr>Univers</vt:lpstr>
      <vt:lpstr>Verdana</vt:lpstr>
      <vt:lpstr>SavonVTI</vt:lpstr>
      <vt:lpstr>BUSINESS RESEARCH PROJECT</vt:lpstr>
      <vt:lpstr>QUANTS</vt:lpstr>
      <vt:lpstr>Secondary Analysis and  Official Statistics </vt:lpstr>
      <vt:lpstr> Overview</vt:lpstr>
      <vt:lpstr>What is secondary analysis?</vt:lpstr>
      <vt:lpstr>Advantages of secondary analysis</vt:lpstr>
      <vt:lpstr>Limitations of Secondary Analysis</vt:lpstr>
      <vt:lpstr>The UK Data Archive</vt:lpstr>
      <vt:lpstr>PowerPoint Presentation</vt:lpstr>
      <vt:lpstr>PowerPoint Presentation</vt:lpstr>
      <vt:lpstr>Alternative data archives</vt:lpstr>
      <vt:lpstr>Official statistics</vt:lpstr>
      <vt:lpstr>Disadvantages of official statistics</vt:lpstr>
      <vt:lpstr>Problems with the reliability and validity  of official statistics</vt:lpstr>
      <vt:lpstr>Ecological Fallacy</vt:lpstr>
      <vt:lpstr>Advantages and disadvantages of official statistics</vt:lpstr>
      <vt:lpstr>Key Points</vt:lpstr>
      <vt:lpstr>Discussion Questions </vt:lpstr>
      <vt:lpstr>Suggested answer</vt:lpstr>
      <vt:lpstr>QUANTITATIVE DATA ANALYSIS</vt:lpstr>
      <vt:lpstr>Overview</vt:lpstr>
      <vt:lpstr>Data Analysis</vt:lpstr>
      <vt:lpstr>Types of variable</vt:lpstr>
      <vt:lpstr>Deciding how to categorize a variable</vt:lpstr>
      <vt:lpstr>Univariate analysis </vt:lpstr>
      <vt:lpstr>Measures of central tendency</vt:lpstr>
      <vt:lpstr>Links </vt:lpstr>
      <vt:lpstr>KEY VIDEOS</vt:lpstr>
      <vt:lpstr>Measures of dispersion</vt:lpstr>
      <vt:lpstr>Bivariate analysis </vt:lpstr>
      <vt:lpstr>Pearson’s r</vt:lpstr>
      <vt:lpstr>Analysing the relationships between other or mixed types of variables</vt:lpstr>
      <vt:lpstr>Multivariate analysis</vt:lpstr>
      <vt:lpstr>Statistical significance</vt:lpstr>
      <vt:lpstr>Testing procedure for statistical significance</vt:lpstr>
      <vt:lpstr>Tests of statistical significance</vt:lpstr>
      <vt:lpstr>The chi-square test</vt:lpstr>
      <vt:lpstr>Correlation and significance</vt:lpstr>
      <vt:lpstr>Comparing means</vt:lpstr>
      <vt:lpstr>Key Points </vt:lpstr>
      <vt:lpstr>CHI SQUARE</vt:lpstr>
      <vt:lpstr>Discussion QuestionS </vt:lpstr>
      <vt:lpstr>Suggested Answer  </vt:lpstr>
      <vt:lpstr>Discussion Question </vt:lpstr>
      <vt:lpstr>SPSS</vt:lpstr>
      <vt:lpstr>Reasons to use SPSS</vt:lpstr>
      <vt:lpstr>Alternatives to SPSS</vt:lpstr>
      <vt:lpstr>The essential elements of SPSS:  </vt:lpstr>
      <vt:lpstr>The steps to take to get the maximum benefit from this presentation: </vt:lpstr>
      <vt:lpstr>The Data Editor, in Data View: </vt:lpstr>
      <vt:lpstr>Download gym.sav or open  the file</vt:lpstr>
      <vt:lpstr>Click the Variable View tab and code the variables</vt:lpstr>
      <vt:lpstr>Coding variables:  </vt:lpstr>
      <vt:lpstr>Coding Question 3: “Reasons”</vt:lpstr>
      <vt:lpstr>Coding for missing answers:</vt:lpstr>
      <vt:lpstr>Recoding variables keeps the original data intact while reorganizing the data in a new way:</vt:lpstr>
      <vt:lpstr>Recoding age data (ordinal) as age groups (interval/ratio):</vt:lpstr>
      <vt:lpstr>The result will appear like this:</vt:lpstr>
      <vt:lpstr>Key Points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2020-04-20T15:55:00Z</dcterms:created>
  <dcterms:modified xsi:type="dcterms:W3CDTF">2020-04-21T15:24:04Z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0x0101008CBEBE1B5A18CA4D82AA3EC25D86BF17</vt:lpwstr>
  </property>
</Properties>
</file>