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5" r:id="rId6"/>
    <p:sldId id="264" r:id="rId7"/>
    <p:sldId id="266" r:id="rId8"/>
    <p:sldId id="271" r:id="rId9"/>
    <p:sldId id="269" r:id="rId10"/>
    <p:sldId id="270" r:id="rId11"/>
    <p:sldId id="273"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CF2E19-F657-4BE2-A5FC-0207586F5100}" v="344" dt="2025-05-02T11:14:44.3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077" autoAdjust="0"/>
  </p:normalViewPr>
  <p:slideViewPr>
    <p:cSldViewPr snapToGrid="0">
      <p:cViewPr>
        <p:scale>
          <a:sx n="50" d="100"/>
          <a:sy n="50" d="100"/>
        </p:scale>
        <p:origin x="1284" y="-144"/>
      </p:cViewPr>
      <p:guideLst/>
    </p:cSldViewPr>
  </p:slideViewPr>
  <p:notesTextViewPr>
    <p:cViewPr>
      <p:scale>
        <a:sx n="1" d="1"/>
        <a:sy n="1" d="1"/>
      </p:scale>
      <p:origin x="0" y="-11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L Egan" userId="5407b177-5267-4eae-8e10-7a6753e75c54" providerId="ADAL" clId="{FECF2E19-F657-4BE2-A5FC-0207586F5100}"/>
    <pc:docChg chg="undo custSel addSld delSld modSld sldOrd">
      <pc:chgData name="Lucy L Egan" userId="5407b177-5267-4eae-8e10-7a6753e75c54" providerId="ADAL" clId="{FECF2E19-F657-4BE2-A5FC-0207586F5100}" dt="2025-05-02T11:16:32.369" v="11780" actId="20577"/>
      <pc:docMkLst>
        <pc:docMk/>
      </pc:docMkLst>
      <pc:sldChg chg="modNotesTx">
        <pc:chgData name="Lucy L Egan" userId="5407b177-5267-4eae-8e10-7a6753e75c54" providerId="ADAL" clId="{FECF2E19-F657-4BE2-A5FC-0207586F5100}" dt="2025-05-02T09:19:21.626" v="6898" actId="20577"/>
        <pc:sldMkLst>
          <pc:docMk/>
          <pc:sldMk cId="1940774110" sldId="256"/>
        </pc:sldMkLst>
      </pc:sldChg>
      <pc:sldChg chg="addSp modSp mod modNotesTx">
        <pc:chgData name="Lucy L Egan" userId="5407b177-5267-4eae-8e10-7a6753e75c54" providerId="ADAL" clId="{FECF2E19-F657-4BE2-A5FC-0207586F5100}" dt="2025-05-02T11:04:04.642" v="11254" actId="1076"/>
        <pc:sldMkLst>
          <pc:docMk/>
          <pc:sldMk cId="3647437934" sldId="257"/>
        </pc:sldMkLst>
        <pc:spChg chg="add mod">
          <ac:chgData name="Lucy L Egan" userId="5407b177-5267-4eae-8e10-7a6753e75c54" providerId="ADAL" clId="{FECF2E19-F657-4BE2-A5FC-0207586F5100}" dt="2025-05-02T11:03:54.620" v="11251" actId="1076"/>
          <ac:spMkLst>
            <pc:docMk/>
            <pc:sldMk cId="3647437934" sldId="257"/>
            <ac:spMk id="3" creationId="{C2EFDF2A-A8AC-242E-06E5-32551312AF5D}"/>
          </ac:spMkLst>
        </pc:spChg>
        <pc:spChg chg="add mod">
          <ac:chgData name="Lucy L Egan" userId="5407b177-5267-4eae-8e10-7a6753e75c54" providerId="ADAL" clId="{FECF2E19-F657-4BE2-A5FC-0207586F5100}" dt="2025-05-02T11:04:04.642" v="11254" actId="1076"/>
          <ac:spMkLst>
            <pc:docMk/>
            <pc:sldMk cId="3647437934" sldId="257"/>
            <ac:spMk id="12" creationId="{D2E21DFD-BFCF-0F00-EFFF-038C14AE544E}"/>
          </ac:spMkLst>
        </pc:spChg>
        <pc:spChg chg="add mod">
          <ac:chgData name="Lucy L Egan" userId="5407b177-5267-4eae-8e10-7a6753e75c54" providerId="ADAL" clId="{FECF2E19-F657-4BE2-A5FC-0207586F5100}" dt="2025-05-02T11:03:49.140" v="11250" actId="1076"/>
          <ac:spMkLst>
            <pc:docMk/>
            <pc:sldMk cId="3647437934" sldId="257"/>
            <ac:spMk id="14" creationId="{BC6063BD-5FAC-9AD6-15AD-B4FFA9DAF0D9}"/>
          </ac:spMkLst>
        </pc:spChg>
        <pc:spChg chg="mod">
          <ac:chgData name="Lucy L Egan" userId="5407b177-5267-4eae-8e10-7a6753e75c54" providerId="ADAL" clId="{FECF2E19-F657-4BE2-A5FC-0207586F5100}" dt="2025-05-01T19:00:23.256" v="1667"/>
          <ac:spMkLst>
            <pc:docMk/>
            <pc:sldMk cId="3647437934" sldId="257"/>
            <ac:spMk id="23" creationId="{43532C71-9BBF-C31B-7545-8C9A3D0FBA35}"/>
          </ac:spMkLst>
        </pc:spChg>
        <pc:picChg chg="mod">
          <ac:chgData name="Lucy L Egan" userId="5407b177-5267-4eae-8e10-7a6753e75c54" providerId="ADAL" clId="{FECF2E19-F657-4BE2-A5FC-0207586F5100}" dt="2025-05-02T11:01:50.164" v="11158" actId="1076"/>
          <ac:picMkLst>
            <pc:docMk/>
            <pc:sldMk cId="3647437934" sldId="257"/>
            <ac:picMk id="6" creationId="{3B12D7BA-B562-F24C-DADC-BE3D1F0BC701}"/>
          </ac:picMkLst>
        </pc:picChg>
        <pc:picChg chg="mod">
          <ac:chgData name="Lucy L Egan" userId="5407b177-5267-4eae-8e10-7a6753e75c54" providerId="ADAL" clId="{FECF2E19-F657-4BE2-A5FC-0207586F5100}" dt="2025-05-02T10:53:29.893" v="10852" actId="1076"/>
          <ac:picMkLst>
            <pc:docMk/>
            <pc:sldMk cId="3647437934" sldId="257"/>
            <ac:picMk id="1030" creationId="{849A6280-2DB3-F98A-ECC5-1F2DB5B6DEE0}"/>
          </ac:picMkLst>
        </pc:picChg>
      </pc:sldChg>
      <pc:sldChg chg="addSp delSp modSp mod setBg modNotesTx">
        <pc:chgData name="Lucy L Egan" userId="5407b177-5267-4eae-8e10-7a6753e75c54" providerId="ADAL" clId="{FECF2E19-F657-4BE2-A5FC-0207586F5100}" dt="2025-05-02T10:38:49.190" v="10559" actId="14100"/>
        <pc:sldMkLst>
          <pc:docMk/>
          <pc:sldMk cId="339431238" sldId="258"/>
        </pc:sldMkLst>
        <pc:spChg chg="mod">
          <ac:chgData name="Lucy L Egan" userId="5407b177-5267-4eae-8e10-7a6753e75c54" providerId="ADAL" clId="{FECF2E19-F657-4BE2-A5FC-0207586F5100}" dt="2025-04-30T12:48:21.090" v="215" actId="1076"/>
          <ac:spMkLst>
            <pc:docMk/>
            <pc:sldMk cId="339431238" sldId="258"/>
            <ac:spMk id="2" creationId="{B6C90804-A17A-7062-CF0D-6EBCD235798B}"/>
          </ac:spMkLst>
        </pc:spChg>
        <pc:spChg chg="add mod">
          <ac:chgData name="Lucy L Egan" userId="5407b177-5267-4eae-8e10-7a6753e75c54" providerId="ADAL" clId="{FECF2E19-F657-4BE2-A5FC-0207586F5100}" dt="2025-04-30T12:48:13.297" v="213" actId="1076"/>
          <ac:spMkLst>
            <pc:docMk/>
            <pc:sldMk cId="339431238" sldId="258"/>
            <ac:spMk id="3" creationId="{0F152BC2-DD85-EC72-7C60-F199A9365519}"/>
          </ac:spMkLst>
        </pc:spChg>
        <pc:spChg chg="add mod">
          <ac:chgData name="Lucy L Egan" userId="5407b177-5267-4eae-8e10-7a6753e75c54" providerId="ADAL" clId="{FECF2E19-F657-4BE2-A5FC-0207586F5100}" dt="2025-05-02T10:38:49.190" v="10559" actId="14100"/>
          <ac:spMkLst>
            <pc:docMk/>
            <pc:sldMk cId="339431238" sldId="258"/>
            <ac:spMk id="6" creationId="{26307EBA-2D89-188A-235A-81C3AF38A884}"/>
          </ac:spMkLst>
        </pc:spChg>
        <pc:spChg chg="add del mod">
          <ac:chgData name="Lucy L Egan" userId="5407b177-5267-4eae-8e10-7a6753e75c54" providerId="ADAL" clId="{FECF2E19-F657-4BE2-A5FC-0207586F5100}" dt="2025-05-02T10:33:16.764" v="10044" actId="14100"/>
          <ac:spMkLst>
            <pc:docMk/>
            <pc:sldMk cId="339431238" sldId="258"/>
            <ac:spMk id="7" creationId="{9BFC40F2-4221-2D49-A89C-B49767575342}"/>
          </ac:spMkLst>
        </pc:spChg>
        <pc:graphicFrameChg chg="add del">
          <ac:chgData name="Lucy L Egan" userId="5407b177-5267-4eae-8e10-7a6753e75c54" providerId="ADAL" clId="{FECF2E19-F657-4BE2-A5FC-0207586F5100}" dt="2025-05-01T20:10:36.749" v="2164" actId="26606"/>
          <ac:graphicFrameMkLst>
            <pc:docMk/>
            <pc:sldMk cId="339431238" sldId="258"/>
            <ac:graphicFrameMk id="10" creationId="{93BF8FA8-6773-2B86-C1ED-BCAA1F275DFE}"/>
          </ac:graphicFrameMkLst>
        </pc:graphicFrameChg>
        <pc:cxnChg chg="add mod">
          <ac:chgData name="Lucy L Egan" userId="5407b177-5267-4eae-8e10-7a6753e75c54" providerId="ADAL" clId="{FECF2E19-F657-4BE2-A5FC-0207586F5100}" dt="2025-04-30T12:48:24.801" v="216" actId="1076"/>
          <ac:cxnSpMkLst>
            <pc:docMk/>
            <pc:sldMk cId="339431238" sldId="258"/>
            <ac:cxnSpMk id="5" creationId="{B25DE4F5-C922-4BC8-B00A-51D25208AF14}"/>
          </ac:cxnSpMkLst>
        </pc:cxnChg>
      </pc:sldChg>
      <pc:sldChg chg="modSp mod setBg modNotesTx">
        <pc:chgData name="Lucy L Egan" userId="5407b177-5267-4eae-8e10-7a6753e75c54" providerId="ADAL" clId="{FECF2E19-F657-4BE2-A5FC-0207586F5100}" dt="2025-05-02T10:39:11.527" v="10602" actId="20577"/>
        <pc:sldMkLst>
          <pc:docMk/>
          <pc:sldMk cId="3300350796" sldId="259"/>
        </pc:sldMkLst>
        <pc:spChg chg="mod">
          <ac:chgData name="Lucy L Egan" userId="5407b177-5267-4eae-8e10-7a6753e75c54" providerId="ADAL" clId="{FECF2E19-F657-4BE2-A5FC-0207586F5100}" dt="2025-04-23T14:48:22.716" v="15" actId="1076"/>
          <ac:spMkLst>
            <pc:docMk/>
            <pc:sldMk cId="3300350796" sldId="259"/>
            <ac:spMk id="2" creationId="{E79BA386-25EF-E816-E348-755178C460C8}"/>
          </ac:spMkLst>
        </pc:spChg>
        <pc:spChg chg="mod">
          <ac:chgData name="Lucy L Egan" userId="5407b177-5267-4eae-8e10-7a6753e75c54" providerId="ADAL" clId="{FECF2E19-F657-4BE2-A5FC-0207586F5100}" dt="2025-04-23T14:50:04.960" v="58" actId="14100"/>
          <ac:spMkLst>
            <pc:docMk/>
            <pc:sldMk cId="3300350796" sldId="259"/>
            <ac:spMk id="3" creationId="{869BB1D6-96F9-4F19-159D-EF19619781B3}"/>
          </ac:spMkLst>
        </pc:spChg>
      </pc:sldChg>
      <pc:sldChg chg="addSp delSp modSp new del mod setBg modNotesTx">
        <pc:chgData name="Lucy L Egan" userId="5407b177-5267-4eae-8e10-7a6753e75c54" providerId="ADAL" clId="{FECF2E19-F657-4BE2-A5FC-0207586F5100}" dt="2025-05-02T10:18:55.675" v="9523" actId="2696"/>
        <pc:sldMkLst>
          <pc:docMk/>
          <pc:sldMk cId="1059894368" sldId="260"/>
        </pc:sldMkLst>
        <pc:spChg chg="add mod">
          <ac:chgData name="Lucy L Egan" userId="5407b177-5267-4eae-8e10-7a6753e75c54" providerId="ADAL" clId="{FECF2E19-F657-4BE2-A5FC-0207586F5100}" dt="2025-05-02T09:21:08.828" v="6934" actId="1076"/>
          <ac:spMkLst>
            <pc:docMk/>
            <pc:sldMk cId="1059894368" sldId="260"/>
            <ac:spMk id="2" creationId="{DDCCB712-6C81-1CC2-F861-927AB8B97DC8}"/>
          </ac:spMkLst>
        </pc:spChg>
        <pc:spChg chg="add mod">
          <ac:chgData name="Lucy L Egan" userId="5407b177-5267-4eae-8e10-7a6753e75c54" providerId="ADAL" clId="{FECF2E19-F657-4BE2-A5FC-0207586F5100}" dt="2025-05-02T09:21:00.733" v="6932" actId="20577"/>
          <ac:spMkLst>
            <pc:docMk/>
            <pc:sldMk cId="1059894368" sldId="260"/>
            <ac:spMk id="3" creationId="{082432E0-FFA1-BBC2-FE31-89326C714057}"/>
          </ac:spMkLst>
        </pc:spChg>
        <pc:spChg chg="add mod">
          <ac:chgData name="Lucy L Egan" userId="5407b177-5267-4eae-8e10-7a6753e75c54" providerId="ADAL" clId="{FECF2E19-F657-4BE2-A5FC-0207586F5100}" dt="2025-05-02T09:21:05.157" v="6933" actId="1076"/>
          <ac:spMkLst>
            <pc:docMk/>
            <pc:sldMk cId="1059894368" sldId="260"/>
            <ac:spMk id="4" creationId="{A8507CAA-CA9D-AD39-CFB4-181891A6FDD1}"/>
          </ac:spMkLst>
        </pc:spChg>
        <pc:spChg chg="add del mod">
          <ac:chgData name="Lucy L Egan" userId="5407b177-5267-4eae-8e10-7a6753e75c54" providerId="ADAL" clId="{FECF2E19-F657-4BE2-A5FC-0207586F5100}" dt="2025-05-02T09:21:41.656" v="6968" actId="478"/>
          <ac:spMkLst>
            <pc:docMk/>
            <pc:sldMk cId="1059894368" sldId="260"/>
            <ac:spMk id="5" creationId="{3EE04FC7-3219-0B09-CE6C-04BF01A5B16D}"/>
          </ac:spMkLst>
        </pc:spChg>
      </pc:sldChg>
      <pc:sldChg chg="new del">
        <pc:chgData name="Lucy L Egan" userId="5407b177-5267-4eae-8e10-7a6753e75c54" providerId="ADAL" clId="{FECF2E19-F657-4BE2-A5FC-0207586F5100}" dt="2025-04-30T12:36:31.950" v="184" actId="2696"/>
        <pc:sldMkLst>
          <pc:docMk/>
          <pc:sldMk cId="3028016717" sldId="261"/>
        </pc:sldMkLst>
      </pc:sldChg>
      <pc:sldChg chg="addSp delSp modSp add del mod">
        <pc:chgData name="Lucy L Egan" userId="5407b177-5267-4eae-8e10-7a6753e75c54" providerId="ADAL" clId="{FECF2E19-F657-4BE2-A5FC-0207586F5100}" dt="2025-05-01T19:00:45.586" v="1668" actId="2696"/>
        <pc:sldMkLst>
          <pc:docMk/>
          <pc:sldMk cId="2203645643" sldId="262"/>
        </pc:sldMkLst>
      </pc:sldChg>
      <pc:sldChg chg="new del">
        <pc:chgData name="Lucy L Egan" userId="5407b177-5267-4eae-8e10-7a6753e75c54" providerId="ADAL" clId="{FECF2E19-F657-4BE2-A5FC-0207586F5100}" dt="2025-04-30T21:11:59.671" v="1409" actId="2696"/>
        <pc:sldMkLst>
          <pc:docMk/>
          <pc:sldMk cId="263699365" sldId="263"/>
        </pc:sldMkLst>
      </pc:sldChg>
      <pc:sldChg chg="addSp delSp modSp add mod ord modNotesTx">
        <pc:chgData name="Lucy L Egan" userId="5407b177-5267-4eae-8e10-7a6753e75c54" providerId="ADAL" clId="{FECF2E19-F657-4BE2-A5FC-0207586F5100}" dt="2025-05-02T11:04:34.463" v="11278" actId="20577"/>
        <pc:sldMkLst>
          <pc:docMk/>
          <pc:sldMk cId="1927361154" sldId="264"/>
        </pc:sldMkLst>
        <pc:spChg chg="del mod">
          <ac:chgData name="Lucy L Egan" userId="5407b177-5267-4eae-8e10-7a6753e75c54" providerId="ADAL" clId="{FECF2E19-F657-4BE2-A5FC-0207586F5100}" dt="2025-05-01T19:39:21.613" v="1884" actId="478"/>
          <ac:spMkLst>
            <pc:docMk/>
            <pc:sldMk cId="1927361154" sldId="264"/>
            <ac:spMk id="4" creationId="{48692DD6-C209-B97C-5863-B3DA5FBFA5FA}"/>
          </ac:spMkLst>
        </pc:spChg>
        <pc:spChg chg="add mod">
          <ac:chgData name="Lucy L Egan" userId="5407b177-5267-4eae-8e10-7a6753e75c54" providerId="ADAL" clId="{FECF2E19-F657-4BE2-A5FC-0207586F5100}" dt="2025-05-02T10:43:19.506" v="10686" actId="20577"/>
          <ac:spMkLst>
            <pc:docMk/>
            <pc:sldMk cId="1927361154" sldId="264"/>
            <ac:spMk id="9" creationId="{CE1A2BCE-E28E-32B4-5633-0B4C51F23343}"/>
          </ac:spMkLst>
        </pc:spChg>
        <pc:spChg chg="add mod">
          <ac:chgData name="Lucy L Egan" userId="5407b177-5267-4eae-8e10-7a6753e75c54" providerId="ADAL" clId="{FECF2E19-F657-4BE2-A5FC-0207586F5100}" dt="2025-05-02T08:41:33.551" v="4558" actId="20577"/>
          <ac:spMkLst>
            <pc:docMk/>
            <pc:sldMk cId="1927361154" sldId="264"/>
            <ac:spMk id="10" creationId="{26AB5066-F091-2F9C-C9D8-DECAE35AB428}"/>
          </ac:spMkLst>
        </pc:spChg>
        <pc:spChg chg="add mod">
          <ac:chgData name="Lucy L Egan" userId="5407b177-5267-4eae-8e10-7a6753e75c54" providerId="ADAL" clId="{FECF2E19-F657-4BE2-A5FC-0207586F5100}" dt="2025-05-02T11:04:34.463" v="11278" actId="20577"/>
          <ac:spMkLst>
            <pc:docMk/>
            <pc:sldMk cId="1927361154" sldId="264"/>
            <ac:spMk id="12" creationId="{23642DD0-C044-B6D1-B09E-53D68D1DB1AF}"/>
          </ac:spMkLst>
        </pc:spChg>
        <pc:spChg chg="add mod">
          <ac:chgData name="Lucy L Egan" userId="5407b177-5267-4eae-8e10-7a6753e75c54" providerId="ADAL" clId="{FECF2E19-F657-4BE2-A5FC-0207586F5100}" dt="2025-05-02T10:44:40.955" v="10694" actId="1076"/>
          <ac:spMkLst>
            <pc:docMk/>
            <pc:sldMk cId="1927361154" sldId="264"/>
            <ac:spMk id="14" creationId="{459DE7C4-82B2-527A-6833-288687720994}"/>
          </ac:spMkLst>
        </pc:spChg>
        <pc:graphicFrameChg chg="add del mod modGraphic">
          <ac:chgData name="Lucy L Egan" userId="5407b177-5267-4eae-8e10-7a6753e75c54" providerId="ADAL" clId="{FECF2E19-F657-4BE2-A5FC-0207586F5100}" dt="2025-05-01T19:40:17.736" v="1894" actId="478"/>
          <ac:graphicFrameMkLst>
            <pc:docMk/>
            <pc:sldMk cId="1927361154" sldId="264"/>
            <ac:graphicFrameMk id="5" creationId="{D3541A8B-B4B1-9BFF-16FE-75E70A75E0F9}"/>
          </ac:graphicFrameMkLst>
        </pc:graphicFrameChg>
        <pc:graphicFrameChg chg="add">
          <ac:chgData name="Lucy L Egan" userId="5407b177-5267-4eae-8e10-7a6753e75c54" providerId="ADAL" clId="{FECF2E19-F657-4BE2-A5FC-0207586F5100}" dt="2025-05-01T19:40:23.889" v="1895"/>
          <ac:graphicFrameMkLst>
            <pc:docMk/>
            <pc:sldMk cId="1927361154" sldId="264"/>
            <ac:graphicFrameMk id="6" creationId="{CC46163C-CD1A-E864-CB85-623B09E0A503}"/>
          </ac:graphicFrameMkLst>
        </pc:graphicFrameChg>
        <pc:graphicFrameChg chg="add mod modGraphic">
          <ac:chgData name="Lucy L Egan" userId="5407b177-5267-4eae-8e10-7a6753e75c54" providerId="ADAL" clId="{FECF2E19-F657-4BE2-A5FC-0207586F5100}" dt="2025-05-01T19:43:54.025" v="1973" actId="14100"/>
          <ac:graphicFrameMkLst>
            <pc:docMk/>
            <pc:sldMk cId="1927361154" sldId="264"/>
            <ac:graphicFrameMk id="7" creationId="{243D1F66-01F7-B294-1839-25F543F02E91}"/>
          </ac:graphicFrameMkLst>
        </pc:graphicFrameChg>
        <pc:picChg chg="add del mod">
          <ac:chgData name="Lucy L Egan" userId="5407b177-5267-4eae-8e10-7a6753e75c54" providerId="ADAL" clId="{FECF2E19-F657-4BE2-A5FC-0207586F5100}" dt="2025-05-01T19:41:21.247" v="1908" actId="478"/>
          <ac:picMkLst>
            <pc:docMk/>
            <pc:sldMk cId="1927361154" sldId="264"/>
            <ac:picMk id="2" creationId="{5033EE1B-D4D4-52BD-EA8E-D8708FCFEBF2}"/>
          </ac:picMkLst>
        </pc:picChg>
        <pc:picChg chg="add del mod">
          <ac:chgData name="Lucy L Egan" userId="5407b177-5267-4eae-8e10-7a6753e75c54" providerId="ADAL" clId="{FECF2E19-F657-4BE2-A5FC-0207586F5100}" dt="2025-05-01T19:41:19.762" v="1907" actId="478"/>
          <ac:picMkLst>
            <pc:docMk/>
            <pc:sldMk cId="1927361154" sldId="264"/>
            <ac:picMk id="3" creationId="{C6EC34F5-BEDA-0E67-F871-67641EB8290D}"/>
          </ac:picMkLst>
        </pc:picChg>
        <pc:picChg chg="add mod">
          <ac:chgData name="Lucy L Egan" userId="5407b177-5267-4eae-8e10-7a6753e75c54" providerId="ADAL" clId="{FECF2E19-F657-4BE2-A5FC-0207586F5100}" dt="2025-05-02T10:44:36.812" v="10692" actId="14100"/>
          <ac:picMkLst>
            <pc:docMk/>
            <pc:sldMk cId="1927361154" sldId="264"/>
            <ac:picMk id="8" creationId="{702A89F6-32A3-35F9-AA03-0ACE92E17849}"/>
          </ac:picMkLst>
        </pc:picChg>
      </pc:sldChg>
      <pc:sldChg chg="addSp delSp modSp add mod modNotesTx">
        <pc:chgData name="Lucy L Egan" userId="5407b177-5267-4eae-8e10-7a6753e75c54" providerId="ADAL" clId="{FECF2E19-F657-4BE2-A5FC-0207586F5100}" dt="2025-05-02T11:04:25.081" v="11271" actId="20577"/>
        <pc:sldMkLst>
          <pc:docMk/>
          <pc:sldMk cId="3895863632" sldId="265"/>
        </pc:sldMkLst>
        <pc:spChg chg="mod">
          <ac:chgData name="Lucy L Egan" userId="5407b177-5267-4eae-8e10-7a6753e75c54" providerId="ADAL" clId="{FECF2E19-F657-4BE2-A5FC-0207586F5100}" dt="2025-05-02T08:41:29.318" v="4556" actId="20577"/>
          <ac:spMkLst>
            <pc:docMk/>
            <pc:sldMk cId="3895863632" sldId="265"/>
            <ac:spMk id="4" creationId="{36904DEC-17C1-A77D-DF1B-EB3D559923F3}"/>
          </ac:spMkLst>
        </pc:spChg>
        <pc:spChg chg="add mod">
          <ac:chgData name="Lucy L Egan" userId="5407b177-5267-4eae-8e10-7a6753e75c54" providerId="ADAL" clId="{FECF2E19-F657-4BE2-A5FC-0207586F5100}" dt="2025-05-02T10:46:33.333" v="10701" actId="1076"/>
          <ac:spMkLst>
            <pc:docMk/>
            <pc:sldMk cId="3895863632" sldId="265"/>
            <ac:spMk id="6" creationId="{963FD585-2D50-5177-15C0-C8C93A7ED769}"/>
          </ac:spMkLst>
        </pc:spChg>
        <pc:spChg chg="add mod">
          <ac:chgData name="Lucy L Egan" userId="5407b177-5267-4eae-8e10-7a6753e75c54" providerId="ADAL" clId="{FECF2E19-F657-4BE2-A5FC-0207586F5100}" dt="2025-05-02T11:04:15.063" v="11260" actId="20577"/>
          <ac:spMkLst>
            <pc:docMk/>
            <pc:sldMk cId="3895863632" sldId="265"/>
            <ac:spMk id="12" creationId="{3E583479-D833-449A-75D0-26C41B97D493}"/>
          </ac:spMkLst>
        </pc:spChg>
        <pc:spChg chg="add mod">
          <ac:chgData name="Lucy L Egan" userId="5407b177-5267-4eae-8e10-7a6753e75c54" providerId="ADAL" clId="{FECF2E19-F657-4BE2-A5FC-0207586F5100}" dt="2025-05-02T11:04:20.342" v="11265" actId="20577"/>
          <ac:spMkLst>
            <pc:docMk/>
            <pc:sldMk cId="3895863632" sldId="265"/>
            <ac:spMk id="14" creationId="{CAE60C4D-599C-017D-3F9A-A3A863E4824E}"/>
          </ac:spMkLst>
        </pc:spChg>
        <pc:spChg chg="add mod">
          <ac:chgData name="Lucy L Egan" userId="5407b177-5267-4eae-8e10-7a6753e75c54" providerId="ADAL" clId="{FECF2E19-F657-4BE2-A5FC-0207586F5100}" dt="2025-05-02T11:04:25.081" v="11271" actId="20577"/>
          <ac:spMkLst>
            <pc:docMk/>
            <pc:sldMk cId="3895863632" sldId="265"/>
            <ac:spMk id="16" creationId="{11661508-74C6-D7D3-555C-F8CD1CC2DFA8}"/>
          </ac:spMkLst>
        </pc:spChg>
        <pc:graphicFrameChg chg="add del mod">
          <ac:chgData name="Lucy L Egan" userId="5407b177-5267-4eae-8e10-7a6753e75c54" providerId="ADAL" clId="{FECF2E19-F657-4BE2-A5FC-0207586F5100}" dt="2025-05-01T19:40:36.912" v="1898" actId="478"/>
          <ac:graphicFrameMkLst>
            <pc:docMk/>
            <pc:sldMk cId="3895863632" sldId="265"/>
            <ac:graphicFrameMk id="7" creationId="{A65AA9A9-5CA8-9290-4C3D-68645EF8233F}"/>
          </ac:graphicFrameMkLst>
        </pc:graphicFrameChg>
        <pc:picChg chg="add mod">
          <ac:chgData name="Lucy L Egan" userId="5407b177-5267-4eae-8e10-7a6753e75c54" providerId="ADAL" clId="{FECF2E19-F657-4BE2-A5FC-0207586F5100}" dt="2025-05-02T09:23:53.316" v="7077" actId="14100"/>
          <ac:picMkLst>
            <pc:docMk/>
            <pc:sldMk cId="3895863632" sldId="265"/>
            <ac:picMk id="2" creationId="{20140E1E-A470-3A43-55CB-AD08AB5E4F80}"/>
          </ac:picMkLst>
        </pc:picChg>
        <pc:picChg chg="add del mod modCrop">
          <ac:chgData name="Lucy L Egan" userId="5407b177-5267-4eae-8e10-7a6753e75c54" providerId="ADAL" clId="{FECF2E19-F657-4BE2-A5FC-0207586F5100}" dt="2025-05-01T19:26:25.038" v="1790" actId="478"/>
          <ac:picMkLst>
            <pc:docMk/>
            <pc:sldMk cId="3895863632" sldId="265"/>
            <ac:picMk id="5" creationId="{0F978CD1-5A8E-1F09-3859-CC92B4CE6793}"/>
          </ac:picMkLst>
        </pc:picChg>
        <pc:picChg chg="add del mod">
          <ac:chgData name="Lucy L Egan" userId="5407b177-5267-4eae-8e10-7a6753e75c54" providerId="ADAL" clId="{FECF2E19-F657-4BE2-A5FC-0207586F5100}" dt="2025-05-01T19:41:00.218" v="1903" actId="478"/>
          <ac:picMkLst>
            <pc:docMk/>
            <pc:sldMk cId="3895863632" sldId="265"/>
            <ac:picMk id="8" creationId="{3AB0211E-B730-EDB4-D83F-0643FFE388E4}"/>
          </ac:picMkLst>
        </pc:picChg>
        <pc:picChg chg="add mod">
          <ac:chgData name="Lucy L Egan" userId="5407b177-5267-4eae-8e10-7a6753e75c54" providerId="ADAL" clId="{FECF2E19-F657-4BE2-A5FC-0207586F5100}" dt="2025-05-02T09:28:23.733" v="7114" actId="1076"/>
          <ac:picMkLst>
            <pc:docMk/>
            <pc:sldMk cId="3895863632" sldId="265"/>
            <ac:picMk id="9" creationId="{81F5863B-2797-2D61-E69F-269E43B7EFB2}"/>
          </ac:picMkLst>
        </pc:picChg>
        <pc:picChg chg="add mod">
          <ac:chgData name="Lucy L Egan" userId="5407b177-5267-4eae-8e10-7a6753e75c54" providerId="ADAL" clId="{FECF2E19-F657-4BE2-A5FC-0207586F5100}" dt="2025-05-02T09:24:02.288" v="7079" actId="14100"/>
          <ac:picMkLst>
            <pc:docMk/>
            <pc:sldMk cId="3895863632" sldId="265"/>
            <ac:picMk id="10" creationId="{25A065D0-1E99-B9A8-38C3-7185CD3CC634}"/>
          </ac:picMkLst>
        </pc:picChg>
      </pc:sldChg>
      <pc:sldChg chg="addSp modSp add mod modNotesTx">
        <pc:chgData name="Lucy L Egan" userId="5407b177-5267-4eae-8e10-7a6753e75c54" providerId="ADAL" clId="{FECF2E19-F657-4BE2-A5FC-0207586F5100}" dt="2025-05-02T11:05:49.709" v="11317" actId="14100"/>
        <pc:sldMkLst>
          <pc:docMk/>
          <pc:sldMk cId="944770593" sldId="266"/>
        </pc:sldMkLst>
        <pc:spChg chg="mod">
          <ac:chgData name="Lucy L Egan" userId="5407b177-5267-4eae-8e10-7a6753e75c54" providerId="ADAL" clId="{FECF2E19-F657-4BE2-A5FC-0207586F5100}" dt="2025-04-30T21:13:07.191" v="1456" actId="20577"/>
          <ac:spMkLst>
            <pc:docMk/>
            <pc:sldMk cId="944770593" sldId="266"/>
            <ac:spMk id="4" creationId="{29C817FC-9525-5399-A8B7-E1D03F1FCC5E}"/>
          </ac:spMkLst>
        </pc:spChg>
        <pc:spChg chg="add mod">
          <ac:chgData name="Lucy L Egan" userId="5407b177-5267-4eae-8e10-7a6753e75c54" providerId="ADAL" clId="{FECF2E19-F657-4BE2-A5FC-0207586F5100}" dt="2025-05-02T10:52:39.802" v="10846" actId="1076"/>
          <ac:spMkLst>
            <pc:docMk/>
            <pc:sldMk cId="944770593" sldId="266"/>
            <ac:spMk id="5" creationId="{B982611F-E1CB-EFE9-BF09-D18D9FC9D8CE}"/>
          </ac:spMkLst>
        </pc:spChg>
        <pc:spChg chg="add mod">
          <ac:chgData name="Lucy L Egan" userId="5407b177-5267-4eae-8e10-7a6753e75c54" providerId="ADAL" clId="{FECF2E19-F657-4BE2-A5FC-0207586F5100}" dt="2025-05-02T10:52:41.480" v="10847" actId="1076"/>
          <ac:spMkLst>
            <pc:docMk/>
            <pc:sldMk cId="944770593" sldId="266"/>
            <ac:spMk id="6" creationId="{D4AC1104-2619-6E6C-0ABB-933C02E83FC2}"/>
          </ac:spMkLst>
        </pc:spChg>
        <pc:spChg chg="add mod">
          <ac:chgData name="Lucy L Egan" userId="5407b177-5267-4eae-8e10-7a6753e75c54" providerId="ADAL" clId="{FECF2E19-F657-4BE2-A5FC-0207586F5100}" dt="2025-05-02T11:05:31.546" v="11296" actId="20577"/>
          <ac:spMkLst>
            <pc:docMk/>
            <pc:sldMk cId="944770593" sldId="266"/>
            <ac:spMk id="8" creationId="{578105F6-BBB6-8B7A-0CB1-8FE84E801BB8}"/>
          </ac:spMkLst>
        </pc:spChg>
        <pc:spChg chg="add mod">
          <ac:chgData name="Lucy L Egan" userId="5407b177-5267-4eae-8e10-7a6753e75c54" providerId="ADAL" clId="{FECF2E19-F657-4BE2-A5FC-0207586F5100}" dt="2025-05-02T11:05:49.709" v="11317" actId="14100"/>
          <ac:spMkLst>
            <pc:docMk/>
            <pc:sldMk cId="944770593" sldId="266"/>
            <ac:spMk id="9" creationId="{55ED318B-4EAA-9C7C-2669-CD70ED5CDBCF}"/>
          </ac:spMkLst>
        </pc:spChg>
        <pc:picChg chg="add mod">
          <ac:chgData name="Lucy L Egan" userId="5407b177-5267-4eae-8e10-7a6753e75c54" providerId="ADAL" clId="{FECF2E19-F657-4BE2-A5FC-0207586F5100}" dt="2025-05-02T10:52:43.440" v="10848" actId="14100"/>
          <ac:picMkLst>
            <pc:docMk/>
            <pc:sldMk cId="944770593" sldId="266"/>
            <ac:picMk id="2" creationId="{9AD37EAD-B8E3-5F27-3A92-6DDDD60D6634}"/>
          </ac:picMkLst>
        </pc:picChg>
        <pc:picChg chg="add mod">
          <ac:chgData name="Lucy L Egan" userId="5407b177-5267-4eae-8e10-7a6753e75c54" providerId="ADAL" clId="{FECF2E19-F657-4BE2-A5FC-0207586F5100}" dt="2025-05-02T09:31:54.978" v="7172" actId="14100"/>
          <ac:picMkLst>
            <pc:docMk/>
            <pc:sldMk cId="944770593" sldId="266"/>
            <ac:picMk id="3" creationId="{7E4650D8-450F-BC7B-E396-8BCA397639E9}"/>
          </ac:picMkLst>
        </pc:picChg>
      </pc:sldChg>
      <pc:sldChg chg="addSp delSp modSp add del mod">
        <pc:chgData name="Lucy L Egan" userId="5407b177-5267-4eae-8e10-7a6753e75c54" providerId="ADAL" clId="{FECF2E19-F657-4BE2-A5FC-0207586F5100}" dt="2025-05-01T20:04:19.118" v="2035" actId="2696"/>
        <pc:sldMkLst>
          <pc:docMk/>
          <pc:sldMk cId="1895327715" sldId="267"/>
        </pc:sldMkLst>
        <pc:spChg chg="mod">
          <ac:chgData name="Lucy L Egan" userId="5407b177-5267-4eae-8e10-7a6753e75c54" providerId="ADAL" clId="{FECF2E19-F657-4BE2-A5FC-0207586F5100}" dt="2025-05-01T08:07:35.471" v="1508" actId="20577"/>
          <ac:spMkLst>
            <pc:docMk/>
            <pc:sldMk cId="1895327715" sldId="267"/>
            <ac:spMk id="3" creationId="{1560787B-28EC-2319-800B-71AEFF690E05}"/>
          </ac:spMkLst>
        </pc:spChg>
        <pc:spChg chg="del mod">
          <ac:chgData name="Lucy L Egan" userId="5407b177-5267-4eae-8e10-7a6753e75c54" providerId="ADAL" clId="{FECF2E19-F657-4BE2-A5FC-0207586F5100}" dt="2025-05-01T08:07:36.783" v="1510"/>
          <ac:spMkLst>
            <pc:docMk/>
            <pc:sldMk cId="1895327715" sldId="267"/>
            <ac:spMk id="4" creationId="{E7F380AD-CABD-619D-0B68-CE130F21CF34}"/>
          </ac:spMkLst>
        </pc:spChg>
        <pc:spChg chg="add mod">
          <ac:chgData name="Lucy L Egan" userId="5407b177-5267-4eae-8e10-7a6753e75c54" providerId="ADAL" clId="{FECF2E19-F657-4BE2-A5FC-0207586F5100}" dt="2025-05-01T08:08:01.323" v="1515" actId="1076"/>
          <ac:spMkLst>
            <pc:docMk/>
            <pc:sldMk cId="1895327715" sldId="267"/>
            <ac:spMk id="5" creationId="{698EC421-63C9-2504-98C4-82DEBADF5522}"/>
          </ac:spMkLst>
        </pc:spChg>
      </pc:sldChg>
      <pc:sldChg chg="addSp delSp modSp new del mod setBg modNotesTx">
        <pc:chgData name="Lucy L Egan" userId="5407b177-5267-4eae-8e10-7a6753e75c54" providerId="ADAL" clId="{FECF2E19-F657-4BE2-A5FC-0207586F5100}" dt="2025-05-02T10:49:43.816" v="10784" actId="2696"/>
        <pc:sldMkLst>
          <pc:docMk/>
          <pc:sldMk cId="4066619748" sldId="268"/>
        </pc:sldMkLst>
        <pc:spChg chg="add del mod">
          <ac:chgData name="Lucy L Egan" userId="5407b177-5267-4eae-8e10-7a6753e75c54" providerId="ADAL" clId="{FECF2E19-F657-4BE2-A5FC-0207586F5100}" dt="2025-05-01T20:02:43.520" v="2014" actId="478"/>
          <ac:spMkLst>
            <pc:docMk/>
            <pc:sldMk cId="4066619748" sldId="268"/>
            <ac:spMk id="2" creationId="{6D7A6334-D15C-8021-C245-457311C8ED1C}"/>
          </ac:spMkLst>
        </pc:spChg>
        <pc:spChg chg="add mod">
          <ac:chgData name="Lucy L Egan" userId="5407b177-5267-4eae-8e10-7a6753e75c54" providerId="ADAL" clId="{FECF2E19-F657-4BE2-A5FC-0207586F5100}" dt="2025-05-01T20:03:55.661" v="2034" actId="20577"/>
          <ac:spMkLst>
            <pc:docMk/>
            <pc:sldMk cId="4066619748" sldId="268"/>
            <ac:spMk id="5" creationId="{22AE869A-570D-B8D6-6095-09BD08C05E5E}"/>
          </ac:spMkLst>
        </pc:spChg>
        <pc:picChg chg="add mod">
          <ac:chgData name="Lucy L Egan" userId="5407b177-5267-4eae-8e10-7a6753e75c54" providerId="ADAL" clId="{FECF2E19-F657-4BE2-A5FC-0207586F5100}" dt="2025-05-02T10:44:54.802" v="10695" actId="14100"/>
          <ac:picMkLst>
            <pc:docMk/>
            <pc:sldMk cId="4066619748" sldId="268"/>
            <ac:picMk id="3" creationId="{48B05D87-EAC8-CCD8-34D1-D3E1CD80A818}"/>
          </ac:picMkLst>
        </pc:picChg>
        <pc:picChg chg="add mod">
          <ac:chgData name="Lucy L Egan" userId="5407b177-5267-4eae-8e10-7a6753e75c54" providerId="ADAL" clId="{FECF2E19-F657-4BE2-A5FC-0207586F5100}" dt="2025-05-02T08:49:20.083" v="5326" actId="14100"/>
          <ac:picMkLst>
            <pc:docMk/>
            <pc:sldMk cId="4066619748" sldId="268"/>
            <ac:picMk id="4" creationId="{607FD65A-D7B8-28B8-313D-519933042B6C}"/>
          </ac:picMkLst>
        </pc:picChg>
      </pc:sldChg>
      <pc:sldChg chg="addSp delSp modSp new mod setBg modNotesTx">
        <pc:chgData name="Lucy L Egan" userId="5407b177-5267-4eae-8e10-7a6753e75c54" providerId="ADAL" clId="{FECF2E19-F657-4BE2-A5FC-0207586F5100}" dt="2025-05-02T11:06:55.824" v="11363" actId="20577"/>
        <pc:sldMkLst>
          <pc:docMk/>
          <pc:sldMk cId="1933878266" sldId="269"/>
        </pc:sldMkLst>
        <pc:spChg chg="add del mod">
          <ac:chgData name="Lucy L Egan" userId="5407b177-5267-4eae-8e10-7a6753e75c54" providerId="ADAL" clId="{FECF2E19-F657-4BE2-A5FC-0207586F5100}" dt="2025-05-02T07:58:14.868" v="3869" actId="478"/>
          <ac:spMkLst>
            <pc:docMk/>
            <pc:sldMk cId="1933878266" sldId="269"/>
            <ac:spMk id="2" creationId="{325F440F-A890-0631-6B52-51CCC024AE19}"/>
          </ac:spMkLst>
        </pc:spChg>
        <pc:spChg chg="add mod">
          <ac:chgData name="Lucy L Egan" userId="5407b177-5267-4eae-8e10-7a6753e75c54" providerId="ADAL" clId="{FECF2E19-F657-4BE2-A5FC-0207586F5100}" dt="2025-05-02T11:06:40.797" v="11349" actId="20577"/>
          <ac:spMkLst>
            <pc:docMk/>
            <pc:sldMk cId="1933878266" sldId="269"/>
            <ac:spMk id="5" creationId="{B85FE6D4-5D31-0E7A-5FFF-ECB8EF735B79}"/>
          </ac:spMkLst>
        </pc:spChg>
        <pc:spChg chg="add mod">
          <ac:chgData name="Lucy L Egan" userId="5407b177-5267-4eae-8e10-7a6753e75c54" providerId="ADAL" clId="{FECF2E19-F657-4BE2-A5FC-0207586F5100}" dt="2025-05-02T11:06:55.824" v="11363" actId="20577"/>
          <ac:spMkLst>
            <pc:docMk/>
            <pc:sldMk cId="1933878266" sldId="269"/>
            <ac:spMk id="6" creationId="{7C23BA20-DC48-47F6-46D9-36A4667D155F}"/>
          </ac:spMkLst>
        </pc:spChg>
        <pc:graphicFrameChg chg="add mod modGraphic">
          <ac:chgData name="Lucy L Egan" userId="5407b177-5267-4eae-8e10-7a6753e75c54" providerId="ADAL" clId="{FECF2E19-F657-4BE2-A5FC-0207586F5100}" dt="2025-05-02T08:07:58.088" v="4000" actId="1076"/>
          <ac:graphicFrameMkLst>
            <pc:docMk/>
            <pc:sldMk cId="1933878266" sldId="269"/>
            <ac:graphicFrameMk id="3" creationId="{C172160B-FC39-4E66-8B02-FB57ADAC10F2}"/>
          </ac:graphicFrameMkLst>
        </pc:graphicFrameChg>
        <pc:graphicFrameChg chg="add mod modGraphic">
          <ac:chgData name="Lucy L Egan" userId="5407b177-5267-4eae-8e10-7a6753e75c54" providerId="ADAL" clId="{FECF2E19-F657-4BE2-A5FC-0207586F5100}" dt="2025-05-02T08:09:26.761" v="4024" actId="14734"/>
          <ac:graphicFrameMkLst>
            <pc:docMk/>
            <pc:sldMk cId="1933878266" sldId="269"/>
            <ac:graphicFrameMk id="4" creationId="{8D95B635-DF6C-4503-20E4-6827D8AD05AD}"/>
          </ac:graphicFrameMkLst>
        </pc:graphicFrameChg>
      </pc:sldChg>
      <pc:sldChg chg="addSp delSp modSp new mod setBg modNotesTx">
        <pc:chgData name="Lucy L Egan" userId="5407b177-5267-4eae-8e10-7a6753e75c54" providerId="ADAL" clId="{FECF2E19-F657-4BE2-A5FC-0207586F5100}" dt="2025-05-02T10:11:28.699" v="9023" actId="5793"/>
        <pc:sldMkLst>
          <pc:docMk/>
          <pc:sldMk cId="1547631757" sldId="270"/>
        </pc:sldMkLst>
        <pc:spChg chg="add mod">
          <ac:chgData name="Lucy L Egan" userId="5407b177-5267-4eae-8e10-7a6753e75c54" providerId="ADAL" clId="{FECF2E19-F657-4BE2-A5FC-0207586F5100}" dt="2025-05-02T08:53:40.553" v="5433" actId="404"/>
          <ac:spMkLst>
            <pc:docMk/>
            <pc:sldMk cId="1547631757" sldId="270"/>
            <ac:spMk id="2" creationId="{F81F53B1-44E0-DECA-CCF1-89723D49FE2C}"/>
          </ac:spMkLst>
        </pc:spChg>
        <pc:spChg chg="add mod">
          <ac:chgData name="Lucy L Egan" userId="5407b177-5267-4eae-8e10-7a6753e75c54" providerId="ADAL" clId="{FECF2E19-F657-4BE2-A5FC-0207586F5100}" dt="2025-05-02T10:11:28.699" v="9023" actId="5793"/>
          <ac:spMkLst>
            <pc:docMk/>
            <pc:sldMk cId="1547631757" sldId="270"/>
            <ac:spMk id="3" creationId="{9705576A-CE79-0689-7565-9373EE43B0EE}"/>
          </ac:spMkLst>
        </pc:spChg>
        <pc:spChg chg="add del mod">
          <ac:chgData name="Lucy L Egan" userId="5407b177-5267-4eae-8e10-7a6753e75c54" providerId="ADAL" clId="{FECF2E19-F657-4BE2-A5FC-0207586F5100}" dt="2025-05-02T09:40:58.437" v="7560" actId="478"/>
          <ac:spMkLst>
            <pc:docMk/>
            <pc:sldMk cId="1547631757" sldId="270"/>
            <ac:spMk id="4" creationId="{0E840EAA-0D98-9CBD-1212-AF008BE8FAC7}"/>
          </ac:spMkLst>
        </pc:spChg>
        <pc:spChg chg="add del mod">
          <ac:chgData name="Lucy L Egan" userId="5407b177-5267-4eae-8e10-7a6753e75c54" providerId="ADAL" clId="{FECF2E19-F657-4BE2-A5FC-0207586F5100}" dt="2025-05-02T09:45:25.509" v="8005" actId="478"/>
          <ac:spMkLst>
            <pc:docMk/>
            <pc:sldMk cId="1547631757" sldId="270"/>
            <ac:spMk id="6" creationId="{3A466E8B-65CE-250E-592D-A0D9AF6D7806}"/>
          </ac:spMkLst>
        </pc:spChg>
      </pc:sldChg>
      <pc:sldChg chg="addSp delSp modSp add mod modNotesTx">
        <pc:chgData name="Lucy L Egan" userId="5407b177-5267-4eae-8e10-7a6753e75c54" providerId="ADAL" clId="{FECF2E19-F657-4BE2-A5FC-0207586F5100}" dt="2025-05-02T11:16:32.369" v="11780" actId="20577"/>
        <pc:sldMkLst>
          <pc:docMk/>
          <pc:sldMk cId="3508929292" sldId="271"/>
        </pc:sldMkLst>
        <pc:spChg chg="del mod">
          <ac:chgData name="Lucy L Egan" userId="5407b177-5267-4eae-8e10-7a6753e75c54" providerId="ADAL" clId="{FECF2E19-F657-4BE2-A5FC-0207586F5100}" dt="2025-05-02T07:46:52.213" v="3255" actId="478"/>
          <ac:spMkLst>
            <pc:docMk/>
            <pc:sldMk cId="3508929292" sldId="271"/>
            <ac:spMk id="5" creationId="{300EC915-C3C9-C36D-B12B-B60156719E50}"/>
          </ac:spMkLst>
        </pc:spChg>
        <pc:spChg chg="del">
          <ac:chgData name="Lucy L Egan" userId="5407b177-5267-4eae-8e10-7a6753e75c54" providerId="ADAL" clId="{FECF2E19-F657-4BE2-A5FC-0207586F5100}" dt="2025-05-02T07:46:50.878" v="3253" actId="478"/>
          <ac:spMkLst>
            <pc:docMk/>
            <pc:sldMk cId="3508929292" sldId="271"/>
            <ac:spMk id="6" creationId="{427F7C96-AEC5-7980-6D34-095701454B9E}"/>
          </ac:spMkLst>
        </pc:spChg>
        <pc:spChg chg="add mod">
          <ac:chgData name="Lucy L Egan" userId="5407b177-5267-4eae-8e10-7a6753e75c54" providerId="ADAL" clId="{FECF2E19-F657-4BE2-A5FC-0207586F5100}" dt="2025-05-02T11:07:38.642" v="11367"/>
          <ac:spMkLst>
            <pc:docMk/>
            <pc:sldMk cId="3508929292" sldId="271"/>
            <ac:spMk id="10" creationId="{1B885963-DEC2-A519-DC90-9968255DC65C}"/>
          </ac:spMkLst>
        </pc:spChg>
        <pc:spChg chg="add mod">
          <ac:chgData name="Lucy L Egan" userId="5407b177-5267-4eae-8e10-7a6753e75c54" providerId="ADAL" clId="{FECF2E19-F657-4BE2-A5FC-0207586F5100}" dt="2025-05-02T11:08:13.838" v="11382" actId="1076"/>
          <ac:spMkLst>
            <pc:docMk/>
            <pc:sldMk cId="3508929292" sldId="271"/>
            <ac:spMk id="12" creationId="{EE225B5C-918A-806D-1A90-B03CEE408DD3}"/>
          </ac:spMkLst>
        </pc:spChg>
        <pc:spChg chg="add mod">
          <ac:chgData name="Lucy L Egan" userId="5407b177-5267-4eae-8e10-7a6753e75c54" providerId="ADAL" clId="{FECF2E19-F657-4BE2-A5FC-0207586F5100}" dt="2025-05-02T11:13:24.821" v="11481" actId="1076"/>
          <ac:spMkLst>
            <pc:docMk/>
            <pc:sldMk cId="3508929292" sldId="271"/>
            <ac:spMk id="13" creationId="{FE5CFF3D-747F-17DD-7467-2B04FFB377FA}"/>
          </ac:spMkLst>
        </pc:spChg>
        <pc:spChg chg="add mod">
          <ac:chgData name="Lucy L Egan" userId="5407b177-5267-4eae-8e10-7a6753e75c54" providerId="ADAL" clId="{FECF2E19-F657-4BE2-A5FC-0207586F5100}" dt="2025-05-02T11:15:32.222" v="11596" actId="1076"/>
          <ac:spMkLst>
            <pc:docMk/>
            <pc:sldMk cId="3508929292" sldId="271"/>
            <ac:spMk id="14" creationId="{9BABF644-060D-EE45-EC81-616130F82E80}"/>
          </ac:spMkLst>
        </pc:spChg>
        <pc:spChg chg="add del mod">
          <ac:chgData name="Lucy L Egan" userId="5407b177-5267-4eae-8e10-7a6753e75c54" providerId="ADAL" clId="{FECF2E19-F657-4BE2-A5FC-0207586F5100}" dt="2025-05-02T11:15:19.012" v="11591" actId="478"/>
          <ac:spMkLst>
            <pc:docMk/>
            <pc:sldMk cId="3508929292" sldId="271"/>
            <ac:spMk id="15" creationId="{5322AAD9-AC79-8F51-E550-155202498E4F}"/>
          </ac:spMkLst>
        </pc:spChg>
        <pc:spChg chg="add mod">
          <ac:chgData name="Lucy L Egan" userId="5407b177-5267-4eae-8e10-7a6753e75c54" providerId="ADAL" clId="{FECF2E19-F657-4BE2-A5FC-0207586F5100}" dt="2025-05-02T11:15:28.722" v="11595" actId="1076"/>
          <ac:spMkLst>
            <pc:docMk/>
            <pc:sldMk cId="3508929292" sldId="271"/>
            <ac:spMk id="17" creationId="{437D6C89-E4DF-0677-B159-14DF6F4D78CF}"/>
          </ac:spMkLst>
        </pc:spChg>
        <pc:picChg chg="del">
          <ac:chgData name="Lucy L Egan" userId="5407b177-5267-4eae-8e10-7a6753e75c54" providerId="ADAL" clId="{FECF2E19-F657-4BE2-A5FC-0207586F5100}" dt="2025-05-02T07:46:48.271" v="3251" actId="478"/>
          <ac:picMkLst>
            <pc:docMk/>
            <pc:sldMk cId="3508929292" sldId="271"/>
            <ac:picMk id="2" creationId="{EDA1EC1B-B532-68CB-764D-F4050A8435ED}"/>
          </ac:picMkLst>
        </pc:picChg>
        <pc:picChg chg="del">
          <ac:chgData name="Lucy L Egan" userId="5407b177-5267-4eae-8e10-7a6753e75c54" providerId="ADAL" clId="{FECF2E19-F657-4BE2-A5FC-0207586F5100}" dt="2025-05-02T07:46:48.903" v="3252" actId="478"/>
          <ac:picMkLst>
            <pc:docMk/>
            <pc:sldMk cId="3508929292" sldId="271"/>
            <ac:picMk id="3" creationId="{4757454F-7BDE-36DC-2B44-419528990DCF}"/>
          </ac:picMkLst>
        </pc:picChg>
        <pc:picChg chg="add mod">
          <ac:chgData name="Lucy L Egan" userId="5407b177-5267-4eae-8e10-7a6753e75c54" providerId="ADAL" clId="{FECF2E19-F657-4BE2-A5FC-0207586F5100}" dt="2025-05-02T07:49:03.107" v="3274" actId="14100"/>
          <ac:picMkLst>
            <pc:docMk/>
            <pc:sldMk cId="3508929292" sldId="271"/>
            <ac:picMk id="7" creationId="{DDDDF772-C7BE-EC42-5E63-F5D6EF9B7DA4}"/>
          </ac:picMkLst>
        </pc:picChg>
        <pc:picChg chg="add mod">
          <ac:chgData name="Lucy L Egan" userId="5407b177-5267-4eae-8e10-7a6753e75c54" providerId="ADAL" clId="{FECF2E19-F657-4BE2-A5FC-0207586F5100}" dt="2025-05-02T11:14:38.574" v="11549" actId="1076"/>
          <ac:picMkLst>
            <pc:docMk/>
            <pc:sldMk cId="3508929292" sldId="271"/>
            <ac:picMk id="8" creationId="{BEE9FEB1-49B5-8EA4-146F-7F4543EC436B}"/>
          </ac:picMkLst>
        </pc:picChg>
        <pc:picChg chg="add mod">
          <ac:chgData name="Lucy L Egan" userId="5407b177-5267-4eae-8e10-7a6753e75c54" providerId="ADAL" clId="{FECF2E19-F657-4BE2-A5FC-0207586F5100}" dt="2025-05-02T11:14:01.901" v="11542" actId="14100"/>
          <ac:picMkLst>
            <pc:docMk/>
            <pc:sldMk cId="3508929292" sldId="271"/>
            <ac:picMk id="9" creationId="{1683F8BE-D7D8-6E6B-82A0-0A3A0CD38287}"/>
          </ac:picMkLst>
        </pc:picChg>
        <pc:picChg chg="add mod">
          <ac:chgData name="Lucy L Egan" userId="5407b177-5267-4eae-8e10-7a6753e75c54" providerId="ADAL" clId="{FECF2E19-F657-4BE2-A5FC-0207586F5100}" dt="2025-05-02T11:14:52.394" v="11556" actId="1076"/>
          <ac:picMkLst>
            <pc:docMk/>
            <pc:sldMk cId="3508929292" sldId="271"/>
            <ac:picMk id="16" creationId="{64AD52F9-91CF-0129-E0D4-8091006D92A7}"/>
          </ac:picMkLst>
        </pc:picChg>
      </pc:sldChg>
      <pc:sldChg chg="addSp modSp new mod ord setBg">
        <pc:chgData name="Lucy L Egan" userId="5407b177-5267-4eae-8e10-7a6753e75c54" providerId="ADAL" clId="{FECF2E19-F657-4BE2-A5FC-0207586F5100}" dt="2025-05-02T11:12:46.405" v="11479" actId="113"/>
        <pc:sldMkLst>
          <pc:docMk/>
          <pc:sldMk cId="4216864705" sldId="272"/>
        </pc:sldMkLst>
        <pc:spChg chg="add mod">
          <ac:chgData name="Lucy L Egan" userId="5407b177-5267-4eae-8e10-7a6753e75c54" providerId="ADAL" clId="{FECF2E19-F657-4BE2-A5FC-0207586F5100}" dt="2025-05-02T08:19:51.548" v="4246" actId="1076"/>
          <ac:spMkLst>
            <pc:docMk/>
            <pc:sldMk cId="4216864705" sldId="272"/>
            <ac:spMk id="2" creationId="{A3B4987F-7147-C0C8-9F59-8049CEBE4560}"/>
          </ac:spMkLst>
        </pc:spChg>
        <pc:spChg chg="add mod">
          <ac:chgData name="Lucy L Egan" userId="5407b177-5267-4eae-8e10-7a6753e75c54" providerId="ADAL" clId="{FECF2E19-F657-4BE2-A5FC-0207586F5100}" dt="2025-05-02T11:12:46.405" v="11479" actId="113"/>
          <ac:spMkLst>
            <pc:docMk/>
            <pc:sldMk cId="4216864705" sldId="272"/>
            <ac:spMk id="4" creationId="{4FDA1ABD-1802-0795-8D31-4E97D1549CDB}"/>
          </ac:spMkLst>
        </pc:spChg>
      </pc:sldChg>
      <pc:sldChg chg="add">
        <pc:chgData name="Lucy L Egan" userId="5407b177-5267-4eae-8e10-7a6753e75c54" providerId="ADAL" clId="{FECF2E19-F657-4BE2-A5FC-0207586F5100}" dt="2025-05-02T08:53:06.028" v="5394" actId="2890"/>
        <pc:sldMkLst>
          <pc:docMk/>
          <pc:sldMk cId="3126527370"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89792F-DFA3-473C-ACEF-A4967B2BD017}" type="datetimeFigureOut">
              <a:rPr lang="en-GB" smtClean="0"/>
              <a:t>01/05/2025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42EF7F-0BAC-4743-B7E8-62EA34DD5039}" type="slidenum">
              <a:rPr lang="en-GB" smtClean="0"/>
              <a:t>‹#›</a:t>
            </a:fld>
            <a:endParaRPr lang="en-GB"/>
          </a:p>
        </p:txBody>
      </p:sp>
    </p:spTree>
    <p:extLst>
      <p:ext uri="{BB962C8B-B14F-4D97-AF65-F5344CB8AC3E}">
        <p14:creationId xmlns:p14="http://schemas.microsoft.com/office/powerpoint/2010/main" val="1202418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Still in the early stages of development, the details have not yet been released</a:t>
            </a:r>
          </a:p>
        </p:txBody>
      </p:sp>
      <p:sp>
        <p:nvSpPr>
          <p:cNvPr id="4" name="Slide Number Placeholder 3"/>
          <p:cNvSpPr>
            <a:spLocks noGrp="1"/>
          </p:cNvSpPr>
          <p:nvPr>
            <p:ph type="sldNum" sz="quarter" idx="5"/>
          </p:nvPr>
        </p:nvSpPr>
        <p:spPr/>
        <p:txBody>
          <a:bodyPr/>
          <a:lstStyle/>
          <a:p>
            <a:fld id="{5042EF7F-0BAC-4743-B7E8-62EA34DD5039}" type="slidenum">
              <a:rPr lang="en-GB" smtClean="0"/>
              <a:t>1</a:t>
            </a:fld>
            <a:endParaRPr lang="en-GB"/>
          </a:p>
        </p:txBody>
      </p:sp>
    </p:spTree>
    <p:extLst>
      <p:ext uri="{BB962C8B-B14F-4D97-AF65-F5344CB8AC3E}">
        <p14:creationId xmlns:p14="http://schemas.microsoft.com/office/powerpoint/2010/main" val="78969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CC – ag= leading cause. Extreme weather causing strain – flooding = 19% loss of income 2023. Oct 22 – Mar 24 = wettest 18n months ever recorded. Heatwave 2022 40C crops withered, higher feed costs. Becoming more severe.</a:t>
            </a:r>
          </a:p>
          <a:p>
            <a:pPr marL="171450" indent="-171450">
              <a:buFont typeface="Arial" panose="020B0604020202020204" pitchFamily="34" charset="0"/>
              <a:buChar char="•"/>
            </a:pPr>
            <a:r>
              <a:rPr lang="en-GB" dirty="0"/>
              <a:t>B- depleted due to farming - intensive methods degrade soil, pollute watercourses - </a:t>
            </a:r>
            <a:r>
              <a:rPr lang="en-GB" sz="1800" dirty="0">
                <a:effectLst/>
                <a:latin typeface="Aptos" panose="020B0004020202020204" pitchFamily="34" charset="0"/>
                <a:ea typeface="Aptos" panose="020B0004020202020204" pitchFamily="34" charset="0"/>
                <a:cs typeface="Times New Roman" panose="02020603050405020304" pitchFamily="18" charset="0"/>
              </a:rPr>
              <a:t>State of Nature Report – protecting= nature based solution to CC </a:t>
            </a:r>
            <a:r>
              <a:rPr lang="en-GB" sz="1800" dirty="0" err="1">
                <a:effectLst/>
                <a:latin typeface="Aptos" panose="020B0004020202020204" pitchFamily="34" charset="0"/>
                <a:ea typeface="Aptos" panose="020B0004020202020204" pitchFamily="34" charset="0"/>
                <a:cs typeface="Times New Roman" panose="02020603050405020304" pitchFamily="18" charset="0"/>
              </a:rPr>
              <a:t>ansorb</a:t>
            </a:r>
            <a:r>
              <a:rPr lang="en-GB" sz="1800" dirty="0">
                <a:effectLst/>
                <a:latin typeface="Aptos" panose="020B0004020202020204" pitchFamily="34" charset="0"/>
                <a:ea typeface="Aptos" panose="020B0004020202020204" pitchFamily="34" charset="0"/>
                <a:cs typeface="Times New Roman" panose="02020603050405020304" pitchFamily="18" charset="0"/>
              </a:rPr>
              <a:t> emissions</a:t>
            </a:r>
            <a:endParaRPr lang="en-GB" dirty="0"/>
          </a:p>
          <a:p>
            <a:pPr marL="171450" indent="-171450">
              <a:buFont typeface="Arial" panose="020B0604020202020204" pitchFamily="34" charset="0"/>
              <a:buChar char="•"/>
            </a:pPr>
            <a:r>
              <a:rPr lang="en-GB" dirty="0"/>
              <a:t>DFS- world market price declining, DEFRA, 2023 – global events, increased fertiliser and fuel costs- weather events reduction in livestock – lambs dying hypothermia 2024</a:t>
            </a:r>
          </a:p>
          <a:p>
            <a:pPr marL="171450" indent="-171450">
              <a:buFont typeface="Arial" panose="020B0604020202020204" pitchFamily="34" charset="0"/>
              <a:buChar char="•"/>
            </a:pPr>
            <a:r>
              <a:rPr lang="en-GB" dirty="0"/>
              <a:t>Lot of opportunity to get paid for benefiting the environment – SFS – moving away from CAP after Brexit means no more BPS – new way to pay farmers for environmental goods – met with backlash – prompting slogan – unworkable – worried about loss of land, 10% coverage of trees </a:t>
            </a:r>
          </a:p>
        </p:txBody>
      </p:sp>
      <p:sp>
        <p:nvSpPr>
          <p:cNvPr id="4" name="Slide Number Placeholder 3"/>
          <p:cNvSpPr>
            <a:spLocks noGrp="1"/>
          </p:cNvSpPr>
          <p:nvPr>
            <p:ph type="sldNum" sz="quarter" idx="5"/>
          </p:nvPr>
        </p:nvSpPr>
        <p:spPr/>
        <p:txBody>
          <a:bodyPr/>
          <a:lstStyle/>
          <a:p>
            <a:fld id="{5042EF7F-0BAC-4743-B7E8-62EA34DD5039}" type="slidenum">
              <a:rPr lang="en-GB" smtClean="0"/>
              <a:t>2</a:t>
            </a:fld>
            <a:endParaRPr lang="en-GB"/>
          </a:p>
        </p:txBody>
      </p:sp>
    </p:spTree>
    <p:extLst>
      <p:ext uri="{BB962C8B-B14F-4D97-AF65-F5344CB8AC3E}">
        <p14:creationId xmlns:p14="http://schemas.microsoft.com/office/powerpoint/2010/main" val="1364353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benefit of improving the sustainability of the farm</a:t>
            </a:r>
          </a:p>
          <a:p>
            <a:pPr marL="171450" indent="-171450">
              <a:buFont typeface="Arial" panose="020B0604020202020204" pitchFamily="34" charset="0"/>
              <a:buChar char="•"/>
            </a:pPr>
            <a:r>
              <a:rPr lang="en-GB" dirty="0"/>
              <a:t>The ease of applying with the scheme</a:t>
            </a:r>
          </a:p>
          <a:p>
            <a:pPr marL="171450" indent="-171450">
              <a:buFont typeface="Arial" panose="020B0604020202020204" pitchFamily="34" charset="0"/>
              <a:buChar char="•"/>
            </a:pPr>
            <a:r>
              <a:rPr lang="en-GB" dirty="0"/>
              <a:t>Farms across Wales can benefit from the step by step guide approach and the ease of implementation</a:t>
            </a:r>
          </a:p>
          <a:p>
            <a:pPr marL="171450" indent="-171450">
              <a:buFont typeface="Arial" panose="020B0604020202020204" pitchFamily="34" charset="0"/>
              <a:buChar char="•"/>
            </a:pPr>
            <a:r>
              <a:rPr lang="en-GB" dirty="0">
                <a:solidFill>
                  <a:schemeClr val="tx2">
                    <a:lumMod val="50000"/>
                    <a:lumOff val="50000"/>
                  </a:schemeClr>
                </a:solidFill>
              </a:rPr>
              <a:t>Allow farmers to achieve the criteria necessary for payment under the SFS, enhance biodiversity and improve the viability and the environmental impact of the </a:t>
            </a:r>
            <a:r>
              <a:rPr lang="en-GB" dirty="0" err="1">
                <a:solidFill>
                  <a:schemeClr val="tx2">
                    <a:lumMod val="50000"/>
                    <a:lumOff val="50000"/>
                  </a:schemeClr>
                </a:solidFill>
              </a:rPr>
              <a:t>famrs</a:t>
            </a:r>
            <a:endParaRPr lang="en-GB" dirty="0">
              <a:solidFill>
                <a:schemeClr val="tx2">
                  <a:lumMod val="50000"/>
                  <a:lumOff val="50000"/>
                </a:schemeClr>
              </a:solidFill>
            </a:endParaRPr>
          </a:p>
          <a:p>
            <a:pPr marL="171450" indent="-171450">
              <a:buFont typeface="Arial" panose="020B0604020202020204" pitchFamily="34" charset="0"/>
              <a:buChar char="•"/>
            </a:pPr>
            <a:r>
              <a:rPr lang="en-GB" dirty="0">
                <a:solidFill>
                  <a:schemeClr val="tx2">
                    <a:lumMod val="50000"/>
                    <a:lumOff val="50000"/>
                  </a:schemeClr>
                </a:solidFill>
              </a:rPr>
              <a:t>Communicating directly with farmers and listening to their opinions on how to make it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calculate how much of the farm already contributes towards the scheme and provide management suggestions to enable the attainment of the remaining percentage requirement.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Visit the selected farms and conduct a site audit of the current state of the farm, determine what habitats are there and how they are currently managed.</a:t>
            </a:r>
            <a:endParaRPr lang="en-GB" dirty="0">
              <a:solidFill>
                <a:schemeClr val="tx2">
                  <a:lumMod val="50000"/>
                  <a:lumOff val="50000"/>
                </a:schemeClr>
              </a:solidFill>
            </a:endParaRP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No details on how it will work – there will be a NRW rep conducting a </a:t>
            </a:r>
            <a:r>
              <a:rPr lang="en-GB" sz="1800" dirty="0">
                <a:effectLst/>
                <a:latin typeface="Aptos" panose="020B0004020202020204" pitchFamily="34" charset="0"/>
                <a:ea typeface="Aptos" panose="020B0004020202020204" pitchFamily="34" charset="0"/>
                <a:cs typeface="Times New Roman" panose="02020603050405020304" pitchFamily="18" charset="0"/>
              </a:rPr>
              <a:t> Farming Connect Key Performance Indicator Tool, which will be made available in spring 2025</a:t>
            </a:r>
          </a:p>
          <a:p>
            <a:pPr marL="171450" indent="-171450">
              <a:buFont typeface="Arial" panose="020B0604020202020204" pitchFamily="34" charset="0"/>
              <a:buChar char="•"/>
            </a:pPr>
            <a:r>
              <a:rPr lang="en-GB" sz="1800" dirty="0">
                <a:effectLst/>
                <a:latin typeface="Aptos" panose="020B0004020202020204" pitchFamily="34" charset="0"/>
                <a:cs typeface="Times New Roman" panose="02020603050405020304" pitchFamily="18" charset="0"/>
              </a:rPr>
              <a:t>No baseline – no management plans, documents to see where there has been work or improvements</a:t>
            </a:r>
          </a:p>
          <a:p>
            <a:pPr marL="171450" indent="-171450">
              <a:buFont typeface="Arial" panose="020B0604020202020204" pitchFamily="34" charset="0"/>
              <a:buChar char="•"/>
            </a:pPr>
            <a:r>
              <a:rPr lang="en-GB" sz="1800" dirty="0">
                <a:effectLst/>
                <a:latin typeface="Aptos" panose="020B0004020202020204" pitchFamily="34" charset="0"/>
                <a:cs typeface="Times New Roman" panose="02020603050405020304" pitchFamily="18" charset="0"/>
              </a:rPr>
              <a:t>No flora/ fauna – no pollinations, </a:t>
            </a:r>
            <a:r>
              <a:rPr lang="en-GB" sz="1800" dirty="0" err="1">
                <a:effectLst/>
                <a:latin typeface="Aptos" panose="020B0004020202020204" pitchFamily="34" charset="0"/>
                <a:cs typeface="Times New Roman" panose="02020603050405020304" pitchFamily="18" charset="0"/>
              </a:rPr>
              <a:t>imsects</a:t>
            </a:r>
            <a:r>
              <a:rPr lang="en-GB" sz="1800" dirty="0">
                <a:effectLst/>
                <a:latin typeface="Aptos" panose="020B0004020202020204" pitchFamily="34" charset="0"/>
                <a:cs typeface="Times New Roman" panose="02020603050405020304" pitchFamily="18" charset="0"/>
              </a:rPr>
              <a:t>, biodiversity assessment – was easier to find gaps </a:t>
            </a:r>
          </a:p>
          <a:p>
            <a:pPr marL="171450" indent="-171450">
              <a:buFont typeface="Arial" panose="020B0604020202020204" pitchFamily="34" charset="0"/>
              <a:buChar char="•"/>
            </a:pPr>
            <a:r>
              <a:rPr lang="en-GB" sz="1800" dirty="0">
                <a:effectLst/>
                <a:latin typeface="Aptos" panose="020B0004020202020204" pitchFamily="34" charset="0"/>
                <a:cs typeface="Times New Roman" panose="02020603050405020304" pitchFamily="18" charset="0"/>
              </a:rPr>
              <a:t>17 universal actions in SFS, cannot do them all – can be applied to all farm types </a:t>
            </a:r>
            <a:endParaRPr lang="en-GB" dirty="0"/>
          </a:p>
        </p:txBody>
      </p:sp>
      <p:sp>
        <p:nvSpPr>
          <p:cNvPr id="4" name="Slide Number Placeholder 3"/>
          <p:cNvSpPr>
            <a:spLocks noGrp="1"/>
          </p:cNvSpPr>
          <p:nvPr>
            <p:ph type="sldNum" sz="quarter" idx="5"/>
          </p:nvPr>
        </p:nvSpPr>
        <p:spPr/>
        <p:txBody>
          <a:bodyPr/>
          <a:lstStyle/>
          <a:p>
            <a:fld id="{5042EF7F-0BAC-4743-B7E8-62EA34DD5039}" type="slidenum">
              <a:rPr lang="en-GB" smtClean="0"/>
              <a:t>3</a:t>
            </a:fld>
            <a:endParaRPr lang="en-GB"/>
          </a:p>
        </p:txBody>
      </p:sp>
    </p:spTree>
    <p:extLst>
      <p:ext uri="{BB962C8B-B14F-4D97-AF65-F5344CB8AC3E}">
        <p14:creationId xmlns:p14="http://schemas.microsoft.com/office/powerpoint/2010/main" val="690789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Not looking at profitability but the efficiency and effectiveness </a:t>
            </a:r>
          </a:p>
          <a:p>
            <a:pPr marL="171450" indent="-171450">
              <a:buFont typeface="Arial" panose="020B0604020202020204" pitchFamily="34" charset="0"/>
              <a:buChar char="•"/>
            </a:pPr>
            <a:r>
              <a:rPr lang="en-GB" dirty="0"/>
              <a:t>How can I persuade farmers to engage in the scheme – they don’t like to be told what to do – how can I show them it is easy/ cheap? </a:t>
            </a:r>
          </a:p>
        </p:txBody>
      </p:sp>
      <p:sp>
        <p:nvSpPr>
          <p:cNvPr id="4" name="Slide Number Placeholder 3"/>
          <p:cNvSpPr>
            <a:spLocks noGrp="1"/>
          </p:cNvSpPr>
          <p:nvPr>
            <p:ph type="sldNum" sz="quarter" idx="5"/>
          </p:nvPr>
        </p:nvSpPr>
        <p:spPr/>
        <p:txBody>
          <a:bodyPr/>
          <a:lstStyle/>
          <a:p>
            <a:fld id="{5042EF7F-0BAC-4743-B7E8-62EA34DD5039}" type="slidenum">
              <a:rPr lang="en-GB" smtClean="0"/>
              <a:t>4</a:t>
            </a:fld>
            <a:endParaRPr lang="en-GB"/>
          </a:p>
        </p:txBody>
      </p:sp>
    </p:spTree>
    <p:extLst>
      <p:ext uri="{BB962C8B-B14F-4D97-AF65-F5344CB8AC3E}">
        <p14:creationId xmlns:p14="http://schemas.microsoft.com/office/powerpoint/2010/main" val="186892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Step 1 – select the farms – physical features and willing to participate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Two farms were assessed as part of this study, one livestock and one dairy - represent most Welsh farming - seven farms were identified geographically woodland, waterways and geography e.g. slope.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Carmarthen</a:t>
            </a:r>
            <a:r>
              <a:rPr lang="en-GB" sz="1800" b="1" dirty="0">
                <a:effectLst/>
                <a:latin typeface="Aptos" panose="020B0004020202020204" pitchFamily="34" charset="0"/>
                <a:ea typeface="Aptos" panose="020B0004020202020204" pitchFamily="34" charset="0"/>
                <a:cs typeface="Times New Roman" panose="02020603050405020304" pitchFamily="18" charset="0"/>
              </a:rPr>
              <a:t> </a:t>
            </a:r>
            <a:r>
              <a:rPr lang="en-GB" sz="1800" dirty="0">
                <a:effectLst/>
                <a:latin typeface="Aptos" panose="020B0004020202020204" pitchFamily="34" charset="0"/>
                <a:ea typeface="Aptos" panose="020B0004020202020204" pitchFamily="34" charset="0"/>
                <a:cs typeface="Times New Roman" panose="02020603050405020304" pitchFamily="18" charset="0"/>
              </a:rPr>
              <a:t>typically has mild winters (5°C) and warm summers (18°C-22°C) - 700-900mm of rainfall annually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climate and geography of Carmarthenshire are categorised as an LFA, resulting in the majority of agricultural land use being sheep and cattle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both farms sit on a bed of freely draining, slightly acid-loamy soils, considered ideal for agriculture due to their ability to drain and retain nutrient</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farm's size and whether they are already part of or previously participated in an AES, current management of the farm and the challenges they may face were asked – gather baseline</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Carry out informal interview to gather background of farm – size, farm type. If part of any scheme? Any management/ challenges – ascertain a baseline and if they are willing to comply with the scheme/ believe it will work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From this, the livestock farmer was not keen on environmental work, didn’t really care and had done no work to improve the farm environmental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Livestock farmer was more enthusiastic, planted 6 miles of hedgerows over 10 years but admitted was for keeping livestock in – cut bi annually, cared about the environment </a:t>
            </a:r>
          </a:p>
        </p:txBody>
      </p:sp>
      <p:sp>
        <p:nvSpPr>
          <p:cNvPr id="4" name="Slide Number Placeholder 3"/>
          <p:cNvSpPr>
            <a:spLocks noGrp="1"/>
          </p:cNvSpPr>
          <p:nvPr>
            <p:ph type="sldNum" sz="quarter" idx="5"/>
          </p:nvPr>
        </p:nvSpPr>
        <p:spPr/>
        <p:txBody>
          <a:bodyPr/>
          <a:lstStyle/>
          <a:p>
            <a:fld id="{5042EF7F-0BAC-4743-B7E8-62EA34DD5039}" type="slidenum">
              <a:rPr lang="en-GB" smtClean="0"/>
              <a:t>5</a:t>
            </a:fld>
            <a:endParaRPr lang="en-GB"/>
          </a:p>
        </p:txBody>
      </p:sp>
    </p:spTree>
    <p:extLst>
      <p:ext uri="{BB962C8B-B14F-4D97-AF65-F5344CB8AC3E}">
        <p14:creationId xmlns:p14="http://schemas.microsoft.com/office/powerpoint/2010/main" val="925053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Field surveys were undertaken in January, February and March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indicators below in Table 1 are based on survey methods in the DEFRA Hedgerow Survey Handbook (2007 - makes it easy to observe or identify without using specialist equipment - engage with and easy-to-follow and minimum-effort method - </a:t>
            </a:r>
            <a:r>
              <a:rPr lang="en-GB" sz="1800" dirty="0"/>
              <a:t>– informed by farmers of what is achievable – interview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30m sample sections of the hedgerows were analysed, following the Hedgerow Regulations (1997).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selecting nine hedgerows within a 1km square using a grid overlay and picking the closest hedgerow to the centre point</a:t>
            </a:r>
            <a:endParaRPr lang="en-GB" sz="18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wildflower margins and pollinator abundance, were removed due to not being viable for this study. </a:t>
            </a:r>
          </a:p>
          <a:p>
            <a:pPr marL="171450" indent="-171450">
              <a:buFont typeface="Arial" panose="020B0604020202020204" pitchFamily="34" charset="0"/>
              <a:buChar cha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Ad Libitum sampling used in observational studies - areas of soil compaction -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may be used to confirm theories.  </a:t>
            </a:r>
          </a:p>
          <a:p>
            <a:pPr marL="171450" indent="-171450">
              <a:buFont typeface="Arial" panose="020B0604020202020204" pitchFamily="34" charset="0"/>
              <a:buChar char="•"/>
            </a:pP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GIS – map f</a:t>
            </a:r>
            <a:r>
              <a:rPr lang="en-GB" sz="1800" dirty="0">
                <a:effectLst/>
                <a:latin typeface="Aptos" panose="020B0004020202020204" pitchFamily="34" charset="0"/>
                <a:ea typeface="Aptos" panose="020B0004020202020204" pitchFamily="34" charset="0"/>
                <a:cs typeface="Times New Roman" panose="02020603050405020304" pitchFamily="18" charset="0"/>
              </a:rPr>
              <a:t>arm boundaries, hedgerows, woodland blocks and improvement suggestions.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 visual tool to display data and to calculate how much of the farm has habitats that are currently being managed, which will be established through a site audit and conversations with the farmer.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verify if the farm currently has 10% of tree cover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The lengths and widths of hedgerows can be determined by the digitisation from aerial imagery. From this digitisation, the assets of the farm, such as hedgerows and woodlands, will allow the extraction of parameters e.g. lengths and heights, which will infer the percentage of the farm currently qualifying for the SFS.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CHM calculated using LiDAR – anything less than 1m removed - </a:t>
            </a:r>
            <a:r>
              <a:rPr lang="en-GB" sz="1800" dirty="0">
                <a:effectLst/>
                <a:latin typeface="Aptos" panose="020B0004020202020204" pitchFamily="34" charset="0"/>
                <a:ea typeface="Aptos" panose="020B0004020202020204" pitchFamily="34" charset="0"/>
                <a:cs typeface="Times New Roman" panose="02020603050405020304" pitchFamily="18" charset="0"/>
              </a:rPr>
              <a:t>remove the vegetation in open fields/clearings- not to skew results,</a:t>
            </a:r>
          </a:p>
          <a:p>
            <a:pPr marL="285750" lvl="0" indent="-285750" algn="just">
              <a:lnSpc>
                <a:spcPct val="200000"/>
              </a:lnSpc>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ZS- Total area that is covered by vegetation greater than one metre. - The average vegetation height for that vegetation. The maximum vegetation height.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A buffer zone in GIS is a zone created around a special feature, e.g. points, lines, or polygons, at a specified distance A one-metre distance was chosen, as the average width of the hedgerows was two metres.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It is important to note that the farmer will not be expected to create GIS maps; it is only used as part of this study to create a baseline, calculate the area of qualifying habitats and visually display data.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042EF7F-0BAC-4743-B7E8-62EA34DD5039}" type="slidenum">
              <a:rPr lang="en-GB" smtClean="0"/>
              <a:t>6</a:t>
            </a:fld>
            <a:endParaRPr lang="en-GB"/>
          </a:p>
        </p:txBody>
      </p:sp>
    </p:spTree>
    <p:extLst>
      <p:ext uri="{BB962C8B-B14F-4D97-AF65-F5344CB8AC3E}">
        <p14:creationId xmlns:p14="http://schemas.microsoft.com/office/powerpoint/2010/main" val="502363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Using Lidar to get baseline – already hit the 10% target </a:t>
            </a:r>
          </a:p>
        </p:txBody>
      </p:sp>
      <p:sp>
        <p:nvSpPr>
          <p:cNvPr id="4" name="Slide Number Placeholder 3"/>
          <p:cNvSpPr>
            <a:spLocks noGrp="1"/>
          </p:cNvSpPr>
          <p:nvPr>
            <p:ph type="sldNum" sz="quarter" idx="5"/>
          </p:nvPr>
        </p:nvSpPr>
        <p:spPr/>
        <p:txBody>
          <a:bodyPr/>
          <a:lstStyle/>
          <a:p>
            <a:fld id="{5042EF7F-0BAC-4743-B7E8-62EA34DD5039}" type="slidenum">
              <a:rPr lang="en-GB" smtClean="0"/>
              <a:t>7</a:t>
            </a:fld>
            <a:endParaRPr lang="en-GB"/>
          </a:p>
        </p:txBody>
      </p:sp>
    </p:spTree>
    <p:extLst>
      <p:ext uri="{BB962C8B-B14F-4D97-AF65-F5344CB8AC3E}">
        <p14:creationId xmlns:p14="http://schemas.microsoft.com/office/powerpoint/2010/main" val="2410587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5E86A-0F47-119F-859C-0D7789660D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7DCD5-2BB0-5644-1A31-B173E05841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E34DAC-133E-378C-B219-3B5CF13A35F9}"/>
              </a:ext>
            </a:extLst>
          </p:cNvPr>
          <p:cNvSpPr>
            <a:spLocks noGrp="1"/>
          </p:cNvSpPr>
          <p:nvPr>
            <p:ph type="body" idx="1"/>
          </p:nvPr>
        </p:nvSpPr>
        <p:spPr/>
        <p:txBody>
          <a:bodyPr/>
          <a:lstStyle/>
          <a:p>
            <a:pPr marL="171450" indent="-171450">
              <a:buFont typeface="Arial" panose="020B0604020202020204" pitchFamily="34" charset="0"/>
              <a:buChar char="•"/>
            </a:pPr>
            <a:r>
              <a:rPr lang="en-GB" dirty="0"/>
              <a:t>Lidar problematic – shows little to no vegetation cover but satellite and site audit confirm there was – there is merit, </a:t>
            </a:r>
            <a:r>
              <a:rPr lang="en-GB" dirty="0" err="1"/>
              <a:t>goves</a:t>
            </a:r>
            <a:r>
              <a:rPr lang="en-GB" dirty="0"/>
              <a:t> a overview and baseline but not accurate and a site audit is the way forward to get a clear picture</a:t>
            </a:r>
          </a:p>
          <a:p>
            <a:pPr marL="171450" indent="-171450">
              <a:buFont typeface="Arial" panose="020B0604020202020204" pitchFamily="34" charset="0"/>
              <a:buChar char="•"/>
            </a:pPr>
            <a:r>
              <a:rPr lang="en-GB" dirty="0"/>
              <a:t>Ad Libitum – used to confirm theories – cannot access the river but the slope and soil erosion allows for educated guess there is runoff in river </a:t>
            </a:r>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To improve the area, an array of species that include wildflowers and ferns dispersed amongst willows, alders, hazel, birch (</a:t>
            </a:r>
            <a:r>
              <a:rPr lang="en-GB" sz="1800" i="1" dirty="0">
                <a:effectLst/>
                <a:latin typeface="Aptos" panose="020B0004020202020204" pitchFamily="34" charset="0"/>
                <a:ea typeface="Aptos" panose="020B0004020202020204" pitchFamily="34" charset="0"/>
                <a:cs typeface="Times New Roman" panose="02020603050405020304" pitchFamily="18" charset="0"/>
              </a:rPr>
              <a:t>Betula</a:t>
            </a:r>
            <a:r>
              <a:rPr lang="en-GB" sz="1800" b="1" dirty="0">
                <a:effectLst/>
                <a:latin typeface="Aptos" panose="020B0004020202020204" pitchFamily="34" charset="0"/>
                <a:ea typeface="Aptos" panose="020B0004020202020204" pitchFamily="34" charset="0"/>
                <a:cs typeface="Times New Roman" panose="02020603050405020304" pitchFamily="18" charset="0"/>
              </a:rPr>
              <a:t>)</a:t>
            </a:r>
            <a:r>
              <a:rPr lang="en-GB" sz="1800" dirty="0">
                <a:effectLst/>
                <a:latin typeface="Aptos" panose="020B0004020202020204" pitchFamily="34" charset="0"/>
                <a:ea typeface="Aptos" panose="020B0004020202020204" pitchFamily="34" charset="0"/>
                <a:cs typeface="Times New Roman" panose="02020603050405020304" pitchFamily="18" charset="0"/>
              </a:rPr>
              <a:t> and oak trees to improve the structure of the riverbank and absorb water </a:t>
            </a:r>
            <a:endParaRPr lang="en-GB" dirty="0"/>
          </a:p>
          <a:p>
            <a:pPr marL="171450" indent="-1714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Farmers are apprehensive about the potential loss of land from planting trees under the SFS - </a:t>
            </a:r>
            <a:r>
              <a:rPr lang="en-GB" dirty="0"/>
              <a:t>Quick/ easy/ cheap ways to persuade farmers hedgerow junctions/ A shape – adds extra 1% to coverage </a:t>
            </a:r>
          </a:p>
          <a:p>
            <a:pPr marL="171450" indent="-171450">
              <a:buFont typeface="Arial" panose="020B0604020202020204" pitchFamily="34" charset="0"/>
              <a:buChar char="•"/>
            </a:pPr>
            <a:r>
              <a:rPr lang="en-GB" dirty="0"/>
              <a:t>WF- remove non native species – </a:t>
            </a:r>
            <a:r>
              <a:rPr lang="en-GB" dirty="0" err="1"/>
              <a:t>inorperate</a:t>
            </a:r>
            <a:r>
              <a:rPr lang="en-GB" dirty="0"/>
              <a:t> rotational </a:t>
            </a:r>
            <a:r>
              <a:rPr lang="en-GB" dirty="0" err="1"/>
              <a:t>graxing</a:t>
            </a:r>
            <a:r>
              <a:rPr lang="en-GB" dirty="0"/>
              <a:t>, plant bluebells, clover, control erosion, soak up water, tolerate being trampled, </a:t>
            </a:r>
            <a:r>
              <a:rPr lang="en-GB"/>
              <a:t>improve runoff </a:t>
            </a:r>
            <a:endParaRPr lang="en-GB" dirty="0"/>
          </a:p>
        </p:txBody>
      </p:sp>
      <p:sp>
        <p:nvSpPr>
          <p:cNvPr id="4" name="Slide Number Placeholder 3">
            <a:extLst>
              <a:ext uri="{FF2B5EF4-FFF2-40B4-BE49-F238E27FC236}">
                <a16:creationId xmlns:a16="http://schemas.microsoft.com/office/drawing/2014/main" id="{17F512A2-CB3E-4F31-C291-B2AC56B532A0}"/>
              </a:ext>
            </a:extLst>
          </p:cNvPr>
          <p:cNvSpPr>
            <a:spLocks noGrp="1"/>
          </p:cNvSpPr>
          <p:nvPr>
            <p:ph type="sldNum" sz="quarter" idx="5"/>
          </p:nvPr>
        </p:nvSpPr>
        <p:spPr/>
        <p:txBody>
          <a:bodyPr/>
          <a:lstStyle/>
          <a:p>
            <a:fld id="{5042EF7F-0BAC-4743-B7E8-62EA34DD5039}" type="slidenum">
              <a:rPr lang="en-GB" smtClean="0"/>
              <a:t>8</a:t>
            </a:fld>
            <a:endParaRPr lang="en-GB"/>
          </a:p>
        </p:txBody>
      </p:sp>
    </p:spTree>
    <p:extLst>
      <p:ext uri="{BB962C8B-B14F-4D97-AF65-F5344CB8AC3E}">
        <p14:creationId xmlns:p14="http://schemas.microsoft.com/office/powerpoint/2010/main" val="1398588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an exemplar, this is an action plan for the livestock farm – this is what I would suggest from the categories outlined in the SFS </a:t>
            </a:r>
          </a:p>
          <a:p>
            <a:pPr marL="171450" indent="-171450">
              <a:buFont typeface="Arial" panose="020B0604020202020204" pitchFamily="34" charset="0"/>
              <a:buChar char="•"/>
            </a:pPr>
            <a:r>
              <a:rPr lang="en-GB" dirty="0"/>
              <a:t>Still in the early stages of development, I want to give an overview of what I think is possible – way forward would be a case by case management plan for each farm – presumably like NRW</a:t>
            </a:r>
          </a:p>
          <a:p>
            <a:pPr marL="171450" indent="-171450">
              <a:buFont typeface="Arial" panose="020B0604020202020204" pitchFamily="34" charset="0"/>
              <a:buChar char="•"/>
            </a:pPr>
            <a:r>
              <a:rPr lang="en-GB" dirty="0"/>
              <a:t>Picked the livestock farm – farmer was less enthusiastic, want a way to convince him (Aim, how easy?) it is doable and cost effective </a:t>
            </a:r>
          </a:p>
          <a:p>
            <a:pPr marL="171450" indent="-171450">
              <a:buFont typeface="Arial" panose="020B0604020202020204" pitchFamily="34" charset="0"/>
              <a:buChar char="•"/>
            </a:pPr>
            <a:r>
              <a:rPr lang="en-GB" dirty="0"/>
              <a:t>The SFS mentions elements where improvements can be made e.g. hedgerows but there is no detail yet on what is required</a:t>
            </a:r>
          </a:p>
          <a:p>
            <a:pPr marL="171450" indent="-171450">
              <a:buFont typeface="Arial" panose="020B0604020202020204" pitchFamily="34" charset="0"/>
              <a:buChar char="•"/>
            </a:pPr>
            <a:r>
              <a:rPr lang="en-GB" dirty="0"/>
              <a:t>A shape, cutting regime, fill gaps, new species</a:t>
            </a:r>
          </a:p>
          <a:p>
            <a:pPr marL="171450" indent="-171450">
              <a:buFont typeface="Arial" panose="020B0604020202020204" pitchFamily="34" charset="0"/>
              <a:buChar char="•"/>
            </a:pPr>
            <a:r>
              <a:rPr lang="en-GB" dirty="0"/>
              <a:t>These elements improve waterlogged soils, increase biodiversity, store carbon, reduce impacts on climate change – outlined in the intro </a:t>
            </a:r>
          </a:p>
          <a:p>
            <a:pPr marL="171450" indent="-171450">
              <a:buFont typeface="Arial" panose="020B0604020202020204" pitchFamily="34" charset="0"/>
              <a:buChar char="•"/>
            </a:pPr>
            <a:r>
              <a:rPr lang="en-GB" dirty="0"/>
              <a:t>These recommendations are based on the findings from the site audit  and literature for improvement – e.g. gaps in the hedgerows (4.31%) , planting new species and allowing the nodes to overgrow (1.16%) - </a:t>
            </a:r>
          </a:p>
        </p:txBody>
      </p:sp>
      <p:sp>
        <p:nvSpPr>
          <p:cNvPr id="4" name="Slide Number Placeholder 3"/>
          <p:cNvSpPr>
            <a:spLocks noGrp="1"/>
          </p:cNvSpPr>
          <p:nvPr>
            <p:ph type="sldNum" sz="quarter" idx="5"/>
          </p:nvPr>
        </p:nvSpPr>
        <p:spPr/>
        <p:txBody>
          <a:bodyPr/>
          <a:lstStyle/>
          <a:p>
            <a:fld id="{5042EF7F-0BAC-4743-B7E8-62EA34DD5039}" type="slidenum">
              <a:rPr lang="en-GB" smtClean="0"/>
              <a:t>9</a:t>
            </a:fld>
            <a:endParaRPr lang="en-GB"/>
          </a:p>
        </p:txBody>
      </p:sp>
    </p:spTree>
    <p:extLst>
      <p:ext uri="{BB962C8B-B14F-4D97-AF65-F5344CB8AC3E}">
        <p14:creationId xmlns:p14="http://schemas.microsoft.com/office/powerpoint/2010/main" val="792781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aim of the study was to develop guidance on the SFS implementation with case study examples</a:t>
            </a:r>
          </a:p>
          <a:p>
            <a:pPr marL="171450" indent="-171450">
              <a:buFont typeface="Arial" panose="020B0604020202020204" pitchFamily="34" charset="0"/>
              <a:buChar char="•"/>
            </a:pPr>
            <a:r>
              <a:rPr lang="en-GB" dirty="0"/>
              <a:t>Objectives – identify sustainable management practices, investigate impacts on biodiversity, provide recommendations on management, outline how farmers can achieve 10% vegetation coverage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Bi- annual cutting, overgrown nodes, clearing understory – rotational grazing plan, general overview/ idea of what it could look like and how farmers can develop one/ implement – planting in gaps hedgerows and understory with native plants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Farmer led innovation improve the adoption of these practices – study shows respond better 1-2-1 with personalised plan, general won’t be read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News coverage and community herd meltability doesn't help – no farmers no food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From the lit - The benefits of working with nature are widely recognised. In a study of six farms in Wales, WWF (Cymru), 2023, noted that all six farms in the study reported higher levels of biodiversity by working with nature because of increased soil diversity, healthy hedgerows, herb-rich grass meadows and fungal networks. </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Methodology had to be quick and easy for farmers to engage – informed by farmers of what is achievable – interview </a:t>
            </a:r>
          </a:p>
          <a:p>
            <a:pPr marL="171450" indent="-171450">
              <a:buFont typeface="Arial" panose="020B0604020202020204" pitchFamily="34" charset="0"/>
              <a:buChar char="•"/>
            </a:pPr>
            <a:r>
              <a:rPr lang="en-GB" dirty="0"/>
              <a:t>LiDAR good for an overview but not to rely on it – useful tool for NRW rep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Do biodiversity assessment – pollinators, flora, fauna – easy to identify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Richer dataset, sizes, farm types, see if they all reach 10% -Way forward is case by case basis – do a full audit on the site and provide recommendations – find a farm to include/most all the actions in the SFS </a:t>
            </a:r>
          </a:p>
          <a:p>
            <a:pPr marL="171450" indent="-171450">
              <a:buFont typeface="Arial" panose="020B0604020202020204" pitchFamily="34" charset="0"/>
              <a:buChar char="•"/>
            </a:pPr>
            <a:r>
              <a:rPr lang="en-GB" dirty="0"/>
              <a:t>Don’t narrow it down to just Carmarthenshire, it impacts all of Wales  - different geographies LFA areas could be harder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042EF7F-0BAC-4743-B7E8-62EA34DD5039}" type="slidenum">
              <a:rPr lang="en-GB" smtClean="0"/>
              <a:t>10</a:t>
            </a:fld>
            <a:endParaRPr lang="en-GB"/>
          </a:p>
        </p:txBody>
      </p:sp>
    </p:spTree>
    <p:extLst>
      <p:ext uri="{BB962C8B-B14F-4D97-AF65-F5344CB8AC3E}">
        <p14:creationId xmlns:p14="http://schemas.microsoft.com/office/powerpoint/2010/main" val="2587151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42EF7F-0BAC-4743-B7E8-62EA34DD5039}" type="slidenum">
              <a:rPr lang="en-GB" smtClean="0"/>
              <a:t>12</a:t>
            </a:fld>
            <a:endParaRPr lang="en-GB"/>
          </a:p>
        </p:txBody>
      </p:sp>
    </p:spTree>
    <p:extLst>
      <p:ext uri="{BB962C8B-B14F-4D97-AF65-F5344CB8AC3E}">
        <p14:creationId xmlns:p14="http://schemas.microsoft.com/office/powerpoint/2010/main" val="2472367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10C7C-731E-23E3-4A12-121D5B5F86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F3C2D2-26E3-2340-E7F0-230722E252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59F491-712D-F3E1-3E76-80B1A37851E3}"/>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5" name="Footer Placeholder 4">
            <a:extLst>
              <a:ext uri="{FF2B5EF4-FFF2-40B4-BE49-F238E27FC236}">
                <a16:creationId xmlns:a16="http://schemas.microsoft.com/office/drawing/2014/main" id="{104C5B72-D3B2-E520-8D27-FFEE75BBC7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9B87B-C83C-5156-1F74-57FB1115D81A}"/>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4045411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F11AF-7F04-EA3B-07F1-1843D2CA77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38EE87-59A7-0EE1-250F-1F0AE79560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0D6662-E770-E9DB-8F9B-495029D9DC20}"/>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5" name="Footer Placeholder 4">
            <a:extLst>
              <a:ext uri="{FF2B5EF4-FFF2-40B4-BE49-F238E27FC236}">
                <a16:creationId xmlns:a16="http://schemas.microsoft.com/office/drawing/2014/main" id="{E12714A8-DF8A-D5A4-1141-C5FD185AAC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2ABCE-F888-0F48-BBF1-D92321184425}"/>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1238654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D3B78-D43E-5973-B336-19BC8348B8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FC540E-0E3D-1E73-DB46-717E6C46D1E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FF1A76-CC54-2A5C-33C1-0CC4896818AE}"/>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5" name="Footer Placeholder 4">
            <a:extLst>
              <a:ext uri="{FF2B5EF4-FFF2-40B4-BE49-F238E27FC236}">
                <a16:creationId xmlns:a16="http://schemas.microsoft.com/office/drawing/2014/main" id="{BB880965-CD45-AFA9-05A3-8D405AE7E3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B8F52-B632-D7C9-8AF9-952B841692A8}"/>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2528848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CF353-294C-E429-967E-F62486DB45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C9817B-4C2B-691E-7316-221D51E5E1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5CD29A-380A-8ECD-2BB2-87C46A0699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33658B-7A98-AC4F-E03B-06C26EC3D475}"/>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6" name="Footer Placeholder 5">
            <a:extLst>
              <a:ext uri="{FF2B5EF4-FFF2-40B4-BE49-F238E27FC236}">
                <a16:creationId xmlns:a16="http://schemas.microsoft.com/office/drawing/2014/main" id="{0F924DD8-B559-4253-7666-D3E77E109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8CE1E4-B522-750A-7ED4-7F54C1087B42}"/>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3399094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FB04B-3EED-51D3-40BA-4D53B7ED16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36988D-F513-59A3-CB8D-D9CFB5133F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51BAD7-3195-B0E5-7E80-EA9F014914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F2CE16-E451-D993-A70E-DCE4B77F77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B9F78F-5F76-66ED-41E8-7EF2F0860E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3BB670-5DD3-EEB1-BB2F-8C96D94B732F}"/>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8" name="Footer Placeholder 7">
            <a:extLst>
              <a:ext uri="{FF2B5EF4-FFF2-40B4-BE49-F238E27FC236}">
                <a16:creationId xmlns:a16="http://schemas.microsoft.com/office/drawing/2014/main" id="{75AF316D-0265-ACB4-7D6C-DC73E7993C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B6281D-9231-F4CF-CFBA-0A91463ED317}"/>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2197824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6CB18-AF2B-BB62-AEEA-A332A2640C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ED8A39-E82B-1E5A-BB4B-0614F70755D3}"/>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4" name="Footer Placeholder 3">
            <a:extLst>
              <a:ext uri="{FF2B5EF4-FFF2-40B4-BE49-F238E27FC236}">
                <a16:creationId xmlns:a16="http://schemas.microsoft.com/office/drawing/2014/main" id="{E852C5E5-8BCD-6E5B-9EDF-69E077FCB4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974447-2887-B2D5-95FB-FF4200BE0274}"/>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4105945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EA2-D06E-B962-8D66-F870FA3F1645}"/>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3" name="Footer Placeholder 2">
            <a:extLst>
              <a:ext uri="{FF2B5EF4-FFF2-40B4-BE49-F238E27FC236}">
                <a16:creationId xmlns:a16="http://schemas.microsoft.com/office/drawing/2014/main" id="{C8B2E049-3615-950F-7304-97850F6823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C0CC9B-DF74-70E8-E7FD-4241EDCAAA01}"/>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545872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0874-0026-C7C3-E567-59B9978084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712DB1-6D64-4930-D7CC-50862743E9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751F75-04CB-C297-FC13-3AF0994F8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95429F-D23D-C366-7C45-627DFDEBD046}"/>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6" name="Footer Placeholder 5">
            <a:extLst>
              <a:ext uri="{FF2B5EF4-FFF2-40B4-BE49-F238E27FC236}">
                <a16:creationId xmlns:a16="http://schemas.microsoft.com/office/drawing/2014/main" id="{DE4AA3BA-CD68-FB38-171D-B52CFE9B48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5DD8D5-2C67-8E74-9061-C92842AB8D24}"/>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525631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CB4D7-B89E-1CE8-D64E-AAC3F973F3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10A0F4-725C-A1CE-E00F-4C12F936E3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B1D4FD-9E10-3E77-C051-7FBEEA298C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E572D-EC6A-4071-3093-102165285202}"/>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6" name="Footer Placeholder 5">
            <a:extLst>
              <a:ext uri="{FF2B5EF4-FFF2-40B4-BE49-F238E27FC236}">
                <a16:creationId xmlns:a16="http://schemas.microsoft.com/office/drawing/2014/main" id="{E4FAA34B-62A4-3C2E-B38B-CE42939162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3DD2FD-62CE-34A6-D608-1BD7324EED80}"/>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1539253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96A7-7A1B-99BF-D25D-4955701C40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E805E1-2B24-1422-6F72-ECE229C06F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1EA025-D510-D496-2A3D-FDB63EB445F2}"/>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5" name="Footer Placeholder 4">
            <a:extLst>
              <a:ext uri="{FF2B5EF4-FFF2-40B4-BE49-F238E27FC236}">
                <a16:creationId xmlns:a16="http://schemas.microsoft.com/office/drawing/2014/main" id="{3D0E17E5-F3B4-E7C3-407D-915933AAA6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E0856-2759-1246-CF2A-C4084CE77865}"/>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398721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1C1FD3-8C0C-120E-15D7-2A5FBD39BD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8CEBEE-EED0-3A85-AED4-11642A26F3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5DFD88-8747-9098-DC1D-3BBA5DD660F3}"/>
              </a:ext>
            </a:extLst>
          </p:cNvPr>
          <p:cNvSpPr>
            <a:spLocks noGrp="1"/>
          </p:cNvSpPr>
          <p:nvPr>
            <p:ph type="dt" sz="half" idx="10"/>
          </p:nvPr>
        </p:nvSpPr>
        <p:spPr/>
        <p:txBody>
          <a:bodyPr/>
          <a:lstStyle/>
          <a:p>
            <a:fld id="{142BBD28-211C-4578-9A7C-0417EAE039BF}" type="datetimeFigureOut">
              <a:rPr lang="en-GB" smtClean="0"/>
              <a:t>01/05/2025</a:t>
            </a:fld>
            <a:endParaRPr lang="en-GB"/>
          </a:p>
        </p:txBody>
      </p:sp>
      <p:sp>
        <p:nvSpPr>
          <p:cNvPr id="5" name="Footer Placeholder 4">
            <a:extLst>
              <a:ext uri="{FF2B5EF4-FFF2-40B4-BE49-F238E27FC236}">
                <a16:creationId xmlns:a16="http://schemas.microsoft.com/office/drawing/2014/main" id="{E9DD9409-B1D7-EAF8-2503-A19CB1D96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69EE2C-8A72-F3E9-DA72-9C8B0E48A4C3}"/>
              </a:ext>
            </a:extLst>
          </p:cNvPr>
          <p:cNvSpPr>
            <a:spLocks noGrp="1"/>
          </p:cNvSpPr>
          <p:nvPr>
            <p:ph type="sldNum" sz="quarter" idx="12"/>
          </p:nvPr>
        </p:nvSpPr>
        <p:spPr/>
        <p:txBody>
          <a:bodyPr/>
          <a:lstStyle/>
          <a:p>
            <a:fld id="{CD3827C5-4E94-4CAC-9C35-32DF606D6146}" type="slidenum">
              <a:rPr lang="en-GB" smtClean="0"/>
              <a:t>‹#›</a:t>
            </a:fld>
            <a:endParaRPr lang="en-GB"/>
          </a:p>
        </p:txBody>
      </p:sp>
    </p:spTree>
    <p:extLst>
      <p:ext uri="{BB962C8B-B14F-4D97-AF65-F5344CB8AC3E}">
        <p14:creationId xmlns:p14="http://schemas.microsoft.com/office/powerpoint/2010/main" val="1955193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E51953-F0D2-B71D-918F-A61B1A3466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C7DF85-B7DB-6638-3AE8-D033577F63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FFAA6-5F72-3AD9-E3A2-07EE409F12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2BBD28-211C-4578-9A7C-0417EAE039BF}" type="datetimeFigureOut">
              <a:rPr lang="en-GB" smtClean="0"/>
              <a:t>01/05/2025</a:t>
            </a:fld>
            <a:endParaRPr lang="en-GB"/>
          </a:p>
        </p:txBody>
      </p:sp>
      <p:sp>
        <p:nvSpPr>
          <p:cNvPr id="5" name="Footer Placeholder 4">
            <a:extLst>
              <a:ext uri="{FF2B5EF4-FFF2-40B4-BE49-F238E27FC236}">
                <a16:creationId xmlns:a16="http://schemas.microsoft.com/office/drawing/2014/main" id="{63E6672E-C69E-3BC7-DA9F-3833307A0B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4C7F07-273D-5958-936C-81869A4348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3827C5-4E94-4CAC-9C35-32DF606D6146}" type="slidenum">
              <a:rPr lang="en-GB" smtClean="0"/>
              <a:t>‹#›</a:t>
            </a:fld>
            <a:endParaRPr lang="en-GB"/>
          </a:p>
        </p:txBody>
      </p:sp>
    </p:spTree>
    <p:extLst>
      <p:ext uri="{BB962C8B-B14F-4D97-AF65-F5344CB8AC3E}">
        <p14:creationId xmlns:p14="http://schemas.microsoft.com/office/powerpoint/2010/main" val="1010791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agrirs.co.uk/blog/2021/07/current-issues-facing-uk-farms-and-farmers?source=google.co.uk" TargetMode="Externa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agrirs.co.uk/blog/2021/07/current-issues-facing-uk-farms-and-farmers?source=google.co.uk" TargetMode="External"/><Relationship Id="rId3" Type="http://schemas.openxmlformats.org/officeDocument/2006/relationships/hyperlink" Target="https://www.gov.uk/government/statistics/agriculture-in-the-united-kingdom-2023" TargetMode="External"/><Relationship Id="rId7" Type="http://schemas.openxmlformats.org/officeDocument/2006/relationships/hyperlink" Target="https://stateofnature.org.uk/wp-content/uploads/2023/09/TP25999-State-of-Nature-main-report_2023_FULL-DOC-v12.pdf"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yaleclimateconnections.org/2024/10/climate-change-is-a-growing-threat-to-uk-farming/" TargetMode="External"/><Relationship Id="rId5" Type="http://schemas.openxmlformats.org/officeDocument/2006/relationships/hyperlink" Target="https://www.theguardian.com/environment/2022/aug/01/uk-farmers-count-cost-as-heatwave-kills-fruit-and-vegetable-crops" TargetMode="External"/><Relationship Id="rId10" Type="http://schemas.openxmlformats.org/officeDocument/2006/relationships/hyperlink" Target="https://blogs.worldbank.org/en/developmenttalk/revisiting-protected-areas-for-biodiversity-conservation" TargetMode="External"/><Relationship Id="rId4" Type="http://schemas.openxmlformats.org/officeDocument/2006/relationships/hyperlink" Target="https://www.hedgelink.org.uk/cms/cms_content/files/89_hedgerow-survey-handbook.pdf?utm" TargetMode="External"/><Relationship Id="rId9" Type="http://schemas.openxmlformats.org/officeDocument/2006/relationships/hyperlink" Target="https://medicine.yale.edu/news-article/2024-lancet-report-on-climate-change-reveals-record-breaking-health-threats-associated-with-climate-ina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9000"/>
            <a:lum/>
          </a:blip>
          <a:srcRect/>
          <a:stretch>
            <a:fillRect t="-9000" b="-9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55B96F5-87A4-A6C5-D67D-01CCD5F3BF42}"/>
              </a:ext>
            </a:extLst>
          </p:cNvPr>
          <p:cNvSpPr txBox="1"/>
          <p:nvPr/>
        </p:nvSpPr>
        <p:spPr>
          <a:xfrm>
            <a:off x="2188029" y="996979"/>
            <a:ext cx="7445829" cy="3246402"/>
          </a:xfrm>
          <a:prstGeom prst="rect">
            <a:avLst/>
          </a:prstGeom>
          <a:noFill/>
        </p:spPr>
        <p:txBody>
          <a:bodyPr wrap="square">
            <a:spAutoFit/>
          </a:bodyPr>
          <a:lstStyle/>
          <a:p>
            <a:pPr algn="ctr">
              <a:lnSpc>
                <a:spcPct val="115000"/>
              </a:lnSpc>
              <a:spcAft>
                <a:spcPts val="800"/>
              </a:spcAft>
            </a:pPr>
            <a:r>
              <a:rPr lang="en-GB" sz="3600" b="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An Assessment of How Elements of The Sustainable Farming Scheme Wales Can Be Achieved Across Dairy and Livestock Farms with Case Study Examples</a:t>
            </a:r>
            <a:endParaRPr lang="en-GB" sz="240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40774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alpha val="27000"/>
          </a:srgbClr>
        </a:solidFill>
        <a:effectLst/>
      </p:bgPr>
    </p:bg>
    <p:spTree>
      <p:nvGrpSpPr>
        <p:cNvPr id="1" name=""/>
        <p:cNvGrpSpPr/>
        <p:nvPr/>
      </p:nvGrpSpPr>
      <p:grpSpPr>
        <a:xfrm>
          <a:off x="0" y="0"/>
          <a:ext cx="0" cy="0"/>
          <a:chOff x="0" y="0"/>
          <a:chExt cx="0" cy="0"/>
        </a:xfrm>
      </p:grpSpPr>
      <p:sp>
        <p:nvSpPr>
          <p:cNvPr id="4" name="AutoShape 2" descr="Revisiting protected areas for biodiversity conservation">
            <a:extLst>
              <a:ext uri="{FF2B5EF4-FFF2-40B4-BE49-F238E27FC236}">
                <a16:creationId xmlns:a16="http://schemas.microsoft.com/office/drawing/2014/main" id="{0DF355C8-B546-5BD1-042F-D21E20F0D2DC}"/>
              </a:ext>
            </a:extLst>
          </p:cNvPr>
          <p:cNvSpPr>
            <a:spLocks noChangeAspect="1" noChangeArrowheads="1"/>
          </p:cNvSpPr>
          <p:nvPr/>
        </p:nvSpPr>
        <p:spPr bwMode="auto">
          <a:xfrm>
            <a:off x="5943600" y="3276600"/>
            <a:ext cx="3657600" cy="3657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3B12D7BA-B562-F24C-DADC-BE3D1F0BC701}"/>
              </a:ext>
            </a:extLst>
          </p:cNvPr>
          <p:cNvPicPr>
            <a:picLocks noChangeAspect="1"/>
          </p:cNvPicPr>
          <p:nvPr/>
        </p:nvPicPr>
        <p:blipFill>
          <a:blip r:embed="rId3"/>
          <a:srcRect l="11303" t="-742" r="11002" b="2229"/>
          <a:stretch/>
        </p:blipFill>
        <p:spPr>
          <a:xfrm>
            <a:off x="4140675" y="1992084"/>
            <a:ext cx="4060533" cy="2809874"/>
          </a:xfrm>
          <a:prstGeom prst="rect">
            <a:avLst/>
          </a:prstGeom>
        </p:spPr>
      </p:pic>
      <p:pic>
        <p:nvPicPr>
          <p:cNvPr id="1030" name="Picture 6" descr="2,600+ Climate Change Health Stock Illustrations, Royalty-Free Vector  Graphics &amp; Clip Art - iStock | Climate change health care">
            <a:extLst>
              <a:ext uri="{FF2B5EF4-FFF2-40B4-BE49-F238E27FC236}">
                <a16:creationId xmlns:a16="http://schemas.microsoft.com/office/drawing/2014/main" id="{849A6280-2DB3-F98A-ECC5-1F2DB5B6DE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87" y="2024063"/>
            <a:ext cx="3884942" cy="280987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8" descr="Current Issues Facing UK Farms · Agricultural Recruitment Specialists">
            <a:extLst>
              <a:ext uri="{FF2B5EF4-FFF2-40B4-BE49-F238E27FC236}">
                <a16:creationId xmlns:a16="http://schemas.microsoft.com/office/drawing/2014/main" id="{98180549-33F7-6B3B-032B-66A90921212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Current Issues Facing UK Farms · Agricultural Recruitment Specialists">
            <a:extLst>
              <a:ext uri="{FF2B5EF4-FFF2-40B4-BE49-F238E27FC236}">
                <a16:creationId xmlns:a16="http://schemas.microsoft.com/office/drawing/2014/main" id="{9CB69C1C-A6E0-E122-C911-67CA27A919F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Transforming the Future of Farming in Malawi with Tractors">
            <a:extLst>
              <a:ext uri="{FF2B5EF4-FFF2-40B4-BE49-F238E27FC236}">
                <a16:creationId xmlns:a16="http://schemas.microsoft.com/office/drawing/2014/main" id="{3CCD3328-8EF8-6D4B-FB16-ABF86C73DC60}"/>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4" descr="Transforming the Future of Farming in Malawi with Tractors">
            <a:extLst>
              <a:ext uri="{FF2B5EF4-FFF2-40B4-BE49-F238E27FC236}">
                <a16:creationId xmlns:a16="http://schemas.microsoft.com/office/drawing/2014/main" id="{5D6F5086-6428-CB16-6F7C-4ABDE6FA6C0B}"/>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6">
            <a:extLst>
              <a:ext uri="{FF2B5EF4-FFF2-40B4-BE49-F238E27FC236}">
                <a16:creationId xmlns:a16="http://schemas.microsoft.com/office/drawing/2014/main" id="{8B55B852-61A9-D6CB-C527-52578FEDCC69}"/>
              </a:ext>
            </a:extLst>
          </p:cNvPr>
          <p:cNvSpPr>
            <a:spLocks noChangeAspect="1" noChangeArrowheads="1"/>
          </p:cNvSpPr>
          <p:nvPr/>
        </p:nvSpPr>
        <p:spPr bwMode="auto">
          <a:xfrm>
            <a:off x="6553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a:extLst>
              <a:ext uri="{FF2B5EF4-FFF2-40B4-BE49-F238E27FC236}">
                <a16:creationId xmlns:a16="http://schemas.microsoft.com/office/drawing/2014/main" id="{550DBEC1-C6D8-1630-706F-0FE5F272816B}"/>
              </a:ext>
            </a:extLst>
          </p:cNvPr>
          <p:cNvPicPr>
            <a:picLocks noChangeAspect="1"/>
          </p:cNvPicPr>
          <p:nvPr/>
        </p:nvPicPr>
        <p:blipFill>
          <a:blip r:embed="rId5"/>
          <a:srcRect l="5367"/>
          <a:stretch/>
        </p:blipFill>
        <p:spPr>
          <a:xfrm>
            <a:off x="8307057" y="1981156"/>
            <a:ext cx="3884942" cy="2820802"/>
          </a:xfrm>
          <a:prstGeom prst="rect">
            <a:avLst/>
          </a:prstGeom>
        </p:spPr>
      </p:pic>
      <p:sp>
        <p:nvSpPr>
          <p:cNvPr id="15" name="Rectangle 14">
            <a:extLst>
              <a:ext uri="{FF2B5EF4-FFF2-40B4-BE49-F238E27FC236}">
                <a16:creationId xmlns:a16="http://schemas.microsoft.com/office/drawing/2014/main" id="{E11D2E29-CFFB-A247-9EFB-F78B3289B8F4}"/>
              </a:ext>
            </a:extLst>
          </p:cNvPr>
          <p:cNvSpPr/>
          <p:nvPr/>
        </p:nvSpPr>
        <p:spPr>
          <a:xfrm>
            <a:off x="3841401" y="69111"/>
            <a:ext cx="3863686" cy="923330"/>
          </a:xfrm>
          <a:prstGeom prst="rect">
            <a:avLst/>
          </a:prstGeom>
          <a:noFill/>
        </p:spPr>
        <p:txBody>
          <a:bodyPr wrap="none" lIns="91440" tIns="45720" rIns="91440" bIns="45720">
            <a:spAutoFit/>
          </a:bodyPr>
          <a:lstStyle/>
          <a:p>
            <a:pPr algn="ctr"/>
            <a:r>
              <a:rPr lang="en-US" sz="5400" b="0" u="sng" cap="none" spc="0" dirty="0">
                <a:ln w="0"/>
                <a:solidFill>
                  <a:schemeClr val="accent6"/>
                </a:solidFill>
                <a:effectLst>
                  <a:outerShdw blurRad="38100" dist="19050" dir="2700000" algn="tl" rotWithShape="0">
                    <a:schemeClr val="dk1">
                      <a:alpha val="40000"/>
                    </a:schemeClr>
                  </a:outerShdw>
                </a:effectLst>
              </a:rPr>
              <a:t>Introduction</a:t>
            </a:r>
          </a:p>
        </p:txBody>
      </p:sp>
      <p:sp>
        <p:nvSpPr>
          <p:cNvPr id="16" name="TextBox 15">
            <a:extLst>
              <a:ext uri="{FF2B5EF4-FFF2-40B4-BE49-F238E27FC236}">
                <a16:creationId xmlns:a16="http://schemas.microsoft.com/office/drawing/2014/main" id="{AE8A5D06-1924-98E9-2315-3B3EAB2F8008}"/>
              </a:ext>
            </a:extLst>
          </p:cNvPr>
          <p:cNvSpPr txBox="1"/>
          <p:nvPr/>
        </p:nvSpPr>
        <p:spPr>
          <a:xfrm>
            <a:off x="554543" y="1535276"/>
            <a:ext cx="2775858" cy="369332"/>
          </a:xfrm>
          <a:prstGeom prst="rect">
            <a:avLst/>
          </a:prstGeom>
          <a:noFill/>
        </p:spPr>
        <p:txBody>
          <a:bodyPr wrap="square" rtlCol="0">
            <a:spAutoFit/>
          </a:bodyPr>
          <a:lstStyle/>
          <a:p>
            <a:pPr algn="ctr"/>
            <a:r>
              <a:rPr lang="en-GB" b="1" u="sng" dirty="0"/>
              <a:t>Climate Change</a:t>
            </a:r>
          </a:p>
        </p:txBody>
      </p:sp>
      <p:sp>
        <p:nvSpPr>
          <p:cNvPr id="17" name="TextBox 16">
            <a:extLst>
              <a:ext uri="{FF2B5EF4-FFF2-40B4-BE49-F238E27FC236}">
                <a16:creationId xmlns:a16="http://schemas.microsoft.com/office/drawing/2014/main" id="{682793C3-B4A4-D454-06A1-601E27367C00}"/>
              </a:ext>
            </a:extLst>
          </p:cNvPr>
          <p:cNvSpPr txBox="1"/>
          <p:nvPr/>
        </p:nvSpPr>
        <p:spPr>
          <a:xfrm>
            <a:off x="4691661" y="1578818"/>
            <a:ext cx="2775858" cy="369332"/>
          </a:xfrm>
          <a:prstGeom prst="rect">
            <a:avLst/>
          </a:prstGeom>
          <a:noFill/>
        </p:spPr>
        <p:txBody>
          <a:bodyPr wrap="square" rtlCol="0">
            <a:spAutoFit/>
          </a:bodyPr>
          <a:lstStyle/>
          <a:p>
            <a:pPr algn="ctr"/>
            <a:r>
              <a:rPr lang="en-GB" b="1" u="sng" dirty="0"/>
              <a:t>Biodiversity</a:t>
            </a:r>
          </a:p>
        </p:txBody>
      </p:sp>
      <p:sp>
        <p:nvSpPr>
          <p:cNvPr id="18" name="TextBox 17">
            <a:extLst>
              <a:ext uri="{FF2B5EF4-FFF2-40B4-BE49-F238E27FC236}">
                <a16:creationId xmlns:a16="http://schemas.microsoft.com/office/drawing/2014/main" id="{4EE048A7-21B5-84B9-C57E-7E3AF89747A4}"/>
              </a:ext>
            </a:extLst>
          </p:cNvPr>
          <p:cNvSpPr txBox="1"/>
          <p:nvPr/>
        </p:nvSpPr>
        <p:spPr>
          <a:xfrm>
            <a:off x="8512628" y="1535276"/>
            <a:ext cx="3330400" cy="369332"/>
          </a:xfrm>
          <a:prstGeom prst="rect">
            <a:avLst/>
          </a:prstGeom>
          <a:noFill/>
        </p:spPr>
        <p:txBody>
          <a:bodyPr wrap="square" rtlCol="0">
            <a:spAutoFit/>
          </a:bodyPr>
          <a:lstStyle/>
          <a:p>
            <a:pPr algn="ctr"/>
            <a:r>
              <a:rPr lang="en-GB" b="1" u="sng" dirty="0"/>
              <a:t>Declining Farming Sector </a:t>
            </a:r>
          </a:p>
        </p:txBody>
      </p:sp>
      <p:sp>
        <p:nvSpPr>
          <p:cNvPr id="23" name="TextBox 22">
            <a:extLst>
              <a:ext uri="{FF2B5EF4-FFF2-40B4-BE49-F238E27FC236}">
                <a16:creationId xmlns:a16="http://schemas.microsoft.com/office/drawing/2014/main" id="{43532C71-9BBF-C31B-7545-8C9A3D0FBA35}"/>
              </a:ext>
            </a:extLst>
          </p:cNvPr>
          <p:cNvSpPr txBox="1"/>
          <p:nvPr/>
        </p:nvSpPr>
        <p:spPr>
          <a:xfrm>
            <a:off x="43543" y="4999558"/>
            <a:ext cx="3797858" cy="923330"/>
          </a:xfrm>
          <a:prstGeom prst="rect">
            <a:avLst/>
          </a:prstGeom>
          <a:noFill/>
        </p:spPr>
        <p:txBody>
          <a:bodyPr wrap="square" rtlCol="0">
            <a:spAutoFit/>
          </a:bodyPr>
          <a:lstStyle/>
          <a:p>
            <a:pPr marL="285750" indent="-285750" algn="just">
              <a:buFont typeface="Arial" panose="020B0604020202020204" pitchFamily="34" charset="0"/>
              <a:buChar char="•"/>
            </a:pPr>
            <a:r>
              <a:rPr lang="en-GB" dirty="0"/>
              <a:t>Extreme weather events leading to reduced yields </a:t>
            </a:r>
            <a:r>
              <a:rPr lang="en-GB" sz="1800" dirty="0">
                <a:effectLst/>
                <a:latin typeface="Aptos" panose="020B0004020202020204" pitchFamily="34" charset="0"/>
                <a:ea typeface="Aptos" panose="020B0004020202020204" pitchFamily="34" charset="0"/>
                <a:cs typeface="Times New Roman" panose="02020603050405020304" pitchFamily="18" charset="0"/>
              </a:rPr>
              <a:t>(Simmonds, 2024). </a:t>
            </a:r>
            <a:endParaRPr lang="en-GB" dirty="0"/>
          </a:p>
        </p:txBody>
      </p:sp>
      <p:sp>
        <p:nvSpPr>
          <p:cNvPr id="24" name="TextBox 23">
            <a:extLst>
              <a:ext uri="{FF2B5EF4-FFF2-40B4-BE49-F238E27FC236}">
                <a16:creationId xmlns:a16="http://schemas.microsoft.com/office/drawing/2014/main" id="{BB82B84D-108F-D601-1FD8-B4154219E182}"/>
              </a:ext>
            </a:extLst>
          </p:cNvPr>
          <p:cNvSpPr txBox="1"/>
          <p:nvPr/>
        </p:nvSpPr>
        <p:spPr>
          <a:xfrm>
            <a:off x="4049324" y="4928502"/>
            <a:ext cx="3984334" cy="2031325"/>
          </a:xfrm>
          <a:prstGeom prst="rect">
            <a:avLst/>
          </a:prstGeom>
          <a:noFill/>
        </p:spPr>
        <p:txBody>
          <a:bodyPr wrap="square" rtlCol="0">
            <a:spAutoFit/>
          </a:bodyPr>
          <a:lstStyle/>
          <a:p>
            <a:pPr marL="285750" indent="-285750" algn="just">
              <a:buFont typeface="Arial" panose="020B0604020202020204" pitchFamily="34" charset="0"/>
              <a:buChar char="•"/>
            </a:pPr>
            <a:r>
              <a:rPr lang="en-GB" dirty="0"/>
              <a:t>Reduction in UK species, 19% since 1970s (State of Nature Report, 2023).</a:t>
            </a:r>
          </a:p>
          <a:p>
            <a:pPr marL="285750" indent="-285750" algn="just">
              <a:buFont typeface="Arial" panose="020B0604020202020204" pitchFamily="34" charset="0"/>
              <a:buChar char="•"/>
            </a:pPr>
            <a:r>
              <a:rPr lang="en-GB" dirty="0"/>
              <a:t>Only 14% of habitats in good ecological state (State of Nature Report, 2023).</a:t>
            </a:r>
          </a:p>
          <a:p>
            <a:pPr algn="just"/>
            <a:endParaRPr lang="en-GB" dirty="0"/>
          </a:p>
        </p:txBody>
      </p:sp>
      <p:sp>
        <p:nvSpPr>
          <p:cNvPr id="25" name="TextBox 24">
            <a:extLst>
              <a:ext uri="{FF2B5EF4-FFF2-40B4-BE49-F238E27FC236}">
                <a16:creationId xmlns:a16="http://schemas.microsoft.com/office/drawing/2014/main" id="{901A1371-6195-2025-E63D-E4A9B06C5D32}"/>
              </a:ext>
            </a:extLst>
          </p:cNvPr>
          <p:cNvSpPr txBox="1"/>
          <p:nvPr/>
        </p:nvSpPr>
        <p:spPr>
          <a:xfrm>
            <a:off x="8241581" y="4878506"/>
            <a:ext cx="3950419" cy="2308324"/>
          </a:xfrm>
          <a:prstGeom prst="rect">
            <a:avLst/>
          </a:prstGeom>
          <a:noFill/>
        </p:spPr>
        <p:txBody>
          <a:bodyPr wrap="square" rtlCol="0">
            <a:spAutoFit/>
          </a:bodyPr>
          <a:lstStyle/>
          <a:p>
            <a:pPr marL="285750" indent="-285750">
              <a:buFont typeface="Arial" panose="020B0604020202020204" pitchFamily="34" charset="0"/>
              <a:buChar char="•"/>
            </a:pPr>
            <a:r>
              <a:rPr lang="en-GB" dirty="0"/>
              <a:t>Reduced wages due to cheaper imports (Horton, 2025). </a:t>
            </a:r>
          </a:p>
          <a:p>
            <a:pPr marL="285750" indent="-285750">
              <a:buFont typeface="Arial" panose="020B0604020202020204" pitchFamily="34" charset="0"/>
              <a:buChar char="•"/>
            </a:pPr>
            <a:r>
              <a:rPr lang="en-GB" dirty="0"/>
              <a:t>Decrease in profitability – beef by 3.8% and sheep by 4.1% (DEFRA, 2023)</a:t>
            </a:r>
          </a:p>
          <a:p>
            <a:pPr marL="285750" indent="-285750">
              <a:buFont typeface="Arial" panose="020B0604020202020204" pitchFamily="34" charset="0"/>
              <a:buChar char="•"/>
            </a:pPr>
            <a:r>
              <a:rPr lang="en-GB" dirty="0"/>
              <a:t>Global events – COVID-19 and Ukraine war </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C2EFDF2A-A8AC-242E-06E5-32551312AF5D}"/>
              </a:ext>
            </a:extLst>
          </p:cNvPr>
          <p:cNvSpPr txBox="1"/>
          <p:nvPr/>
        </p:nvSpPr>
        <p:spPr>
          <a:xfrm>
            <a:off x="-991863" y="4663458"/>
            <a:ext cx="4231076" cy="276999"/>
          </a:xfrm>
          <a:prstGeom prst="rect">
            <a:avLst/>
          </a:prstGeom>
          <a:noFill/>
        </p:spPr>
        <p:txBody>
          <a:bodyPr wrap="square">
            <a:spAutoFit/>
          </a:bodyPr>
          <a:lstStyle/>
          <a:p>
            <a:pPr algn="r">
              <a:spcAft>
                <a:spcPts val="1000"/>
              </a:spcAft>
            </a:pPr>
            <a:r>
              <a:rPr lang="en-GB" sz="120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1 Climate change (Yale Medicine, 2024).</a:t>
            </a:r>
          </a:p>
        </p:txBody>
      </p:sp>
      <p:sp>
        <p:nvSpPr>
          <p:cNvPr id="12" name="TextBox 11">
            <a:extLst>
              <a:ext uri="{FF2B5EF4-FFF2-40B4-BE49-F238E27FC236}">
                <a16:creationId xmlns:a16="http://schemas.microsoft.com/office/drawing/2014/main" id="{D2E21DFD-BFCF-0F00-EFFF-038C14AE544E}"/>
              </a:ext>
            </a:extLst>
          </p:cNvPr>
          <p:cNvSpPr txBox="1"/>
          <p:nvPr/>
        </p:nvSpPr>
        <p:spPr>
          <a:xfrm>
            <a:off x="10376447" y="1904608"/>
            <a:ext cx="2252156" cy="646251"/>
          </a:xfrm>
          <a:prstGeom prst="rect">
            <a:avLst/>
          </a:prstGeom>
          <a:noFill/>
        </p:spPr>
        <p:txBody>
          <a:bodyPr wrap="square">
            <a:spAutoFit/>
          </a:bodyPr>
          <a:lstStyle/>
          <a:p>
            <a:r>
              <a:rPr lang="en-GB" sz="1200" i="1" dirty="0"/>
              <a:t>Figure 3 Declining Farming Sector (Agricultural Recruitment Specialists, </a:t>
            </a:r>
            <a:r>
              <a:rPr lang="en-GB" sz="1200" i="1" dirty="0" err="1"/>
              <a:t>n.d</a:t>
            </a:r>
            <a:r>
              <a:rPr lang="en-GB" sz="1200" i="1" dirty="0"/>
              <a:t> </a:t>
            </a:r>
            <a:r>
              <a:rPr lang="en-GB" sz="1200" i="1" dirty="0">
                <a:hlinkClick r:id="rId6">
                  <a:extLst>
                    <a:ext uri="{A12FA001-AC4F-418D-AE19-62706E023703}">
                      <ahyp:hlinkClr xmlns:ahyp="http://schemas.microsoft.com/office/drawing/2018/hyperlinkcolor" val="tx"/>
                    </a:ext>
                  </a:extLst>
                </a:hlinkClick>
              </a:rPr>
              <a:t>) </a:t>
            </a:r>
            <a:endParaRPr lang="en-GB" sz="1200" i="1" dirty="0"/>
          </a:p>
        </p:txBody>
      </p:sp>
      <p:sp>
        <p:nvSpPr>
          <p:cNvPr id="14" name="TextBox 13">
            <a:extLst>
              <a:ext uri="{FF2B5EF4-FFF2-40B4-BE49-F238E27FC236}">
                <a16:creationId xmlns:a16="http://schemas.microsoft.com/office/drawing/2014/main" id="{BC6063BD-5FAC-9AD6-15AD-B4FFA9DAF0D9}"/>
              </a:ext>
            </a:extLst>
          </p:cNvPr>
          <p:cNvSpPr txBox="1"/>
          <p:nvPr/>
        </p:nvSpPr>
        <p:spPr>
          <a:xfrm>
            <a:off x="4049324" y="4682280"/>
            <a:ext cx="3740499" cy="276999"/>
          </a:xfrm>
          <a:prstGeom prst="rect">
            <a:avLst/>
          </a:prstGeom>
          <a:noFill/>
        </p:spPr>
        <p:txBody>
          <a:bodyPr wrap="square">
            <a:spAutoFit/>
          </a:bodyPr>
          <a:lstStyle/>
          <a:p>
            <a:r>
              <a:rPr lang="en-GB" sz="1200" i="1" dirty="0"/>
              <a:t>Figure 2 Biodiversity (</a:t>
            </a:r>
            <a:r>
              <a:rPr lang="en-GB" sz="1200" b="0" i="1" dirty="0">
                <a:solidFill>
                  <a:srgbClr val="333333"/>
                </a:solidFill>
                <a:effectLst/>
                <a:latin typeface="Andes"/>
              </a:rPr>
              <a:t>World Bank Blogs 2024).</a:t>
            </a:r>
            <a:r>
              <a:rPr lang="en-GB" sz="1200" i="1" dirty="0"/>
              <a:t> </a:t>
            </a:r>
          </a:p>
        </p:txBody>
      </p:sp>
    </p:spTree>
    <p:extLst>
      <p:ext uri="{BB962C8B-B14F-4D97-AF65-F5344CB8AC3E}">
        <p14:creationId xmlns:p14="http://schemas.microsoft.com/office/powerpoint/2010/main" val="3647437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alpha val="28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C90804-A17A-7062-CF0D-6EBCD235798B}"/>
              </a:ext>
            </a:extLst>
          </p:cNvPr>
          <p:cNvSpPr/>
          <p:nvPr/>
        </p:nvSpPr>
        <p:spPr>
          <a:xfrm>
            <a:off x="878314" y="265054"/>
            <a:ext cx="4477637" cy="923330"/>
          </a:xfrm>
          <a:prstGeom prst="rect">
            <a:avLst/>
          </a:prstGeom>
          <a:noFill/>
        </p:spPr>
        <p:txBody>
          <a:bodyPr wrap="none" lIns="91440" tIns="45720" rIns="91440" bIns="45720">
            <a:spAutoFit/>
          </a:bodyPr>
          <a:lstStyle/>
          <a:p>
            <a:pPr algn="ctr"/>
            <a:r>
              <a:rPr lang="en-US" sz="5400" b="0" u="sng" cap="none" spc="0" dirty="0">
                <a:ln w="0"/>
                <a:solidFill>
                  <a:schemeClr val="accent6"/>
                </a:solidFill>
                <a:effectLst>
                  <a:outerShdw blurRad="38100" dist="19050" dir="2700000" algn="tl" rotWithShape="0">
                    <a:schemeClr val="dk1">
                      <a:alpha val="40000"/>
                    </a:schemeClr>
                  </a:outerShdw>
                </a:effectLst>
              </a:rPr>
              <a:t>Research Plan</a:t>
            </a:r>
          </a:p>
        </p:txBody>
      </p:sp>
      <p:sp>
        <p:nvSpPr>
          <p:cNvPr id="3" name="Rectangle 2">
            <a:extLst>
              <a:ext uri="{FF2B5EF4-FFF2-40B4-BE49-F238E27FC236}">
                <a16:creationId xmlns:a16="http://schemas.microsoft.com/office/drawing/2014/main" id="{0F152BC2-DD85-EC72-7C60-F199A9365519}"/>
              </a:ext>
            </a:extLst>
          </p:cNvPr>
          <p:cNvSpPr/>
          <p:nvPr/>
        </p:nvSpPr>
        <p:spPr>
          <a:xfrm>
            <a:off x="7479299" y="265054"/>
            <a:ext cx="3526158" cy="923330"/>
          </a:xfrm>
          <a:prstGeom prst="rect">
            <a:avLst/>
          </a:prstGeom>
          <a:noFill/>
        </p:spPr>
        <p:txBody>
          <a:bodyPr wrap="none" lIns="91440" tIns="45720" rIns="91440" bIns="45720">
            <a:spAutoFit/>
          </a:bodyPr>
          <a:lstStyle/>
          <a:p>
            <a:pPr algn="ctr"/>
            <a:r>
              <a:rPr lang="en-US" sz="5400" b="0" u="sng" cap="none" spc="0" dirty="0">
                <a:ln w="0"/>
                <a:solidFill>
                  <a:schemeClr val="accent6"/>
                </a:solidFill>
                <a:effectLst>
                  <a:outerShdw blurRad="38100" dist="19050" dir="2700000" algn="tl" rotWithShape="0">
                    <a:schemeClr val="dk1">
                      <a:alpha val="40000"/>
                    </a:schemeClr>
                  </a:outerShdw>
                </a:effectLst>
              </a:rPr>
              <a:t>Limitations</a:t>
            </a:r>
          </a:p>
        </p:txBody>
      </p:sp>
      <p:cxnSp>
        <p:nvCxnSpPr>
          <p:cNvPr id="5" name="Straight Connector 4">
            <a:extLst>
              <a:ext uri="{FF2B5EF4-FFF2-40B4-BE49-F238E27FC236}">
                <a16:creationId xmlns:a16="http://schemas.microsoft.com/office/drawing/2014/main" id="{B25DE4F5-C922-4BC8-B00A-51D25208AF14}"/>
              </a:ext>
            </a:extLst>
          </p:cNvPr>
          <p:cNvCxnSpPr/>
          <p:nvPr/>
        </p:nvCxnSpPr>
        <p:spPr>
          <a:xfrm>
            <a:off x="6096000" y="0"/>
            <a:ext cx="0" cy="6858000"/>
          </a:xfrm>
          <a:prstGeom prst="line">
            <a:avLst/>
          </a:prstGeom>
          <a:ln w="76200">
            <a:solidFill>
              <a:schemeClr val="accent6">
                <a:lumMod val="75000"/>
              </a:schemeClr>
            </a:soli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26307EBA-2D89-188A-235A-81C3AF38A884}"/>
              </a:ext>
            </a:extLst>
          </p:cNvPr>
          <p:cNvSpPr txBox="1"/>
          <p:nvPr/>
        </p:nvSpPr>
        <p:spPr>
          <a:xfrm>
            <a:off x="6286500" y="1600200"/>
            <a:ext cx="5905500" cy="212987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SFS is in the early stages of development.</a:t>
            </a:r>
          </a:p>
          <a:p>
            <a:pPr marL="285750" indent="-285750">
              <a:lnSpc>
                <a:spcPct val="150000"/>
              </a:lnSpc>
              <a:buFont typeface="Arial" panose="020B0604020202020204" pitchFamily="34" charset="0"/>
              <a:buChar char="•"/>
            </a:pPr>
            <a:r>
              <a:rPr lang="en-GB" dirty="0"/>
              <a:t>Cannot determine baseline of farm.</a:t>
            </a:r>
          </a:p>
          <a:p>
            <a:pPr marL="285750" indent="-285750">
              <a:lnSpc>
                <a:spcPct val="150000"/>
              </a:lnSpc>
              <a:buFont typeface="Arial" panose="020B0604020202020204" pitchFamily="34" charset="0"/>
              <a:buChar char="•"/>
            </a:pPr>
            <a:r>
              <a:rPr lang="en-GB" dirty="0"/>
              <a:t>Time of study.</a:t>
            </a:r>
          </a:p>
          <a:p>
            <a:pPr marL="285750" indent="-285750">
              <a:lnSpc>
                <a:spcPct val="150000"/>
              </a:lnSpc>
              <a:buFont typeface="Arial" panose="020B0604020202020204" pitchFamily="34" charset="0"/>
              <a:buChar char="•"/>
            </a:pPr>
            <a:r>
              <a:rPr lang="en-GB" dirty="0"/>
              <a:t>Only selecting two variables – hedgerow management and woodland maintenance.</a:t>
            </a:r>
          </a:p>
        </p:txBody>
      </p:sp>
      <p:sp>
        <p:nvSpPr>
          <p:cNvPr id="7" name="TextBox 6">
            <a:extLst>
              <a:ext uri="{FF2B5EF4-FFF2-40B4-BE49-F238E27FC236}">
                <a16:creationId xmlns:a16="http://schemas.microsoft.com/office/drawing/2014/main" id="{9BFC40F2-4221-2D49-A89C-B49767575342}"/>
              </a:ext>
            </a:extLst>
          </p:cNvPr>
          <p:cNvSpPr txBox="1"/>
          <p:nvPr/>
        </p:nvSpPr>
        <p:spPr>
          <a:xfrm>
            <a:off x="0" y="1589314"/>
            <a:ext cx="5905500" cy="462286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Demonstrate to farmers how the scheme will benefit them.</a:t>
            </a:r>
          </a:p>
          <a:p>
            <a:pPr marL="285750" indent="-285750">
              <a:lnSpc>
                <a:spcPct val="150000"/>
              </a:lnSpc>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Produce guidance </a:t>
            </a:r>
          </a:p>
          <a:p>
            <a:pPr marL="285750" indent="-285750">
              <a:lnSpc>
                <a:spcPct val="150000"/>
              </a:lnSpc>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Advise on improving farming practices.</a:t>
            </a:r>
          </a:p>
          <a:p>
            <a:pPr marL="285750" indent="-285750">
              <a:lnSpc>
                <a:spcPct val="150000"/>
              </a:lnSpc>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Help inform policy.</a:t>
            </a:r>
          </a:p>
          <a:p>
            <a:pPr marL="285750" indent="-285750">
              <a:lnSpc>
                <a:spcPct val="150000"/>
              </a:lnSpc>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Use Geographic Information Systems (GIS) to calculate vegetation cover.</a:t>
            </a:r>
          </a:p>
          <a:p>
            <a:pPr marL="285750" indent="-285750">
              <a:lnSpc>
                <a:spcPct val="150000"/>
              </a:lnSpc>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ssess the literature to understand gaps in knowledge.</a:t>
            </a:r>
          </a:p>
          <a:p>
            <a:pPr marL="285750" indent="-285750">
              <a:lnSpc>
                <a:spcPct val="150000"/>
              </a:lnSpc>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Conduct a site audit of the current state of the farm.</a:t>
            </a:r>
          </a:p>
          <a:p>
            <a:pPr>
              <a:lnSpc>
                <a:spcPct val="150000"/>
              </a:lnSpc>
            </a:pPr>
            <a:endParaRPr lang="en-GB" dirty="0">
              <a:latin typeface="Aptos" panose="020B0004020202020204" pitchFamily="34" charset="0"/>
              <a:ea typeface="Aptos" panose="020B0004020202020204" pitchFamily="34" charset="0"/>
              <a:cs typeface="Times New Roman" panose="02020603050405020304" pitchFamily="18" charset="0"/>
            </a:endParaRPr>
          </a:p>
          <a:p>
            <a:pPr>
              <a:lnSpc>
                <a:spcPct val="150000"/>
              </a:lnSpc>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943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alpha val="27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9BA386-25EF-E816-E348-755178C460C8}"/>
              </a:ext>
            </a:extLst>
          </p:cNvPr>
          <p:cNvSpPr/>
          <p:nvPr/>
        </p:nvSpPr>
        <p:spPr>
          <a:xfrm>
            <a:off x="3491557" y="0"/>
            <a:ext cx="5956760" cy="923330"/>
          </a:xfrm>
          <a:prstGeom prst="rect">
            <a:avLst/>
          </a:prstGeom>
          <a:noFill/>
        </p:spPr>
        <p:txBody>
          <a:bodyPr wrap="none" lIns="91440" tIns="45720" rIns="91440" bIns="45720">
            <a:spAutoFit/>
          </a:bodyPr>
          <a:lstStyle/>
          <a:p>
            <a:pPr algn="ctr"/>
            <a:r>
              <a:rPr lang="en-US" sz="5400" b="0" u="sng" cap="none" spc="0" dirty="0">
                <a:ln w="0"/>
                <a:solidFill>
                  <a:schemeClr val="accent6"/>
                </a:solidFill>
                <a:effectLst>
                  <a:outerShdw blurRad="38100" dist="19050" dir="2700000" algn="tl" rotWithShape="0">
                    <a:schemeClr val="dk1">
                      <a:alpha val="40000"/>
                    </a:schemeClr>
                  </a:outerShdw>
                </a:effectLst>
              </a:rPr>
              <a:t>Aim and Objectives</a:t>
            </a:r>
          </a:p>
        </p:txBody>
      </p:sp>
      <p:sp>
        <p:nvSpPr>
          <p:cNvPr id="3" name="TextBox 2">
            <a:extLst>
              <a:ext uri="{FF2B5EF4-FFF2-40B4-BE49-F238E27FC236}">
                <a16:creationId xmlns:a16="http://schemas.microsoft.com/office/drawing/2014/main" id="{869BB1D6-96F9-4F19-159D-EF19619781B3}"/>
              </a:ext>
            </a:extLst>
          </p:cNvPr>
          <p:cNvSpPr txBox="1"/>
          <p:nvPr/>
        </p:nvSpPr>
        <p:spPr>
          <a:xfrm>
            <a:off x="0" y="838201"/>
            <a:ext cx="12192000" cy="6442789"/>
          </a:xfrm>
          <a:prstGeom prst="rect">
            <a:avLst/>
          </a:prstGeom>
          <a:noFill/>
        </p:spPr>
        <p:txBody>
          <a:bodyPr wrap="square" rtlCol="0">
            <a:spAutoFit/>
          </a:bodyPr>
          <a:lstStyle/>
          <a:p>
            <a:pPr algn="ctr"/>
            <a:r>
              <a:rPr lang="en-GB" sz="2400" b="1" u="sng" dirty="0"/>
              <a:t>Research Question</a:t>
            </a:r>
          </a:p>
          <a:p>
            <a:pPr algn="ctr"/>
            <a:endParaRPr lang="en-GB" sz="2000" b="1" u="sng" dirty="0"/>
          </a:p>
          <a:p>
            <a:pPr marL="342900" indent="-342900" algn="ctr">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 will the SFS work in practice?</a:t>
            </a:r>
          </a:p>
          <a:p>
            <a:pPr marL="342900" indent="-342900" algn="ctr">
              <a:buFont typeface="Arial" panose="020B0604020202020204" pitchFamily="34" charset="0"/>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gn="ctr"/>
            <a:r>
              <a:rPr lang="en-GB" sz="2400" b="1" u="sng" kern="100" dirty="0">
                <a:effectLst/>
                <a:latin typeface="Aptos" panose="020B0004020202020204" pitchFamily="34" charset="0"/>
                <a:ea typeface="Aptos" panose="020B0004020202020204" pitchFamily="34" charset="0"/>
                <a:cs typeface="Times New Roman" panose="02020603050405020304" pitchFamily="18" charset="0"/>
              </a:rPr>
              <a:t>Aim</a:t>
            </a:r>
          </a:p>
          <a:p>
            <a:pPr algn="ctr"/>
            <a:endParaRPr lang="en-GB" sz="2400" b="1" u="sng"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lgn="ctr">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Develop guidance towards the SFS implementation using case study examples.</a:t>
            </a:r>
          </a:p>
          <a:p>
            <a:pPr marL="285750" indent="-285750" algn="ctr">
              <a:buFont typeface="Arial" panose="020B0604020202020204" pitchFamily="34" charset="0"/>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gn="ctr"/>
            <a:r>
              <a:rPr lang="en-GB" sz="2400" b="1" u="sng" kern="100" dirty="0">
                <a:effectLst/>
                <a:latin typeface="Aptos" panose="020B0004020202020204" pitchFamily="34" charset="0"/>
                <a:ea typeface="Aptos" panose="020B0004020202020204" pitchFamily="34" charset="0"/>
                <a:cs typeface="Times New Roman" panose="02020603050405020304" pitchFamily="18" charset="0"/>
              </a:rPr>
              <a:t>Objectives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ct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ctr">
              <a:lnSpc>
                <a:spcPct val="200000"/>
              </a:lnSpc>
              <a:buFont typeface="Symbol" panose="05050102010706020507" pitchFamily="18" charset="2"/>
              <a:buChar char=""/>
            </a:pPr>
            <a:r>
              <a:rPr lang="en-GB" sz="1800" u="none" strike="noStrike" kern="100" dirty="0">
                <a:effectLst/>
                <a:latin typeface="Aptos" panose="020B0004020202020204" pitchFamily="34" charset="0"/>
                <a:ea typeface="Aptos" panose="020B0004020202020204" pitchFamily="34" charset="0"/>
                <a:cs typeface="Times New Roman" panose="02020603050405020304" pitchFamily="18" charset="0"/>
              </a:rPr>
              <a:t>Assess current literature to understand the current evidence and strategies regarding the problem.</a:t>
            </a:r>
          </a:p>
          <a:p>
            <a:pPr marL="342900" lvl="0" indent="-342900" algn="ctr">
              <a:lnSpc>
                <a:spcPct val="200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Identify sustainable agriculture management practices.</a:t>
            </a:r>
          </a:p>
          <a:p>
            <a:pPr marL="342900" lvl="0" indent="-342900" algn="ctr">
              <a:lnSpc>
                <a:spcPct val="200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Investigate the impacts of agriculture on biodiversity.</a:t>
            </a:r>
          </a:p>
          <a:p>
            <a:pPr marL="342900" lvl="0" indent="-342900" algn="ctr">
              <a:lnSpc>
                <a:spcPct val="200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Provide recommendations for different management practices </a:t>
            </a:r>
          </a:p>
          <a:p>
            <a:pPr marL="342900" lvl="0" indent="-342900" algn="ctr">
              <a:lnSpc>
                <a:spcPct val="200000"/>
              </a:lnSpc>
              <a:spcAft>
                <a:spcPts val="800"/>
              </a:spcAft>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Outline how farmers can achieve 10% vegetation coverage outlined in the SFS.</a:t>
            </a:r>
          </a:p>
          <a:p>
            <a:pPr marL="342900" indent="-342900" algn="ctr">
              <a:buFont typeface="Arial" panose="020B0604020202020204" pitchFamily="34" charset="0"/>
              <a:buChar char="•"/>
            </a:pPr>
            <a:endParaRPr lang="en-GB" sz="2000" dirty="0"/>
          </a:p>
        </p:txBody>
      </p:sp>
    </p:spTree>
    <p:extLst>
      <p:ext uri="{BB962C8B-B14F-4D97-AF65-F5344CB8AC3E}">
        <p14:creationId xmlns:p14="http://schemas.microsoft.com/office/powerpoint/2010/main" val="3300350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alpha val="27000"/>
          </a:srgbClr>
        </a:solidFill>
        <a:effectLst/>
      </p:bgPr>
    </p:bg>
    <p:spTree>
      <p:nvGrpSpPr>
        <p:cNvPr id="1" name="">
          <a:extLst>
            <a:ext uri="{FF2B5EF4-FFF2-40B4-BE49-F238E27FC236}">
              <a16:creationId xmlns:a16="http://schemas.microsoft.com/office/drawing/2014/main" id="{AFBC881D-4974-6FCC-D580-A736CC28369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6904DEC-17C1-A77D-DF1B-EB3D559923F3}"/>
              </a:ext>
            </a:extLst>
          </p:cNvPr>
          <p:cNvSpPr/>
          <p:nvPr/>
        </p:nvSpPr>
        <p:spPr>
          <a:xfrm>
            <a:off x="4189067" y="0"/>
            <a:ext cx="3443764" cy="707886"/>
          </a:xfrm>
          <a:prstGeom prst="rect">
            <a:avLst/>
          </a:prstGeom>
          <a:noFill/>
        </p:spPr>
        <p:txBody>
          <a:bodyPr wrap="none" lIns="91440" tIns="45720" rIns="91440" bIns="45720">
            <a:spAutoFit/>
          </a:bodyPr>
          <a:lstStyle/>
          <a:p>
            <a:pPr algn="ctr"/>
            <a:r>
              <a:rPr lang="en-US" sz="4000" u="sng" dirty="0">
                <a:ln w="0"/>
                <a:solidFill>
                  <a:schemeClr val="accent6"/>
                </a:solidFill>
                <a:effectLst>
                  <a:outerShdw blurRad="38100" dist="19050" dir="2700000" algn="tl" rotWithShape="0">
                    <a:schemeClr val="dk1">
                      <a:alpha val="40000"/>
                    </a:schemeClr>
                  </a:outerShdw>
                </a:effectLst>
              </a:rPr>
              <a:t>Methodology 1</a:t>
            </a:r>
            <a:endParaRPr lang="en-US" sz="4000" b="0" u="sng" cap="none" spc="0" dirty="0">
              <a:ln w="0"/>
              <a:solidFill>
                <a:schemeClr val="accent6"/>
              </a:solidFill>
              <a:effectLst>
                <a:outerShdw blurRad="38100" dist="19050" dir="2700000" algn="tl" rotWithShape="0">
                  <a:schemeClr val="dk1">
                    <a:alpha val="40000"/>
                  </a:schemeClr>
                </a:outerShdw>
              </a:effectLst>
            </a:endParaRPr>
          </a:p>
        </p:txBody>
      </p:sp>
      <p:pic>
        <p:nvPicPr>
          <p:cNvPr id="2" name="Picture 1" descr="A map of a country&#10;&#10;AI-generated content may be incorrect.">
            <a:extLst>
              <a:ext uri="{FF2B5EF4-FFF2-40B4-BE49-F238E27FC236}">
                <a16:creationId xmlns:a16="http://schemas.microsoft.com/office/drawing/2014/main" id="{20140E1E-A470-3A43-55CB-AD08AB5E4F80}"/>
              </a:ext>
            </a:extLst>
          </p:cNvPr>
          <p:cNvPicPr>
            <a:picLocks noChangeAspect="1"/>
          </p:cNvPicPr>
          <p:nvPr/>
        </p:nvPicPr>
        <p:blipFill rotWithShape="1">
          <a:blip r:embed="rId3">
            <a:extLst>
              <a:ext uri="{28A0092B-C50C-407E-A947-70E740481C1C}">
                <a14:useLocalDpi xmlns:a14="http://schemas.microsoft.com/office/drawing/2010/main" val="0"/>
              </a:ext>
            </a:extLst>
          </a:blip>
          <a:srcRect l="576" t="2" r="-1" b="-448"/>
          <a:stretch/>
        </p:blipFill>
        <p:spPr bwMode="auto">
          <a:xfrm>
            <a:off x="10426700" y="0"/>
            <a:ext cx="1765300" cy="2134579"/>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963FD585-2D50-5177-15C0-C8C93A7ED769}"/>
              </a:ext>
            </a:extLst>
          </p:cNvPr>
          <p:cNvSpPr txBox="1"/>
          <p:nvPr/>
        </p:nvSpPr>
        <p:spPr>
          <a:xfrm>
            <a:off x="21914" y="1339858"/>
            <a:ext cx="9307623" cy="1200329"/>
          </a:xfrm>
          <a:prstGeom prst="rect">
            <a:avLst/>
          </a:prstGeom>
          <a:noFill/>
        </p:spPr>
        <p:txBody>
          <a:bodyPr wrap="square" rtlCol="0">
            <a:spAutoFit/>
          </a:bodyPr>
          <a:lstStyle/>
          <a:p>
            <a:r>
              <a:rPr lang="en-GB" b="1" u="sng" dirty="0"/>
              <a:t>Physical background of Carmarthenshire -</a:t>
            </a:r>
            <a:r>
              <a:rPr lang="en-GB" sz="1800" dirty="0">
                <a:effectLst/>
                <a:latin typeface="Aptos" panose="020B0004020202020204" pitchFamily="34" charset="0"/>
                <a:ea typeface="Aptos" panose="020B0004020202020204" pitchFamily="34" charset="0"/>
                <a:cs typeface="Times New Roman" panose="02020603050405020304" pitchFamily="18" charset="0"/>
              </a:rPr>
              <a:t> geology and the weather patterns dictate the presence and variation of habitats</a:t>
            </a:r>
            <a:endParaRPr lang="en-GB" b="1" u="sng" dirty="0"/>
          </a:p>
          <a:p>
            <a:endParaRPr lang="en-GB" b="1" u="sng" dirty="0"/>
          </a:p>
          <a:p>
            <a:r>
              <a:rPr lang="en-GB" b="1" u="sng" dirty="0"/>
              <a:t>Informal interview - </a:t>
            </a:r>
            <a:r>
              <a:rPr lang="en-GB" sz="1800" dirty="0">
                <a:effectLst/>
                <a:latin typeface="Aptos" panose="020B0004020202020204" pitchFamily="34" charset="0"/>
                <a:ea typeface="Aptos" panose="020B0004020202020204" pitchFamily="34" charset="0"/>
                <a:cs typeface="Times New Roman" panose="02020603050405020304" pitchFamily="18" charset="0"/>
              </a:rPr>
              <a:t>ascertain basic information about the farm. </a:t>
            </a:r>
            <a:endParaRPr lang="en-GB" dirty="0"/>
          </a:p>
        </p:txBody>
      </p:sp>
      <p:pic>
        <p:nvPicPr>
          <p:cNvPr id="9" name="Picture 8" descr="A map of land with red lines&#10;&#10;AI-generated content may be incorrect.">
            <a:extLst>
              <a:ext uri="{FF2B5EF4-FFF2-40B4-BE49-F238E27FC236}">
                <a16:creationId xmlns:a16="http://schemas.microsoft.com/office/drawing/2014/main" id="{81F5863B-2797-2D61-E69F-269E43B7EFB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2996430"/>
            <a:ext cx="5584370" cy="3949109"/>
          </a:xfrm>
          <a:prstGeom prst="rect">
            <a:avLst/>
          </a:prstGeom>
        </p:spPr>
      </p:pic>
      <p:pic>
        <p:nvPicPr>
          <p:cNvPr id="10" name="Picture 9" descr="A map of a farm&#10;&#10;AI-generated content may be incorrect.">
            <a:extLst>
              <a:ext uri="{FF2B5EF4-FFF2-40B4-BE49-F238E27FC236}">
                <a16:creationId xmlns:a16="http://schemas.microsoft.com/office/drawing/2014/main" id="{25A065D0-1E99-B9A8-38C3-7185CD3CC63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67073" y="2898005"/>
            <a:ext cx="5724928" cy="4047534"/>
          </a:xfrm>
          <a:prstGeom prst="rect">
            <a:avLst/>
          </a:prstGeom>
        </p:spPr>
      </p:pic>
      <p:sp>
        <p:nvSpPr>
          <p:cNvPr id="12" name="TextBox 11">
            <a:extLst>
              <a:ext uri="{FF2B5EF4-FFF2-40B4-BE49-F238E27FC236}">
                <a16:creationId xmlns:a16="http://schemas.microsoft.com/office/drawing/2014/main" id="{3E583479-D833-449A-75D0-26C41B97D493}"/>
              </a:ext>
            </a:extLst>
          </p:cNvPr>
          <p:cNvSpPr txBox="1"/>
          <p:nvPr/>
        </p:nvSpPr>
        <p:spPr>
          <a:xfrm>
            <a:off x="9329537" y="2134579"/>
            <a:ext cx="2921000" cy="415498"/>
          </a:xfrm>
          <a:prstGeom prst="rect">
            <a:avLst/>
          </a:prstGeom>
          <a:noFill/>
        </p:spPr>
        <p:txBody>
          <a:bodyPr wrap="square">
            <a:spAutoFit/>
          </a:bodyPr>
          <a:lstStyle/>
          <a:p>
            <a:pPr algn="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a:t>
            </a:r>
            <a:r>
              <a:rPr lang="en-GB" sz="1050" i="1" kern="100" dirty="0">
                <a:solidFill>
                  <a:srgbClr val="0E2841"/>
                </a:solidFill>
                <a:latin typeface="Aptos" panose="020B0004020202020204" pitchFamily="34" charset="0"/>
                <a:ea typeface="Aptos" panose="020B0004020202020204" pitchFamily="34" charset="0"/>
                <a:cs typeface="Times New Roman" panose="02020603050405020304" pitchFamily="18" charset="0"/>
              </a:rPr>
              <a:t>4 </a:t>
            </a: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Carmarthenshire Location Map (Wikimedia Commons, 2011)</a:t>
            </a:r>
          </a:p>
        </p:txBody>
      </p:sp>
      <p:sp>
        <p:nvSpPr>
          <p:cNvPr id="14" name="TextBox 13">
            <a:extLst>
              <a:ext uri="{FF2B5EF4-FFF2-40B4-BE49-F238E27FC236}">
                <a16:creationId xmlns:a16="http://schemas.microsoft.com/office/drawing/2014/main" id="{CAE60C4D-599C-017D-3F9A-A3A863E4824E}"/>
              </a:ext>
            </a:extLst>
          </p:cNvPr>
          <p:cNvSpPr txBox="1"/>
          <p:nvPr/>
        </p:nvSpPr>
        <p:spPr>
          <a:xfrm>
            <a:off x="-102028" y="2734820"/>
            <a:ext cx="6127750" cy="261610"/>
          </a:xfrm>
          <a:prstGeom prst="rect">
            <a:avLst/>
          </a:prstGeom>
          <a:noFill/>
        </p:spPr>
        <p:txBody>
          <a:bodyPr wrap="square">
            <a:spAutoFit/>
          </a:bodyPr>
          <a:lstStyle/>
          <a:p>
            <a:pP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5  Livestock Farm Location Plan, (Egan, 2025)</a:t>
            </a:r>
          </a:p>
        </p:txBody>
      </p:sp>
      <p:sp>
        <p:nvSpPr>
          <p:cNvPr id="16" name="TextBox 15">
            <a:extLst>
              <a:ext uri="{FF2B5EF4-FFF2-40B4-BE49-F238E27FC236}">
                <a16:creationId xmlns:a16="http://schemas.microsoft.com/office/drawing/2014/main" id="{11661508-74C6-D7D3-555C-F8CD1CC2DFA8}"/>
              </a:ext>
            </a:extLst>
          </p:cNvPr>
          <p:cNvSpPr txBox="1"/>
          <p:nvPr/>
        </p:nvSpPr>
        <p:spPr>
          <a:xfrm>
            <a:off x="6071987" y="2659460"/>
            <a:ext cx="6178550" cy="261610"/>
          </a:xfrm>
          <a:prstGeom prst="rect">
            <a:avLst/>
          </a:prstGeom>
          <a:noFill/>
        </p:spPr>
        <p:txBody>
          <a:bodyPr wrap="square">
            <a:spAutoFit/>
          </a:bodyPr>
          <a:lstStyle/>
          <a:p>
            <a:pPr algn="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a:t>
            </a:r>
            <a:r>
              <a:rPr lang="en-GB" sz="1050" i="1" kern="100" dirty="0">
                <a:solidFill>
                  <a:srgbClr val="0E2841"/>
                </a:solidFill>
                <a:latin typeface="Aptos" panose="020B0004020202020204" pitchFamily="34" charset="0"/>
                <a:ea typeface="Aptos" panose="020B0004020202020204" pitchFamily="34" charset="0"/>
                <a:cs typeface="Times New Roman" panose="02020603050405020304" pitchFamily="18" charset="0"/>
              </a:rPr>
              <a:t>6</a:t>
            </a: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 Dairy Farm Location Plan (Egan, 2025)</a:t>
            </a:r>
          </a:p>
        </p:txBody>
      </p:sp>
    </p:spTree>
    <p:extLst>
      <p:ext uri="{BB962C8B-B14F-4D97-AF65-F5344CB8AC3E}">
        <p14:creationId xmlns:p14="http://schemas.microsoft.com/office/powerpoint/2010/main" val="3895863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alpha val="27000"/>
          </a:srgbClr>
        </a:solidFill>
        <a:effectLst/>
      </p:bgPr>
    </p:bg>
    <p:spTree>
      <p:nvGrpSpPr>
        <p:cNvPr id="1" name="">
          <a:extLst>
            <a:ext uri="{FF2B5EF4-FFF2-40B4-BE49-F238E27FC236}">
              <a16:creationId xmlns:a16="http://schemas.microsoft.com/office/drawing/2014/main" id="{A40CC077-ACA0-3EFA-8E78-C9AAF174CF91}"/>
            </a:ext>
          </a:extLst>
        </p:cNvPr>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243D1F66-01F7-B294-1839-25F543F02E91}"/>
              </a:ext>
            </a:extLst>
          </p:cNvPr>
          <p:cNvGraphicFramePr>
            <a:graphicFrameLocks noGrp="1"/>
          </p:cNvGraphicFramePr>
          <p:nvPr>
            <p:extLst>
              <p:ext uri="{D42A27DB-BD31-4B8C-83A1-F6EECF244321}">
                <p14:modId xmlns:p14="http://schemas.microsoft.com/office/powerpoint/2010/main" val="1165000259"/>
              </p:ext>
            </p:extLst>
          </p:nvPr>
        </p:nvGraphicFramePr>
        <p:xfrm>
          <a:off x="-1" y="3287486"/>
          <a:ext cx="6749143" cy="3570514"/>
        </p:xfrm>
        <a:graphic>
          <a:graphicData uri="http://schemas.openxmlformats.org/drawingml/2006/table">
            <a:tbl>
              <a:tblPr firstRow="1" firstCol="1" bandRow="1">
                <a:tableStyleId>{5C22544A-7EE6-4342-B048-85BDC9FD1C3A}</a:tableStyleId>
              </a:tblPr>
              <a:tblGrid>
                <a:gridCol w="2402174">
                  <a:extLst>
                    <a:ext uri="{9D8B030D-6E8A-4147-A177-3AD203B41FA5}">
                      <a16:colId xmlns:a16="http://schemas.microsoft.com/office/drawing/2014/main" val="474603840"/>
                    </a:ext>
                  </a:extLst>
                </a:gridCol>
                <a:gridCol w="2031630">
                  <a:extLst>
                    <a:ext uri="{9D8B030D-6E8A-4147-A177-3AD203B41FA5}">
                      <a16:colId xmlns:a16="http://schemas.microsoft.com/office/drawing/2014/main" val="2864041489"/>
                    </a:ext>
                  </a:extLst>
                </a:gridCol>
                <a:gridCol w="2315339">
                  <a:extLst>
                    <a:ext uri="{9D8B030D-6E8A-4147-A177-3AD203B41FA5}">
                      <a16:colId xmlns:a16="http://schemas.microsoft.com/office/drawing/2014/main" val="1109685155"/>
                    </a:ext>
                  </a:extLst>
                </a:gridCol>
              </a:tblGrid>
              <a:tr h="421693">
                <a:tc>
                  <a:txBody>
                    <a:bodyPr/>
                    <a:lstStyle/>
                    <a:p>
                      <a:pPr algn="ctr">
                        <a:lnSpc>
                          <a:spcPct val="200000"/>
                        </a:lnSpc>
                        <a:spcAft>
                          <a:spcPts val="800"/>
                        </a:spcAft>
                        <a:buNone/>
                      </a:pPr>
                      <a:r>
                        <a:rPr lang="en-GB" sz="1200" u="sng" kern="100">
                          <a:effectLst/>
                        </a:rPr>
                        <a:t>Parameters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200000"/>
                        </a:lnSpc>
                        <a:spcAft>
                          <a:spcPts val="800"/>
                        </a:spcAft>
                        <a:buNone/>
                      </a:pPr>
                      <a:r>
                        <a:rPr lang="en-GB" sz="1200" u="sng" kern="100" dirty="0">
                          <a:effectLst/>
                        </a:rPr>
                        <a:t>Methods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200000"/>
                        </a:lnSpc>
                        <a:spcAft>
                          <a:spcPts val="800"/>
                        </a:spcAft>
                        <a:buNone/>
                      </a:pPr>
                      <a:r>
                        <a:rPr lang="en-GB" sz="1200" u="sng" kern="100" dirty="0">
                          <a:effectLst/>
                        </a:rPr>
                        <a:t>Measurement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6318820"/>
                  </a:ext>
                </a:extLst>
              </a:tr>
              <a:tr h="421693">
                <a:tc>
                  <a:txBody>
                    <a:bodyPr/>
                    <a:lstStyle/>
                    <a:p>
                      <a:pPr algn="just">
                        <a:lnSpc>
                          <a:spcPct val="200000"/>
                        </a:lnSpc>
                        <a:spcAft>
                          <a:spcPts val="800"/>
                        </a:spcAft>
                        <a:buNone/>
                      </a:pPr>
                      <a:r>
                        <a:rPr lang="en-GB" sz="1200" kern="100" dirty="0">
                          <a:effectLst/>
                        </a:rPr>
                        <a:t>Height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a:effectLst/>
                        </a:rPr>
                        <a:t>Rangefinder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a:effectLst/>
                        </a:rPr>
                        <a:t>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95028030"/>
                  </a:ext>
                </a:extLst>
              </a:tr>
              <a:tr h="421693">
                <a:tc>
                  <a:txBody>
                    <a:bodyPr/>
                    <a:lstStyle/>
                    <a:p>
                      <a:pPr algn="just">
                        <a:lnSpc>
                          <a:spcPct val="200000"/>
                        </a:lnSpc>
                        <a:spcAft>
                          <a:spcPts val="800"/>
                        </a:spcAft>
                        <a:buNone/>
                      </a:pPr>
                      <a:r>
                        <a:rPr lang="en-GB" sz="1200" kern="100" dirty="0">
                          <a:effectLst/>
                        </a:rPr>
                        <a:t>Width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a:effectLst/>
                        </a:rPr>
                        <a:t>Rangefinder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a:effectLst/>
                        </a:rPr>
                        <a:t>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7744311"/>
                  </a:ext>
                </a:extLst>
              </a:tr>
              <a:tr h="909043">
                <a:tc>
                  <a:txBody>
                    <a:bodyPr/>
                    <a:lstStyle/>
                    <a:p>
                      <a:pPr algn="just">
                        <a:lnSpc>
                          <a:spcPct val="200000"/>
                        </a:lnSpc>
                        <a:spcAft>
                          <a:spcPts val="800"/>
                        </a:spcAft>
                        <a:buNone/>
                      </a:pPr>
                      <a:r>
                        <a:rPr lang="en-GB" sz="1200" kern="100" dirty="0">
                          <a:effectLst/>
                        </a:rPr>
                        <a:t>Density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a:effectLst/>
                        </a:rPr>
                        <a:t>Scoring system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dirty="0">
                          <a:effectLst/>
                        </a:rPr>
                        <a:t>1-5 (1= sparse, 5= very dense)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2918940"/>
                  </a:ext>
                </a:extLst>
              </a:tr>
              <a:tr h="1396392">
                <a:tc>
                  <a:txBody>
                    <a:bodyPr/>
                    <a:lstStyle/>
                    <a:p>
                      <a:pPr algn="just">
                        <a:lnSpc>
                          <a:spcPct val="200000"/>
                        </a:lnSpc>
                        <a:spcAft>
                          <a:spcPts val="800"/>
                        </a:spcAft>
                        <a:buNone/>
                      </a:pPr>
                      <a:r>
                        <a:rPr lang="en-GB" sz="1200" kern="100" dirty="0">
                          <a:effectLst/>
                        </a:rPr>
                        <a:t>Number of Species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a:effectLst/>
                        </a:rPr>
                        <a:t>Count and record names and number of species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200000"/>
                        </a:lnSpc>
                        <a:spcAft>
                          <a:spcPts val="800"/>
                        </a:spcAft>
                        <a:buNone/>
                      </a:pPr>
                      <a:r>
                        <a:rPr lang="en-GB" sz="1200" kern="100" dirty="0">
                          <a:effectLst/>
                        </a:rPr>
                        <a:t>Visual assessment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41111491"/>
                  </a:ext>
                </a:extLst>
              </a:tr>
            </a:tbl>
          </a:graphicData>
        </a:graphic>
      </p:graphicFrame>
      <p:pic>
        <p:nvPicPr>
          <p:cNvPr id="8" name="Picture 7" descr="A map of a golf course&#10;&#10;AI-generated content may be incorrect.">
            <a:extLst>
              <a:ext uri="{FF2B5EF4-FFF2-40B4-BE49-F238E27FC236}">
                <a16:creationId xmlns:a16="http://schemas.microsoft.com/office/drawing/2014/main" id="{702A89F6-32A3-35F9-AA03-0ACE92E178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6900" y="2700179"/>
            <a:ext cx="4058472" cy="4157821"/>
          </a:xfrm>
          <a:prstGeom prst="rect">
            <a:avLst/>
          </a:prstGeom>
        </p:spPr>
      </p:pic>
      <p:sp>
        <p:nvSpPr>
          <p:cNvPr id="9" name="TextBox 8">
            <a:extLst>
              <a:ext uri="{FF2B5EF4-FFF2-40B4-BE49-F238E27FC236}">
                <a16:creationId xmlns:a16="http://schemas.microsoft.com/office/drawing/2014/main" id="{CE1A2BCE-E28E-32B4-5633-0B4C51F23343}"/>
              </a:ext>
            </a:extLst>
          </p:cNvPr>
          <p:cNvSpPr txBox="1"/>
          <p:nvPr/>
        </p:nvSpPr>
        <p:spPr>
          <a:xfrm>
            <a:off x="-1" y="1046275"/>
            <a:ext cx="12006943" cy="1477328"/>
          </a:xfrm>
          <a:prstGeom prst="rect">
            <a:avLst/>
          </a:prstGeom>
          <a:noFill/>
        </p:spPr>
        <p:txBody>
          <a:bodyPr wrap="square" rtlCol="0">
            <a:spAutoFit/>
          </a:bodyPr>
          <a:lstStyle/>
          <a:p>
            <a:r>
              <a:rPr lang="en-GB" b="1" u="sng" dirty="0"/>
              <a:t>Site Audits </a:t>
            </a:r>
            <a:r>
              <a:rPr lang="en-GB" dirty="0"/>
              <a:t>- </a:t>
            </a:r>
            <a:r>
              <a:rPr lang="en-GB" sz="1800" dirty="0">
                <a:effectLst/>
                <a:latin typeface="Aptos" panose="020B0004020202020204" pitchFamily="34" charset="0"/>
                <a:ea typeface="Aptos" panose="020B0004020202020204" pitchFamily="34" charset="0"/>
                <a:cs typeface="Times New Roman" panose="02020603050405020304" pitchFamily="18" charset="0"/>
              </a:rPr>
              <a:t>Field surveys undertaken in January, February and March across two farms in Carmarthenshire, one livestock and one dairy </a:t>
            </a:r>
          </a:p>
          <a:p>
            <a:r>
              <a:rPr lang="en-GB" b="1" u="sng" dirty="0"/>
              <a:t>Structural Assessments </a:t>
            </a:r>
            <a:r>
              <a:rPr lang="en-GB" dirty="0"/>
              <a:t>- </a:t>
            </a:r>
            <a:r>
              <a:rPr lang="en-GB" sz="1800" dirty="0">
                <a:effectLst/>
                <a:latin typeface="Aptos" panose="020B0004020202020204" pitchFamily="34" charset="0"/>
                <a:ea typeface="Aptos" panose="020B0004020202020204" pitchFamily="34" charset="0"/>
                <a:cs typeface="Times New Roman" panose="02020603050405020304" pitchFamily="18" charset="0"/>
              </a:rPr>
              <a:t>A structural assessment determines the physical characteristics of a hedgerow, such as its height, width, and species density (DEFRA Hedgerow Survey Handbook, 2007). </a:t>
            </a:r>
            <a:r>
              <a:rPr lang="en-GB" dirty="0"/>
              <a:t> </a:t>
            </a:r>
          </a:p>
          <a:p>
            <a:r>
              <a:rPr lang="en-GB" b="1" u="sng" dirty="0"/>
              <a:t>Geographic Information Systems (GIS)- </a:t>
            </a:r>
            <a:r>
              <a:rPr lang="en-GB" sz="1800" dirty="0">
                <a:effectLst/>
                <a:latin typeface="Aptos" panose="020B0004020202020204" pitchFamily="34" charset="0"/>
                <a:ea typeface="Aptos" panose="020B0004020202020204" pitchFamily="34" charset="0"/>
                <a:cs typeface="Times New Roman" panose="02020603050405020304" pitchFamily="18" charset="0"/>
              </a:rPr>
              <a:t>map the key elements of each farm corridor (</a:t>
            </a:r>
            <a:r>
              <a:rPr lang="en-GB" sz="1800" dirty="0" err="1">
                <a:effectLst/>
                <a:latin typeface="Aptos" panose="020B0004020202020204" pitchFamily="34" charset="0"/>
                <a:ea typeface="Aptos" panose="020B0004020202020204" pitchFamily="34" charset="0"/>
                <a:cs typeface="Times New Roman" panose="02020603050405020304" pitchFamily="18" charset="0"/>
              </a:rPr>
              <a:t>Kratschmer</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i="1" dirty="0">
                <a:effectLst/>
                <a:latin typeface="Aptos" panose="020B0004020202020204" pitchFamily="34" charset="0"/>
                <a:ea typeface="Aptos" panose="020B0004020202020204" pitchFamily="34" charset="0"/>
                <a:cs typeface="Times New Roman" panose="02020603050405020304" pitchFamily="18" charset="0"/>
              </a:rPr>
              <a:t>et.al.,</a:t>
            </a:r>
            <a:r>
              <a:rPr lang="en-GB" sz="1800" dirty="0">
                <a:effectLst/>
                <a:latin typeface="Aptos" panose="020B0004020202020204" pitchFamily="34" charset="0"/>
                <a:ea typeface="Aptos" panose="020B0004020202020204" pitchFamily="34" charset="0"/>
                <a:cs typeface="Times New Roman" panose="02020603050405020304" pitchFamily="18" charset="0"/>
              </a:rPr>
              <a:t> 2024).</a:t>
            </a:r>
            <a:endParaRPr lang="en-GB" b="1" u="sng" dirty="0"/>
          </a:p>
        </p:txBody>
      </p:sp>
      <p:sp>
        <p:nvSpPr>
          <p:cNvPr id="10" name="Rectangle 9">
            <a:extLst>
              <a:ext uri="{FF2B5EF4-FFF2-40B4-BE49-F238E27FC236}">
                <a16:creationId xmlns:a16="http://schemas.microsoft.com/office/drawing/2014/main" id="{26AB5066-F091-2F9C-C9D8-DECAE35AB428}"/>
              </a:ext>
            </a:extLst>
          </p:cNvPr>
          <p:cNvSpPr/>
          <p:nvPr/>
        </p:nvSpPr>
        <p:spPr>
          <a:xfrm>
            <a:off x="4281588" y="0"/>
            <a:ext cx="3443764" cy="707886"/>
          </a:xfrm>
          <a:prstGeom prst="rect">
            <a:avLst/>
          </a:prstGeom>
          <a:noFill/>
        </p:spPr>
        <p:txBody>
          <a:bodyPr wrap="none" lIns="91440" tIns="45720" rIns="91440" bIns="45720">
            <a:spAutoFit/>
          </a:bodyPr>
          <a:lstStyle/>
          <a:p>
            <a:pPr algn="ctr"/>
            <a:r>
              <a:rPr lang="en-US" sz="4000" u="sng" dirty="0">
                <a:ln w="0"/>
                <a:solidFill>
                  <a:schemeClr val="accent6"/>
                </a:solidFill>
                <a:effectLst>
                  <a:outerShdw blurRad="38100" dist="19050" dir="2700000" algn="tl" rotWithShape="0">
                    <a:schemeClr val="dk1">
                      <a:alpha val="40000"/>
                    </a:schemeClr>
                  </a:outerShdw>
                </a:effectLst>
              </a:rPr>
              <a:t>Methodology 2</a:t>
            </a:r>
            <a:endParaRPr lang="en-US" sz="4000" b="0" u="sng" cap="none" spc="0" dirty="0">
              <a:ln w="0"/>
              <a:solidFill>
                <a:schemeClr val="accent6"/>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23642DD0-C044-B6D1-B09E-53D68D1DB1AF}"/>
              </a:ext>
            </a:extLst>
          </p:cNvPr>
          <p:cNvSpPr txBox="1"/>
          <p:nvPr/>
        </p:nvSpPr>
        <p:spPr>
          <a:xfrm>
            <a:off x="9300152" y="2523603"/>
            <a:ext cx="6165850" cy="253916"/>
          </a:xfrm>
          <a:prstGeom prst="rect">
            <a:avLst/>
          </a:prstGeom>
          <a:noFill/>
        </p:spPr>
        <p:txBody>
          <a:bodyPr wrap="square">
            <a:spAutoFit/>
          </a:bodyPr>
          <a:lstStyle/>
          <a:p>
            <a:pP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a:t>
            </a:r>
            <a:r>
              <a:rPr lang="en-GB" sz="1050" i="1" kern="100" dirty="0">
                <a:solidFill>
                  <a:srgbClr val="0E2841"/>
                </a:solidFill>
                <a:latin typeface="Aptos" panose="020B0004020202020204" pitchFamily="34" charset="0"/>
                <a:ea typeface="Aptos" panose="020B0004020202020204" pitchFamily="34" charset="0"/>
                <a:cs typeface="Times New Roman" panose="02020603050405020304" pitchFamily="18" charset="0"/>
              </a:rPr>
              <a:t>7 </a:t>
            </a: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Sampling Strategy (DEFRA, 2007)</a:t>
            </a:r>
          </a:p>
        </p:txBody>
      </p:sp>
      <p:sp>
        <p:nvSpPr>
          <p:cNvPr id="14" name="TextBox 13">
            <a:extLst>
              <a:ext uri="{FF2B5EF4-FFF2-40B4-BE49-F238E27FC236}">
                <a16:creationId xmlns:a16="http://schemas.microsoft.com/office/drawing/2014/main" id="{459DE7C4-82B2-527A-6833-288687720994}"/>
              </a:ext>
            </a:extLst>
          </p:cNvPr>
          <p:cNvSpPr txBox="1"/>
          <p:nvPr/>
        </p:nvSpPr>
        <p:spPr>
          <a:xfrm>
            <a:off x="66676" y="3025876"/>
            <a:ext cx="7816850" cy="261610"/>
          </a:xfrm>
          <a:prstGeom prst="rect">
            <a:avLst/>
          </a:prstGeom>
          <a:noFill/>
        </p:spPr>
        <p:txBody>
          <a:bodyPr wrap="square">
            <a:spAutoFit/>
          </a:bodyPr>
          <a:lstStyle/>
          <a:p>
            <a:pP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Table 1 Indicators for Site Audit (adapted form Crossland, 2015)</a:t>
            </a:r>
          </a:p>
        </p:txBody>
      </p:sp>
    </p:spTree>
    <p:extLst>
      <p:ext uri="{BB962C8B-B14F-4D97-AF65-F5344CB8AC3E}">
        <p14:creationId xmlns:p14="http://schemas.microsoft.com/office/powerpoint/2010/main" val="1927361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alpha val="27000"/>
          </a:srgbClr>
        </a:solidFill>
        <a:effectLst/>
      </p:bgPr>
    </p:bg>
    <p:spTree>
      <p:nvGrpSpPr>
        <p:cNvPr id="1" name="">
          <a:extLst>
            <a:ext uri="{FF2B5EF4-FFF2-40B4-BE49-F238E27FC236}">
              <a16:creationId xmlns:a16="http://schemas.microsoft.com/office/drawing/2014/main" id="{9A776F60-2414-4D66-128F-96960B174A9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9C817FC-9525-5399-A8B7-E1D03F1FCC5E}"/>
              </a:ext>
            </a:extLst>
          </p:cNvPr>
          <p:cNvSpPr/>
          <p:nvPr/>
        </p:nvSpPr>
        <p:spPr>
          <a:xfrm>
            <a:off x="3230764" y="0"/>
            <a:ext cx="5360378" cy="707886"/>
          </a:xfrm>
          <a:prstGeom prst="rect">
            <a:avLst/>
          </a:prstGeom>
          <a:noFill/>
        </p:spPr>
        <p:txBody>
          <a:bodyPr wrap="none" lIns="91440" tIns="45720" rIns="91440" bIns="45720">
            <a:spAutoFit/>
          </a:bodyPr>
          <a:lstStyle/>
          <a:p>
            <a:pPr algn="ctr"/>
            <a:r>
              <a:rPr lang="en-US" sz="4000" u="sng" dirty="0">
                <a:ln w="0"/>
                <a:solidFill>
                  <a:schemeClr val="accent6"/>
                </a:solidFill>
                <a:effectLst>
                  <a:outerShdw blurRad="38100" dist="19050" dir="2700000" algn="tl" rotWithShape="0">
                    <a:schemeClr val="dk1">
                      <a:alpha val="40000"/>
                    </a:schemeClr>
                  </a:outerShdw>
                </a:effectLst>
              </a:rPr>
              <a:t>Results and Discussion</a:t>
            </a:r>
            <a:endParaRPr lang="en-US" sz="4000" b="0" u="sng" cap="none" spc="0" dirty="0">
              <a:ln w="0"/>
              <a:solidFill>
                <a:schemeClr val="accent6"/>
              </a:solidFill>
              <a:effectLst>
                <a:outerShdw blurRad="38100" dist="19050" dir="2700000" algn="tl" rotWithShape="0">
                  <a:schemeClr val="dk1">
                    <a:alpha val="40000"/>
                  </a:schemeClr>
                </a:outerShdw>
              </a:effectLst>
            </a:endParaRPr>
          </a:p>
        </p:txBody>
      </p:sp>
      <p:pic>
        <p:nvPicPr>
          <p:cNvPr id="2" name="Picture 1" descr="A map of a city&#10;&#10;AI-generated content may be incorrect.">
            <a:extLst>
              <a:ext uri="{FF2B5EF4-FFF2-40B4-BE49-F238E27FC236}">
                <a16:creationId xmlns:a16="http://schemas.microsoft.com/office/drawing/2014/main" id="{9AD37EAD-B8E3-5F27-3A92-6DDDD60D66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707886"/>
            <a:ext cx="5118101" cy="3618568"/>
          </a:xfrm>
          <a:prstGeom prst="rect">
            <a:avLst/>
          </a:prstGeom>
        </p:spPr>
      </p:pic>
      <p:pic>
        <p:nvPicPr>
          <p:cNvPr id="3" name="Picture 2" descr="A map of a farm&#10;&#10;AI-generated content may be incorrect.">
            <a:extLst>
              <a:ext uri="{FF2B5EF4-FFF2-40B4-BE49-F238E27FC236}">
                <a16:creationId xmlns:a16="http://schemas.microsoft.com/office/drawing/2014/main" id="{7E4650D8-450F-BC7B-E396-8BCA397639E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73900" y="707886"/>
            <a:ext cx="5118101" cy="3618212"/>
          </a:xfrm>
          <a:prstGeom prst="rect">
            <a:avLst/>
          </a:prstGeom>
        </p:spPr>
      </p:pic>
      <p:sp>
        <p:nvSpPr>
          <p:cNvPr id="5" name="TextBox 4">
            <a:extLst>
              <a:ext uri="{FF2B5EF4-FFF2-40B4-BE49-F238E27FC236}">
                <a16:creationId xmlns:a16="http://schemas.microsoft.com/office/drawing/2014/main" id="{B982611F-E1CB-EFE9-BF09-D18D9FC9D8CE}"/>
              </a:ext>
            </a:extLst>
          </p:cNvPr>
          <p:cNvSpPr txBox="1"/>
          <p:nvPr/>
        </p:nvSpPr>
        <p:spPr>
          <a:xfrm>
            <a:off x="-37123" y="4672786"/>
            <a:ext cx="5499100" cy="1477328"/>
          </a:xfrm>
          <a:prstGeom prst="rect">
            <a:avLst/>
          </a:prstGeom>
          <a:noFill/>
        </p:spPr>
        <p:txBody>
          <a:bodyPr wrap="square" rtlCol="0">
            <a:spAutoFit/>
          </a:bodyPr>
          <a:lstStyle/>
          <a:p>
            <a:pPr algn="ctr"/>
            <a:r>
              <a:rPr lang="en-GB" b="1" u="sng" dirty="0"/>
              <a:t>Livestock Farm</a:t>
            </a:r>
          </a:p>
          <a:p>
            <a:pPr marL="285750" indent="-285750">
              <a:buFont typeface="Arial" panose="020B0604020202020204" pitchFamily="34" charset="0"/>
              <a:buChar char="•"/>
            </a:pPr>
            <a:r>
              <a:rPr lang="en-GB" dirty="0"/>
              <a:t>Total vegetation coverage above 1 metre = 12.82%</a:t>
            </a:r>
          </a:p>
          <a:p>
            <a:pPr marL="285750" indent="-285750">
              <a:buFont typeface="Arial" panose="020B0604020202020204" pitchFamily="34" charset="0"/>
              <a:buChar char="•"/>
            </a:pPr>
            <a:r>
              <a:rPr lang="en-GB" dirty="0"/>
              <a:t>Hedgerow coverage = 4.31%</a:t>
            </a:r>
          </a:p>
          <a:p>
            <a:pPr marL="285750" indent="-285750">
              <a:buFont typeface="Arial" panose="020B0604020202020204" pitchFamily="34" charset="0"/>
              <a:buChar char="•"/>
            </a:pPr>
            <a:r>
              <a:rPr lang="en-GB" dirty="0"/>
              <a:t>Woodland coverage = 5.37%</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D4AC1104-2619-6E6C-0ABB-933C02E83FC2}"/>
              </a:ext>
            </a:extLst>
          </p:cNvPr>
          <p:cNvSpPr txBox="1"/>
          <p:nvPr/>
        </p:nvSpPr>
        <p:spPr>
          <a:xfrm>
            <a:off x="6730025" y="4672786"/>
            <a:ext cx="5499100" cy="1200329"/>
          </a:xfrm>
          <a:prstGeom prst="rect">
            <a:avLst/>
          </a:prstGeom>
          <a:noFill/>
        </p:spPr>
        <p:txBody>
          <a:bodyPr wrap="square" rtlCol="0">
            <a:spAutoFit/>
          </a:bodyPr>
          <a:lstStyle/>
          <a:p>
            <a:pPr algn="ctr"/>
            <a:r>
              <a:rPr lang="en-GB" b="1" u="sng" dirty="0"/>
              <a:t>Dairy Farm</a:t>
            </a:r>
          </a:p>
          <a:p>
            <a:pPr marL="285750" indent="-285750">
              <a:buFont typeface="Arial" panose="020B0604020202020204" pitchFamily="34" charset="0"/>
              <a:buChar char="•"/>
            </a:pPr>
            <a:r>
              <a:rPr lang="en-GB" dirty="0"/>
              <a:t>Total vegetation coverage above 1 metre = 12.82%</a:t>
            </a:r>
          </a:p>
          <a:p>
            <a:pPr marL="285750" indent="-285750">
              <a:buFont typeface="Arial" panose="020B0604020202020204" pitchFamily="34" charset="0"/>
              <a:buChar char="•"/>
            </a:pPr>
            <a:r>
              <a:rPr lang="en-GB" dirty="0"/>
              <a:t>Hedgerow coverage = 2.42%</a:t>
            </a:r>
          </a:p>
          <a:p>
            <a:pPr marL="285750" indent="-285750">
              <a:buFont typeface="Arial" panose="020B0604020202020204" pitchFamily="34" charset="0"/>
              <a:buChar char="•"/>
            </a:pPr>
            <a:r>
              <a:rPr lang="en-GB" dirty="0"/>
              <a:t>Woodland coverage = 8.85%</a:t>
            </a:r>
          </a:p>
        </p:txBody>
      </p:sp>
      <p:sp>
        <p:nvSpPr>
          <p:cNvPr id="8" name="TextBox 7">
            <a:extLst>
              <a:ext uri="{FF2B5EF4-FFF2-40B4-BE49-F238E27FC236}">
                <a16:creationId xmlns:a16="http://schemas.microsoft.com/office/drawing/2014/main" id="{578105F6-BBB6-8B7A-0CB1-8FE84E801BB8}"/>
              </a:ext>
            </a:extLst>
          </p:cNvPr>
          <p:cNvSpPr txBox="1"/>
          <p:nvPr/>
        </p:nvSpPr>
        <p:spPr>
          <a:xfrm>
            <a:off x="9632950" y="4211121"/>
            <a:ext cx="3019425" cy="461665"/>
          </a:xfrm>
          <a:prstGeom prst="rect">
            <a:avLst/>
          </a:prstGeom>
          <a:noFill/>
        </p:spPr>
        <p:txBody>
          <a:bodyPr wrap="square">
            <a:spAutoFit/>
          </a:bodyPr>
          <a:lstStyle/>
          <a:p>
            <a:r>
              <a:rPr lang="en-GB" sz="1200" i="1" dirty="0">
                <a:effectLst/>
                <a:latin typeface="Aptos" panose="020B0004020202020204" pitchFamily="34" charset="0"/>
                <a:ea typeface="Aptos" panose="020B0004020202020204" pitchFamily="34" charset="0"/>
                <a:cs typeface="Times New Roman" panose="02020603050405020304" pitchFamily="18" charset="0"/>
              </a:rPr>
              <a:t>Figure 9 Dairy Farm LiDAR Map (Egan, 2025</a:t>
            </a:r>
            <a:r>
              <a:rPr lang="en-GB" sz="1200" i="1" dirty="0">
                <a:latin typeface="Aptos" panose="020B0004020202020204" pitchFamily="34" charset="0"/>
                <a:ea typeface="Aptos" panose="020B0004020202020204" pitchFamily="34" charset="0"/>
                <a:cs typeface="Times New Roman" panose="02020603050405020304" pitchFamily="18" charset="0"/>
              </a:rPr>
              <a:t>)</a:t>
            </a:r>
            <a:endParaRPr lang="en-GB" sz="1200" i="1" dirty="0"/>
          </a:p>
        </p:txBody>
      </p:sp>
      <p:sp>
        <p:nvSpPr>
          <p:cNvPr id="9" name="TextBox 8">
            <a:extLst>
              <a:ext uri="{FF2B5EF4-FFF2-40B4-BE49-F238E27FC236}">
                <a16:creationId xmlns:a16="http://schemas.microsoft.com/office/drawing/2014/main" id="{55ED318B-4EAA-9C7C-2669-CD70ED5CDBCF}"/>
              </a:ext>
            </a:extLst>
          </p:cNvPr>
          <p:cNvSpPr txBox="1"/>
          <p:nvPr/>
        </p:nvSpPr>
        <p:spPr>
          <a:xfrm>
            <a:off x="-56537" y="4326099"/>
            <a:ext cx="4552337" cy="276999"/>
          </a:xfrm>
          <a:prstGeom prst="rect">
            <a:avLst/>
          </a:prstGeom>
          <a:noFill/>
        </p:spPr>
        <p:txBody>
          <a:bodyPr wrap="square">
            <a:spAutoFit/>
          </a:bodyPr>
          <a:lstStyle/>
          <a:p>
            <a:r>
              <a:rPr lang="en-GB" sz="1200" i="1" dirty="0">
                <a:effectLst/>
                <a:latin typeface="Aptos" panose="020B0004020202020204" pitchFamily="34" charset="0"/>
                <a:ea typeface="Aptos" panose="020B0004020202020204" pitchFamily="34" charset="0"/>
                <a:cs typeface="Times New Roman" panose="02020603050405020304" pitchFamily="18" charset="0"/>
              </a:rPr>
              <a:t>Figure 8 Livestock Farm LiDAR Map (Egan, 2025</a:t>
            </a:r>
            <a:r>
              <a:rPr lang="en-GB" sz="1200" i="1" dirty="0">
                <a:latin typeface="Aptos" panose="020B0004020202020204" pitchFamily="34" charset="0"/>
                <a:ea typeface="Aptos" panose="020B0004020202020204" pitchFamily="34" charset="0"/>
                <a:cs typeface="Times New Roman" panose="02020603050405020304" pitchFamily="18" charset="0"/>
              </a:rPr>
              <a:t>)</a:t>
            </a:r>
            <a:endParaRPr lang="en-GB" sz="1200" i="1" dirty="0"/>
          </a:p>
        </p:txBody>
      </p:sp>
    </p:spTree>
    <p:extLst>
      <p:ext uri="{BB962C8B-B14F-4D97-AF65-F5344CB8AC3E}">
        <p14:creationId xmlns:p14="http://schemas.microsoft.com/office/powerpoint/2010/main" val="944770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alpha val="27000"/>
          </a:srgbClr>
        </a:solidFill>
        <a:effectLst/>
      </p:bgPr>
    </p:bg>
    <p:spTree>
      <p:nvGrpSpPr>
        <p:cNvPr id="1" name="">
          <a:extLst>
            <a:ext uri="{FF2B5EF4-FFF2-40B4-BE49-F238E27FC236}">
              <a16:creationId xmlns:a16="http://schemas.microsoft.com/office/drawing/2014/main" id="{60373F27-2C72-2A51-2BEE-8897BC1EBDC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A88EBF7-BE99-E742-350C-BDB6745F4C2D}"/>
              </a:ext>
            </a:extLst>
          </p:cNvPr>
          <p:cNvSpPr/>
          <p:nvPr/>
        </p:nvSpPr>
        <p:spPr>
          <a:xfrm>
            <a:off x="3230764" y="0"/>
            <a:ext cx="5360378" cy="707886"/>
          </a:xfrm>
          <a:prstGeom prst="rect">
            <a:avLst/>
          </a:prstGeom>
          <a:noFill/>
        </p:spPr>
        <p:txBody>
          <a:bodyPr wrap="none" lIns="91440" tIns="45720" rIns="91440" bIns="45720">
            <a:spAutoFit/>
          </a:bodyPr>
          <a:lstStyle/>
          <a:p>
            <a:pPr algn="ctr"/>
            <a:r>
              <a:rPr lang="en-US" sz="4000" u="sng" dirty="0">
                <a:ln w="0"/>
                <a:solidFill>
                  <a:schemeClr val="accent6"/>
                </a:solidFill>
                <a:effectLst>
                  <a:outerShdw blurRad="38100" dist="19050" dir="2700000" algn="tl" rotWithShape="0">
                    <a:schemeClr val="dk1">
                      <a:alpha val="40000"/>
                    </a:schemeClr>
                  </a:outerShdw>
                </a:effectLst>
              </a:rPr>
              <a:t>Results and Discussion</a:t>
            </a:r>
            <a:endParaRPr lang="en-US" sz="4000" b="0" u="sng" cap="none" spc="0" dirty="0">
              <a:ln w="0"/>
              <a:solidFill>
                <a:schemeClr val="accent6"/>
              </a:solidFill>
              <a:effectLst>
                <a:outerShdw blurRad="38100" dist="19050" dir="2700000" algn="tl" rotWithShape="0">
                  <a:schemeClr val="dk1">
                    <a:alpha val="40000"/>
                  </a:schemeClr>
                </a:outerShdw>
              </a:effectLst>
            </a:endParaRPr>
          </a:p>
        </p:txBody>
      </p:sp>
      <p:pic>
        <p:nvPicPr>
          <p:cNvPr id="7" name="Picture 6">
            <a:extLst>
              <a:ext uri="{FF2B5EF4-FFF2-40B4-BE49-F238E27FC236}">
                <a16:creationId xmlns:a16="http://schemas.microsoft.com/office/drawing/2014/main" id="{DDDDF772-C7BE-EC42-5E63-F5D6EF9B7D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867091"/>
            <a:ext cx="4127499" cy="2918234"/>
          </a:xfrm>
          <a:prstGeom prst="rect">
            <a:avLst/>
          </a:prstGeom>
        </p:spPr>
      </p:pic>
      <p:pic>
        <p:nvPicPr>
          <p:cNvPr id="8" name="Picture 7" descr="A muddy road with a gate&#10;&#10;AI-generated content may be incorrect.">
            <a:extLst>
              <a:ext uri="{FF2B5EF4-FFF2-40B4-BE49-F238E27FC236}">
                <a16:creationId xmlns:a16="http://schemas.microsoft.com/office/drawing/2014/main" id="{BEE9FEB1-49B5-8EA4-146F-7F4543EC436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86900" y="0"/>
            <a:ext cx="2705100" cy="3607730"/>
          </a:xfrm>
          <a:prstGeom prst="rect">
            <a:avLst/>
          </a:prstGeom>
          <a:noFill/>
          <a:ln>
            <a:noFill/>
          </a:ln>
        </p:spPr>
      </p:pic>
      <p:pic>
        <p:nvPicPr>
          <p:cNvPr id="9" name="Picture 8" descr="A green field with red and yellow triangles&#10;&#10;AI-generated content may be incorrect.">
            <a:extLst>
              <a:ext uri="{FF2B5EF4-FFF2-40B4-BE49-F238E27FC236}">
                <a16:creationId xmlns:a16="http://schemas.microsoft.com/office/drawing/2014/main" id="{1683F8BE-D7D8-6E6B-82A0-0A3A0CD3828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0" y="3866151"/>
            <a:ext cx="4126869" cy="2918255"/>
          </a:xfrm>
          <a:prstGeom prst="rect">
            <a:avLst/>
          </a:prstGeom>
        </p:spPr>
      </p:pic>
      <p:sp>
        <p:nvSpPr>
          <p:cNvPr id="12" name="TextBox 11">
            <a:extLst>
              <a:ext uri="{FF2B5EF4-FFF2-40B4-BE49-F238E27FC236}">
                <a16:creationId xmlns:a16="http://schemas.microsoft.com/office/drawing/2014/main" id="{EE225B5C-918A-806D-1A90-B03CEE408DD3}"/>
              </a:ext>
            </a:extLst>
          </p:cNvPr>
          <p:cNvSpPr txBox="1"/>
          <p:nvPr/>
        </p:nvSpPr>
        <p:spPr>
          <a:xfrm>
            <a:off x="4241800" y="1064399"/>
            <a:ext cx="1625600" cy="646331"/>
          </a:xfrm>
          <a:prstGeom prst="rect">
            <a:avLst/>
          </a:prstGeom>
          <a:noFill/>
        </p:spPr>
        <p:txBody>
          <a:bodyPr wrap="square">
            <a:spAutoFit/>
          </a:bodyPr>
          <a:lstStyle/>
          <a:p>
            <a:pPr>
              <a:spcAft>
                <a:spcPts val="1000"/>
              </a:spcAft>
            </a:pPr>
            <a:r>
              <a:rPr lang="en-GB" sz="120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10  Lidar Discrepancy Example (Egan, 2025)</a:t>
            </a:r>
          </a:p>
        </p:txBody>
      </p:sp>
      <p:sp>
        <p:nvSpPr>
          <p:cNvPr id="13" name="TextBox 12">
            <a:extLst>
              <a:ext uri="{FF2B5EF4-FFF2-40B4-BE49-F238E27FC236}">
                <a16:creationId xmlns:a16="http://schemas.microsoft.com/office/drawing/2014/main" id="{FE5CFF3D-747F-17DD-7467-2B04FFB377FA}"/>
              </a:ext>
            </a:extLst>
          </p:cNvPr>
          <p:cNvSpPr txBox="1"/>
          <p:nvPr/>
        </p:nvSpPr>
        <p:spPr>
          <a:xfrm>
            <a:off x="7566065" y="1064399"/>
            <a:ext cx="2050153" cy="461665"/>
          </a:xfrm>
          <a:prstGeom prst="rect">
            <a:avLst/>
          </a:prstGeom>
          <a:noFill/>
        </p:spPr>
        <p:txBody>
          <a:bodyPr wrap="square">
            <a:spAutoFit/>
          </a:bodyPr>
          <a:lstStyle/>
          <a:p>
            <a:pPr>
              <a:spcAft>
                <a:spcPts val="1000"/>
              </a:spcAft>
            </a:pPr>
            <a:r>
              <a:rPr lang="en-GB" sz="120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12 Soil  Erosion (Egan, 2025)</a:t>
            </a:r>
          </a:p>
        </p:txBody>
      </p:sp>
      <p:sp>
        <p:nvSpPr>
          <p:cNvPr id="14" name="TextBox 13">
            <a:extLst>
              <a:ext uri="{FF2B5EF4-FFF2-40B4-BE49-F238E27FC236}">
                <a16:creationId xmlns:a16="http://schemas.microsoft.com/office/drawing/2014/main" id="{9BABF644-060D-EE45-EC81-616130F82E80}"/>
              </a:ext>
            </a:extLst>
          </p:cNvPr>
          <p:cNvSpPr txBox="1"/>
          <p:nvPr/>
        </p:nvSpPr>
        <p:spPr>
          <a:xfrm>
            <a:off x="4127499" y="6396335"/>
            <a:ext cx="1625600" cy="461665"/>
          </a:xfrm>
          <a:prstGeom prst="rect">
            <a:avLst/>
          </a:prstGeom>
          <a:noFill/>
        </p:spPr>
        <p:txBody>
          <a:bodyPr wrap="square">
            <a:spAutoFit/>
          </a:bodyPr>
          <a:lstStyle/>
          <a:p>
            <a:pPr>
              <a:spcAft>
                <a:spcPts val="1000"/>
              </a:spcAft>
            </a:pPr>
            <a:r>
              <a:rPr lang="en-GB" sz="120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11 Hedgerow Junctions(Egan, 2025)</a:t>
            </a:r>
          </a:p>
        </p:txBody>
      </p:sp>
      <p:pic>
        <p:nvPicPr>
          <p:cNvPr id="16" name="Picture 15">
            <a:extLst>
              <a:ext uri="{FF2B5EF4-FFF2-40B4-BE49-F238E27FC236}">
                <a16:creationId xmlns:a16="http://schemas.microsoft.com/office/drawing/2014/main" id="{64AD52F9-91CF-0129-E0D4-8091006D92A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591772" y="4168917"/>
            <a:ext cx="3600228" cy="2699641"/>
          </a:xfrm>
          <a:prstGeom prst="rect">
            <a:avLst/>
          </a:prstGeom>
          <a:noFill/>
        </p:spPr>
      </p:pic>
      <p:sp>
        <p:nvSpPr>
          <p:cNvPr id="17" name="TextBox 16">
            <a:extLst>
              <a:ext uri="{FF2B5EF4-FFF2-40B4-BE49-F238E27FC236}">
                <a16:creationId xmlns:a16="http://schemas.microsoft.com/office/drawing/2014/main" id="{437D6C89-E4DF-0677-B159-14DF6F4D78CF}"/>
              </a:ext>
            </a:extLst>
          </p:cNvPr>
          <p:cNvSpPr txBox="1"/>
          <p:nvPr/>
        </p:nvSpPr>
        <p:spPr>
          <a:xfrm>
            <a:off x="5886041" y="6322741"/>
            <a:ext cx="2705100" cy="461665"/>
          </a:xfrm>
          <a:prstGeom prst="rect">
            <a:avLst/>
          </a:prstGeom>
          <a:noFill/>
        </p:spPr>
        <p:txBody>
          <a:bodyPr wrap="square">
            <a:spAutoFit/>
          </a:bodyPr>
          <a:lstStyle/>
          <a:p>
            <a:pPr algn="r">
              <a:spcAft>
                <a:spcPts val="1000"/>
              </a:spcAft>
            </a:pPr>
            <a:r>
              <a:rPr lang="en-GB" sz="120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13 Livestock Farm Woodland Floor (Egan, 2025)</a:t>
            </a:r>
          </a:p>
        </p:txBody>
      </p:sp>
    </p:spTree>
    <p:extLst>
      <p:ext uri="{BB962C8B-B14F-4D97-AF65-F5344CB8AC3E}">
        <p14:creationId xmlns:p14="http://schemas.microsoft.com/office/powerpoint/2010/main" val="350892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2D050">
            <a:alpha val="30000"/>
          </a:srgbClr>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172160B-FC39-4E66-8B02-FB57ADAC10F2}"/>
              </a:ext>
            </a:extLst>
          </p:cNvPr>
          <p:cNvGraphicFramePr>
            <a:graphicFrameLocks noGrp="1"/>
          </p:cNvGraphicFramePr>
          <p:nvPr>
            <p:extLst>
              <p:ext uri="{D42A27DB-BD31-4B8C-83A1-F6EECF244321}">
                <p14:modId xmlns:p14="http://schemas.microsoft.com/office/powerpoint/2010/main" val="3468121827"/>
              </p:ext>
            </p:extLst>
          </p:nvPr>
        </p:nvGraphicFramePr>
        <p:xfrm>
          <a:off x="0" y="0"/>
          <a:ext cx="12103101" cy="5454502"/>
        </p:xfrm>
        <a:graphic>
          <a:graphicData uri="http://schemas.openxmlformats.org/drawingml/2006/table">
            <a:tbl>
              <a:tblPr firstRow="1" firstCol="1" bandRow="1">
                <a:tableStyleId>{5C22544A-7EE6-4342-B048-85BDC9FD1C3A}</a:tableStyleId>
              </a:tblPr>
              <a:tblGrid>
                <a:gridCol w="767300">
                  <a:extLst>
                    <a:ext uri="{9D8B030D-6E8A-4147-A177-3AD203B41FA5}">
                      <a16:colId xmlns:a16="http://schemas.microsoft.com/office/drawing/2014/main" val="2758327016"/>
                    </a:ext>
                  </a:extLst>
                </a:gridCol>
                <a:gridCol w="2167637">
                  <a:extLst>
                    <a:ext uri="{9D8B030D-6E8A-4147-A177-3AD203B41FA5}">
                      <a16:colId xmlns:a16="http://schemas.microsoft.com/office/drawing/2014/main" val="1845386928"/>
                    </a:ext>
                  </a:extLst>
                </a:gridCol>
                <a:gridCol w="2267894">
                  <a:extLst>
                    <a:ext uri="{9D8B030D-6E8A-4147-A177-3AD203B41FA5}">
                      <a16:colId xmlns:a16="http://schemas.microsoft.com/office/drawing/2014/main" val="3216936083"/>
                    </a:ext>
                  </a:extLst>
                </a:gridCol>
                <a:gridCol w="1933886">
                  <a:extLst>
                    <a:ext uri="{9D8B030D-6E8A-4147-A177-3AD203B41FA5}">
                      <a16:colId xmlns:a16="http://schemas.microsoft.com/office/drawing/2014/main" val="975622470"/>
                    </a:ext>
                  </a:extLst>
                </a:gridCol>
                <a:gridCol w="914185">
                  <a:extLst>
                    <a:ext uri="{9D8B030D-6E8A-4147-A177-3AD203B41FA5}">
                      <a16:colId xmlns:a16="http://schemas.microsoft.com/office/drawing/2014/main" val="880068844"/>
                    </a:ext>
                  </a:extLst>
                </a:gridCol>
                <a:gridCol w="4052199">
                  <a:extLst>
                    <a:ext uri="{9D8B030D-6E8A-4147-A177-3AD203B41FA5}">
                      <a16:colId xmlns:a16="http://schemas.microsoft.com/office/drawing/2014/main" val="1480072972"/>
                    </a:ext>
                  </a:extLst>
                </a:gridCol>
              </a:tblGrid>
              <a:tr h="471255">
                <a:tc>
                  <a:txBody>
                    <a:bodyPr/>
                    <a:lstStyle/>
                    <a:p>
                      <a:pPr algn="ctr">
                        <a:lnSpc>
                          <a:spcPct val="100000"/>
                        </a:lnSpc>
                        <a:spcAft>
                          <a:spcPts val="800"/>
                        </a:spcAft>
                        <a:buNone/>
                      </a:pPr>
                      <a:r>
                        <a:rPr lang="en-GB" sz="1050" u="none" strike="noStrike" kern="100">
                          <a:effectLst/>
                        </a:rPr>
                        <a:t>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gridSpan="5">
                  <a:txBody>
                    <a:bodyPr/>
                    <a:lstStyle/>
                    <a:p>
                      <a:pPr algn="ctr">
                        <a:lnSpc>
                          <a:spcPct val="100000"/>
                        </a:lnSpc>
                        <a:spcAft>
                          <a:spcPts val="800"/>
                        </a:spcAft>
                        <a:buNone/>
                      </a:pPr>
                      <a:r>
                        <a:rPr lang="en-GB" sz="1050" u="sng" kern="100" dirty="0">
                          <a:effectLst/>
                        </a:rPr>
                        <a:t>Livestock  Farm Management Plan</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23070606"/>
                  </a:ext>
                </a:extLst>
              </a:tr>
              <a:tr h="213664">
                <a:tc>
                  <a:txBody>
                    <a:bodyPr/>
                    <a:lstStyle/>
                    <a:p>
                      <a:pPr marL="342900" lvl="0" indent="-342900" algn="l">
                        <a:lnSpc>
                          <a:spcPct val="100000"/>
                        </a:lnSpc>
                        <a:buFont typeface="+mj-lt"/>
                        <a:buAutoNum type="arabicPeriod"/>
                      </a:pPr>
                      <a:r>
                        <a:rPr lang="en-GB" sz="1050" u="none" strike="noStrike" kern="100">
                          <a:effectLst/>
                        </a:rPr>
                        <a:t>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gridSpan="5">
                  <a:txBody>
                    <a:bodyPr/>
                    <a:lstStyle/>
                    <a:p>
                      <a:pPr marL="457200" algn="l">
                        <a:lnSpc>
                          <a:spcPct val="100000"/>
                        </a:lnSpc>
                        <a:spcAft>
                          <a:spcPts val="800"/>
                        </a:spcAft>
                        <a:buNone/>
                      </a:pPr>
                      <a:r>
                        <a:rPr lang="en-GB" sz="1050" u="sng" kern="100">
                          <a:effectLst/>
                        </a:rPr>
                        <a:t>Hedgerow Management</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49691911"/>
                  </a:ext>
                </a:extLst>
              </a:tr>
              <a:tr h="645336">
                <a:tc>
                  <a:txBody>
                    <a:bodyPr/>
                    <a:lstStyle/>
                    <a:p>
                      <a:pPr algn="ctr">
                        <a:lnSpc>
                          <a:spcPct val="100000"/>
                        </a:lnSpc>
                        <a:spcAft>
                          <a:spcPts val="800"/>
                        </a:spcAft>
                        <a:buNone/>
                      </a:pPr>
                      <a:r>
                        <a:rPr lang="en-GB" sz="1050" kern="100">
                          <a:effectLst/>
                        </a:rPr>
                        <a:t>Action Number</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Action</a:t>
                      </a:r>
                    </a:p>
                  </a:txBody>
                  <a:tcPr marL="13819" marR="13819" marT="0" marB="0"/>
                </a:tc>
                <a:tc>
                  <a:txBody>
                    <a:bodyPr/>
                    <a:lstStyle/>
                    <a:p>
                      <a:pPr algn="ctr">
                        <a:lnSpc>
                          <a:spcPct val="100000"/>
                        </a:lnSpc>
                        <a:spcAft>
                          <a:spcPts val="800"/>
                        </a:spcAft>
                        <a:buNone/>
                      </a:pPr>
                      <a:r>
                        <a:rPr lang="en-GB" sz="1050" kern="100">
                          <a:effectLst/>
                        </a:rPr>
                        <a:t>Comments</a:t>
                      </a:r>
                      <a:endParaRPr lang="en-GB" sz="1050" kern="100" dirty="0">
                        <a:effectLst/>
                      </a:endParaRPr>
                    </a:p>
                  </a:txBody>
                  <a:tcPr marL="13819" marR="13819" marT="0" marB="0"/>
                </a:tc>
                <a:tc>
                  <a:txBody>
                    <a:bodyPr/>
                    <a:lstStyle/>
                    <a:p>
                      <a:pPr algn="ctr">
                        <a:lnSpc>
                          <a:spcPct val="100000"/>
                        </a:lnSpc>
                        <a:spcAft>
                          <a:spcPts val="800"/>
                        </a:spcAft>
                        <a:buNone/>
                      </a:pPr>
                      <a:r>
                        <a:rPr lang="en-GB" sz="1050" kern="100">
                          <a:effectLst/>
                        </a:rPr>
                        <a:t>Proposed Benefits</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Target Time</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a:effectLst/>
                        </a:rPr>
                        <a:t>Target Time and Priority Explained</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extLst>
                  <a:ext uri="{0D108BD9-81ED-4DB2-BD59-A6C34878D82A}">
                    <a16:rowId xmlns:a16="http://schemas.microsoft.com/office/drawing/2014/main" val="16629351"/>
                  </a:ext>
                </a:extLst>
              </a:tr>
              <a:tr h="561200">
                <a:tc>
                  <a:txBody>
                    <a:bodyPr/>
                    <a:lstStyle/>
                    <a:p>
                      <a:pPr algn="ctr">
                        <a:lnSpc>
                          <a:spcPct val="100000"/>
                        </a:lnSpc>
                        <a:spcAft>
                          <a:spcPts val="800"/>
                        </a:spcAft>
                        <a:buNone/>
                      </a:pPr>
                      <a:r>
                        <a:rPr lang="en-GB" sz="1050" kern="100" dirty="0">
                          <a:effectLst/>
                        </a:rPr>
                        <a:t>1.1</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Plant new species in hedgerow gaps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a:effectLst/>
                        </a:rPr>
                        <a:t>Fruiting, self-seeding trees e.g. hazel, holly, hawthorn.</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Improved food source, increase in biodiversity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5 – 8 years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Planting gaps with new species will influence further actions. Farmer conversations indicated timeframes for planting.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extLst>
                  <a:ext uri="{0D108BD9-81ED-4DB2-BD59-A6C34878D82A}">
                    <a16:rowId xmlns:a16="http://schemas.microsoft.com/office/drawing/2014/main" val="1430205334"/>
                  </a:ext>
                </a:extLst>
              </a:tr>
              <a:tr h="494957">
                <a:tc>
                  <a:txBody>
                    <a:bodyPr/>
                    <a:lstStyle/>
                    <a:p>
                      <a:pPr algn="ctr">
                        <a:lnSpc>
                          <a:spcPct val="100000"/>
                        </a:lnSpc>
                        <a:spcAft>
                          <a:spcPts val="800"/>
                        </a:spcAft>
                        <a:buNone/>
                      </a:pPr>
                      <a:r>
                        <a:rPr lang="en-GB" sz="1050" kern="100">
                          <a:effectLst/>
                        </a:rPr>
                        <a:t>1.2</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Develop bi-annual or longer cutting regime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a:effectLst/>
                        </a:rPr>
                        <a:t>Alongside roads must remain annually</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Improved food source, improved hedge height and density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Immediately</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Quick and simple to implement. Quickly see the benefits.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extLst>
                  <a:ext uri="{0D108BD9-81ED-4DB2-BD59-A6C34878D82A}">
                    <a16:rowId xmlns:a16="http://schemas.microsoft.com/office/drawing/2014/main" val="2262621324"/>
                  </a:ext>
                </a:extLst>
              </a:tr>
              <a:tr h="363576">
                <a:tc>
                  <a:txBody>
                    <a:bodyPr/>
                    <a:lstStyle/>
                    <a:p>
                      <a:pPr algn="ctr">
                        <a:lnSpc>
                          <a:spcPct val="100000"/>
                        </a:lnSpc>
                        <a:spcAft>
                          <a:spcPts val="800"/>
                        </a:spcAft>
                        <a:buNone/>
                      </a:pPr>
                      <a:r>
                        <a:rPr lang="en-GB" sz="1050" kern="100">
                          <a:effectLst/>
                        </a:rPr>
                        <a:t>1.3</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Cut hedgerows into ‘A’ shape</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a:effectLst/>
                        </a:rPr>
                        <a:t>-</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a:effectLst/>
                        </a:rPr>
                        <a:t>Improved ground flora and livestock shelter</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2 years from last cut</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The timeframe is dependent on the cutting regime. Encouraged but not essential.</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extLst>
                  <a:ext uri="{0D108BD9-81ED-4DB2-BD59-A6C34878D82A}">
                    <a16:rowId xmlns:a16="http://schemas.microsoft.com/office/drawing/2014/main" val="2689942488"/>
                  </a:ext>
                </a:extLst>
              </a:tr>
              <a:tr h="507071">
                <a:tc>
                  <a:txBody>
                    <a:bodyPr/>
                    <a:lstStyle/>
                    <a:p>
                      <a:pPr algn="ctr">
                        <a:lnSpc>
                          <a:spcPct val="100000"/>
                        </a:lnSpc>
                        <a:spcAft>
                          <a:spcPts val="800"/>
                        </a:spcAft>
                        <a:buNone/>
                      </a:pPr>
                      <a:r>
                        <a:rPr lang="en-GB" sz="1050" kern="100">
                          <a:effectLst/>
                        </a:rPr>
                        <a:t>1.4</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Create hedgerow junctions in nodes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dirty="0">
                          <a:effectLst/>
                        </a:rPr>
                        <a:t>Where possible</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dirty="0">
                          <a:effectLst/>
                        </a:rPr>
                        <a:t>Improved habitat corridor, habitat for nesting birds, improved food source</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dirty="0">
                          <a:effectLst/>
                        </a:rPr>
                        <a:t>Immediately/ after last cut</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dirty="0">
                          <a:effectLst/>
                        </a:rPr>
                        <a:t>Easy to implement, quickly see benefits. Creates cover to go towards 10%.</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extLst>
                  <a:ext uri="{0D108BD9-81ED-4DB2-BD59-A6C34878D82A}">
                    <a16:rowId xmlns:a16="http://schemas.microsoft.com/office/drawing/2014/main" val="2287971732"/>
                  </a:ext>
                </a:extLst>
              </a:tr>
              <a:tr h="213664">
                <a:tc>
                  <a:txBody>
                    <a:bodyPr/>
                    <a:lstStyle/>
                    <a:p>
                      <a:pPr marL="342900" lvl="0" indent="-342900" algn="l">
                        <a:lnSpc>
                          <a:spcPct val="100000"/>
                        </a:lnSpc>
                        <a:buFont typeface="+mj-lt"/>
                        <a:buAutoNum type="arabicPeriod"/>
                      </a:pPr>
                      <a:r>
                        <a:rPr lang="en-GB" sz="1050" kern="100">
                          <a:effectLst/>
                        </a:rPr>
                        <a:t>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gridSpan="4">
                  <a:txBody>
                    <a:bodyPr/>
                    <a:lstStyle/>
                    <a:p>
                      <a:pPr marL="457200" algn="l">
                        <a:lnSpc>
                          <a:spcPct val="100000"/>
                        </a:lnSpc>
                        <a:buNone/>
                      </a:pPr>
                      <a:r>
                        <a:rPr lang="en-GB" sz="1050" u="sng" kern="100" dirty="0">
                          <a:effectLst/>
                        </a:rPr>
                        <a:t>Woodland Management</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457200" algn="l">
                        <a:lnSpc>
                          <a:spcPct val="100000"/>
                        </a:lnSpc>
                        <a:spcAft>
                          <a:spcPts val="800"/>
                        </a:spcAft>
                        <a:buNone/>
                      </a:pPr>
                      <a:r>
                        <a:rPr lang="en-GB" sz="1050" kern="100">
                          <a:effectLst/>
                        </a:rPr>
                        <a:t>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extLst>
                  <a:ext uri="{0D108BD9-81ED-4DB2-BD59-A6C34878D82A}">
                    <a16:rowId xmlns:a16="http://schemas.microsoft.com/office/drawing/2014/main" val="2594895031"/>
                  </a:ext>
                </a:extLst>
              </a:tr>
              <a:tr h="472691">
                <a:tc>
                  <a:txBody>
                    <a:bodyPr/>
                    <a:lstStyle/>
                    <a:p>
                      <a:pPr algn="ctr">
                        <a:lnSpc>
                          <a:spcPct val="100000"/>
                        </a:lnSpc>
                        <a:spcAft>
                          <a:spcPts val="800"/>
                        </a:spcAft>
                        <a:buNone/>
                      </a:pPr>
                      <a:r>
                        <a:rPr lang="en-GB" sz="1050" kern="100">
                          <a:effectLst/>
                        </a:rPr>
                        <a:t>2.1</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Remove non- native species on floor</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dirty="0">
                          <a:effectLst/>
                        </a:rPr>
                        <a:t>Small amounts of controlled grazing</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a:effectLst/>
                        </a:rPr>
                        <a:t>Fertilises ground, clear scrub</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a:effectLst/>
                        </a:rPr>
                        <a:t>Immediately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tc>
                  <a:txBody>
                    <a:bodyPr/>
                    <a:lstStyle/>
                    <a:p>
                      <a:pPr algn="ctr">
                        <a:lnSpc>
                          <a:spcPct val="100000"/>
                        </a:lnSpc>
                        <a:spcAft>
                          <a:spcPts val="800"/>
                        </a:spcAft>
                        <a:buNone/>
                      </a:pPr>
                      <a:r>
                        <a:rPr lang="en-GB" sz="1050" kern="100" dirty="0">
                          <a:effectLst/>
                        </a:rPr>
                        <a:t>Makes room for diverse species, can be implemented quickly using grazing plan.</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C000"/>
                    </a:solidFill>
                  </a:tcPr>
                </a:tc>
                <a:extLst>
                  <a:ext uri="{0D108BD9-81ED-4DB2-BD59-A6C34878D82A}">
                    <a16:rowId xmlns:a16="http://schemas.microsoft.com/office/drawing/2014/main" val="4283917250"/>
                  </a:ext>
                </a:extLst>
              </a:tr>
              <a:tr h="679385">
                <a:tc>
                  <a:txBody>
                    <a:bodyPr/>
                    <a:lstStyle/>
                    <a:p>
                      <a:pPr algn="ctr">
                        <a:lnSpc>
                          <a:spcPct val="100000"/>
                        </a:lnSpc>
                        <a:spcAft>
                          <a:spcPts val="800"/>
                        </a:spcAft>
                        <a:buNone/>
                      </a:pPr>
                      <a:r>
                        <a:rPr lang="en-GB" sz="1050" kern="100">
                          <a:effectLst/>
                        </a:rPr>
                        <a:t>2.2</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Plant native species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Broadleaf </a:t>
                      </a:r>
                      <a:r>
                        <a:rPr lang="en-GB" sz="1050" kern="100" dirty="0" err="1">
                          <a:effectLst/>
                        </a:rPr>
                        <a:t>e.g</a:t>
                      </a:r>
                      <a:r>
                        <a:rPr lang="en-GB" sz="1050" kern="100" dirty="0">
                          <a:effectLst/>
                        </a:rPr>
                        <a:t> oak</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Improves carbon sequestration, improves waterlogged soils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5-10 years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tc>
                  <a:txBody>
                    <a:bodyPr/>
                    <a:lstStyle/>
                    <a:p>
                      <a:pPr algn="ctr">
                        <a:lnSpc>
                          <a:spcPct val="100000"/>
                        </a:lnSpc>
                        <a:spcAft>
                          <a:spcPts val="800"/>
                        </a:spcAft>
                        <a:buNone/>
                      </a:pPr>
                      <a:r>
                        <a:rPr lang="en-GB" sz="1050" kern="100" dirty="0">
                          <a:effectLst/>
                        </a:rPr>
                        <a:t>Benefits will take longer to see from time taken to grow but will significantly impact many aspects.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FF0000"/>
                    </a:solidFill>
                  </a:tcPr>
                </a:tc>
                <a:extLst>
                  <a:ext uri="{0D108BD9-81ED-4DB2-BD59-A6C34878D82A}">
                    <a16:rowId xmlns:a16="http://schemas.microsoft.com/office/drawing/2014/main" val="3099595091"/>
                  </a:ext>
                </a:extLst>
              </a:tr>
              <a:tr h="456095">
                <a:tc>
                  <a:txBody>
                    <a:bodyPr/>
                    <a:lstStyle/>
                    <a:p>
                      <a:pPr algn="ctr">
                        <a:lnSpc>
                          <a:spcPct val="100000"/>
                        </a:lnSpc>
                        <a:spcAft>
                          <a:spcPts val="800"/>
                        </a:spcAft>
                        <a:buNone/>
                      </a:pPr>
                      <a:r>
                        <a:rPr lang="en-GB" sz="1050" kern="100">
                          <a:effectLst/>
                        </a:rPr>
                        <a:t>2.3</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Leave fallen trees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a:effectLst/>
                        </a:rPr>
                        <a:t>Cut if there is a safety risk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a:effectLst/>
                        </a:rPr>
                        <a:t>Provide habitats for insects, fungi etc</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a:effectLst/>
                        </a:rPr>
                        <a:t>Immediately </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No effort required from farmer; done straight away.</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extLst>
                  <a:ext uri="{0D108BD9-81ED-4DB2-BD59-A6C34878D82A}">
                    <a16:rowId xmlns:a16="http://schemas.microsoft.com/office/drawing/2014/main" val="1518127156"/>
                  </a:ext>
                </a:extLst>
              </a:tr>
              <a:tr h="375608">
                <a:tc>
                  <a:txBody>
                    <a:bodyPr/>
                    <a:lstStyle/>
                    <a:p>
                      <a:pPr algn="ctr">
                        <a:lnSpc>
                          <a:spcPct val="100000"/>
                        </a:lnSpc>
                        <a:spcAft>
                          <a:spcPts val="800"/>
                        </a:spcAft>
                        <a:buNone/>
                      </a:pPr>
                      <a:r>
                        <a:rPr lang="en-GB" sz="1050" kern="100" dirty="0">
                          <a:effectLst/>
                        </a:rPr>
                        <a:t>2.4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tc>
                <a:tc>
                  <a:txBody>
                    <a:bodyPr/>
                    <a:lstStyle/>
                    <a:p>
                      <a:pPr algn="ctr">
                        <a:lnSpc>
                          <a:spcPct val="100000"/>
                        </a:lnSpc>
                        <a:spcAft>
                          <a:spcPts val="800"/>
                        </a:spcAft>
                        <a:buNone/>
                      </a:pPr>
                      <a:r>
                        <a:rPr lang="en-GB" sz="1050" kern="100" dirty="0">
                          <a:effectLst/>
                        </a:rPr>
                        <a:t>Plant ground cover species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Clover, ferns, bluebells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2 years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tc>
                  <a:txBody>
                    <a:bodyPr/>
                    <a:lstStyle/>
                    <a:p>
                      <a:pPr algn="ctr">
                        <a:lnSpc>
                          <a:spcPct val="100000"/>
                        </a:lnSpc>
                        <a:spcAft>
                          <a:spcPts val="800"/>
                        </a:spcAft>
                        <a:buNone/>
                      </a:pPr>
                      <a:r>
                        <a:rPr lang="en-GB" sz="1050" kern="100" dirty="0">
                          <a:effectLst/>
                        </a:rPr>
                        <a:t>Once floor has been cleared from action 2.1.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819" marR="13819" marT="0" marB="0">
                    <a:solidFill>
                      <a:srgbClr val="92D050"/>
                    </a:solidFill>
                  </a:tcPr>
                </a:tc>
                <a:extLst>
                  <a:ext uri="{0D108BD9-81ED-4DB2-BD59-A6C34878D82A}">
                    <a16:rowId xmlns:a16="http://schemas.microsoft.com/office/drawing/2014/main" val="823110260"/>
                  </a:ext>
                </a:extLst>
              </a:tr>
            </a:tbl>
          </a:graphicData>
        </a:graphic>
      </p:graphicFrame>
      <p:graphicFrame>
        <p:nvGraphicFramePr>
          <p:cNvPr id="4" name="Table 3">
            <a:extLst>
              <a:ext uri="{FF2B5EF4-FFF2-40B4-BE49-F238E27FC236}">
                <a16:creationId xmlns:a16="http://schemas.microsoft.com/office/drawing/2014/main" id="{8D95B635-DF6C-4503-20E4-6827D8AD05AD}"/>
              </a:ext>
            </a:extLst>
          </p:cNvPr>
          <p:cNvGraphicFramePr>
            <a:graphicFrameLocks noGrp="1"/>
          </p:cNvGraphicFramePr>
          <p:nvPr>
            <p:extLst>
              <p:ext uri="{D42A27DB-BD31-4B8C-83A1-F6EECF244321}">
                <p14:modId xmlns:p14="http://schemas.microsoft.com/office/powerpoint/2010/main" val="3218248117"/>
              </p:ext>
            </p:extLst>
          </p:nvPr>
        </p:nvGraphicFramePr>
        <p:xfrm>
          <a:off x="152400" y="5580488"/>
          <a:ext cx="2400300" cy="1169070"/>
        </p:xfrm>
        <a:graphic>
          <a:graphicData uri="http://schemas.openxmlformats.org/drawingml/2006/table">
            <a:tbl>
              <a:tblPr firstRow="1" firstCol="1" bandRow="1">
                <a:tableStyleId>{5C22544A-7EE6-4342-B048-85BDC9FD1C3A}</a:tableStyleId>
              </a:tblPr>
              <a:tblGrid>
                <a:gridCol w="732321">
                  <a:extLst>
                    <a:ext uri="{9D8B030D-6E8A-4147-A177-3AD203B41FA5}">
                      <a16:colId xmlns:a16="http://schemas.microsoft.com/office/drawing/2014/main" val="135472810"/>
                    </a:ext>
                  </a:extLst>
                </a:gridCol>
                <a:gridCol w="1667979">
                  <a:extLst>
                    <a:ext uri="{9D8B030D-6E8A-4147-A177-3AD203B41FA5}">
                      <a16:colId xmlns:a16="http://schemas.microsoft.com/office/drawing/2014/main" val="2470064131"/>
                    </a:ext>
                  </a:extLst>
                </a:gridCol>
              </a:tblGrid>
              <a:tr h="257921">
                <a:tc gridSpan="2">
                  <a:txBody>
                    <a:bodyPr/>
                    <a:lstStyle/>
                    <a:p>
                      <a:pPr algn="ctr">
                        <a:lnSpc>
                          <a:spcPct val="200000"/>
                        </a:lnSpc>
                        <a:spcAft>
                          <a:spcPts val="800"/>
                        </a:spcAft>
                        <a:buNone/>
                      </a:pPr>
                      <a:r>
                        <a:rPr lang="en-GB" sz="1000" u="sng" kern="100">
                          <a:effectLst/>
                        </a:rPr>
                        <a:t>Management Suggestions Table Key</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03859880"/>
                  </a:ext>
                </a:extLst>
              </a:tr>
              <a:tr h="307032">
                <a:tc>
                  <a:txBody>
                    <a:bodyPr/>
                    <a:lstStyle/>
                    <a:p>
                      <a:pPr algn="just">
                        <a:lnSpc>
                          <a:spcPct val="200000"/>
                        </a:lnSpc>
                        <a:spcAft>
                          <a:spcPts val="800"/>
                        </a:spcAft>
                        <a:buNone/>
                      </a:pPr>
                      <a:r>
                        <a:rPr lang="en-GB" sz="1000" u="sng" kern="100">
                          <a:effectLst/>
                        </a:rPr>
                        <a:t>Red</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FF0000"/>
                    </a:solidFill>
                  </a:tcPr>
                </a:tc>
                <a:tc>
                  <a:txBody>
                    <a:bodyPr/>
                    <a:lstStyle/>
                    <a:p>
                      <a:pPr algn="just">
                        <a:lnSpc>
                          <a:spcPct val="200000"/>
                        </a:lnSpc>
                        <a:spcAft>
                          <a:spcPts val="800"/>
                        </a:spcAft>
                        <a:buNone/>
                      </a:pPr>
                      <a:r>
                        <a:rPr lang="en-GB" sz="1000" kern="100" dirty="0">
                          <a:effectLst/>
                        </a:rPr>
                        <a:t>Top priority</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FF0000"/>
                    </a:solidFill>
                  </a:tcPr>
                </a:tc>
                <a:extLst>
                  <a:ext uri="{0D108BD9-81ED-4DB2-BD59-A6C34878D82A}">
                    <a16:rowId xmlns:a16="http://schemas.microsoft.com/office/drawing/2014/main" val="1871416847"/>
                  </a:ext>
                </a:extLst>
              </a:tr>
              <a:tr h="291227">
                <a:tc>
                  <a:txBody>
                    <a:bodyPr/>
                    <a:lstStyle/>
                    <a:p>
                      <a:pPr algn="just">
                        <a:lnSpc>
                          <a:spcPct val="200000"/>
                        </a:lnSpc>
                        <a:spcAft>
                          <a:spcPts val="800"/>
                        </a:spcAft>
                        <a:buNone/>
                      </a:pPr>
                      <a:r>
                        <a:rPr lang="en-GB" sz="1000" u="sng" kern="100">
                          <a:effectLst/>
                        </a:rPr>
                        <a:t>Orange</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FFC000"/>
                    </a:solidFill>
                  </a:tcPr>
                </a:tc>
                <a:tc>
                  <a:txBody>
                    <a:bodyPr/>
                    <a:lstStyle/>
                    <a:p>
                      <a:pPr algn="just">
                        <a:lnSpc>
                          <a:spcPct val="200000"/>
                        </a:lnSpc>
                        <a:spcAft>
                          <a:spcPts val="800"/>
                        </a:spcAft>
                        <a:buNone/>
                      </a:pPr>
                      <a:r>
                        <a:rPr lang="en-GB" sz="1000" kern="100" dirty="0">
                          <a:effectLst/>
                        </a:rPr>
                        <a:t>Important but not urgent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FFC000"/>
                    </a:solidFill>
                  </a:tcPr>
                </a:tc>
                <a:extLst>
                  <a:ext uri="{0D108BD9-81ED-4DB2-BD59-A6C34878D82A}">
                    <a16:rowId xmlns:a16="http://schemas.microsoft.com/office/drawing/2014/main" val="3739247923"/>
                  </a:ext>
                </a:extLst>
              </a:tr>
              <a:tr h="307032">
                <a:tc>
                  <a:txBody>
                    <a:bodyPr/>
                    <a:lstStyle/>
                    <a:p>
                      <a:pPr algn="just">
                        <a:lnSpc>
                          <a:spcPct val="200000"/>
                        </a:lnSpc>
                        <a:spcAft>
                          <a:spcPts val="800"/>
                        </a:spcAft>
                        <a:buNone/>
                      </a:pPr>
                      <a:r>
                        <a:rPr lang="en-GB" sz="1000" u="sng" kern="100">
                          <a:effectLst/>
                        </a:rPr>
                        <a:t>Green</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92D050"/>
                    </a:solidFill>
                  </a:tcPr>
                </a:tc>
                <a:tc>
                  <a:txBody>
                    <a:bodyPr/>
                    <a:lstStyle/>
                    <a:p>
                      <a:pPr algn="just">
                        <a:lnSpc>
                          <a:spcPct val="200000"/>
                        </a:lnSpc>
                        <a:spcAft>
                          <a:spcPts val="800"/>
                        </a:spcAft>
                        <a:buNone/>
                      </a:pPr>
                      <a:r>
                        <a:rPr lang="en-GB" sz="1000" kern="100" dirty="0">
                          <a:effectLst/>
                        </a:rPr>
                        <a:t>Low priority</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92D050"/>
                    </a:solidFill>
                  </a:tcPr>
                </a:tc>
                <a:extLst>
                  <a:ext uri="{0D108BD9-81ED-4DB2-BD59-A6C34878D82A}">
                    <a16:rowId xmlns:a16="http://schemas.microsoft.com/office/drawing/2014/main" val="40377551"/>
                  </a:ext>
                </a:extLst>
              </a:tr>
            </a:tbl>
          </a:graphicData>
        </a:graphic>
      </p:graphicFrame>
      <p:sp>
        <p:nvSpPr>
          <p:cNvPr id="5" name="TextBox 4">
            <a:extLst>
              <a:ext uri="{FF2B5EF4-FFF2-40B4-BE49-F238E27FC236}">
                <a16:creationId xmlns:a16="http://schemas.microsoft.com/office/drawing/2014/main" id="{B85FE6D4-5D31-0E7A-5FFF-ECB8EF735B79}"/>
              </a:ext>
            </a:extLst>
          </p:cNvPr>
          <p:cNvSpPr txBox="1"/>
          <p:nvPr/>
        </p:nvSpPr>
        <p:spPr>
          <a:xfrm>
            <a:off x="8194676" y="5454502"/>
            <a:ext cx="7816850" cy="261610"/>
          </a:xfrm>
          <a:prstGeom prst="rect">
            <a:avLst/>
          </a:prstGeom>
          <a:noFill/>
        </p:spPr>
        <p:txBody>
          <a:bodyPr wrap="square">
            <a:spAutoFit/>
          </a:bodyPr>
          <a:lstStyle/>
          <a:p>
            <a:pP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Table 2 Management Plan</a:t>
            </a:r>
          </a:p>
        </p:txBody>
      </p:sp>
      <p:sp>
        <p:nvSpPr>
          <p:cNvPr id="6" name="TextBox 5">
            <a:extLst>
              <a:ext uri="{FF2B5EF4-FFF2-40B4-BE49-F238E27FC236}">
                <a16:creationId xmlns:a16="http://schemas.microsoft.com/office/drawing/2014/main" id="{7C23BA20-DC48-47F6-46D9-36A4667D155F}"/>
              </a:ext>
            </a:extLst>
          </p:cNvPr>
          <p:cNvSpPr txBox="1"/>
          <p:nvPr/>
        </p:nvSpPr>
        <p:spPr>
          <a:xfrm>
            <a:off x="2552700" y="6596390"/>
            <a:ext cx="7816850" cy="261610"/>
          </a:xfrm>
          <a:prstGeom prst="rect">
            <a:avLst/>
          </a:prstGeom>
          <a:noFill/>
        </p:spPr>
        <p:txBody>
          <a:bodyPr wrap="square">
            <a:spAutoFit/>
          </a:bodyPr>
          <a:lstStyle/>
          <a:p>
            <a:pPr>
              <a:spcAft>
                <a:spcPts val="1000"/>
              </a:spcAft>
            </a:pPr>
            <a:r>
              <a:rPr lang="en-GB" sz="105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rPr>
              <a:t>Table 3 Management Plan Key</a:t>
            </a:r>
          </a:p>
        </p:txBody>
      </p:sp>
    </p:spTree>
    <p:extLst>
      <p:ext uri="{BB962C8B-B14F-4D97-AF65-F5344CB8AC3E}">
        <p14:creationId xmlns:p14="http://schemas.microsoft.com/office/powerpoint/2010/main" val="1933878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050">
            <a:alpha val="29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1F53B1-44E0-DECA-CCF1-89723D49FE2C}"/>
              </a:ext>
            </a:extLst>
          </p:cNvPr>
          <p:cNvSpPr/>
          <p:nvPr/>
        </p:nvSpPr>
        <p:spPr>
          <a:xfrm>
            <a:off x="-193516" y="-88900"/>
            <a:ext cx="12385516" cy="769441"/>
          </a:xfrm>
          <a:prstGeom prst="rect">
            <a:avLst/>
          </a:prstGeom>
          <a:noFill/>
        </p:spPr>
        <p:txBody>
          <a:bodyPr wrap="square" lIns="91440" tIns="45720" rIns="91440" bIns="45720">
            <a:spAutoFit/>
          </a:bodyPr>
          <a:lstStyle/>
          <a:p>
            <a:pPr algn="ctr"/>
            <a:r>
              <a:rPr lang="en-US" sz="4400" b="0" u="sng" cap="none" spc="0" dirty="0">
                <a:ln w="0"/>
                <a:solidFill>
                  <a:schemeClr val="accent6"/>
                </a:solidFill>
                <a:effectLst>
                  <a:outerShdw blurRad="38100" dist="19050" dir="2700000" algn="tl" rotWithShape="0">
                    <a:schemeClr val="dk1">
                      <a:alpha val="40000"/>
                    </a:schemeClr>
                  </a:outerShdw>
                </a:effectLst>
              </a:rPr>
              <a:t>Conclusion and Recommendations </a:t>
            </a:r>
          </a:p>
        </p:txBody>
      </p:sp>
      <p:sp>
        <p:nvSpPr>
          <p:cNvPr id="3" name="TextBox 2">
            <a:extLst>
              <a:ext uri="{FF2B5EF4-FFF2-40B4-BE49-F238E27FC236}">
                <a16:creationId xmlns:a16="http://schemas.microsoft.com/office/drawing/2014/main" id="{9705576A-CE79-0689-7565-9373EE43B0EE}"/>
              </a:ext>
            </a:extLst>
          </p:cNvPr>
          <p:cNvSpPr txBox="1"/>
          <p:nvPr/>
        </p:nvSpPr>
        <p:spPr>
          <a:xfrm>
            <a:off x="0" y="494318"/>
            <a:ext cx="12192000" cy="6700360"/>
          </a:xfrm>
          <a:prstGeom prst="rect">
            <a:avLst/>
          </a:prstGeom>
          <a:noFill/>
        </p:spPr>
        <p:txBody>
          <a:bodyPr wrap="square" rtlCol="0">
            <a:spAutoFit/>
          </a:bodyPr>
          <a:lstStyle/>
          <a:p>
            <a:pPr marL="285750" indent="-285750">
              <a:lnSpc>
                <a:spcPct val="150000"/>
              </a:lnSpc>
              <a:buFont typeface="Arial" panose="020B0604020202020204" pitchFamily="34" charset="0"/>
              <a:buChar char="•"/>
            </a:pPr>
            <a:endParaRPr lang="en-GB" b="1" u="sng" dirty="0"/>
          </a:p>
          <a:p>
            <a:pPr algn="ctr">
              <a:lnSpc>
                <a:spcPct val="150000"/>
              </a:lnSpc>
            </a:pPr>
            <a:r>
              <a:rPr lang="en-GB" b="1" u="sng" dirty="0"/>
              <a:t>Summary of Findings</a:t>
            </a:r>
          </a:p>
          <a:p>
            <a:pPr marL="285750" indent="-285750">
              <a:lnSpc>
                <a:spcPct val="150000"/>
              </a:lnSpc>
              <a:buFont typeface="Arial" panose="020B0604020202020204" pitchFamily="34" charset="0"/>
              <a:buChar char="•"/>
            </a:pPr>
            <a:r>
              <a:rPr lang="en-GB" dirty="0"/>
              <a:t>Famers can make improvements with minimal effort and meet the 10% requirement. </a:t>
            </a:r>
          </a:p>
          <a:p>
            <a:pPr marL="285750" indent="-285750">
              <a:lnSpc>
                <a:spcPct val="150000"/>
              </a:lnSpc>
              <a:buFont typeface="Arial" panose="020B0604020202020204" pitchFamily="34" charset="0"/>
              <a:buChar char="•"/>
            </a:pPr>
            <a:r>
              <a:rPr lang="en-GB" dirty="0"/>
              <a:t>Results show they can comply, but attitudes are harder.</a:t>
            </a:r>
          </a:p>
          <a:p>
            <a:pPr marL="285750" indent="-285750">
              <a:lnSpc>
                <a:spcPct val="150000"/>
              </a:lnSpc>
              <a:buFont typeface="Arial" panose="020B0604020202020204" pitchFamily="34" charset="0"/>
              <a:buChar char="•"/>
            </a:pPr>
            <a:r>
              <a:rPr lang="en-GB" dirty="0"/>
              <a:t>Gather data via site audits and provide recommendations on case-by-case basis (</a:t>
            </a:r>
            <a:r>
              <a:rPr lang="en-GB" sz="1800" dirty="0">
                <a:effectLst/>
                <a:latin typeface="Aptos" panose="020B0004020202020204" pitchFamily="34" charset="0"/>
                <a:ea typeface="Aptos" panose="020B0004020202020204" pitchFamily="34" charset="0"/>
                <a:cs typeface="Times New Roman" panose="02020603050405020304" pitchFamily="18" charset="0"/>
              </a:rPr>
              <a:t>Bohen </a:t>
            </a:r>
            <a:r>
              <a:rPr lang="en-GB" sz="1800" i="1" dirty="0">
                <a:effectLst/>
                <a:latin typeface="Aptos" panose="020B0004020202020204" pitchFamily="34" charset="0"/>
                <a:ea typeface="Aptos" panose="020B0004020202020204" pitchFamily="34" charset="0"/>
                <a:cs typeface="Times New Roman" panose="02020603050405020304" pitchFamily="18" charset="0"/>
              </a:rPr>
              <a:t>et.al</a:t>
            </a:r>
            <a:r>
              <a:rPr lang="en-GB" sz="1800" dirty="0">
                <a:effectLst/>
                <a:latin typeface="Aptos" panose="020B0004020202020204" pitchFamily="34" charset="0"/>
                <a:ea typeface="Aptos" panose="020B0004020202020204" pitchFamily="34" charset="0"/>
                <a:cs typeface="Times New Roman" panose="02020603050405020304" pitchFamily="18" charset="0"/>
              </a:rPr>
              <a:t>., 2022)</a:t>
            </a:r>
            <a:r>
              <a:rPr lang="en-GB" dirty="0"/>
              <a:t>.</a:t>
            </a:r>
          </a:p>
          <a:p>
            <a:pPr marL="285750" indent="-285750">
              <a:lnSpc>
                <a:spcPct val="150000"/>
              </a:lnSpc>
              <a:buFont typeface="Arial" panose="020B0604020202020204" pitchFamily="34" charset="0"/>
              <a:buChar char="•"/>
            </a:pPr>
            <a:r>
              <a:rPr lang="en-GB" dirty="0"/>
              <a:t>Increase biodiversity, improve carbon sequestration, reduce climate change (</a:t>
            </a:r>
            <a:r>
              <a:rPr lang="en-GB" sz="1800" dirty="0">
                <a:effectLst/>
                <a:latin typeface="Aptos" panose="020B0004020202020204" pitchFamily="34" charset="0"/>
                <a:ea typeface="Aptos" panose="020B0004020202020204" pitchFamily="34" charset="0"/>
                <a:cs typeface="Times New Roman" panose="02020603050405020304" pitchFamily="18" charset="0"/>
              </a:rPr>
              <a:t>Wales, WWF (Cymru), 2023)</a:t>
            </a:r>
            <a:r>
              <a:rPr lang="en-GB" dirty="0"/>
              <a:t>.</a:t>
            </a:r>
          </a:p>
          <a:p>
            <a:pPr marL="285750" indent="-285750">
              <a:lnSpc>
                <a:spcPct val="150000"/>
              </a:lnSpc>
              <a:buFont typeface="Arial" panose="020B0604020202020204" pitchFamily="34" charset="0"/>
              <a:buChar char="•"/>
            </a:pPr>
            <a:r>
              <a:rPr lang="en-GB" dirty="0"/>
              <a:t>Appropriate methodology – reflect ability of farmers.</a:t>
            </a:r>
          </a:p>
          <a:p>
            <a:pPr>
              <a:lnSpc>
                <a:spcPct val="150000"/>
              </a:lnSpc>
            </a:pPr>
            <a:endParaRPr lang="en-GB" dirty="0"/>
          </a:p>
          <a:p>
            <a:pPr algn="ctr">
              <a:lnSpc>
                <a:spcPct val="150000"/>
              </a:lnSpc>
            </a:pPr>
            <a:r>
              <a:rPr lang="en-GB" b="1" u="sng" dirty="0"/>
              <a:t>If I were to do the study again</a:t>
            </a:r>
          </a:p>
          <a:p>
            <a:pPr marL="285750" indent="-285750">
              <a:lnSpc>
                <a:spcPct val="150000"/>
              </a:lnSpc>
              <a:buFont typeface="Arial" panose="020B0604020202020204" pitchFamily="34" charset="0"/>
              <a:buChar char="•"/>
            </a:pPr>
            <a:r>
              <a:rPr lang="en-GB" dirty="0"/>
              <a:t>Carry out in summer months.</a:t>
            </a:r>
          </a:p>
          <a:p>
            <a:pPr marL="285750" indent="-285750">
              <a:lnSpc>
                <a:spcPct val="150000"/>
              </a:lnSpc>
              <a:buFont typeface="Arial" panose="020B0604020202020204" pitchFamily="34" charset="0"/>
              <a:buChar char="•"/>
            </a:pPr>
            <a:r>
              <a:rPr lang="en-GB" dirty="0"/>
              <a:t>Include more farms in the study or full audit of just one farm. </a:t>
            </a:r>
          </a:p>
          <a:p>
            <a:pPr marL="285750" indent="-285750">
              <a:lnSpc>
                <a:spcPct val="150000"/>
              </a:lnSpc>
              <a:buFont typeface="Arial" panose="020B0604020202020204" pitchFamily="34" charset="0"/>
              <a:buChar char="•"/>
            </a:pPr>
            <a:r>
              <a:rPr lang="en-GB" dirty="0"/>
              <a:t>Look at farms across Wales.</a:t>
            </a:r>
          </a:p>
          <a:p>
            <a:pPr marL="285750" indent="-285750">
              <a:lnSpc>
                <a:spcPct val="150000"/>
              </a:lnSpc>
              <a:buFont typeface="Arial" panose="020B0604020202020204" pitchFamily="34" charset="0"/>
              <a:buChar char="•"/>
            </a:pPr>
            <a:r>
              <a:rPr lang="en-GB" dirty="0"/>
              <a:t>Focus on site audits – not rely on LiDAR.</a:t>
            </a:r>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p:txBody>
      </p:sp>
    </p:spTree>
    <p:extLst>
      <p:ext uri="{BB962C8B-B14F-4D97-AF65-F5344CB8AC3E}">
        <p14:creationId xmlns:p14="http://schemas.microsoft.com/office/powerpoint/2010/main" val="1547631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2D050">
            <a:alpha val="29000"/>
          </a:srgbClr>
        </a:solidFill>
        <a:effectLst/>
      </p:bgPr>
    </p:bg>
    <p:spTree>
      <p:nvGrpSpPr>
        <p:cNvPr id="1" name="">
          <a:extLst>
            <a:ext uri="{FF2B5EF4-FFF2-40B4-BE49-F238E27FC236}">
              <a16:creationId xmlns:a16="http://schemas.microsoft.com/office/drawing/2014/main" id="{16091E28-CDA1-CB19-7E5C-6C1C5694073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3F2ABD6-D2D1-EF28-292E-EBA38C2D05AD}"/>
              </a:ext>
            </a:extLst>
          </p:cNvPr>
          <p:cNvSpPr/>
          <p:nvPr/>
        </p:nvSpPr>
        <p:spPr>
          <a:xfrm>
            <a:off x="3438684" y="2527300"/>
            <a:ext cx="5314631" cy="1015663"/>
          </a:xfrm>
          <a:prstGeom prst="rect">
            <a:avLst/>
          </a:prstGeom>
          <a:noFill/>
        </p:spPr>
        <p:txBody>
          <a:bodyPr wrap="square" lIns="91440" tIns="45720" rIns="91440" bIns="45720">
            <a:spAutoFit/>
          </a:bodyPr>
          <a:lstStyle/>
          <a:p>
            <a:pPr algn="ctr"/>
            <a:r>
              <a:rPr lang="en-US" sz="6000" b="0" u="sng" cap="none" spc="0" dirty="0">
                <a:ln w="0"/>
                <a:solidFill>
                  <a:schemeClr val="accent6"/>
                </a:solidFill>
                <a:effectLst>
                  <a:outerShdw blurRad="38100" dist="19050" dir="2700000" algn="tl" rotWithShape="0">
                    <a:schemeClr val="dk1">
                      <a:alpha val="40000"/>
                    </a:schemeClr>
                  </a:outerShdw>
                </a:effectLst>
              </a:rPr>
              <a:t>Any Questions?</a:t>
            </a:r>
          </a:p>
        </p:txBody>
      </p:sp>
    </p:spTree>
    <p:extLst>
      <p:ext uri="{BB962C8B-B14F-4D97-AF65-F5344CB8AC3E}">
        <p14:creationId xmlns:p14="http://schemas.microsoft.com/office/powerpoint/2010/main" val="3126527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alpha val="37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B4987F-7147-C0C8-9F59-8049CEBE4560}"/>
              </a:ext>
            </a:extLst>
          </p:cNvPr>
          <p:cNvSpPr/>
          <p:nvPr/>
        </p:nvSpPr>
        <p:spPr>
          <a:xfrm>
            <a:off x="-688816" y="0"/>
            <a:ext cx="5400515" cy="1015663"/>
          </a:xfrm>
          <a:prstGeom prst="rect">
            <a:avLst/>
          </a:prstGeom>
          <a:noFill/>
        </p:spPr>
        <p:txBody>
          <a:bodyPr wrap="square" lIns="91440" tIns="45720" rIns="91440" bIns="45720">
            <a:spAutoFit/>
          </a:bodyPr>
          <a:lstStyle/>
          <a:p>
            <a:pPr algn="ctr"/>
            <a:r>
              <a:rPr lang="en-US" sz="6000" b="0" u="sng" cap="none" spc="0" dirty="0">
                <a:ln w="0"/>
                <a:solidFill>
                  <a:schemeClr val="accent6"/>
                </a:solidFill>
                <a:effectLst>
                  <a:outerShdw blurRad="38100" dist="19050" dir="2700000" algn="tl" rotWithShape="0">
                    <a:schemeClr val="dk1">
                      <a:alpha val="40000"/>
                    </a:schemeClr>
                  </a:outerShdw>
                </a:effectLst>
              </a:rPr>
              <a:t>References</a:t>
            </a:r>
          </a:p>
        </p:txBody>
      </p:sp>
      <p:sp>
        <p:nvSpPr>
          <p:cNvPr id="4" name="TextBox 3">
            <a:extLst>
              <a:ext uri="{FF2B5EF4-FFF2-40B4-BE49-F238E27FC236}">
                <a16:creationId xmlns:a16="http://schemas.microsoft.com/office/drawing/2014/main" id="{4FDA1ABD-1802-0795-8D31-4E97D1549CDB}"/>
              </a:ext>
            </a:extLst>
          </p:cNvPr>
          <p:cNvSpPr txBox="1"/>
          <p:nvPr/>
        </p:nvSpPr>
        <p:spPr>
          <a:xfrm>
            <a:off x="0" y="736263"/>
            <a:ext cx="12192000" cy="6697796"/>
          </a:xfrm>
          <a:prstGeom prst="rect">
            <a:avLst/>
          </a:prstGeom>
          <a:noFill/>
        </p:spPr>
        <p:txBody>
          <a:bodyPr wrap="square">
            <a:spAutoFit/>
          </a:bodyPr>
          <a:lstStyle/>
          <a:p>
            <a:pPr>
              <a:lnSpc>
                <a:spcPct val="150000"/>
              </a:lnSpc>
              <a:spcAft>
                <a:spcPts val="800"/>
              </a:spcAft>
            </a:pP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Bohan, D.A., Richter, A., Bane, M.,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Therond</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O. and Pocock, M.J.O., (2022a). Farmer-led agroecology for biodiversity with climate change.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Trends in Ecology &amp; Evolution, </a:t>
            </a:r>
            <a:r>
              <a:rPr lang="en-GB" sz="1050" b="1" kern="100" dirty="0">
                <a:effectLst/>
                <a:latin typeface="Aptos" panose="020B0004020202020204" pitchFamily="34" charset="0"/>
                <a:ea typeface="Aptos" panose="020B0004020202020204" pitchFamily="34" charset="0"/>
                <a:cs typeface="Times New Roman" panose="02020603050405020304" pitchFamily="18" charset="0"/>
              </a:rPr>
              <a:t>37</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(11), pp. 927–930.</a:t>
            </a:r>
          </a:p>
          <a:p>
            <a:pPr>
              <a:lnSpc>
                <a:spcPct val="150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Defra (2023) Annual statistics about agriculture in the United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Kingdom.</a:t>
            </a:r>
            <a:r>
              <a:rPr lang="en-GB" sz="1050" u="sng" kern="100"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://www.gov.uk/government/statistics/agriculture-in-the-united-kingdom-2023</a:t>
            </a:r>
            <a:endPar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Defra (2007) Hedgerow Survey Handbook. A Standard Procedure For Local Surveys In The UK. Defra, London. Accessed 15 February 2025.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https://www.hedgelink.org.uk/cms/cms_content/files/89_hedgerow-survey-handbook.pdf?utm</a:t>
            </a:r>
            <a:endPar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Horton, H. (2022) UK Farmers Count Cost As Heatwave Kills Fruit and Vegetable Crops.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The Guardian</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Accessed on 6 February 2025.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https://www.theguardian.com/environment/2022/aug/01/uk-farmers-count-cost-as-heatwave-kills-fruit-and-vegetable-crops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Kratchmer</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S., Hauer, J., Zaller, J.G., Durr, A. and Weninger, T., (2024). Hedgerow structural diversity is key to promoting biodiversity and ecosystem services: A systematic review of Central European studies.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Basic and Applied Ecology, </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78, pp. 28–38.</a:t>
            </a:r>
            <a:endParaRPr lang="en-GB" sz="1050" kern="100" dirty="0">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Simmonds, D. (2024) Yale Climate Connections. Climate Change Is A Growing Threat to UK Farming. Accessed 15 January 2025.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https://yaleclimateconnections.org/2024/10/climate-change-is-a-growing-threat-to-uk-farming/</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State Of Nature (2023) Accessed 23 February 2025.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https://stateofnature.org.uk/wp-content/uploads/2023/09/TP25999-State-of-Nature-main-report_2023_FULL-DOC-v12.pdf</a:t>
            </a:r>
            <a:endPar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050" b="1" u="sng" kern="100" dirty="0">
                <a:latin typeface="Aptos" panose="020B0004020202020204" pitchFamily="34" charset="0"/>
                <a:ea typeface="Aptos" panose="020B0004020202020204" pitchFamily="34" charset="0"/>
                <a:cs typeface="Times New Roman" panose="02020603050405020304" pitchFamily="18" charset="0"/>
              </a:rPr>
              <a:t>Images</a:t>
            </a:r>
          </a:p>
          <a:p>
            <a:pPr>
              <a:lnSpc>
                <a:spcPct val="150000"/>
              </a:lnSpc>
              <a:spcAft>
                <a:spcPts val="800"/>
              </a:spcAft>
            </a:pPr>
            <a:r>
              <a:rPr lang="en-GB" sz="1050" dirty="0"/>
              <a:t>Agricultural Recruitment Specialists (</a:t>
            </a:r>
            <a:r>
              <a:rPr lang="en-GB" sz="1050" dirty="0" err="1"/>
              <a:t>n.d</a:t>
            </a:r>
            <a:r>
              <a:rPr lang="en-GB" sz="1050" dirty="0"/>
              <a:t> </a:t>
            </a:r>
            <a:r>
              <a:rPr lang="en-GB" sz="1050" dirty="0">
                <a:hlinkClick r:id="rId8">
                  <a:extLst>
                    <a:ext uri="{A12FA001-AC4F-418D-AE19-62706E023703}">
                      <ahyp:hlinkClr xmlns:ahyp="http://schemas.microsoft.com/office/drawing/2018/hyperlinkcolor" val="tx"/>
                    </a:ext>
                  </a:extLst>
                </a:hlinkClick>
              </a:rPr>
              <a:t>) </a:t>
            </a:r>
            <a:r>
              <a:rPr lang="en-GB" sz="1050" b="0" i="0" dirty="0">
                <a:solidFill>
                  <a:srgbClr val="224570"/>
                </a:solidFill>
                <a:effectLst/>
                <a:latin typeface="Yale New"/>
              </a:rPr>
              <a:t>Accessed 02 May 2025 </a:t>
            </a:r>
            <a:r>
              <a:rPr lang="en-GB" sz="1050" dirty="0">
                <a:hlinkClick r:id="rId8"/>
              </a:rPr>
              <a:t>Current Issues Facing UK Farms · Agricultural Recruitment Specialists </a:t>
            </a:r>
            <a:endParaRPr lang="en-GB" sz="1050" dirty="0"/>
          </a:p>
          <a:p>
            <a:pPr>
              <a:lnSpc>
                <a:spcPct val="150000"/>
              </a:lnSpc>
              <a:spcAft>
                <a:spcPts val="800"/>
              </a:spcAft>
            </a:pPr>
            <a:r>
              <a:rPr lang="en-GB" sz="1050" kern="100" dirty="0">
                <a:latin typeface="Aptos" panose="020B0004020202020204" pitchFamily="34" charset="0"/>
                <a:ea typeface="Aptos" panose="020B0004020202020204" pitchFamily="34" charset="0"/>
                <a:cs typeface="Times New Roman" panose="02020603050405020304" pitchFamily="18" charset="0"/>
              </a:rPr>
              <a:t>Yale School of Medicine (2024) </a:t>
            </a:r>
            <a:r>
              <a:rPr lang="en-GB" sz="1050" b="0" i="0" dirty="0">
                <a:solidFill>
                  <a:srgbClr val="224570"/>
                </a:solidFill>
                <a:effectLst/>
                <a:latin typeface="Yale New"/>
              </a:rPr>
              <a:t>2024 Lancet Report on Climate Change Reveals Record-breaking Health Threats Associated With Climate Inaction: Accessed 02 May 2025</a:t>
            </a:r>
            <a:r>
              <a:rPr lang="en-GB" sz="1050" dirty="0">
                <a:hlinkClick r:id="rId9"/>
              </a:rPr>
              <a:t>2024 Lancet Report on Climate Change Reveals Record-breaking Health Threats Associated With Climate Inaction &lt; Yale School of Medicine</a:t>
            </a:r>
            <a:endParaRPr lang="en-GB" sz="1050" dirty="0"/>
          </a:p>
          <a:p>
            <a:pPr>
              <a:lnSpc>
                <a:spcPct val="150000"/>
              </a:lnSpc>
              <a:spcAft>
                <a:spcPts val="800"/>
              </a:spcAft>
            </a:pPr>
            <a:r>
              <a:rPr lang="en-GB" sz="1050" b="0" i="0" dirty="0">
                <a:solidFill>
                  <a:srgbClr val="333333"/>
                </a:solidFill>
                <a:effectLst/>
                <a:latin typeface="Andes"/>
              </a:rPr>
              <a:t>World Bank Blogs (2024) Revisiting protected areas for biodiversity conservation. </a:t>
            </a:r>
            <a:r>
              <a:rPr lang="en-GB" sz="1050" b="0" i="0" dirty="0">
                <a:solidFill>
                  <a:srgbClr val="224570"/>
                </a:solidFill>
                <a:effectLst/>
                <a:latin typeface="Yale New"/>
              </a:rPr>
              <a:t>Accessed 02 May </a:t>
            </a:r>
            <a:r>
              <a:rPr lang="en-GB" sz="1050" dirty="0">
                <a:hlinkClick r:id="rId10"/>
              </a:rPr>
              <a:t>Revisiting protected areas for biodiversity conservation</a:t>
            </a:r>
            <a:endParaRPr lang="en-GB" sz="1050" b="0" i="0" dirty="0">
              <a:solidFill>
                <a:srgbClr val="333333"/>
              </a:solidFill>
              <a:effectLst/>
              <a:latin typeface="Andes"/>
            </a:endParaRPr>
          </a:p>
          <a:p>
            <a:pPr>
              <a:lnSpc>
                <a:spcPct val="150000"/>
              </a:lnSpc>
              <a:spcAft>
                <a:spcPts val="800"/>
              </a:spcAft>
            </a:pPr>
            <a:endParaRPr lang="en-GB" sz="1050" b="0" i="0" dirty="0">
              <a:solidFill>
                <a:srgbClr val="224570"/>
              </a:solidFill>
              <a:effectLst/>
              <a:latin typeface="Yale New"/>
            </a:endParaRPr>
          </a:p>
          <a:p>
            <a:pPr>
              <a:lnSpc>
                <a:spcPct val="150000"/>
              </a:lnSpc>
              <a:spcAft>
                <a:spcPts val="800"/>
              </a:spcAft>
            </a:pPr>
            <a:endParaRPr lang="en-GB" sz="1050"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16864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2631</TotalTime>
  <Words>3216</Words>
  <Application>Microsoft Office PowerPoint</Application>
  <PresentationFormat>Widescreen</PresentationFormat>
  <Paragraphs>273</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Andes</vt:lpstr>
      <vt:lpstr>Aptos</vt:lpstr>
      <vt:lpstr>Aptos Display</vt:lpstr>
      <vt:lpstr>Arial</vt:lpstr>
      <vt:lpstr>Symbol</vt:lpstr>
      <vt:lpstr>Yale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Lucy L Egan</dc:creator>
  <cp:lastModifiedBy>Lucy L Egan</cp:lastModifiedBy>
  <cp:revision>1</cp:revision>
  <dcterms:created xsi:type="dcterms:W3CDTF">2025-04-23T10:07:54Z</dcterms:created>
  <dcterms:modified xsi:type="dcterms:W3CDTF">2025-05-02T11:16:36Z</dcterms:modified>
</cp:coreProperties>
</file>