
<file path=[Content_Types].xml><?xml version="1.0" encoding="utf-8"?>
<Types xmlns="http://schemas.openxmlformats.org/package/2006/content-types">
  <Default Extension="xml" ContentType="application/xml"/>
  <Default Extension="png" ContentType="image/png"/>
  <Default Extension="jpg" ContentType="image/jpeg"/>
  <Default Extension="rels" ContentType="application/vnd.openxmlformats-package.relationships+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package/2006/relationships/metadata/core-properties" Target="docProps/core.xml"/><Relationship Id="rId3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autoCompressPictures="0">
  <p:sldMasterIdLst>
    <p:sldMasterId id="2147483804" r:id="rId1"/>
  </p:sldMasterIdLst>
  <p:notesMasterIdLst>
    <p:notesMasterId r:id="rId18"/>
  </p:notesMasterIdLst>
  <p:sldIdLst>
    <p:sldId id="256" r:id="rId2"/>
    <p:sldId id="257" r:id="rId3"/>
    <p:sldId id="258" r:id="rId4"/>
    <p:sldId id="259" r:id="rId5"/>
    <p:sldId id="260" r:id="rId6"/>
    <p:sldId id="269" r:id="rId7"/>
    <p:sldId id="270" r:id="rId8"/>
    <p:sldId id="271" r:id="rId9"/>
    <p:sldId id="272" r:id="rId10"/>
    <p:sldId id="261" r:id="rId11"/>
    <p:sldId id="262" r:id="rId12"/>
    <p:sldId id="263" r:id="rId13"/>
    <p:sldId id="264" r:id="rId14"/>
    <p:sldId id="266" r:id="rId15"/>
    <p:sldId id="273" r:id="rId16"/>
    <p:sldId id="267" r:id="rId17"/>
  </p:sldIdLst>
  <p:sldSz cx="12192000" cy="6858000"/>
  <p:notesSz cx="6858000" cy="9144000"/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2"/>
    <p:restoredTop sz="94579"/>
  </p:normalViewPr>
  <p:slideViewPr>
    <p:cSldViewPr snapToGrid="0" snapToObjects="1">
      <p:cViewPr>
        <p:scale>
          <a:sx n="101" d="100"/>
          <a:sy n="101" d="100"/>
        </p:scale>
        <p:origin x="200" y="-4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viewProps" Target="viewProps.xml"/><Relationship Id="rId21" Type="http://schemas.openxmlformats.org/officeDocument/2006/relationships/theme" Target="theme/theme1.xml"/><Relationship Id="rId22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notesMaster" Target="notesMasters/notesMaster1.xml"/><Relationship Id="rId1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hape 3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Shape 4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.xml"/></Relationships>
</file>

<file path=ppt/notesSlides/_rels/notesSlide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.xml"/></Relationships>
</file>

<file path=ppt/notesSlides/_rels/notesSlide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8.xml"/></Relationships>
</file>

<file path=ppt/notesSlides/_rels/notesSlide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9.xml"/></Relationships>
</file>

<file path=ppt/notesSlides/_rels/notesSlide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0.xml"/></Relationships>
</file>

<file path=ppt/notesSlides/_rels/notesSlide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1.xml"/></Relationships>
</file>

<file path=ppt/notesSlides/_rels/notesSlide1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2.xml"/></Relationships>
</file>

<file path=ppt/notesSlides/_rels/notesSlide1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3.xml"/></Relationships>
</file>

<file path=ppt/notesSlides/_rels/notesSlide1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4.xml"/></Relationships>
</file>

<file path=ppt/notesSlides/_rels/notesSlide1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6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8" name="Shape 148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9" name="Shape 149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7" name="Shape 157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8" name="Shape 158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" name="Shape 166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7" name="Shape 167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" name="Shape 174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5" name="Shape 175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" name="Shape 179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0" name="Shape 180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 smtClean="0"/>
              <a:t>Enw</a:t>
            </a:r>
            <a:endParaRPr lang="en-US" dirty="0" smtClean="0"/>
          </a:p>
          <a:p>
            <a:r>
              <a:rPr lang="en-US" dirty="0" err="1" smtClean="0"/>
              <a:t>Gwr</a:t>
            </a:r>
            <a:r>
              <a:rPr lang="en-US" baseline="0" dirty="0" smtClean="0"/>
              <a:t> / Ben / </a:t>
            </a:r>
            <a:r>
              <a:rPr lang="en-US" baseline="0" dirty="0" err="1" smtClean="0"/>
              <a:t>Gwr</a:t>
            </a:r>
            <a:r>
              <a:rPr lang="en-US" baseline="0" dirty="0" smtClean="0"/>
              <a:t>/ben /</a:t>
            </a:r>
            <a:r>
              <a:rPr lang="en-US" baseline="0" dirty="0" err="1" smtClean="0"/>
              <a:t>Luos</a:t>
            </a:r>
            <a:endParaRPr lang="en-US" baseline="0" dirty="0" smtClean="0"/>
          </a:p>
          <a:p>
            <a:r>
              <a:rPr lang="en-US" baseline="0" dirty="0" err="1" smtClean="0"/>
              <a:t>Ar</a:t>
            </a:r>
            <a:r>
              <a:rPr lang="en-US" baseline="0" dirty="0" smtClean="0"/>
              <a:t> </a:t>
            </a:r>
            <a:r>
              <a:rPr lang="en-US" baseline="0" dirty="0" err="1" smtClean="0"/>
              <a:t>ôl</a:t>
            </a:r>
            <a:r>
              <a:rPr lang="en-US" baseline="0" dirty="0" smtClean="0"/>
              <a:t>.  </a:t>
            </a:r>
            <a:r>
              <a:rPr lang="en-US" baseline="0" dirty="0" err="1" smtClean="0"/>
              <a:t>Eithriadau</a:t>
            </a:r>
            <a:r>
              <a:rPr lang="en-US" baseline="0" dirty="0" smtClean="0"/>
              <a:t> – hen, </a:t>
            </a:r>
            <a:r>
              <a:rPr lang="en-US" baseline="0" dirty="0" err="1" smtClean="0"/>
              <a:t>prif</a:t>
            </a:r>
            <a:r>
              <a:rPr lang="en-US" baseline="0" dirty="0" smtClean="0"/>
              <a:t> </a:t>
            </a:r>
            <a:r>
              <a:rPr lang="en-US" baseline="0" dirty="0" err="1" smtClean="0"/>
              <a:t>gwir</a:t>
            </a:r>
            <a:r>
              <a:rPr lang="en-US" baseline="0" dirty="0" smtClean="0"/>
              <a:t>, </a:t>
            </a:r>
            <a:r>
              <a:rPr lang="en-US" baseline="0" dirty="0" err="1" smtClean="0"/>
              <a:t>gwahanol</a:t>
            </a:r>
            <a:r>
              <a:rPr lang="en-US" baseline="0" dirty="0" smtClean="0"/>
              <a:t>, </a:t>
            </a:r>
            <a:r>
              <a:rPr lang="en-US" baseline="0" dirty="0" err="1" smtClean="0"/>
              <a:t>priod</a:t>
            </a:r>
            <a:r>
              <a:rPr lang="en-US" baseline="0" dirty="0" smtClean="0"/>
              <a:t>, </a:t>
            </a:r>
            <a:r>
              <a:rPr lang="en-US" baseline="0" dirty="0" err="1" smtClean="0"/>
              <a:t>annwyl</a:t>
            </a:r>
            <a:r>
              <a:rPr lang="en-US" baseline="0" dirty="0" smtClean="0"/>
              <a:t>, </a:t>
            </a:r>
            <a:r>
              <a:rPr lang="en-US" baseline="0" dirty="0" err="1" smtClean="0"/>
              <a:t>unig</a:t>
            </a:r>
            <a:r>
              <a:rPr lang="en-US" baseline="0" dirty="0" smtClean="0"/>
              <a:t>, </a:t>
            </a:r>
            <a:r>
              <a:rPr lang="en-US" baseline="0" dirty="0" err="1" smtClean="0"/>
              <a:t>cyn</a:t>
            </a:r>
            <a:endParaRPr lang="en-US" baseline="0" dirty="0" smtClean="0"/>
          </a:p>
          <a:p>
            <a:r>
              <a:rPr lang="en-US" baseline="0" dirty="0" err="1" smtClean="0"/>
              <a:t>Arddodiad</a:t>
            </a:r>
            <a:r>
              <a:rPr lang="en-US" baseline="0" dirty="0" smtClean="0"/>
              <a:t> </a:t>
            </a:r>
            <a:r>
              <a:rPr lang="en-US" baseline="0" dirty="0" err="1" smtClean="0"/>
              <a:t>dangos</a:t>
            </a:r>
            <a:r>
              <a:rPr lang="en-US" baseline="0" dirty="0" smtClean="0"/>
              <a:t> </a:t>
            </a:r>
            <a:r>
              <a:rPr lang="en-US" baseline="0" dirty="0" err="1" smtClean="0"/>
              <a:t>perthynas</a:t>
            </a:r>
            <a:r>
              <a:rPr lang="en-US" baseline="0" dirty="0" smtClean="0"/>
              <a:t> </a:t>
            </a:r>
            <a:r>
              <a:rPr lang="en-US" baseline="0" dirty="0" err="1" smtClean="0"/>
              <a:t>rhwng</a:t>
            </a:r>
            <a:r>
              <a:rPr lang="en-US" baseline="0" dirty="0" smtClean="0"/>
              <a:t> </a:t>
            </a:r>
            <a:r>
              <a:rPr lang="en-US" baseline="0" dirty="0" err="1" smtClean="0"/>
              <a:t>gair</a:t>
            </a:r>
            <a:r>
              <a:rPr lang="en-US" baseline="0" dirty="0" smtClean="0"/>
              <a:t> </a:t>
            </a:r>
            <a:r>
              <a:rPr lang="en-US" baseline="0" dirty="0" err="1" smtClean="0"/>
              <a:t>e.e</a:t>
            </a:r>
            <a:r>
              <a:rPr lang="en-US" baseline="0" dirty="0" smtClean="0"/>
              <a:t>. </a:t>
            </a:r>
            <a:r>
              <a:rPr lang="en-US" baseline="0" dirty="0" err="1" smtClean="0"/>
              <a:t>berf</a:t>
            </a:r>
            <a:r>
              <a:rPr lang="en-US" baseline="0" dirty="0" smtClean="0"/>
              <a:t>, ac </a:t>
            </a:r>
            <a:r>
              <a:rPr lang="en-US" baseline="0" dirty="0" err="1" smtClean="0"/>
              <a:t>enw</a:t>
            </a:r>
            <a:r>
              <a:rPr lang="en-US" baseline="0" dirty="0" smtClean="0"/>
              <a:t> / </a:t>
            </a:r>
            <a:r>
              <a:rPr lang="en-US" baseline="0" dirty="0" err="1" smtClean="0"/>
              <a:t>rhagenw</a:t>
            </a:r>
            <a:endParaRPr lang="en-US" baseline="0" dirty="0" smtClean="0"/>
          </a:p>
          <a:p>
            <a:r>
              <a:rPr lang="en-US" baseline="0" dirty="0" err="1" smtClean="0"/>
              <a:t>Yr</a:t>
            </a:r>
            <a:r>
              <a:rPr lang="en-US" baseline="0" dirty="0" smtClean="0"/>
              <a:t>, y ‘r</a:t>
            </a:r>
          </a:p>
          <a:p>
            <a:r>
              <a:rPr lang="en-US" baseline="0" dirty="0" smtClean="0"/>
              <a:t>\]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3591328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1.  </a:t>
            </a:r>
            <a:r>
              <a:rPr lang="en-US" dirty="0" err="1" smtClean="0"/>
              <a:t>achos</a:t>
            </a:r>
            <a:r>
              <a:rPr lang="en-US" dirty="0" smtClean="0"/>
              <a:t>, felly, </a:t>
            </a:r>
            <a:r>
              <a:rPr lang="en-US" dirty="0" err="1" smtClean="0"/>
              <a:t>ond</a:t>
            </a:r>
            <a:r>
              <a:rPr lang="en-US" dirty="0" smtClean="0"/>
              <a:t>, </a:t>
            </a:r>
            <a:r>
              <a:rPr lang="en-US" dirty="0" err="1" smtClean="0"/>
              <a:t>wedyn</a:t>
            </a:r>
            <a:r>
              <a:rPr lang="en-US" dirty="0" smtClean="0"/>
              <a:t>, a, ac, </a:t>
            </a:r>
            <a:r>
              <a:rPr lang="en-US" dirty="0" err="1" smtClean="0"/>
              <a:t>ond</a:t>
            </a:r>
            <a:r>
              <a:rPr lang="en-US" dirty="0" smtClean="0"/>
              <a:t>, </a:t>
            </a:r>
            <a:r>
              <a:rPr lang="en-US" dirty="0" err="1" smtClean="0"/>
              <a:t>oherwydd</a:t>
            </a:r>
            <a:r>
              <a:rPr lang="en-US" dirty="0" smtClean="0"/>
              <a:t>, </a:t>
            </a:r>
            <a:r>
              <a:rPr lang="en-US" dirty="0" err="1" smtClean="0"/>
              <a:t>cyn</a:t>
            </a:r>
            <a:r>
              <a:rPr lang="en-US" dirty="0" smtClean="0"/>
              <a:t>, </a:t>
            </a:r>
            <a:r>
              <a:rPr lang="en-US" dirty="0" err="1" smtClean="0"/>
              <a:t>neu</a:t>
            </a:r>
            <a:endParaRPr lang="en-US" dirty="0" smtClean="0"/>
          </a:p>
          <a:p>
            <a:r>
              <a:rPr lang="en-US" dirty="0" smtClean="0"/>
              <a:t>Beth? </a:t>
            </a:r>
            <a:r>
              <a:rPr lang="en-US" dirty="0" err="1" smtClean="0"/>
              <a:t>Pwy</a:t>
            </a:r>
            <a:r>
              <a:rPr lang="en-US" dirty="0" smtClean="0"/>
              <a:t>? </a:t>
            </a:r>
            <a:r>
              <a:rPr lang="en-US" dirty="0" err="1" smtClean="0"/>
              <a:t>Pryd</a:t>
            </a:r>
            <a:r>
              <a:rPr lang="en-US" dirty="0" smtClean="0"/>
              <a:t>?</a:t>
            </a:r>
          </a:p>
          <a:p>
            <a:r>
              <a:rPr lang="en-US" dirty="0" err="1" smtClean="0"/>
              <a:t>Rhedeg</a:t>
            </a:r>
            <a:r>
              <a:rPr lang="en-US" dirty="0" smtClean="0"/>
              <a:t>, </a:t>
            </a:r>
            <a:r>
              <a:rPr lang="en-US" dirty="0" err="1" smtClean="0"/>
              <a:t>canu</a:t>
            </a:r>
            <a:r>
              <a:rPr lang="en-US" dirty="0" smtClean="0"/>
              <a:t>,</a:t>
            </a:r>
            <a:r>
              <a:rPr lang="en-US" baseline="0" dirty="0" smtClean="0"/>
              <a:t> </a:t>
            </a:r>
            <a:r>
              <a:rPr lang="en-US" baseline="0" dirty="0" err="1" smtClean="0"/>
              <a:t>ysgrifennu</a:t>
            </a:r>
            <a:r>
              <a:rPr lang="en-US" baseline="0" dirty="0" smtClean="0"/>
              <a:t>,</a:t>
            </a:r>
          </a:p>
          <a:p>
            <a:pPr>
              <a:lnSpc>
                <a:spcPct val="90000"/>
              </a:lnSpc>
              <a:buFont typeface="Wingdings" charset="2"/>
              <a:buNone/>
            </a:pPr>
            <a:r>
              <a:rPr lang="en-GB" altLang="en-US" dirty="0" smtClean="0">
                <a:latin typeface="Trebuchet MS" charset="0"/>
              </a:rPr>
              <a:t>Mae </a:t>
            </a:r>
            <a:r>
              <a:rPr lang="en-GB" altLang="en-US" dirty="0" err="1" smtClean="0">
                <a:latin typeface="Trebuchet MS" charset="0"/>
              </a:rPr>
              <a:t>adferf</a:t>
            </a:r>
            <a:r>
              <a:rPr lang="en-GB" altLang="en-US" dirty="0" smtClean="0">
                <a:latin typeface="Trebuchet MS" charset="0"/>
              </a:rPr>
              <a:t> </a:t>
            </a:r>
            <a:r>
              <a:rPr lang="en-GB" altLang="en-US" dirty="0" err="1" smtClean="0">
                <a:latin typeface="Trebuchet MS" charset="0"/>
              </a:rPr>
              <a:t>yn</a:t>
            </a:r>
            <a:r>
              <a:rPr lang="en-GB" altLang="en-US" dirty="0" smtClean="0">
                <a:latin typeface="Trebuchet MS" charset="0"/>
              </a:rPr>
              <a:t> </a:t>
            </a:r>
            <a:r>
              <a:rPr lang="en-GB" altLang="en-US" dirty="0" err="1" smtClean="0">
                <a:latin typeface="Trebuchet MS" charset="0"/>
              </a:rPr>
              <a:t>rhoi</a:t>
            </a:r>
            <a:r>
              <a:rPr lang="en-GB" altLang="en-US" dirty="0" smtClean="0">
                <a:latin typeface="Trebuchet MS" charset="0"/>
              </a:rPr>
              <a:t> </a:t>
            </a:r>
            <a:r>
              <a:rPr lang="en-GB" altLang="en-US" dirty="0" err="1" smtClean="0">
                <a:latin typeface="Trebuchet MS" charset="0"/>
              </a:rPr>
              <a:t>mwy</a:t>
            </a:r>
            <a:r>
              <a:rPr lang="en-GB" altLang="en-US" dirty="0" smtClean="0">
                <a:latin typeface="Trebuchet MS" charset="0"/>
              </a:rPr>
              <a:t> o </a:t>
            </a:r>
            <a:r>
              <a:rPr lang="en-GB" altLang="en-US" dirty="0" err="1" smtClean="0">
                <a:latin typeface="Trebuchet MS" charset="0"/>
              </a:rPr>
              <a:t>wybodaeth</a:t>
            </a:r>
            <a:r>
              <a:rPr lang="en-GB" altLang="en-US" dirty="0" smtClean="0">
                <a:latin typeface="Trebuchet MS" charset="0"/>
              </a:rPr>
              <a:t> </a:t>
            </a:r>
            <a:r>
              <a:rPr lang="en-GB" altLang="en-US" dirty="0" err="1" smtClean="0">
                <a:latin typeface="Trebuchet MS" charset="0"/>
              </a:rPr>
              <a:t>i</a:t>
            </a:r>
            <a:r>
              <a:rPr lang="en-GB" altLang="en-US" dirty="0" smtClean="0">
                <a:latin typeface="Trebuchet MS" charset="0"/>
              </a:rPr>
              <a:t> </a:t>
            </a:r>
            <a:r>
              <a:rPr lang="en-GB" altLang="en-US" dirty="0" err="1" smtClean="0">
                <a:latin typeface="Trebuchet MS" charset="0"/>
              </a:rPr>
              <a:t>ni</a:t>
            </a:r>
            <a:endParaRPr lang="en-GB" altLang="en-US" dirty="0" smtClean="0">
              <a:latin typeface="Trebuchet MS" charset="0"/>
            </a:endParaRPr>
          </a:p>
          <a:p>
            <a:pPr>
              <a:lnSpc>
                <a:spcPct val="90000"/>
              </a:lnSpc>
              <a:buFont typeface="Wingdings" charset="2"/>
              <a:buNone/>
            </a:pPr>
            <a:r>
              <a:rPr lang="en-GB" altLang="en-US" dirty="0" smtClean="0">
                <a:latin typeface="Trebuchet MS" charset="0"/>
              </a:rPr>
              <a:t>am y </a:t>
            </a:r>
            <a:r>
              <a:rPr lang="en-GB" altLang="en-US" dirty="0" err="1" smtClean="0">
                <a:latin typeface="Trebuchet MS" charset="0"/>
              </a:rPr>
              <a:t>ferf</a:t>
            </a:r>
            <a:r>
              <a:rPr lang="en-GB" altLang="en-US" dirty="0" smtClean="0">
                <a:latin typeface="Trebuchet MS" charset="0"/>
              </a:rPr>
              <a:t>.</a:t>
            </a:r>
          </a:p>
          <a:p>
            <a:pPr>
              <a:lnSpc>
                <a:spcPct val="90000"/>
              </a:lnSpc>
              <a:buFont typeface="Wingdings" charset="2"/>
              <a:buNone/>
            </a:pPr>
            <a:endParaRPr lang="en-GB" altLang="en-US" dirty="0" smtClean="0">
              <a:latin typeface="Trebuchet MS" charset="0"/>
            </a:endParaRPr>
          </a:p>
          <a:p>
            <a:pPr>
              <a:lnSpc>
                <a:spcPct val="90000"/>
              </a:lnSpc>
              <a:buFont typeface="Wingdings" charset="2"/>
              <a:buNone/>
            </a:pPr>
            <a:r>
              <a:rPr lang="en-GB" altLang="en-US" dirty="0" err="1" smtClean="0">
                <a:latin typeface="Trebuchet MS" charset="0"/>
              </a:rPr>
              <a:t>Fel</a:t>
            </a:r>
            <a:r>
              <a:rPr lang="en-GB" altLang="en-US" dirty="0" smtClean="0">
                <a:latin typeface="Trebuchet MS" charset="0"/>
              </a:rPr>
              <a:t> </a:t>
            </a:r>
            <a:r>
              <a:rPr lang="en-GB" altLang="en-US" dirty="0" err="1" smtClean="0">
                <a:latin typeface="Trebuchet MS" charset="0"/>
              </a:rPr>
              <a:t>arfer</a:t>
            </a:r>
            <a:r>
              <a:rPr lang="en-GB" altLang="en-US" dirty="0" smtClean="0">
                <a:latin typeface="Trebuchet MS" charset="0"/>
              </a:rPr>
              <a:t>, </a:t>
            </a:r>
            <a:r>
              <a:rPr lang="en-GB" altLang="en-US" dirty="0" err="1" smtClean="0">
                <a:latin typeface="Trebuchet MS" charset="0"/>
              </a:rPr>
              <a:t>mae’n</a:t>
            </a:r>
            <a:r>
              <a:rPr lang="en-GB" altLang="en-US" dirty="0" smtClean="0">
                <a:latin typeface="Trebuchet MS" charset="0"/>
              </a:rPr>
              <a:t> </a:t>
            </a:r>
            <a:r>
              <a:rPr lang="en-GB" altLang="en-US" dirty="0" err="1" smtClean="0">
                <a:latin typeface="Trebuchet MS" charset="0"/>
              </a:rPr>
              <a:t>ateb</a:t>
            </a:r>
            <a:r>
              <a:rPr lang="en-GB" altLang="en-US" dirty="0" smtClean="0">
                <a:latin typeface="Trebuchet MS" charset="0"/>
              </a:rPr>
              <a:t> y </a:t>
            </a:r>
            <a:r>
              <a:rPr lang="en-GB" altLang="en-US" dirty="0" err="1" smtClean="0">
                <a:latin typeface="Trebuchet MS" charset="0"/>
              </a:rPr>
              <a:t>cwestiwn</a:t>
            </a:r>
            <a:r>
              <a:rPr lang="en-GB" altLang="en-US" dirty="0" smtClean="0">
                <a:latin typeface="Trebuchet MS" charset="0"/>
              </a:rPr>
              <a:t>…</a:t>
            </a:r>
          </a:p>
          <a:p>
            <a:pPr>
              <a:lnSpc>
                <a:spcPct val="90000"/>
              </a:lnSpc>
              <a:buFont typeface="Wingdings" charset="2"/>
              <a:buNone/>
            </a:pPr>
            <a:endParaRPr lang="en-GB" altLang="en-US" dirty="0" smtClean="0">
              <a:latin typeface="Trebuchet MS" charset="0"/>
            </a:endParaRPr>
          </a:p>
          <a:p>
            <a:pPr algn="ctr">
              <a:lnSpc>
                <a:spcPct val="90000"/>
              </a:lnSpc>
              <a:buFont typeface="Wingdings" charset="2"/>
              <a:buNone/>
            </a:pPr>
            <a:r>
              <a:rPr lang="en-GB" altLang="en-US" dirty="0" smtClean="0">
                <a:solidFill>
                  <a:srgbClr val="FF3300"/>
                </a:solidFill>
                <a:latin typeface="Trebuchet MS" charset="0"/>
              </a:rPr>
              <a:t>Pam?     </a:t>
            </a:r>
            <a:r>
              <a:rPr lang="en-GB" altLang="en-US" dirty="0" err="1" smtClean="0">
                <a:solidFill>
                  <a:srgbClr val="FF3300"/>
                </a:solidFill>
                <a:latin typeface="Trebuchet MS" charset="0"/>
              </a:rPr>
              <a:t>Sut</a:t>
            </a:r>
            <a:r>
              <a:rPr lang="en-GB" altLang="en-US" dirty="0" smtClean="0">
                <a:solidFill>
                  <a:srgbClr val="FF3300"/>
                </a:solidFill>
                <a:latin typeface="Trebuchet MS" charset="0"/>
              </a:rPr>
              <a:t>?      </a:t>
            </a:r>
            <a:r>
              <a:rPr lang="en-GB" altLang="en-US" dirty="0" err="1" smtClean="0">
                <a:solidFill>
                  <a:srgbClr val="FF3300"/>
                </a:solidFill>
                <a:latin typeface="Trebuchet MS" charset="0"/>
              </a:rPr>
              <a:t>Ble</a:t>
            </a:r>
            <a:r>
              <a:rPr lang="en-GB" altLang="en-US" dirty="0" smtClean="0">
                <a:solidFill>
                  <a:srgbClr val="FF3300"/>
                </a:solidFill>
                <a:latin typeface="Trebuchet MS" charset="0"/>
              </a:rPr>
              <a:t>?	</a:t>
            </a:r>
            <a:r>
              <a:rPr lang="en-GB" altLang="en-US" dirty="0" err="1" smtClean="0">
                <a:solidFill>
                  <a:srgbClr val="FF3300"/>
                </a:solidFill>
                <a:latin typeface="Trebuchet MS" charset="0"/>
              </a:rPr>
              <a:t>Pryd</a:t>
            </a:r>
            <a:r>
              <a:rPr lang="en-GB" altLang="en-US" dirty="0" smtClean="0">
                <a:solidFill>
                  <a:srgbClr val="FF3300"/>
                </a:solidFill>
                <a:latin typeface="Trebuchet MS" charset="0"/>
              </a:rPr>
              <a:t>?</a:t>
            </a:r>
          </a:p>
          <a:p>
            <a:pPr>
              <a:lnSpc>
                <a:spcPct val="90000"/>
              </a:lnSpc>
              <a:buFont typeface="Wingdings" charset="2"/>
              <a:buNone/>
            </a:pPr>
            <a:endParaRPr lang="en-GB" altLang="en-US" dirty="0" smtClean="0">
              <a:solidFill>
                <a:srgbClr val="FF3300"/>
              </a:solidFill>
              <a:latin typeface="Trebuchet MS" charset="0"/>
            </a:endParaRPr>
          </a:p>
          <a:p>
            <a:pPr algn="r">
              <a:lnSpc>
                <a:spcPct val="90000"/>
              </a:lnSpc>
              <a:buFont typeface="Wingdings" charset="2"/>
              <a:buNone/>
            </a:pPr>
            <a:r>
              <a:rPr lang="en-GB" altLang="en-US" dirty="0" smtClean="0">
                <a:latin typeface="Trebuchet MS" charset="0"/>
              </a:rPr>
              <a:t>…</a:t>
            </a:r>
            <a:r>
              <a:rPr lang="en-GB" altLang="en-US" dirty="0" err="1" smtClean="0">
                <a:latin typeface="Trebuchet MS" charset="0"/>
              </a:rPr>
              <a:t>mae’r</a:t>
            </a:r>
            <a:r>
              <a:rPr lang="en-GB" altLang="en-US" dirty="0" smtClean="0">
                <a:latin typeface="Trebuchet MS" charset="0"/>
              </a:rPr>
              <a:t> </a:t>
            </a:r>
            <a:r>
              <a:rPr lang="en-GB" altLang="en-US" dirty="0" err="1" smtClean="0">
                <a:latin typeface="Trebuchet MS" charset="0"/>
              </a:rPr>
              <a:t>ferf</a:t>
            </a:r>
            <a:r>
              <a:rPr lang="en-GB" altLang="en-US" dirty="0" smtClean="0">
                <a:latin typeface="Trebuchet MS" charset="0"/>
              </a:rPr>
              <a:t> </a:t>
            </a:r>
            <a:r>
              <a:rPr lang="en-GB" altLang="en-US" dirty="0" err="1" smtClean="0">
                <a:latin typeface="Trebuchet MS" charset="0"/>
              </a:rPr>
              <a:t>yn</a:t>
            </a:r>
            <a:r>
              <a:rPr lang="en-GB" altLang="en-US" dirty="0" smtClean="0">
                <a:latin typeface="Trebuchet MS" charset="0"/>
              </a:rPr>
              <a:t> </a:t>
            </a:r>
            <a:r>
              <a:rPr lang="en-GB" altLang="en-US" dirty="0" err="1" smtClean="0">
                <a:latin typeface="Trebuchet MS" charset="0"/>
              </a:rPr>
              <a:t>digwydd</a:t>
            </a:r>
            <a:r>
              <a:rPr lang="en-GB" altLang="en-US" dirty="0" smtClean="0">
                <a:latin typeface="Trebuchet MS" charset="0"/>
              </a:rPr>
              <a:t>.</a:t>
            </a:r>
          </a:p>
          <a:p>
            <a:pPr>
              <a:lnSpc>
                <a:spcPct val="90000"/>
              </a:lnSpc>
              <a:buFont typeface="Wingdings" charset="2"/>
              <a:buNone/>
            </a:pPr>
            <a:r>
              <a:rPr lang="en-GB" altLang="en-US" dirty="0" smtClean="0">
                <a:latin typeface="Trebuchet MS" charset="0"/>
              </a:rPr>
              <a:t>Mae </a:t>
            </a:r>
            <a:r>
              <a:rPr lang="en-GB" altLang="en-US" dirty="0" err="1" smtClean="0">
                <a:latin typeface="Trebuchet MS" charset="0"/>
              </a:rPr>
              <a:t>adferf</a:t>
            </a:r>
            <a:r>
              <a:rPr lang="en-GB" altLang="en-US" dirty="0" smtClean="0">
                <a:latin typeface="Trebuchet MS" charset="0"/>
              </a:rPr>
              <a:t> </a:t>
            </a:r>
            <a:r>
              <a:rPr lang="en-GB" altLang="en-US" dirty="0" err="1" smtClean="0">
                <a:latin typeface="Trebuchet MS" charset="0"/>
              </a:rPr>
              <a:t>yn</a:t>
            </a:r>
            <a:r>
              <a:rPr lang="en-GB" altLang="en-US" dirty="0" smtClean="0">
                <a:latin typeface="Trebuchet MS" charset="0"/>
              </a:rPr>
              <a:t> </a:t>
            </a:r>
            <a:r>
              <a:rPr lang="en-GB" altLang="en-US" dirty="0" err="1" smtClean="0">
                <a:latin typeface="Trebuchet MS" charset="0"/>
              </a:rPr>
              <a:t>rhoi</a:t>
            </a:r>
            <a:r>
              <a:rPr lang="en-GB" altLang="en-US" dirty="0" smtClean="0">
                <a:latin typeface="Trebuchet MS" charset="0"/>
              </a:rPr>
              <a:t> </a:t>
            </a:r>
            <a:r>
              <a:rPr lang="en-GB" altLang="en-US" dirty="0" err="1" smtClean="0">
                <a:latin typeface="Trebuchet MS" charset="0"/>
              </a:rPr>
              <a:t>mwy</a:t>
            </a:r>
            <a:r>
              <a:rPr lang="en-GB" altLang="en-US" dirty="0" smtClean="0">
                <a:latin typeface="Trebuchet MS" charset="0"/>
              </a:rPr>
              <a:t> o </a:t>
            </a:r>
            <a:r>
              <a:rPr lang="en-GB" altLang="en-US" dirty="0" err="1" smtClean="0">
                <a:latin typeface="Trebuchet MS" charset="0"/>
              </a:rPr>
              <a:t>wybodaeth</a:t>
            </a:r>
            <a:r>
              <a:rPr lang="en-GB" altLang="en-US" dirty="0" smtClean="0">
                <a:latin typeface="Trebuchet MS" charset="0"/>
              </a:rPr>
              <a:t> </a:t>
            </a:r>
            <a:r>
              <a:rPr lang="en-GB" altLang="en-US" dirty="0" err="1" smtClean="0">
                <a:latin typeface="Trebuchet MS" charset="0"/>
              </a:rPr>
              <a:t>i</a:t>
            </a:r>
            <a:r>
              <a:rPr lang="en-GB" altLang="en-US" dirty="0" smtClean="0">
                <a:latin typeface="Trebuchet MS" charset="0"/>
              </a:rPr>
              <a:t> </a:t>
            </a:r>
            <a:r>
              <a:rPr lang="en-GB" altLang="en-US" dirty="0" err="1" smtClean="0">
                <a:latin typeface="Trebuchet MS" charset="0"/>
              </a:rPr>
              <a:t>ni</a:t>
            </a:r>
            <a:endParaRPr lang="en-GB" altLang="en-US" dirty="0" smtClean="0">
              <a:latin typeface="Trebuchet MS" charset="0"/>
            </a:endParaRPr>
          </a:p>
          <a:p>
            <a:pPr>
              <a:lnSpc>
                <a:spcPct val="90000"/>
              </a:lnSpc>
              <a:buFont typeface="Wingdings" charset="2"/>
              <a:buNone/>
            </a:pPr>
            <a:r>
              <a:rPr lang="en-GB" altLang="en-US" dirty="0" smtClean="0">
                <a:latin typeface="Trebuchet MS" charset="0"/>
              </a:rPr>
              <a:t>am y </a:t>
            </a:r>
            <a:r>
              <a:rPr lang="en-GB" altLang="en-US" dirty="0" err="1" smtClean="0">
                <a:latin typeface="Trebuchet MS" charset="0"/>
              </a:rPr>
              <a:t>ferf</a:t>
            </a:r>
            <a:r>
              <a:rPr lang="en-GB" altLang="en-US" dirty="0" smtClean="0">
                <a:latin typeface="Trebuchet MS" charset="0"/>
              </a:rPr>
              <a:t>.</a:t>
            </a:r>
          </a:p>
          <a:p>
            <a:pPr>
              <a:lnSpc>
                <a:spcPct val="90000"/>
              </a:lnSpc>
              <a:buFont typeface="Wingdings" charset="2"/>
              <a:buNone/>
            </a:pPr>
            <a:endParaRPr lang="en-GB" altLang="en-US" dirty="0" smtClean="0">
              <a:latin typeface="Trebuchet MS" charset="0"/>
            </a:endParaRPr>
          </a:p>
          <a:p>
            <a:pPr>
              <a:lnSpc>
                <a:spcPct val="90000"/>
              </a:lnSpc>
              <a:buFont typeface="Wingdings" charset="2"/>
              <a:buNone/>
            </a:pPr>
            <a:r>
              <a:rPr lang="en-GB" altLang="en-US" dirty="0" err="1" smtClean="0">
                <a:latin typeface="Trebuchet MS" charset="0"/>
              </a:rPr>
              <a:t>Fel</a:t>
            </a:r>
            <a:r>
              <a:rPr lang="en-GB" altLang="en-US" dirty="0" smtClean="0">
                <a:latin typeface="Trebuchet MS" charset="0"/>
              </a:rPr>
              <a:t> </a:t>
            </a:r>
            <a:r>
              <a:rPr lang="en-GB" altLang="en-US" dirty="0" err="1" smtClean="0">
                <a:latin typeface="Trebuchet MS" charset="0"/>
              </a:rPr>
              <a:t>arfer</a:t>
            </a:r>
            <a:r>
              <a:rPr lang="en-GB" altLang="en-US" dirty="0" smtClean="0">
                <a:latin typeface="Trebuchet MS" charset="0"/>
              </a:rPr>
              <a:t>, </a:t>
            </a:r>
            <a:r>
              <a:rPr lang="en-GB" altLang="en-US" dirty="0" err="1" smtClean="0">
                <a:latin typeface="Trebuchet MS" charset="0"/>
              </a:rPr>
              <a:t>mae’n</a:t>
            </a:r>
            <a:r>
              <a:rPr lang="en-GB" altLang="en-US" dirty="0" smtClean="0">
                <a:latin typeface="Trebuchet MS" charset="0"/>
              </a:rPr>
              <a:t> </a:t>
            </a:r>
            <a:r>
              <a:rPr lang="en-GB" altLang="en-US" dirty="0" err="1" smtClean="0">
                <a:latin typeface="Trebuchet MS" charset="0"/>
              </a:rPr>
              <a:t>ateb</a:t>
            </a:r>
            <a:r>
              <a:rPr lang="en-GB" altLang="en-US" dirty="0" smtClean="0">
                <a:latin typeface="Trebuchet MS" charset="0"/>
              </a:rPr>
              <a:t> y </a:t>
            </a:r>
            <a:r>
              <a:rPr lang="en-GB" altLang="en-US" dirty="0" err="1" smtClean="0">
                <a:latin typeface="Trebuchet MS" charset="0"/>
              </a:rPr>
              <a:t>cwestiwn</a:t>
            </a:r>
            <a:r>
              <a:rPr lang="en-GB" altLang="en-US" dirty="0" smtClean="0">
                <a:latin typeface="Trebuchet MS" charset="0"/>
              </a:rPr>
              <a:t>…</a:t>
            </a:r>
          </a:p>
          <a:p>
            <a:pPr>
              <a:lnSpc>
                <a:spcPct val="90000"/>
              </a:lnSpc>
              <a:buFont typeface="Wingdings" charset="2"/>
              <a:buNone/>
            </a:pPr>
            <a:endParaRPr lang="en-GB" altLang="en-US" dirty="0" smtClean="0">
              <a:latin typeface="Trebuchet MS" charset="0"/>
            </a:endParaRPr>
          </a:p>
          <a:p>
            <a:pPr algn="ctr">
              <a:lnSpc>
                <a:spcPct val="90000"/>
              </a:lnSpc>
              <a:buFont typeface="Wingdings" charset="2"/>
              <a:buNone/>
            </a:pPr>
            <a:r>
              <a:rPr lang="en-GB" altLang="en-US" dirty="0" smtClean="0">
                <a:solidFill>
                  <a:srgbClr val="FF3300"/>
                </a:solidFill>
                <a:latin typeface="Trebuchet MS" charset="0"/>
              </a:rPr>
              <a:t>Pam?     </a:t>
            </a:r>
            <a:r>
              <a:rPr lang="en-GB" altLang="en-US" dirty="0" err="1" smtClean="0">
                <a:solidFill>
                  <a:srgbClr val="FF3300"/>
                </a:solidFill>
                <a:latin typeface="Trebuchet MS" charset="0"/>
              </a:rPr>
              <a:t>Sut</a:t>
            </a:r>
            <a:r>
              <a:rPr lang="en-GB" altLang="en-US" dirty="0" smtClean="0">
                <a:solidFill>
                  <a:srgbClr val="FF3300"/>
                </a:solidFill>
                <a:latin typeface="Trebuchet MS" charset="0"/>
              </a:rPr>
              <a:t>?      </a:t>
            </a:r>
            <a:r>
              <a:rPr lang="en-GB" altLang="en-US" dirty="0" err="1" smtClean="0">
                <a:solidFill>
                  <a:srgbClr val="FF3300"/>
                </a:solidFill>
                <a:latin typeface="Trebuchet MS" charset="0"/>
              </a:rPr>
              <a:t>Ble</a:t>
            </a:r>
            <a:r>
              <a:rPr lang="en-GB" altLang="en-US" dirty="0" smtClean="0">
                <a:solidFill>
                  <a:srgbClr val="FF3300"/>
                </a:solidFill>
                <a:latin typeface="Trebuchet MS" charset="0"/>
              </a:rPr>
              <a:t>?	</a:t>
            </a:r>
            <a:r>
              <a:rPr lang="en-GB" altLang="en-US" dirty="0" err="1" smtClean="0">
                <a:solidFill>
                  <a:srgbClr val="FF3300"/>
                </a:solidFill>
                <a:latin typeface="Trebuchet MS" charset="0"/>
              </a:rPr>
              <a:t>Pryd</a:t>
            </a:r>
            <a:r>
              <a:rPr lang="en-GB" altLang="en-US" dirty="0" smtClean="0">
                <a:solidFill>
                  <a:srgbClr val="FF3300"/>
                </a:solidFill>
                <a:latin typeface="Trebuchet MS" charset="0"/>
              </a:rPr>
              <a:t>?</a:t>
            </a:r>
          </a:p>
          <a:p>
            <a:pPr>
              <a:lnSpc>
                <a:spcPct val="90000"/>
              </a:lnSpc>
              <a:buFont typeface="Wingdings" charset="2"/>
              <a:buNone/>
            </a:pPr>
            <a:endParaRPr lang="en-GB" altLang="en-US" dirty="0" smtClean="0">
              <a:solidFill>
                <a:srgbClr val="FF3300"/>
              </a:solidFill>
              <a:latin typeface="Trebuchet MS" charset="0"/>
            </a:endParaRPr>
          </a:p>
          <a:p>
            <a:pPr algn="r">
              <a:lnSpc>
                <a:spcPct val="90000"/>
              </a:lnSpc>
              <a:buFont typeface="Wingdings" charset="2"/>
              <a:buNone/>
            </a:pPr>
            <a:r>
              <a:rPr lang="en-GB" altLang="en-US" dirty="0" smtClean="0">
                <a:latin typeface="Trebuchet MS" charset="0"/>
              </a:rPr>
              <a:t>…</a:t>
            </a:r>
            <a:r>
              <a:rPr lang="en-GB" altLang="en-US" dirty="0" err="1" smtClean="0">
                <a:latin typeface="Trebuchet MS" charset="0"/>
              </a:rPr>
              <a:t>mae’r</a:t>
            </a:r>
            <a:r>
              <a:rPr lang="en-GB" altLang="en-US" dirty="0" smtClean="0">
                <a:latin typeface="Trebuchet MS" charset="0"/>
              </a:rPr>
              <a:t> </a:t>
            </a:r>
            <a:r>
              <a:rPr lang="en-GB" altLang="en-US" dirty="0" err="1" smtClean="0">
                <a:latin typeface="Trebuchet MS" charset="0"/>
              </a:rPr>
              <a:t>ferf</a:t>
            </a:r>
            <a:r>
              <a:rPr lang="en-GB" altLang="en-US" dirty="0" smtClean="0">
                <a:latin typeface="Trebuchet MS" charset="0"/>
              </a:rPr>
              <a:t> </a:t>
            </a:r>
            <a:r>
              <a:rPr lang="en-GB" altLang="en-US" dirty="0" err="1" smtClean="0">
                <a:latin typeface="Trebuchet MS" charset="0"/>
              </a:rPr>
              <a:t>yn</a:t>
            </a:r>
            <a:r>
              <a:rPr lang="en-GB" altLang="en-US" dirty="0" smtClean="0">
                <a:latin typeface="Trebuchet MS" charset="0"/>
              </a:rPr>
              <a:t> </a:t>
            </a:r>
            <a:r>
              <a:rPr lang="en-GB" altLang="en-US" dirty="0" err="1" smtClean="0">
                <a:latin typeface="Trebuchet MS" charset="0"/>
              </a:rPr>
              <a:t>digwydd</a:t>
            </a:r>
            <a:r>
              <a:rPr lang="en-GB" altLang="en-US" dirty="0" smtClean="0">
                <a:latin typeface="Trebuchet MS" charset="0"/>
              </a:rPr>
              <a:t>.</a:t>
            </a:r>
          </a:p>
          <a:p>
            <a:r>
              <a:rPr lang="en-GB" dirty="0" err="1" smtClean="0"/>
              <a:t>Sut</a:t>
            </a:r>
            <a:r>
              <a:rPr lang="en-GB" dirty="0" smtClean="0"/>
              <a:t>? </a:t>
            </a:r>
            <a:r>
              <a:rPr lang="en-GB" dirty="0" err="1" smtClean="0"/>
              <a:t>Wrth</a:t>
            </a:r>
            <a:r>
              <a:rPr lang="en-GB" dirty="0" smtClean="0"/>
              <a:t> </a:t>
            </a:r>
            <a:r>
              <a:rPr lang="en-GB" dirty="0" err="1" smtClean="0"/>
              <a:t>roi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o </a:t>
            </a:r>
            <a:r>
              <a:rPr lang="en-GB" dirty="0" err="1" smtClean="0"/>
              <a:t>flaen</a:t>
            </a:r>
            <a:r>
              <a:rPr lang="en-GB" dirty="0" smtClean="0"/>
              <a:t> </a:t>
            </a:r>
            <a:r>
              <a:rPr lang="en-GB" dirty="0" err="1" smtClean="0"/>
              <a:t>ansoddair</a:t>
            </a:r>
            <a:r>
              <a:rPr lang="en-GB" dirty="0" smtClean="0"/>
              <a:t>, </a:t>
            </a:r>
            <a:r>
              <a:rPr lang="en-GB" dirty="0" err="1" smtClean="0"/>
              <a:t>rydyn</a:t>
            </a:r>
            <a:r>
              <a:rPr lang="en-GB" dirty="0" smtClean="0"/>
              <a:t> </a:t>
            </a:r>
            <a:r>
              <a:rPr lang="en-GB" dirty="0" err="1" smtClean="0"/>
              <a:t>ni’n</a:t>
            </a:r>
            <a:r>
              <a:rPr lang="en-GB" dirty="0" smtClean="0"/>
              <a:t> </a:t>
            </a:r>
            <a:r>
              <a:rPr lang="en-GB" dirty="0" err="1" smtClean="0"/>
              <a:t>creu</a:t>
            </a:r>
            <a:r>
              <a:rPr lang="en-GB" dirty="0" smtClean="0"/>
              <a:t> </a:t>
            </a:r>
            <a:r>
              <a:rPr lang="en-GB" dirty="0" err="1" smtClean="0"/>
              <a:t>adferf</a:t>
            </a:r>
            <a:r>
              <a:rPr lang="en-GB" dirty="0" smtClean="0"/>
              <a:t> </a:t>
            </a:r>
            <a:r>
              <a:rPr lang="en-GB" dirty="0" err="1" smtClean="0"/>
              <a:t>sy’n</a:t>
            </a:r>
            <a:r>
              <a:rPr lang="en-GB" dirty="0" smtClean="0"/>
              <a:t> </a:t>
            </a:r>
            <a:r>
              <a:rPr lang="en-GB" dirty="0" err="1" smtClean="0"/>
              <a:t>rhoi</a:t>
            </a:r>
            <a:r>
              <a:rPr lang="en-GB" dirty="0" smtClean="0"/>
              <a:t> </a:t>
            </a:r>
            <a:r>
              <a:rPr lang="en-GB" dirty="0" err="1" smtClean="0"/>
              <a:t>gwybodaeth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ni</a:t>
            </a:r>
            <a:r>
              <a:rPr lang="en-GB" dirty="0" smtClean="0"/>
              <a:t> </a:t>
            </a:r>
            <a:r>
              <a:rPr lang="en-GB" dirty="0" err="1" smtClean="0"/>
              <a:t>sut</a:t>
            </a:r>
            <a:r>
              <a:rPr lang="en-GB" dirty="0" smtClean="0"/>
              <a:t> </a:t>
            </a:r>
            <a:r>
              <a:rPr lang="en-GB" dirty="0" err="1" smtClean="0"/>
              <a:t>mae</a:t>
            </a:r>
            <a:r>
              <a:rPr lang="en-GB" dirty="0" smtClean="0"/>
              <a:t> </a:t>
            </a:r>
            <a:r>
              <a:rPr lang="en-GB" dirty="0" err="1" smtClean="0"/>
              <a:t>rhywbeth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digwydd</a:t>
            </a:r>
            <a:r>
              <a:rPr lang="en-GB" dirty="0" smtClean="0"/>
              <a:t>. </a:t>
            </a:r>
            <a:r>
              <a:rPr lang="en-GB" dirty="0" err="1" smtClean="0"/>
              <a:t>e.e</a:t>
            </a:r>
            <a:r>
              <a:rPr lang="en-GB" dirty="0" smtClean="0"/>
              <a:t>.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dda</a:t>
            </a:r>
            <a:r>
              <a:rPr lang="en-GB" dirty="0" smtClean="0"/>
              <a:t>,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araf</a:t>
            </a:r>
            <a:r>
              <a:rPr lang="en-GB" dirty="0" smtClean="0"/>
              <a:t>,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swnllyd</a:t>
            </a:r>
            <a:r>
              <a:rPr lang="en-GB" dirty="0" smtClean="0"/>
              <a:t> </a:t>
            </a:r>
            <a:r>
              <a:rPr lang="en-GB" dirty="0" err="1" smtClean="0"/>
              <a:t>Gweithiodd</a:t>
            </a:r>
            <a:r>
              <a:rPr lang="en-GB" dirty="0" smtClean="0"/>
              <a:t> y </a:t>
            </a:r>
            <a:r>
              <a:rPr lang="en-GB" dirty="0" err="1" smtClean="0"/>
              <a:t>bachgen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dda</a:t>
            </a:r>
            <a:r>
              <a:rPr lang="en-GB" dirty="0" smtClean="0"/>
              <a:t> </a:t>
            </a:r>
            <a:r>
              <a:rPr lang="en-GB" dirty="0" err="1" smtClean="0"/>
              <a:t>h.y</a:t>
            </a:r>
            <a:r>
              <a:rPr lang="en-GB" dirty="0" smtClean="0"/>
              <a:t>.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dda</a:t>
            </a:r>
            <a:r>
              <a:rPr lang="en-GB" dirty="0" smtClean="0"/>
              <a:t> </a:t>
            </a:r>
            <a:r>
              <a:rPr lang="en-GB" dirty="0" err="1" smtClean="0"/>
              <a:t>yw’r</a:t>
            </a:r>
            <a:r>
              <a:rPr lang="en-GB" dirty="0" smtClean="0"/>
              <a:t> </a:t>
            </a:r>
            <a:r>
              <a:rPr lang="en-GB" dirty="0" err="1" smtClean="0"/>
              <a:t>adferf</a:t>
            </a:r>
            <a:r>
              <a:rPr lang="en-GB" dirty="0" smtClean="0"/>
              <a:t> </a:t>
            </a:r>
            <a:r>
              <a:rPr lang="en-GB" dirty="0" err="1" smtClean="0"/>
              <a:t>sy’n</a:t>
            </a:r>
            <a:r>
              <a:rPr lang="en-GB" dirty="0" smtClean="0"/>
              <a:t> </a:t>
            </a:r>
            <a:r>
              <a:rPr lang="en-GB" dirty="0" err="1" smtClean="0"/>
              <a:t>disgrifio’r</a:t>
            </a:r>
            <a:r>
              <a:rPr lang="en-GB" dirty="0" smtClean="0"/>
              <a:t> </a:t>
            </a:r>
            <a:r>
              <a:rPr lang="en-GB" dirty="0" err="1" smtClean="0"/>
              <a:t>ferf</a:t>
            </a:r>
            <a:r>
              <a:rPr lang="en-GB" dirty="0" smtClean="0"/>
              <a:t> </a:t>
            </a:r>
            <a:r>
              <a:rPr lang="en-GB" dirty="0" err="1" smtClean="0"/>
              <a:t>gweithiodd</a:t>
            </a:r>
            <a:r>
              <a:rPr lang="en-GB" dirty="0" smtClean="0"/>
              <a:t>.</a:t>
            </a:r>
          </a:p>
          <a:p>
            <a:r>
              <a:rPr lang="en-GB" dirty="0" err="1" smtClean="0"/>
              <a:t>Pryd</a:t>
            </a:r>
            <a:r>
              <a:rPr lang="en-GB" dirty="0" smtClean="0"/>
              <a:t>? Gall </a:t>
            </a:r>
            <a:r>
              <a:rPr lang="en-GB" dirty="0" err="1" smtClean="0"/>
              <a:t>adferf</a:t>
            </a:r>
            <a:r>
              <a:rPr lang="en-GB" dirty="0" smtClean="0"/>
              <a:t> </a:t>
            </a:r>
            <a:r>
              <a:rPr lang="en-GB" dirty="0" err="1" smtClean="0"/>
              <a:t>hefyd</a:t>
            </a:r>
            <a:r>
              <a:rPr lang="en-GB" dirty="0" smtClean="0"/>
              <a:t> </a:t>
            </a:r>
            <a:r>
              <a:rPr lang="en-GB" dirty="0" err="1" smtClean="0"/>
              <a:t>ddweud</a:t>
            </a:r>
            <a:r>
              <a:rPr lang="en-GB" dirty="0" smtClean="0"/>
              <a:t> </a:t>
            </a:r>
            <a:r>
              <a:rPr lang="en-GB" dirty="0" err="1" smtClean="0"/>
              <a:t>pryd</a:t>
            </a:r>
            <a:r>
              <a:rPr lang="en-GB" dirty="0" smtClean="0"/>
              <a:t> </a:t>
            </a:r>
            <a:r>
              <a:rPr lang="en-GB" dirty="0" err="1" smtClean="0"/>
              <a:t>mae</a:t>
            </a:r>
            <a:r>
              <a:rPr lang="en-GB" dirty="0" smtClean="0"/>
              <a:t> </a:t>
            </a:r>
            <a:r>
              <a:rPr lang="en-GB" dirty="0" err="1" smtClean="0"/>
              <a:t>rhywbeth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digwydd</a:t>
            </a:r>
            <a:r>
              <a:rPr lang="en-GB" dirty="0" smtClean="0"/>
              <a:t>. </a:t>
            </a:r>
            <a:r>
              <a:rPr lang="en-GB" dirty="0" err="1" smtClean="0"/>
              <a:t>e.e</a:t>
            </a:r>
            <a:r>
              <a:rPr lang="en-GB" dirty="0" smtClean="0"/>
              <a:t> </a:t>
            </a:r>
            <a:r>
              <a:rPr lang="en-GB" dirty="0" err="1" smtClean="0"/>
              <a:t>Prynais</a:t>
            </a:r>
            <a:r>
              <a:rPr lang="en-GB" dirty="0" smtClean="0"/>
              <a:t> </a:t>
            </a:r>
            <a:r>
              <a:rPr lang="en-GB" dirty="0" err="1" smtClean="0"/>
              <a:t>i’r</a:t>
            </a:r>
            <a:r>
              <a:rPr lang="en-GB" dirty="0" smtClean="0"/>
              <a:t> </a:t>
            </a:r>
            <a:r>
              <a:rPr lang="en-GB" dirty="0" err="1" smtClean="0"/>
              <a:t>sgert</a:t>
            </a:r>
            <a:r>
              <a:rPr lang="en-GB" dirty="0" smtClean="0"/>
              <a:t> </a:t>
            </a:r>
            <a:r>
              <a:rPr lang="en-GB" dirty="0" err="1" smtClean="0"/>
              <a:t>ddoe</a:t>
            </a:r>
            <a:r>
              <a:rPr lang="en-GB" dirty="0" smtClean="0"/>
              <a:t> </a:t>
            </a:r>
            <a:r>
              <a:rPr lang="en-GB" dirty="0" err="1" smtClean="0"/>
              <a:t>Gweithiaf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galed</a:t>
            </a:r>
            <a:r>
              <a:rPr lang="en-GB" dirty="0" smtClean="0"/>
              <a:t> bob </a:t>
            </a:r>
            <a:r>
              <a:rPr lang="en-GB" dirty="0" err="1" smtClean="0"/>
              <a:t>dydd</a:t>
            </a:r>
            <a:r>
              <a:rPr lang="en-GB" dirty="0" smtClean="0"/>
              <a:t> (</a:t>
            </a:r>
            <a:r>
              <a:rPr lang="en-GB" dirty="0" err="1" smtClean="0"/>
              <a:t>Mwy</a:t>
            </a:r>
            <a:r>
              <a:rPr lang="en-GB" dirty="0" smtClean="0"/>
              <a:t> o </a:t>
            </a:r>
            <a:r>
              <a:rPr lang="en-GB" dirty="0" err="1" smtClean="0"/>
              <a:t>enghreifftiau</a:t>
            </a:r>
            <a:r>
              <a:rPr lang="en-GB" dirty="0" smtClean="0"/>
              <a:t>: </a:t>
            </a:r>
            <a:r>
              <a:rPr lang="en-GB" dirty="0" err="1" smtClean="0"/>
              <a:t>heno</a:t>
            </a:r>
            <a:r>
              <a:rPr lang="en-GB" dirty="0" smtClean="0"/>
              <a:t>, </a:t>
            </a:r>
            <a:r>
              <a:rPr lang="en-GB" dirty="0" err="1" smtClean="0"/>
              <a:t>pob</a:t>
            </a:r>
            <a:r>
              <a:rPr lang="en-GB" dirty="0" smtClean="0"/>
              <a:t> </a:t>
            </a:r>
            <a:r>
              <a:rPr lang="en-GB" dirty="0" err="1" smtClean="0"/>
              <a:t>nos</a:t>
            </a:r>
            <a:r>
              <a:rPr lang="en-GB" dirty="0" smtClean="0"/>
              <a:t>, </a:t>
            </a:r>
            <a:r>
              <a:rPr lang="en-GB" dirty="0" err="1" smtClean="0"/>
              <a:t>yr</a:t>
            </a:r>
            <a:r>
              <a:rPr lang="en-GB" dirty="0" smtClean="0"/>
              <a:t> </a:t>
            </a:r>
            <a:r>
              <a:rPr lang="en-GB" dirty="0" err="1" smtClean="0"/>
              <a:t>wythnos</a:t>
            </a:r>
            <a:r>
              <a:rPr lang="en-GB" dirty="0" smtClean="0"/>
              <a:t> </a:t>
            </a:r>
            <a:r>
              <a:rPr lang="en-GB" dirty="0" err="1" smtClean="0"/>
              <a:t>nesaf</a:t>
            </a:r>
            <a:r>
              <a:rPr lang="en-GB" dirty="0" smtClean="0"/>
              <a:t>, am </a:t>
            </a:r>
            <a:r>
              <a:rPr lang="en-GB" dirty="0" err="1" smtClean="0"/>
              <a:t>byth</a:t>
            </a:r>
            <a:r>
              <a:rPr lang="en-GB" dirty="0" smtClean="0"/>
              <a:t>, </a:t>
            </a:r>
            <a:r>
              <a:rPr lang="en-GB" dirty="0" err="1" smtClean="0"/>
              <a:t>erioed</a:t>
            </a:r>
            <a:r>
              <a:rPr lang="en-GB" dirty="0" smtClean="0"/>
              <a:t>, </a:t>
            </a:r>
            <a:r>
              <a:rPr lang="en-GB" dirty="0" err="1" smtClean="0"/>
              <a:t>echdoe</a:t>
            </a:r>
            <a:r>
              <a:rPr lang="en-GB" dirty="0" smtClean="0"/>
              <a:t>, </a:t>
            </a:r>
            <a:r>
              <a:rPr lang="en-GB" dirty="0" err="1" smtClean="0"/>
              <a:t>eleni</a:t>
            </a:r>
            <a:r>
              <a:rPr lang="en-GB" dirty="0" smtClean="0"/>
              <a:t>, y </a:t>
            </a:r>
            <a:r>
              <a:rPr lang="en-GB" dirty="0" err="1" smtClean="0"/>
              <a:t>llynedd</a:t>
            </a:r>
            <a:r>
              <a:rPr lang="en-GB" dirty="0" smtClean="0"/>
              <a:t>, </a:t>
            </a:r>
            <a:r>
              <a:rPr lang="en-GB" dirty="0" err="1" smtClean="0"/>
              <a:t>gynnau</a:t>
            </a:r>
            <a:r>
              <a:rPr lang="en-GB" dirty="0" smtClean="0"/>
              <a:t>, </a:t>
            </a:r>
            <a:r>
              <a:rPr lang="en-GB" dirty="0" err="1" smtClean="0"/>
              <a:t>mwyach</a:t>
            </a:r>
            <a:r>
              <a:rPr lang="en-GB" dirty="0" smtClean="0"/>
              <a:t>, </a:t>
            </a:r>
            <a:r>
              <a:rPr lang="en-GB" dirty="0" err="1" smtClean="0"/>
              <a:t>byth</a:t>
            </a:r>
            <a:r>
              <a:rPr lang="en-GB" dirty="0" smtClean="0"/>
              <a:t>, </a:t>
            </a:r>
            <a:r>
              <a:rPr lang="en-GB" dirty="0" err="1" smtClean="0"/>
              <a:t>trannoeth</a:t>
            </a:r>
            <a:r>
              <a:rPr lang="en-GB" dirty="0" smtClean="0"/>
              <a:t>) </a:t>
            </a:r>
            <a:r>
              <a:rPr lang="en-GB" dirty="0" err="1" smtClean="0"/>
              <a:t>Sylwer</a:t>
            </a:r>
            <a:r>
              <a:rPr lang="en-GB" dirty="0" smtClean="0"/>
              <a:t>— Mae </a:t>
            </a:r>
            <a:r>
              <a:rPr lang="en-GB" dirty="0" err="1" smtClean="0"/>
              <a:t>angen</a:t>
            </a:r>
            <a:r>
              <a:rPr lang="en-GB" dirty="0" smtClean="0"/>
              <a:t> </a:t>
            </a:r>
            <a:r>
              <a:rPr lang="en-GB" dirty="0" err="1" smtClean="0"/>
              <a:t>treiglo’r</a:t>
            </a:r>
            <a:r>
              <a:rPr lang="en-GB" dirty="0" smtClean="0"/>
              <a:t> </a:t>
            </a:r>
            <a:r>
              <a:rPr lang="en-GB" dirty="0" err="1" smtClean="0"/>
              <a:t>adferf</a:t>
            </a:r>
            <a:r>
              <a:rPr lang="en-GB" dirty="0" smtClean="0"/>
              <a:t> </a:t>
            </a:r>
            <a:r>
              <a:rPr lang="en-GB" dirty="0" err="1" smtClean="0"/>
              <a:t>amser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feddal</a:t>
            </a:r>
            <a:r>
              <a:rPr lang="en-GB" dirty="0" smtClean="0"/>
              <a:t>. </a:t>
            </a:r>
          </a:p>
          <a:p>
            <a:r>
              <a:rPr lang="en-GB" dirty="0" err="1" smtClean="0"/>
              <a:t>Ble</a:t>
            </a:r>
            <a:r>
              <a:rPr lang="en-GB" dirty="0" smtClean="0"/>
              <a:t>? </a:t>
            </a:r>
            <a:r>
              <a:rPr lang="en-GB" dirty="0" err="1" smtClean="0"/>
              <a:t>Mae’r</a:t>
            </a:r>
            <a:r>
              <a:rPr lang="en-GB" dirty="0" smtClean="0"/>
              <a:t> </a:t>
            </a:r>
            <a:r>
              <a:rPr lang="en-GB" dirty="0" err="1" smtClean="0"/>
              <a:t>adferf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gallu</a:t>
            </a:r>
            <a:r>
              <a:rPr lang="en-GB" dirty="0" smtClean="0"/>
              <a:t> </a:t>
            </a:r>
            <a:r>
              <a:rPr lang="en-GB" dirty="0" err="1" smtClean="0"/>
              <a:t>rhoi</a:t>
            </a:r>
            <a:r>
              <a:rPr lang="en-GB" dirty="0" smtClean="0"/>
              <a:t> </a:t>
            </a:r>
            <a:r>
              <a:rPr lang="en-GB" dirty="0" err="1" smtClean="0"/>
              <a:t>gwybodaeth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ni</a:t>
            </a:r>
            <a:r>
              <a:rPr lang="en-GB" dirty="0" smtClean="0"/>
              <a:t> am </a:t>
            </a:r>
            <a:r>
              <a:rPr lang="en-GB" dirty="0" err="1" smtClean="0"/>
              <a:t>ble</a:t>
            </a:r>
            <a:r>
              <a:rPr lang="en-GB" dirty="0" smtClean="0"/>
              <a:t> </a:t>
            </a:r>
            <a:r>
              <a:rPr lang="en-GB" dirty="0" err="1" smtClean="0"/>
              <a:t>mae</a:t>
            </a:r>
            <a:r>
              <a:rPr lang="en-GB" dirty="0" smtClean="0"/>
              <a:t> </a:t>
            </a:r>
            <a:r>
              <a:rPr lang="en-GB" dirty="0" err="1" smtClean="0"/>
              <a:t>rhywbeth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digwydd</a:t>
            </a:r>
            <a:r>
              <a:rPr lang="en-GB" dirty="0" smtClean="0"/>
              <a:t>. </a:t>
            </a:r>
            <a:r>
              <a:rPr lang="en-GB" dirty="0" err="1" smtClean="0"/>
              <a:t>e.e</a:t>
            </a:r>
            <a:r>
              <a:rPr lang="en-GB" dirty="0" smtClean="0"/>
              <a:t>. Mae </a:t>
            </a:r>
            <a:r>
              <a:rPr lang="en-GB" dirty="0" err="1" smtClean="0"/>
              <a:t>hi’n</a:t>
            </a:r>
            <a:r>
              <a:rPr lang="en-GB" dirty="0" smtClean="0"/>
              <a:t> </a:t>
            </a:r>
            <a:r>
              <a:rPr lang="en-GB" dirty="0" err="1" smtClean="0"/>
              <a:t>cerdded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yr</a:t>
            </a:r>
            <a:r>
              <a:rPr lang="en-GB" dirty="0" smtClean="0"/>
              <a:t> </a:t>
            </a:r>
            <a:r>
              <a:rPr lang="en-GB" dirty="0" err="1" smtClean="0"/>
              <a:t>ardd</a:t>
            </a:r>
            <a:r>
              <a:rPr lang="en-GB" dirty="0" smtClean="0"/>
              <a:t> </a:t>
            </a:r>
            <a:r>
              <a:rPr lang="en-GB" dirty="0" err="1" smtClean="0"/>
              <a:t>Byddaf</a:t>
            </a:r>
            <a:r>
              <a:rPr lang="en-GB" dirty="0" smtClean="0"/>
              <a:t> </a:t>
            </a:r>
            <a:r>
              <a:rPr lang="en-GB" dirty="0" err="1" smtClean="0"/>
              <a:t>yma</a:t>
            </a:r>
            <a:r>
              <a:rPr lang="en-GB" dirty="0" smtClean="0"/>
              <a:t> am </a:t>
            </a:r>
            <a:r>
              <a:rPr lang="en-GB" dirty="0" err="1" smtClean="0"/>
              <a:t>amser</a:t>
            </a:r>
            <a:r>
              <a:rPr lang="en-GB" dirty="0" smtClean="0"/>
              <a:t> </a:t>
            </a:r>
            <a:r>
              <a:rPr lang="en-GB" dirty="0" err="1" smtClean="0"/>
              <a:t>hir</a:t>
            </a:r>
            <a:r>
              <a:rPr lang="en-GB" dirty="0" smtClean="0"/>
              <a:t>. (</a:t>
            </a:r>
            <a:r>
              <a:rPr lang="en-GB" dirty="0" err="1" smtClean="0"/>
              <a:t>Mwy</a:t>
            </a:r>
            <a:r>
              <a:rPr lang="en-GB" dirty="0" smtClean="0"/>
              <a:t> o </a:t>
            </a:r>
            <a:r>
              <a:rPr lang="en-GB" dirty="0" err="1" smtClean="0"/>
              <a:t>enghreifftiau</a:t>
            </a:r>
            <a:r>
              <a:rPr lang="en-GB" dirty="0" smtClean="0"/>
              <a:t>: </a:t>
            </a:r>
            <a:r>
              <a:rPr lang="en-GB" dirty="0" err="1" smtClean="0"/>
              <a:t>adref</a:t>
            </a:r>
            <a:r>
              <a:rPr lang="en-GB" dirty="0" smtClean="0"/>
              <a:t>, </a:t>
            </a:r>
            <a:r>
              <a:rPr lang="en-GB" dirty="0" err="1" smtClean="0"/>
              <a:t>gartref</a:t>
            </a:r>
            <a:r>
              <a:rPr lang="en-GB" dirty="0" smtClean="0"/>
              <a:t>, </a:t>
            </a:r>
            <a:r>
              <a:rPr lang="en-GB" dirty="0" err="1" smtClean="0"/>
              <a:t>acw</a:t>
            </a:r>
            <a:r>
              <a:rPr lang="en-GB" dirty="0" smtClean="0"/>
              <a:t>, </a:t>
            </a:r>
            <a:r>
              <a:rPr lang="en-GB" dirty="0" err="1" smtClean="0"/>
              <a:t>gyferbyn</a:t>
            </a:r>
            <a:r>
              <a:rPr lang="en-GB" dirty="0" smtClean="0"/>
              <a:t>,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mewn</a:t>
            </a:r>
            <a:r>
              <a:rPr lang="en-GB" dirty="0" smtClean="0"/>
              <a:t>, draw, </a:t>
            </a:r>
            <a:r>
              <a:rPr lang="en-GB" dirty="0" err="1" smtClean="0"/>
              <a:t>isod</a:t>
            </a:r>
            <a:r>
              <a:rPr lang="en-GB" dirty="0" smtClean="0"/>
              <a:t>, </a:t>
            </a:r>
            <a:r>
              <a:rPr lang="en-GB" dirty="0" err="1" smtClean="0"/>
              <a:t>yno</a:t>
            </a:r>
            <a:r>
              <a:rPr lang="en-GB" dirty="0" smtClean="0"/>
              <a:t>, fry, </a:t>
            </a:r>
            <a:r>
              <a:rPr lang="en-GB" dirty="0" err="1" smtClean="0"/>
              <a:t>allan</a:t>
            </a:r>
            <a:r>
              <a:rPr lang="en-GB" dirty="0" smtClean="0"/>
              <a:t>, </a:t>
            </a:r>
            <a:r>
              <a:rPr lang="en-GB" dirty="0" err="1" smtClean="0"/>
              <a:t>ymaith</a:t>
            </a:r>
            <a:r>
              <a:rPr lang="en-GB" dirty="0" smtClean="0"/>
              <a:t>, </a:t>
            </a:r>
            <a:r>
              <a:rPr lang="en-GB" dirty="0" err="1" smtClean="0"/>
              <a:t>drosodd</a:t>
            </a:r>
            <a:r>
              <a:rPr lang="en-GB" dirty="0" smtClean="0"/>
              <a:t>,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ffwrdd</a:t>
            </a:r>
            <a:r>
              <a:rPr lang="en-GB" dirty="0" smtClean="0"/>
              <a:t>) </a:t>
            </a:r>
          </a:p>
          <a:p>
            <a:r>
              <a:rPr lang="en-GB" dirty="0" smtClean="0"/>
              <a:t>Pam? Mae </a:t>
            </a:r>
            <a:r>
              <a:rPr lang="en-GB" dirty="0" err="1" smtClean="0"/>
              <a:t>adferf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gallu</a:t>
            </a:r>
            <a:r>
              <a:rPr lang="en-GB" dirty="0" smtClean="0"/>
              <a:t> </a:t>
            </a:r>
            <a:r>
              <a:rPr lang="en-GB" dirty="0" err="1" smtClean="0"/>
              <a:t>dweud</a:t>
            </a:r>
            <a:r>
              <a:rPr lang="en-GB" dirty="0" smtClean="0"/>
              <a:t> pam </a:t>
            </a:r>
            <a:r>
              <a:rPr lang="en-GB" dirty="0" err="1" smtClean="0"/>
              <a:t>mae</a:t>
            </a:r>
            <a:r>
              <a:rPr lang="en-GB" dirty="0" smtClean="0"/>
              <a:t> </a:t>
            </a:r>
            <a:r>
              <a:rPr lang="en-GB" dirty="0" err="1" smtClean="0"/>
              <a:t>rhywbeth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digwydd</a:t>
            </a:r>
            <a:r>
              <a:rPr lang="en-GB" dirty="0" smtClean="0"/>
              <a:t>, </a:t>
            </a:r>
            <a:r>
              <a:rPr lang="en-GB" dirty="0" err="1" smtClean="0"/>
              <a:t>e.e</a:t>
            </a:r>
            <a:r>
              <a:rPr lang="en-GB" dirty="0" smtClean="0"/>
              <a:t>. </a:t>
            </a:r>
            <a:r>
              <a:rPr lang="en-GB" dirty="0" err="1" smtClean="0"/>
              <a:t>oherwydd</a:t>
            </a:r>
            <a:r>
              <a:rPr lang="en-GB" dirty="0" smtClean="0"/>
              <a:t>, </a:t>
            </a:r>
            <a:r>
              <a:rPr lang="en-GB" dirty="0" err="1" smtClean="0"/>
              <a:t>achos</a:t>
            </a:r>
            <a:r>
              <a:rPr lang="en-GB" dirty="0" smtClean="0"/>
              <a:t> </a:t>
            </a:r>
            <a:r>
              <a:rPr lang="en-GB" dirty="0" err="1" smtClean="0"/>
              <a:t>Neidiais</a:t>
            </a:r>
            <a:r>
              <a:rPr lang="en-GB" dirty="0" smtClean="0"/>
              <a:t> </a:t>
            </a:r>
            <a:r>
              <a:rPr lang="en-GB" dirty="0" err="1" smtClean="0"/>
              <a:t>oherwydd</a:t>
            </a:r>
            <a:r>
              <a:rPr lang="en-GB" dirty="0" smtClean="0"/>
              <a:t> </a:t>
            </a:r>
            <a:r>
              <a:rPr lang="en-GB" dirty="0" err="1" smtClean="0"/>
              <a:t>fy</a:t>
            </a:r>
            <a:r>
              <a:rPr lang="en-GB" dirty="0" smtClean="0"/>
              <a:t> mod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hapus</a:t>
            </a:r>
            <a:r>
              <a:rPr lang="en-GB" dirty="0" smtClean="0"/>
              <a:t>. </a:t>
            </a: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97344521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" name="Shape 188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 err="1" smtClean="0"/>
              <a:t>Maen</a:t>
            </a:r>
            <a:r>
              <a:rPr lang="en-GB" dirty="0" smtClean="0"/>
              <a:t> </a:t>
            </a:r>
            <a:r>
              <a:rPr lang="en-GB" dirty="0" err="1" smtClean="0"/>
              <a:t>nhw</a:t>
            </a:r>
            <a:r>
              <a:rPr lang="en-GB" baseline="0" dirty="0" smtClean="0"/>
              <a:t> &lt; </a:t>
            </a:r>
            <a:r>
              <a:rPr lang="en-GB" baseline="0" dirty="0" err="1" smtClean="0"/>
              <a:t>maent</a:t>
            </a:r>
            <a:r>
              <a:rPr lang="en-GB" baseline="0" dirty="0" smtClean="0"/>
              <a:t> </a:t>
            </a:r>
            <a:r>
              <a:rPr lang="en-GB" baseline="0" dirty="0" err="1" smtClean="0"/>
              <a:t>hwy</a:t>
            </a:r>
            <a:endParaRPr lang="en-GB" baseline="0" dirty="0" smtClean="0"/>
          </a:p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GB" baseline="0" dirty="0" err="1" smtClean="0"/>
              <a:t>Mae’n</a:t>
            </a:r>
            <a:r>
              <a:rPr lang="en-GB" baseline="0" dirty="0" smtClean="0"/>
              <a:t> </a:t>
            </a:r>
            <a:r>
              <a:rPr lang="en-GB" baseline="0" dirty="0" err="1" smtClean="0"/>
              <a:t>nhw</a:t>
            </a:r>
            <a:r>
              <a:rPr lang="en-GB" baseline="0" dirty="0" smtClean="0"/>
              <a:t> = </a:t>
            </a:r>
            <a:r>
              <a:rPr lang="en-GB" baseline="0" dirty="0" err="1" smtClean="0"/>
              <a:t>mae</a:t>
            </a:r>
            <a:r>
              <a:rPr lang="en-GB" baseline="0" dirty="0" smtClean="0"/>
              <a:t> + </a:t>
            </a:r>
            <a:r>
              <a:rPr lang="en-GB" baseline="0" dirty="0" err="1" smtClean="0"/>
              <a:t>yn</a:t>
            </a:r>
            <a:r>
              <a:rPr lang="en-GB" baseline="0" dirty="0" smtClean="0"/>
              <a:t> + </a:t>
            </a:r>
            <a:r>
              <a:rPr lang="en-GB" baseline="0" dirty="0" err="1" smtClean="0"/>
              <a:t>nhw</a:t>
            </a:r>
            <a:endParaRPr dirty="0"/>
          </a:p>
        </p:txBody>
      </p:sp>
      <p:sp>
        <p:nvSpPr>
          <p:cNvPr id="189" name="Shape 189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7" name="Shape 197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8" name="Shape 198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6" name="Shape 206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7" name="Shape 207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" name="Shape 215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6" name="Shape 216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9" name="Shape 229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30" name="Shape 230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" name="Shape 235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36" name="Shape 236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3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065562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4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.xml"/><Relationship Id="rId3" Type="http://schemas.openxmlformats.org/officeDocument/2006/relationships/hyperlink" Target="https://play.kahoot.it/#/?quizId=70b201e4-c9ff-4316-8c0e-115f72cd3b15" TargetMode="Externa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8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9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0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.tiff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anolfanpeniarth.org/" TargetMode="External"/><Relationship Id="rId4" Type="http://schemas.openxmlformats.org/officeDocument/2006/relationships/image" Target="../media/image5.png"/><Relationship Id="rId5" Type="http://schemas.openxmlformats.org/officeDocument/2006/relationships/image" Target="../media/image6.png"/><Relationship Id="rId6" Type="http://schemas.openxmlformats.org/officeDocument/2006/relationships/image" Target="../media/image7.png"/><Relationship Id="rId7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1" name="Shape 151"/>
          <p:cNvSpPr txBox="1">
            <a:spLocks noGrp="1"/>
          </p:cNvSpPr>
          <p:nvPr>
            <p:ph type="ctrTitle"/>
          </p:nvPr>
        </p:nvSpPr>
        <p:spPr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5400"/>
              <a:buFont typeface="Garamond"/>
              <a:buNone/>
            </a:pPr>
            <a:r>
              <a:rPr lang="en-US" sz="5400" b="0" i="0" u="none" strike="noStrike" cap="none" dirty="0" smtClean="0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  <a:t>ECAD 5002C</a:t>
            </a:r>
            <a:endParaRPr sz="5400" b="0" i="0" u="none" strike="noStrike" cap="none" dirty="0">
              <a:solidFill>
                <a:srgbClr val="262626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  <p:sp>
        <p:nvSpPr>
          <p:cNvPr id="152" name="Shape 152"/>
          <p:cNvSpPr txBox="1">
            <a:spLocks noGrp="1"/>
          </p:cNvSpPr>
          <p:nvPr>
            <p:ph type="subTitle" idx="1"/>
          </p:nvPr>
        </p:nvSpPr>
        <p:spPr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415"/>
              <a:buFont typeface="Arial"/>
              <a:buNone/>
            </a:pPr>
            <a:r>
              <a:rPr lang="en-US" sz="2100" b="0" i="0" u="none" strike="noStrike" cap="none" dirty="0" err="1" smtClean="0">
                <a:solidFill>
                  <a:schemeClr val="dk1"/>
                </a:solidFill>
                <a:latin typeface="Garamond"/>
                <a:ea typeface="Garamond"/>
                <a:cs typeface="Garamond"/>
                <a:sym typeface="Garamond"/>
              </a:rPr>
              <a:t>Dydd</a:t>
            </a:r>
            <a:r>
              <a:rPr lang="en-US" sz="2100" b="0" i="0" u="none" strike="noStrike" cap="none" dirty="0" smtClean="0">
                <a:solidFill>
                  <a:schemeClr val="dk1"/>
                </a:solidFill>
                <a:latin typeface="Garamond"/>
                <a:ea typeface="Garamond"/>
                <a:cs typeface="Garamond"/>
                <a:sym typeface="Garamond"/>
              </a:rPr>
              <a:t> </a:t>
            </a:r>
            <a:r>
              <a:rPr lang="en-US" sz="2100" b="0" i="0" u="none" strike="noStrike" cap="none" dirty="0" err="1" smtClean="0">
                <a:solidFill>
                  <a:schemeClr val="dk1"/>
                </a:solidFill>
                <a:latin typeface="Garamond"/>
                <a:ea typeface="Garamond"/>
                <a:cs typeface="Garamond"/>
                <a:sym typeface="Garamond"/>
              </a:rPr>
              <a:t>Iau</a:t>
            </a:r>
            <a:r>
              <a:rPr lang="en-US" sz="2100" b="0" i="0" u="none" strike="noStrike" cap="none" dirty="0" smtClean="0">
                <a:solidFill>
                  <a:schemeClr val="dk1"/>
                </a:solidFill>
                <a:latin typeface="Garamond"/>
                <a:ea typeface="Garamond"/>
                <a:cs typeface="Garamond"/>
                <a:sym typeface="Garamond"/>
              </a:rPr>
              <a:t>, 20fed o </a:t>
            </a:r>
            <a:r>
              <a:rPr lang="en-US" sz="2100" b="0" i="0" u="none" strike="noStrike" cap="none" dirty="0" err="1" smtClean="0">
                <a:solidFill>
                  <a:schemeClr val="dk1"/>
                </a:solidFill>
                <a:latin typeface="Garamond"/>
                <a:ea typeface="Garamond"/>
                <a:cs typeface="Garamond"/>
                <a:sym typeface="Garamond"/>
              </a:rPr>
              <a:t>Fawrth</a:t>
            </a:r>
            <a:endParaRPr sz="2100" b="0" i="0" u="none" strike="noStrike" cap="none" dirty="0">
              <a:solidFill>
                <a:schemeClr val="dk1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0" name="Shape 160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4400"/>
              <a:buFont typeface="Garamond"/>
              <a:buNone/>
            </a:pPr>
            <a:r>
              <a:rPr lang="en-US" sz="4400" b="0" i="0" u="none" strike="noStrike" cap="none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  <a:t>Nod heddiw…</a:t>
            </a:r>
            <a:endParaRPr sz="4400" b="0" i="0" u="none" strike="noStrike" cap="none">
              <a:solidFill>
                <a:srgbClr val="262626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  <p:sp>
        <p:nvSpPr>
          <p:cNvPr id="161" name="Shape 161"/>
          <p:cNvSpPr txBox="1">
            <a:spLocks noGrp="1"/>
          </p:cNvSpPr>
          <p:nvPr>
            <p:ph idx="1"/>
          </p:nvPr>
        </p:nvSpPr>
        <p:spPr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285750" marR="0" lvl="0" indent="-285750" algn="l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760"/>
              <a:buFont typeface="Arial"/>
              <a:buChar char="•"/>
            </a:pPr>
            <a:r>
              <a:rPr lang="en-US" sz="2400" b="0" i="0" u="none" strike="noStrike" cap="none" dirty="0" err="1" smtClean="0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  <a:t>Adolygu</a:t>
            </a:r>
            <a:r>
              <a:rPr lang="en-US" sz="2400" dirty="0" err="1" smtClean="0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  <a:t>’r</a:t>
            </a:r>
            <a:r>
              <a:rPr lang="en-US" sz="2400" dirty="0" smtClean="0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  <a:t> math o </a:t>
            </a:r>
            <a:r>
              <a:rPr lang="en-US" sz="2400" dirty="0" err="1" smtClean="0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  <a:t>wallau</a:t>
            </a:r>
            <a:r>
              <a:rPr lang="en-US" sz="2400" dirty="0" smtClean="0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  <a:t> </a:t>
            </a:r>
            <a:r>
              <a:rPr lang="en-US" sz="2400" dirty="0" err="1" smtClean="0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  <a:t>sy’n</a:t>
            </a:r>
            <a:r>
              <a:rPr lang="en-US" sz="2400" dirty="0" smtClean="0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  <a:t> </a:t>
            </a:r>
            <a:r>
              <a:rPr lang="en-US" sz="2400" dirty="0" err="1" smtClean="0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  <a:t>peri</a:t>
            </a:r>
            <a:r>
              <a:rPr lang="en-US" sz="2400" dirty="0" smtClean="0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  <a:t> </a:t>
            </a:r>
            <a:r>
              <a:rPr lang="en-US" sz="2400" dirty="0" err="1" smtClean="0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  <a:t>trafferth</a:t>
            </a:r>
            <a:r>
              <a:rPr lang="en-US" sz="2400" dirty="0" smtClean="0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  <a:t> </a:t>
            </a:r>
            <a:r>
              <a:rPr lang="en-US" sz="2400" dirty="0" err="1" smtClean="0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  <a:t>i</a:t>
            </a:r>
            <a:r>
              <a:rPr lang="en-US" sz="2400" dirty="0" smtClean="0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  <a:t> chi.</a:t>
            </a:r>
          </a:p>
          <a:p>
            <a:pPr marL="285750" marR="0" lvl="0" indent="-285750" algn="l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760"/>
              <a:buFont typeface="Arial"/>
              <a:buChar char="•"/>
            </a:pPr>
            <a:r>
              <a:rPr lang="en-US" sz="2400" dirty="0" err="1" smtClean="0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  <a:t>Adolygu</a:t>
            </a:r>
            <a:r>
              <a:rPr lang="en-US" sz="2400" dirty="0" smtClean="0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  <a:t> a </a:t>
            </a:r>
            <a:r>
              <a:rPr lang="en-US" sz="2400" dirty="0" err="1" smtClean="0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  <a:t>pharatoi</a:t>
            </a:r>
            <a:r>
              <a:rPr lang="en-US" sz="2400" dirty="0" smtClean="0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  <a:t> </a:t>
            </a:r>
            <a:r>
              <a:rPr lang="en-US" sz="2400" dirty="0" err="1" smtClean="0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  <a:t>ar</a:t>
            </a:r>
            <a:r>
              <a:rPr lang="en-US" sz="2400" dirty="0" smtClean="0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  <a:t> </a:t>
            </a:r>
            <a:r>
              <a:rPr lang="en-US" sz="2400" dirty="0" err="1" smtClean="0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  <a:t>gyfer</a:t>
            </a:r>
            <a:r>
              <a:rPr lang="en-US" sz="2400" dirty="0" smtClean="0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  <a:t> </a:t>
            </a:r>
            <a:r>
              <a:rPr lang="en-US" sz="2400" dirty="0" err="1" smtClean="0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  <a:t>yr</a:t>
            </a:r>
            <a:r>
              <a:rPr lang="en-US" sz="2400" dirty="0" smtClean="0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  <a:t> </a:t>
            </a:r>
            <a:r>
              <a:rPr lang="en-US" sz="2400" dirty="0" err="1" smtClean="0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  <a:t>awdit</a:t>
            </a:r>
            <a:r>
              <a:rPr lang="en-US" sz="2400" dirty="0" smtClean="0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  <a:t>.</a:t>
            </a:r>
            <a:endParaRPr lang="en-US" sz="2400" dirty="0">
              <a:solidFill>
                <a:srgbClr val="262626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9" name="Shape 169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4400"/>
              <a:buFont typeface="Garamond"/>
              <a:buNone/>
            </a:pPr>
            <a:r>
              <a:rPr lang="en-US" sz="4400" b="0" i="0" u="none" strike="noStrike" cap="none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  <a:t>Adolygu</a:t>
            </a:r>
            <a:endParaRPr sz="4400" b="0" i="0" u="none" strike="noStrike" cap="none">
              <a:solidFill>
                <a:srgbClr val="262626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  <p:sp>
        <p:nvSpPr>
          <p:cNvPr id="170" name="Shape 170"/>
          <p:cNvSpPr txBox="1">
            <a:spLocks noGrp="1"/>
          </p:cNvSpPr>
          <p:nvPr>
            <p:ph idx="1"/>
          </p:nvPr>
        </p:nvSpPr>
        <p:spPr>
          <a:xfrm>
            <a:off x="1295401" y="2556932"/>
            <a:ext cx="9601196" cy="138942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2400"/>
              <a:buFont typeface="Arial"/>
              <a:buNone/>
            </a:pPr>
            <a:r>
              <a:rPr lang="en-US" sz="2400" b="0" i="0" u="none" strike="noStrike" cap="none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  <a:t>Mae adnabod cenedl enw yn greiddiol i wella cywirdeb iaith yn y Gymraeg. Pam? Ar y map meddwl, nodwch y pethau hynny mae’n rhaid i chi eu cofio gydag enwau benywaidd a gwrywaidd…</a:t>
            </a:r>
            <a:endParaRPr sz="2400" b="0" i="0" u="none" strike="noStrike" cap="none">
              <a:solidFill>
                <a:srgbClr val="262626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  <p:pic>
        <p:nvPicPr>
          <p:cNvPr id="171" name="Shape 171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1480072" y="3946358"/>
            <a:ext cx="2171032" cy="1959356"/>
          </a:xfrm>
          <a:prstGeom prst="rect">
            <a:avLst/>
          </a:prstGeom>
          <a:noFill/>
          <a:ln>
            <a:noFill/>
          </a:ln>
        </p:spPr>
      </p:pic>
      <p:pic>
        <p:nvPicPr>
          <p:cNvPr id="172" name="Shape 172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 rot="954327">
            <a:off x="8118254" y="3808449"/>
            <a:ext cx="3537449" cy="250591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7" name="Shape 177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208344" y="185195"/>
            <a:ext cx="11736729" cy="6493397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2" name="Shape 18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4400"/>
              <a:buFont typeface="Garamond"/>
              <a:buNone/>
            </a:pPr>
            <a:r>
              <a:rPr lang="en-US" sz="4400" b="0" i="0" u="none" strike="noStrike" cap="none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  <a:t>Cwis Cenedl Enwau …</a:t>
            </a:r>
            <a:endParaRPr sz="4400" b="0" i="0" u="none" strike="noStrike" cap="none">
              <a:solidFill>
                <a:srgbClr val="262626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  <p:sp>
        <p:nvSpPr>
          <p:cNvPr id="183" name="Shape 183"/>
          <p:cNvSpPr txBox="1">
            <a:spLocks noGrp="1"/>
          </p:cNvSpPr>
          <p:nvPr>
            <p:ph idx="1"/>
          </p:nvPr>
        </p:nvSpPr>
        <p:spPr>
          <a:xfrm>
            <a:off x="1295402" y="2857874"/>
            <a:ext cx="9601196" cy="68397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2400"/>
              <a:buFont typeface="Arial"/>
              <a:buNone/>
            </a:pPr>
            <a:r>
              <a:rPr lang="en-US" sz="2400" b="0" i="0" u="sng" strike="noStrike" cap="none" dirty="0">
                <a:solidFill>
                  <a:schemeClr val="hlink"/>
                </a:solidFill>
                <a:latin typeface="Garamond"/>
                <a:ea typeface="Garamond"/>
                <a:cs typeface="Garamond"/>
                <a:sym typeface="Garamond"/>
                <a:hlinkClick r:id="rId3"/>
              </a:rPr>
              <a:t>https://play.kahoot.it/#/?quizId=70b201e4-c9ff-4316-8c0e-115f72cd3b15</a:t>
            </a:r>
            <a:r>
              <a:rPr lang="en-US" sz="2400" b="0" i="0" u="none" strike="noStrike" cap="none" dirty="0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  <a:t> </a:t>
            </a:r>
            <a:endParaRPr sz="2400" b="0" i="0" u="none" strike="noStrike" cap="none" dirty="0">
              <a:solidFill>
                <a:srgbClr val="262626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RHANNAU YMADRODD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Beth </a:t>
            </a:r>
            <a:r>
              <a:rPr lang="en-US" dirty="0" err="1" smtClean="0"/>
              <a:t>yw’r</a:t>
            </a:r>
            <a:r>
              <a:rPr lang="en-US" dirty="0" smtClean="0"/>
              <a:t> </a:t>
            </a:r>
            <a:r>
              <a:rPr lang="en-US" dirty="0" err="1" smtClean="0"/>
              <a:t>gwahaniaeth</a:t>
            </a:r>
            <a:r>
              <a:rPr lang="en-US" dirty="0" smtClean="0"/>
              <a:t> </a:t>
            </a:r>
            <a:r>
              <a:rPr lang="en-US" dirty="0" err="1" smtClean="0"/>
              <a:t>rhwng</a:t>
            </a:r>
            <a:r>
              <a:rPr lang="en-US" dirty="0" smtClean="0"/>
              <a:t> </a:t>
            </a:r>
            <a:r>
              <a:rPr lang="en-US" dirty="0" err="1" smtClean="0"/>
              <a:t>gwrthrych</a:t>
            </a:r>
            <a:r>
              <a:rPr lang="en-US" dirty="0" smtClean="0"/>
              <a:t> a </a:t>
            </a:r>
            <a:r>
              <a:rPr lang="en-US" dirty="0" err="1" smtClean="0"/>
              <a:t>goddrych</a:t>
            </a:r>
            <a:r>
              <a:rPr lang="en-US" dirty="0" smtClean="0"/>
              <a:t>?   </a:t>
            </a:r>
            <a:r>
              <a:rPr lang="en-US" dirty="0" err="1" smtClean="0"/>
              <a:t>Ydych</a:t>
            </a:r>
            <a:r>
              <a:rPr lang="en-US" dirty="0" smtClean="0"/>
              <a:t> </a:t>
            </a:r>
            <a:r>
              <a:rPr lang="en-US" dirty="0" err="1" smtClean="0"/>
              <a:t>chi’n</a:t>
            </a:r>
            <a:r>
              <a:rPr lang="en-US" dirty="0" smtClean="0"/>
              <a:t> </a:t>
            </a:r>
            <a:r>
              <a:rPr lang="en-US" dirty="0" err="1" smtClean="0"/>
              <a:t>gallu</a:t>
            </a:r>
            <a:r>
              <a:rPr lang="en-US" dirty="0" smtClean="0"/>
              <a:t> </a:t>
            </a:r>
            <a:r>
              <a:rPr lang="en-US" dirty="0" err="1" smtClean="0"/>
              <a:t>adnabod</a:t>
            </a:r>
            <a:r>
              <a:rPr lang="en-US" dirty="0" smtClean="0"/>
              <a:t> y </a:t>
            </a:r>
            <a:r>
              <a:rPr lang="en-US" dirty="0" err="1" smtClean="0"/>
              <a:t>gwrthrych</a:t>
            </a:r>
            <a:r>
              <a:rPr lang="en-US" dirty="0" smtClean="0"/>
              <a:t> </a:t>
            </a:r>
            <a:r>
              <a:rPr lang="en-US" dirty="0" err="1" smtClean="0"/>
              <a:t>a’r</a:t>
            </a:r>
            <a:r>
              <a:rPr lang="en-US" dirty="0" smtClean="0"/>
              <a:t> </a:t>
            </a:r>
            <a:r>
              <a:rPr lang="en-US" dirty="0" err="1" smtClean="0"/>
              <a:t>goddrych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yr</a:t>
            </a:r>
            <a:r>
              <a:rPr lang="en-US" dirty="0" smtClean="0"/>
              <a:t> </a:t>
            </a:r>
            <a:r>
              <a:rPr lang="en-US" dirty="0" err="1" smtClean="0"/>
              <a:t>isod</a:t>
            </a:r>
            <a:r>
              <a:rPr lang="en-US" dirty="0" smtClean="0"/>
              <a:t>:</a:t>
            </a:r>
          </a:p>
          <a:p>
            <a:pPr marL="0" indent="0">
              <a:buNone/>
            </a:pPr>
            <a:endParaRPr lang="en-US" dirty="0" smtClean="0"/>
          </a:p>
          <a:p>
            <a:pPr lvl="1"/>
            <a:r>
              <a:rPr lang="en-US" dirty="0" err="1" smtClean="0"/>
              <a:t>Enillodd</a:t>
            </a:r>
            <a:r>
              <a:rPr lang="en-US" dirty="0" smtClean="0"/>
              <a:t> </a:t>
            </a:r>
            <a:r>
              <a:rPr lang="en-US" dirty="0" err="1" smtClean="0"/>
              <a:t>Osian</a:t>
            </a:r>
            <a:r>
              <a:rPr lang="en-US" dirty="0" smtClean="0"/>
              <a:t> </a:t>
            </a:r>
            <a:r>
              <a:rPr lang="en-US" dirty="0" err="1" smtClean="0"/>
              <a:t>gadair</a:t>
            </a:r>
            <a:r>
              <a:rPr lang="en-US" dirty="0" smtClean="0"/>
              <a:t> a </a:t>
            </a:r>
            <a:r>
              <a:rPr lang="en-US" dirty="0" err="1" smtClean="0"/>
              <a:t>choron</a:t>
            </a:r>
            <a:r>
              <a:rPr lang="en-US" dirty="0" smtClean="0"/>
              <a:t> </a:t>
            </a:r>
            <a:r>
              <a:rPr lang="en-US" dirty="0" err="1" smtClean="0"/>
              <a:t>yr</a:t>
            </a:r>
            <a:r>
              <a:rPr lang="en-US" dirty="0" smtClean="0"/>
              <a:t> Eisteddfod </a:t>
            </a:r>
            <a:r>
              <a:rPr lang="en-US" dirty="0" err="1" smtClean="0"/>
              <a:t>Ryng</a:t>
            </a:r>
            <a:r>
              <a:rPr lang="en-US" dirty="0" smtClean="0"/>
              <a:t> </a:t>
            </a:r>
            <a:r>
              <a:rPr lang="en-US" dirty="0" err="1" smtClean="0"/>
              <a:t>golegol</a:t>
            </a:r>
            <a:r>
              <a:rPr lang="en-US" dirty="0" smtClean="0"/>
              <a:t>.</a:t>
            </a:r>
          </a:p>
          <a:p>
            <a:pPr lvl="1"/>
            <a:r>
              <a:rPr lang="en-US" dirty="0" err="1" smtClean="0"/>
              <a:t>Rhedais</a:t>
            </a:r>
            <a:r>
              <a:rPr lang="en-US" dirty="0" smtClean="0"/>
              <a:t> </a:t>
            </a:r>
            <a:r>
              <a:rPr lang="en-US" dirty="0" err="1" smtClean="0"/>
              <a:t>fel</a:t>
            </a:r>
            <a:r>
              <a:rPr lang="en-US" dirty="0" smtClean="0"/>
              <a:t> y </a:t>
            </a:r>
            <a:r>
              <a:rPr lang="en-US" dirty="0" err="1" smtClean="0"/>
              <a:t>gwynt</a:t>
            </a:r>
            <a:r>
              <a:rPr lang="en-US" dirty="0" smtClean="0"/>
              <a:t> a </a:t>
            </a:r>
            <a:r>
              <a:rPr lang="en-US" dirty="0" err="1" smtClean="0"/>
              <a:t>chipio’r</a:t>
            </a:r>
            <a:r>
              <a:rPr lang="en-US" dirty="0" smtClean="0"/>
              <a:t> </a:t>
            </a:r>
            <a:r>
              <a:rPr lang="en-US" dirty="0" err="1" smtClean="0"/>
              <a:t>wobr</a:t>
            </a:r>
            <a:r>
              <a:rPr lang="en-US" dirty="0" smtClean="0"/>
              <a:t> </a:t>
            </a:r>
            <a:r>
              <a:rPr lang="en-US" dirty="0" err="1" smtClean="0"/>
              <a:t>gyntaf</a:t>
            </a:r>
            <a:r>
              <a:rPr lang="en-US" dirty="0" smtClean="0"/>
              <a:t> </a:t>
            </a:r>
            <a:r>
              <a:rPr lang="en-US" dirty="0" err="1" smtClean="0"/>
              <a:t>dan</a:t>
            </a:r>
            <a:r>
              <a:rPr lang="en-US" dirty="0" smtClean="0"/>
              <a:t> </a:t>
            </a:r>
            <a:r>
              <a:rPr lang="en-US" dirty="0" err="1" smtClean="0"/>
              <a:t>drwyn</a:t>
            </a:r>
            <a:r>
              <a:rPr lang="en-US" dirty="0" smtClean="0"/>
              <a:t> Rhys.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6419096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RHANNAU YMADRODD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 err="1" smtClean="0"/>
              <a:t>Cofiwch</a:t>
            </a:r>
            <a:r>
              <a:rPr lang="en-US" dirty="0" smtClean="0"/>
              <a:t> felly:</a:t>
            </a:r>
          </a:p>
          <a:p>
            <a:endParaRPr lang="en-US" dirty="0"/>
          </a:p>
          <a:p>
            <a:r>
              <a:rPr lang="en-US" dirty="0" smtClean="0"/>
              <a:t>GODDRYCH </a:t>
            </a:r>
            <a:r>
              <a:rPr lang="en-US" dirty="0"/>
              <a:t>- </a:t>
            </a:r>
            <a:r>
              <a:rPr lang="en-US" dirty="0" err="1"/>
              <a:t>yr</a:t>
            </a:r>
            <a:r>
              <a:rPr lang="en-US" dirty="0"/>
              <a:t> un </a:t>
            </a:r>
            <a:r>
              <a:rPr lang="en-US" dirty="0" err="1"/>
              <a:t>sy'n</a:t>
            </a:r>
            <a:r>
              <a:rPr lang="en-US" dirty="0"/>
              <a:t> </a:t>
            </a:r>
            <a:r>
              <a:rPr lang="en-US" dirty="0" err="1"/>
              <a:t>gwneud</a:t>
            </a:r>
            <a:r>
              <a:rPr lang="en-US" dirty="0"/>
              <a:t> y </a:t>
            </a:r>
            <a:r>
              <a:rPr lang="en-US" dirty="0" err="1"/>
              <a:t>weithred</a:t>
            </a:r>
            <a:r>
              <a:rPr lang="en-US" dirty="0"/>
              <a:t> (Subject</a:t>
            </a:r>
            <a:r>
              <a:rPr lang="en-US" dirty="0" smtClean="0"/>
              <a:t>)</a:t>
            </a:r>
          </a:p>
          <a:p>
            <a:r>
              <a:rPr lang="en-US" dirty="0" smtClean="0"/>
              <a:t>GWRTHRYCH </a:t>
            </a:r>
            <a:r>
              <a:rPr lang="en-US" dirty="0"/>
              <a:t>- </a:t>
            </a:r>
            <a:r>
              <a:rPr lang="en-US" dirty="0" err="1"/>
              <a:t>yr</a:t>
            </a:r>
            <a:r>
              <a:rPr lang="en-US" dirty="0"/>
              <a:t> un </a:t>
            </a:r>
            <a:r>
              <a:rPr lang="en-US" dirty="0" err="1"/>
              <a:t>sy'n</a:t>
            </a:r>
            <a:r>
              <a:rPr lang="en-US" dirty="0"/>
              <a:t> </a:t>
            </a:r>
            <a:r>
              <a:rPr lang="en-US" dirty="0" err="1"/>
              <a:t>dioddef</a:t>
            </a:r>
            <a:r>
              <a:rPr lang="en-US" dirty="0"/>
              <a:t> y </a:t>
            </a:r>
            <a:r>
              <a:rPr lang="en-US" dirty="0" err="1"/>
              <a:t>weithred</a:t>
            </a:r>
            <a:r>
              <a:rPr lang="en-US" dirty="0"/>
              <a:t> (Object)</a:t>
            </a:r>
          </a:p>
        </p:txBody>
      </p:sp>
    </p:spTree>
    <p:extLst>
      <p:ext uri="{BB962C8B-B14F-4D97-AF65-F5344CB8AC3E}">
        <p14:creationId xmlns:p14="http://schemas.microsoft.com/office/powerpoint/2010/main" val="53848030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RHANNAU YMADRODD:  </a:t>
            </a:r>
            <a:r>
              <a:rPr lang="en-US" dirty="0" err="1" smtClean="0"/>
              <a:t>Ydych</a:t>
            </a:r>
            <a:r>
              <a:rPr lang="en-US" dirty="0" smtClean="0"/>
              <a:t> </a:t>
            </a:r>
            <a:r>
              <a:rPr lang="en-US" dirty="0" err="1" smtClean="0"/>
              <a:t>chi’n</a:t>
            </a:r>
            <a:r>
              <a:rPr lang="en-US" dirty="0" smtClean="0"/>
              <a:t> </a:t>
            </a:r>
            <a:r>
              <a:rPr lang="en-US" dirty="0" err="1" smtClean="0"/>
              <a:t>cofio</a:t>
            </a:r>
            <a:r>
              <a:rPr lang="en-US" dirty="0" smtClean="0"/>
              <a:t>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y-GB" dirty="0" smtClean="0"/>
              <a:t>Mewn parau, trafodwch ac atebwch y canlynol:</a:t>
            </a:r>
          </a:p>
          <a:p>
            <a:r>
              <a:rPr lang="cy-GB" dirty="0" smtClean="0"/>
              <a:t>Beth </a:t>
            </a:r>
            <a:r>
              <a:rPr lang="cy-GB" dirty="0"/>
              <a:t>yw’r term gramadegol am “air sy’n dweud beth yw rhywbeth</a:t>
            </a:r>
            <a:r>
              <a:rPr lang="cy-GB" dirty="0" smtClean="0"/>
              <a:t>”?</a:t>
            </a:r>
          </a:p>
          <a:p>
            <a:r>
              <a:rPr lang="cy-GB" dirty="0"/>
              <a:t>Beth mae geiriadur yn gallu ei ddweud wrthym am “enw</a:t>
            </a:r>
            <a:r>
              <a:rPr lang="cy-GB" dirty="0" smtClean="0"/>
              <a:t>”?</a:t>
            </a:r>
          </a:p>
          <a:p>
            <a:r>
              <a:rPr lang="cy-GB" dirty="0"/>
              <a:t>Ble mae’r ansoddair yn dod fel arfer mewn brawddeg</a:t>
            </a:r>
            <a:r>
              <a:rPr lang="cy-GB" dirty="0" smtClean="0"/>
              <a:t>?  Rhowch ddwy enghraifft. </a:t>
            </a:r>
            <a:r>
              <a:rPr lang="cy-GB" dirty="0"/>
              <a:t>Rhowch ddwy enghraifft o’r </a:t>
            </a:r>
            <a:r>
              <a:rPr lang="cy-GB" dirty="0" smtClean="0"/>
              <a:t>eithriadau</a:t>
            </a:r>
            <a:r>
              <a:rPr lang="en-US" dirty="0" smtClean="0"/>
              <a:t>.</a:t>
            </a:r>
          </a:p>
          <a:p>
            <a:r>
              <a:rPr lang="cy-GB" dirty="0"/>
              <a:t>Beth ydy gwaith arddodiad</a:t>
            </a:r>
            <a:r>
              <a:rPr lang="cy-GB" dirty="0" smtClean="0"/>
              <a:t>?</a:t>
            </a:r>
          </a:p>
          <a:p>
            <a:r>
              <a:rPr lang="cy-GB" dirty="0"/>
              <a:t>Sawl ffurf ar y fannod sydd yn Gymraeg?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0217191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RHANNAU YMADRODD:  </a:t>
            </a:r>
            <a:r>
              <a:rPr lang="en-US" dirty="0" err="1"/>
              <a:t>Ydych</a:t>
            </a:r>
            <a:r>
              <a:rPr lang="en-US" dirty="0"/>
              <a:t> </a:t>
            </a:r>
            <a:r>
              <a:rPr lang="en-US" dirty="0" err="1"/>
              <a:t>chi’n</a:t>
            </a:r>
            <a:r>
              <a:rPr lang="en-US" dirty="0"/>
              <a:t> </a:t>
            </a:r>
            <a:r>
              <a:rPr lang="en-US" dirty="0" err="1"/>
              <a:t>cofio</a:t>
            </a:r>
            <a:r>
              <a:rPr lang="en-US" dirty="0"/>
              <a:t>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y-GB" dirty="0"/>
              <a:t>Mewn parau, trafodwch ac atebwch y canlynol:</a:t>
            </a:r>
          </a:p>
          <a:p>
            <a:r>
              <a:rPr lang="cy-GB" dirty="0"/>
              <a:t>Rhowch dair enghraifft o gysylltair?</a:t>
            </a:r>
            <a:endParaRPr lang="en-US" dirty="0"/>
          </a:p>
          <a:p>
            <a:r>
              <a:rPr lang="cy-GB" dirty="0" smtClean="0"/>
              <a:t>Beth </a:t>
            </a:r>
            <a:r>
              <a:rPr lang="cy-GB" dirty="0"/>
              <a:t>yw tair swyddogaeth berf?</a:t>
            </a:r>
            <a:endParaRPr lang="en-US" dirty="0"/>
          </a:p>
          <a:p>
            <a:r>
              <a:rPr lang="cy-GB" dirty="0" smtClean="0"/>
              <a:t>Rhowch </a:t>
            </a:r>
            <a:r>
              <a:rPr lang="cy-GB" dirty="0"/>
              <a:t>dair enghraifft o ferfenw?</a:t>
            </a:r>
            <a:endParaRPr lang="en-US" dirty="0"/>
          </a:p>
          <a:p>
            <a:r>
              <a:rPr lang="cy-GB" dirty="0" smtClean="0"/>
              <a:t>Beth yw adferf?  Ysgrifennwch </a:t>
            </a:r>
            <a:r>
              <a:rPr lang="cy-GB" dirty="0"/>
              <a:t>frawddeg </a:t>
            </a:r>
            <a:r>
              <a:rPr lang="cy-GB" dirty="0" smtClean="0"/>
              <a:t>yn</a:t>
            </a:r>
            <a:r>
              <a:rPr lang="en-US" dirty="0"/>
              <a:t> </a:t>
            </a:r>
            <a:r>
              <a:rPr lang="cy-GB" dirty="0" smtClean="0"/>
              <a:t>cynnwys </a:t>
            </a:r>
            <a:r>
              <a:rPr lang="cy-GB" dirty="0"/>
              <a:t>adferf.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29940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1" name="Shape 191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4400"/>
              <a:buFont typeface="Garamond"/>
              <a:buNone/>
            </a:pPr>
            <a:r>
              <a:rPr lang="en-US" sz="4400" b="0" i="0" u="none" strike="noStrike" cap="none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  <a:t>Adolygu (berfau)…</a:t>
            </a:r>
            <a:endParaRPr sz="4400" b="0" i="0" u="none" strike="noStrike" cap="none">
              <a:solidFill>
                <a:srgbClr val="262626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  <p:sp>
        <p:nvSpPr>
          <p:cNvPr id="192" name="Shape 192"/>
          <p:cNvSpPr txBox="1">
            <a:spLocks noGrp="1"/>
          </p:cNvSpPr>
          <p:nvPr>
            <p:ph idx="1"/>
          </p:nvPr>
        </p:nvSpPr>
        <p:spPr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760"/>
              <a:buFont typeface="Arial"/>
              <a:buNone/>
            </a:pPr>
            <a:r>
              <a:rPr lang="en-US" sz="2400" b="1" i="0" u="none" strike="noStrike" cap="none" dirty="0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  <a:t>Beth </a:t>
            </a:r>
            <a:r>
              <a:rPr lang="en-US" sz="2400" b="1" i="0" u="none" strike="noStrike" cap="none" dirty="0" err="1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  <a:t>sy’n</a:t>
            </a:r>
            <a:r>
              <a:rPr lang="en-US" sz="2400" b="1" i="0" u="none" strike="noStrike" cap="none" dirty="0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  <a:t> bod?</a:t>
            </a:r>
            <a:endParaRPr dirty="0"/>
          </a:p>
          <a:p>
            <a:pPr marL="0" marR="0" lvl="0" indent="0" algn="l" rtl="0">
              <a:spcBef>
                <a:spcPts val="1080"/>
              </a:spcBef>
              <a:spcAft>
                <a:spcPts val="0"/>
              </a:spcAft>
              <a:buClr>
                <a:schemeClr val="accent1"/>
              </a:buClr>
              <a:buSzPts val="2760"/>
              <a:buFont typeface="Arial"/>
              <a:buNone/>
            </a:pPr>
            <a:r>
              <a:rPr lang="en-US" sz="2400" b="0" i="0" u="none" strike="noStrike" cap="none" dirty="0" err="1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  <a:t>Roedd</a:t>
            </a:r>
            <a:r>
              <a:rPr lang="en-US" sz="2400" b="0" i="0" u="none" strike="noStrike" cap="none" dirty="0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  <a:t> y </a:t>
            </a:r>
            <a:r>
              <a:rPr lang="en-US" sz="2400" b="0" i="0" u="none" strike="noStrike" cap="none" dirty="0" err="1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  <a:t>merch</a:t>
            </a:r>
            <a:r>
              <a:rPr lang="en-US" sz="2400" b="0" i="0" u="none" strike="noStrike" cap="none" dirty="0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  <a:t> </a:t>
            </a:r>
            <a:r>
              <a:rPr lang="en-US" sz="2400" b="0" i="0" u="none" strike="noStrike" cap="none" dirty="0" err="1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  <a:t>ddim</a:t>
            </a:r>
            <a:r>
              <a:rPr lang="en-US" sz="2400" b="0" i="0" u="none" strike="noStrike" cap="none" dirty="0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  <a:t> </a:t>
            </a:r>
            <a:r>
              <a:rPr lang="en-US" sz="2400" b="0" i="0" u="none" strike="noStrike" cap="none" dirty="0" err="1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  <a:t>yn</a:t>
            </a:r>
            <a:r>
              <a:rPr lang="en-US" sz="2400" b="0" i="0" u="none" strike="noStrike" cap="none" dirty="0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  <a:t> </a:t>
            </a:r>
            <a:r>
              <a:rPr lang="en-US" sz="2400" b="0" i="0" u="none" strike="noStrike" cap="none" dirty="0" err="1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  <a:t>gallu</a:t>
            </a:r>
            <a:r>
              <a:rPr lang="en-US" sz="2400" b="0" i="0" u="none" strike="noStrike" cap="none" dirty="0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  <a:t> </a:t>
            </a:r>
            <a:r>
              <a:rPr lang="en-US" sz="2400" b="0" i="0" u="none" strike="noStrike" cap="none" dirty="0" err="1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  <a:t>mynychu’r</a:t>
            </a:r>
            <a:r>
              <a:rPr lang="en-US" sz="2400" b="0" i="0" u="none" strike="noStrike" cap="none" dirty="0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  <a:t> </a:t>
            </a:r>
            <a:r>
              <a:rPr lang="en-US" sz="2400" b="0" i="0" u="none" strike="noStrike" cap="none" dirty="0" err="1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  <a:t>cyfarfod</a:t>
            </a:r>
            <a:r>
              <a:rPr lang="en-US" sz="2400" b="0" i="0" u="none" strike="noStrike" cap="none" dirty="0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  <a:t>.</a:t>
            </a:r>
            <a:endParaRPr dirty="0"/>
          </a:p>
          <a:p>
            <a:pPr marL="0" marR="0" lvl="0" indent="0" algn="l" rtl="0">
              <a:spcBef>
                <a:spcPts val="1080"/>
              </a:spcBef>
              <a:spcAft>
                <a:spcPts val="0"/>
              </a:spcAft>
              <a:buClr>
                <a:schemeClr val="accent1"/>
              </a:buClr>
              <a:buSzPts val="2760"/>
              <a:buFont typeface="Arial"/>
              <a:buNone/>
            </a:pPr>
            <a:r>
              <a:rPr lang="en-US" sz="2400" b="0" i="0" u="none" strike="noStrike" cap="none" dirty="0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  <a:t>Mae </a:t>
            </a:r>
            <a:r>
              <a:rPr lang="en-US" sz="2400" b="0" i="0" u="none" strike="noStrike" cap="none" dirty="0" err="1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  <a:t>nhw’n</a:t>
            </a:r>
            <a:r>
              <a:rPr lang="en-US" sz="2400" b="0" i="0" u="none" strike="noStrike" cap="none" dirty="0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  <a:t> </a:t>
            </a:r>
            <a:r>
              <a:rPr lang="en-US" sz="2400" b="0" i="0" u="none" strike="noStrike" cap="none" dirty="0" err="1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  <a:t>hoffi</a:t>
            </a:r>
            <a:r>
              <a:rPr lang="en-US" sz="2400" b="0" i="0" u="none" strike="noStrike" cap="none" dirty="0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  <a:t> </a:t>
            </a:r>
            <a:r>
              <a:rPr lang="en-US" sz="2400" b="0" i="0" u="none" strike="noStrike" cap="none" dirty="0" err="1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  <a:t>gwersi</a:t>
            </a:r>
            <a:r>
              <a:rPr lang="en-US" sz="2400" b="0" i="0" u="none" strike="noStrike" cap="none" dirty="0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  <a:t> </a:t>
            </a:r>
            <a:r>
              <a:rPr lang="en-US" sz="2400" dirty="0" err="1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  <a:t>c</a:t>
            </a:r>
            <a:r>
              <a:rPr lang="en-US" sz="2400" b="0" i="0" u="none" strike="noStrike" cap="none" dirty="0" err="1" smtClean="0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  <a:t>yffrous</a:t>
            </a:r>
            <a:r>
              <a:rPr lang="en-US" sz="2400" b="0" i="0" u="none" strike="noStrike" cap="none" dirty="0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  <a:t>.</a:t>
            </a:r>
            <a:endParaRPr sz="2400" b="0" i="0" u="none" strike="noStrike" cap="none" dirty="0">
              <a:solidFill>
                <a:srgbClr val="262626"/>
              </a:solidFill>
              <a:latin typeface="Garamond"/>
              <a:ea typeface="Garamond"/>
              <a:cs typeface="Garamond"/>
              <a:sym typeface="Garamond"/>
            </a:endParaRPr>
          </a:p>
          <a:p>
            <a:pPr marL="0" marR="0" lvl="0" indent="0" algn="l" rtl="0">
              <a:spcBef>
                <a:spcPts val="1080"/>
              </a:spcBef>
              <a:spcAft>
                <a:spcPts val="0"/>
              </a:spcAft>
              <a:buClr>
                <a:schemeClr val="accent1"/>
              </a:buClr>
              <a:buSzPts val="2760"/>
              <a:buFont typeface="Arial"/>
              <a:buNone/>
            </a:pPr>
            <a:r>
              <a:rPr lang="en-US" sz="2400" b="0" i="0" u="none" strike="noStrike" cap="none" dirty="0" err="1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  <a:t>Bydda</a:t>
            </a:r>
            <a:r>
              <a:rPr lang="en-US" sz="2400" b="0" i="0" u="none" strike="noStrike" cap="none" dirty="0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  <a:t> </a:t>
            </a:r>
            <a:r>
              <a:rPr lang="en-US" sz="2400" b="0" i="0" u="none" strike="noStrike" cap="none" dirty="0" err="1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  <a:t>i</a:t>
            </a:r>
            <a:r>
              <a:rPr lang="en-US" sz="2400" b="0" i="0" u="none" strike="noStrike" cap="none" dirty="0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  <a:t> </a:t>
            </a:r>
            <a:r>
              <a:rPr lang="en-US" sz="2400" b="0" i="0" u="none" strike="noStrike" cap="none" dirty="0" err="1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  <a:t>ddim</a:t>
            </a:r>
            <a:r>
              <a:rPr lang="en-US" sz="2400" b="0" i="0" u="none" strike="noStrike" cap="none" dirty="0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  <a:t> </a:t>
            </a:r>
            <a:r>
              <a:rPr lang="en-US" sz="2400" b="0" i="0" u="none" strike="noStrike" cap="none" dirty="0" err="1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  <a:t>yn</a:t>
            </a:r>
            <a:r>
              <a:rPr lang="en-US" sz="2400" b="0" i="0" u="none" strike="noStrike" cap="none" dirty="0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  <a:t> </a:t>
            </a:r>
            <a:r>
              <a:rPr lang="en-US" sz="2400" b="0" i="0" u="none" strike="noStrike" cap="none" dirty="0" err="1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  <a:t>eisiau</a:t>
            </a:r>
            <a:r>
              <a:rPr lang="en-US" sz="2400" b="0" i="0" u="none" strike="noStrike" cap="none" dirty="0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  <a:t> </a:t>
            </a:r>
            <a:r>
              <a:rPr lang="en-US" sz="2400" b="0" i="0" u="none" strike="noStrike" cap="none" dirty="0" err="1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  <a:t>mynd</a:t>
            </a:r>
            <a:r>
              <a:rPr lang="en-US" sz="2400" b="0" i="0" u="none" strike="noStrike" cap="none" dirty="0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  <a:t> at y </a:t>
            </a:r>
            <a:r>
              <a:rPr lang="en-US" sz="2400" b="0" i="0" u="none" strike="noStrike" cap="none" dirty="0" err="1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  <a:t>deintydd</a:t>
            </a:r>
            <a:r>
              <a:rPr lang="en-US" sz="2400" b="0" i="0" u="none" strike="noStrike" cap="none" dirty="0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  <a:t>.</a:t>
            </a:r>
            <a:endParaRPr dirty="0"/>
          </a:p>
          <a:p>
            <a:pPr marL="0" marR="0" lvl="0" indent="0" algn="l" rtl="0">
              <a:spcBef>
                <a:spcPts val="1080"/>
              </a:spcBef>
              <a:spcAft>
                <a:spcPts val="0"/>
              </a:spcAft>
              <a:buClr>
                <a:schemeClr val="accent1"/>
              </a:buClr>
              <a:buSzPts val="2760"/>
              <a:buFont typeface="Arial"/>
              <a:buNone/>
            </a:pPr>
            <a:r>
              <a:rPr lang="en-US" sz="2400" b="0" i="0" u="none" strike="noStrike" cap="none" dirty="0" err="1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  <a:t>Bydd</a:t>
            </a:r>
            <a:r>
              <a:rPr lang="en-US" sz="2400" b="0" i="0" u="none" strike="noStrike" cap="none" dirty="0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  <a:t> y </a:t>
            </a:r>
            <a:r>
              <a:rPr lang="en-US" sz="2400" b="0" i="0" u="none" strike="noStrike" cap="none" dirty="0" err="1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  <a:t>rhieni</a:t>
            </a:r>
            <a:r>
              <a:rPr lang="en-US" sz="2400" b="0" i="0" u="none" strike="noStrike" cap="none" dirty="0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  <a:t> </a:t>
            </a:r>
            <a:r>
              <a:rPr lang="en-US" sz="2400" b="0" i="0" u="none" strike="noStrike" cap="none" dirty="0" err="1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  <a:t>eisiau</a:t>
            </a:r>
            <a:r>
              <a:rPr lang="en-US" sz="2400" b="0" i="0" u="none" strike="noStrike" cap="none" dirty="0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  <a:t> </a:t>
            </a:r>
            <a:r>
              <a:rPr lang="en-US" sz="2400" b="0" i="0" u="none" strike="noStrike" cap="none" dirty="0" err="1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  <a:t>siarad</a:t>
            </a:r>
            <a:r>
              <a:rPr lang="en-US" sz="2400" b="0" i="0" u="none" strike="noStrike" cap="none" dirty="0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  <a:t> </a:t>
            </a:r>
            <a:r>
              <a:rPr lang="en-US" sz="2400" b="0" i="0" u="none" strike="noStrike" cap="none" dirty="0" err="1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  <a:t>â’r</a:t>
            </a:r>
            <a:r>
              <a:rPr lang="en-US" sz="2400" b="0" i="0" u="none" strike="noStrike" cap="none" dirty="0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  <a:t> </a:t>
            </a:r>
            <a:r>
              <a:rPr lang="en-US" sz="2400" b="0" i="0" u="none" strike="noStrike" cap="none" dirty="0" err="1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  <a:t>Phennaeth</a:t>
            </a:r>
            <a:r>
              <a:rPr lang="en-US" sz="2400" b="0" i="0" u="none" strike="noStrike" cap="none" dirty="0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  <a:t>?</a:t>
            </a:r>
            <a:endParaRPr dirty="0"/>
          </a:p>
          <a:p>
            <a:pPr marL="0" marR="0" lvl="0" indent="0" algn="l" rtl="0">
              <a:spcBef>
                <a:spcPts val="1080"/>
              </a:spcBef>
              <a:spcAft>
                <a:spcPts val="0"/>
              </a:spcAft>
              <a:buClr>
                <a:schemeClr val="accent1"/>
              </a:buClr>
              <a:buSzPts val="2760"/>
              <a:buFont typeface="Arial"/>
              <a:buNone/>
            </a:pPr>
            <a:r>
              <a:rPr lang="en-US" sz="2400" b="0" i="0" u="none" strike="noStrike" cap="none" dirty="0" err="1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  <a:t>Oeddwn</a:t>
            </a:r>
            <a:r>
              <a:rPr lang="en-US" sz="2400" b="0" i="0" u="none" strike="noStrike" cap="none" dirty="0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  <a:t> </a:t>
            </a:r>
            <a:r>
              <a:rPr lang="en-US" sz="2400" b="0" i="0" u="none" strike="noStrike" cap="none" dirty="0" err="1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  <a:t>i’n</a:t>
            </a:r>
            <a:r>
              <a:rPr lang="en-US" sz="2400" b="0" i="0" u="none" strike="noStrike" cap="none" dirty="0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  <a:t> </a:t>
            </a:r>
            <a:r>
              <a:rPr lang="en-US" sz="2400" b="0" i="0" u="none" strike="noStrike" cap="none" dirty="0" err="1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  <a:t>dysgu</a:t>
            </a:r>
            <a:r>
              <a:rPr lang="en-US" sz="2400" b="0" i="0" u="none" strike="noStrike" cap="none" dirty="0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  <a:t> </a:t>
            </a:r>
            <a:r>
              <a:rPr lang="en-US" sz="2400" b="0" i="0" u="none" strike="noStrike" cap="none" dirty="0" err="1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  <a:t>mewn</a:t>
            </a:r>
            <a:r>
              <a:rPr lang="en-US" sz="2400" b="0" i="0" u="none" strike="noStrike" cap="none" dirty="0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  <a:t> </a:t>
            </a:r>
            <a:r>
              <a:rPr lang="en-US" sz="2400" b="0" i="0" u="none" strike="noStrike" cap="none" dirty="0" err="1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  <a:t>ysgol</a:t>
            </a:r>
            <a:r>
              <a:rPr lang="en-US" sz="2400" b="0" i="0" u="none" strike="noStrike" cap="none" dirty="0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  <a:t> </a:t>
            </a:r>
            <a:r>
              <a:rPr lang="en-US" sz="2400" b="0" i="0" u="none" strike="noStrike" cap="none" dirty="0" err="1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  <a:t>Cymraeg</a:t>
            </a:r>
            <a:r>
              <a:rPr lang="en-US" sz="2400" b="0" i="0" u="none" strike="noStrike" cap="none" dirty="0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  <a:t>. </a:t>
            </a:r>
            <a:endParaRPr sz="2400" b="0" i="0" u="none" strike="noStrike" cap="none" dirty="0">
              <a:solidFill>
                <a:srgbClr val="262626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0" name="Shape 200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4400"/>
              <a:buFont typeface="Garamond"/>
              <a:buNone/>
            </a:pPr>
            <a:r>
              <a:rPr lang="en-US" sz="4400" b="0" i="0" u="none" strike="noStrike" cap="none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  <a:t>Adolygu …</a:t>
            </a:r>
            <a:endParaRPr sz="4400" b="0" i="0" u="none" strike="noStrike" cap="none">
              <a:solidFill>
                <a:srgbClr val="262626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  <p:sp>
        <p:nvSpPr>
          <p:cNvPr id="201" name="Shape 201"/>
          <p:cNvSpPr txBox="1">
            <a:spLocks noGrp="1"/>
          </p:cNvSpPr>
          <p:nvPr>
            <p:ph idx="1"/>
          </p:nvPr>
        </p:nvSpPr>
        <p:spPr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760"/>
              <a:buFont typeface="Arial"/>
              <a:buNone/>
            </a:pPr>
            <a:r>
              <a:rPr lang="en-US" sz="2400" b="1" i="0" u="none" strike="noStrike" cap="none" dirty="0" err="1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  <a:t>Trowch</a:t>
            </a:r>
            <a:r>
              <a:rPr lang="en-US" sz="2400" b="1" i="0" u="none" strike="noStrike" cap="none" dirty="0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  <a:t> </a:t>
            </a:r>
            <a:r>
              <a:rPr lang="en-US" sz="2400" b="1" i="0" u="none" strike="noStrike" cap="none" dirty="0" err="1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  <a:t>rhain</a:t>
            </a:r>
            <a:r>
              <a:rPr lang="en-US" sz="2400" b="1" i="0" u="none" strike="noStrike" cap="none" dirty="0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  <a:t> </a:t>
            </a:r>
            <a:r>
              <a:rPr lang="en-US" sz="2400" b="1" i="0" u="none" strike="noStrike" cap="none" dirty="0" err="1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  <a:t>i’r</a:t>
            </a:r>
            <a:r>
              <a:rPr lang="en-US" sz="2400" b="1" i="0" u="none" strike="noStrike" cap="none" dirty="0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  <a:t> </a:t>
            </a:r>
            <a:r>
              <a:rPr lang="en-US" sz="2400" b="1" i="0" u="none" strike="noStrike" cap="none" dirty="0" err="1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  <a:t>negyddol</a:t>
            </a:r>
            <a:r>
              <a:rPr lang="en-US" sz="2400" b="1" i="0" u="none" strike="noStrike" cap="none" dirty="0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  <a:t> …</a:t>
            </a:r>
            <a:endParaRPr dirty="0"/>
          </a:p>
          <a:p>
            <a:pPr marL="285750" marR="0" lvl="0" indent="-285750" algn="l" rtl="0">
              <a:spcBef>
                <a:spcPts val="1080"/>
              </a:spcBef>
              <a:spcAft>
                <a:spcPts val="0"/>
              </a:spcAft>
              <a:buClr>
                <a:schemeClr val="accent1"/>
              </a:buClr>
              <a:buSzPts val="2760"/>
              <a:buFont typeface="Arial"/>
              <a:buChar char="•"/>
            </a:pPr>
            <a:r>
              <a:rPr lang="en-US" sz="2400" b="0" i="0" u="none" strike="noStrike" cap="none" dirty="0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  <a:t>Mae hi </a:t>
            </a:r>
            <a:r>
              <a:rPr lang="en-US" sz="2400" b="0" i="0" u="none" strike="noStrike" cap="none" dirty="0" err="1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  <a:t>wedi</a:t>
            </a:r>
            <a:r>
              <a:rPr lang="en-US" sz="2400" b="0" i="0" u="none" strike="noStrike" cap="none" dirty="0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  <a:t> </a:t>
            </a:r>
            <a:r>
              <a:rPr lang="en-US" sz="2400" b="0" i="0" u="none" strike="noStrike" cap="none" dirty="0" err="1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  <a:t>cyrraedd</a:t>
            </a:r>
            <a:r>
              <a:rPr lang="en-US" sz="2400" b="0" i="0" u="none" strike="noStrike" cap="none" dirty="0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  <a:t> </a:t>
            </a:r>
            <a:r>
              <a:rPr lang="en-US" sz="2400" b="0" i="0" u="none" strike="noStrike" cap="none" dirty="0" err="1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  <a:t>Lefel</a:t>
            </a:r>
            <a:r>
              <a:rPr lang="en-US" sz="2400" b="0" i="0" u="none" strike="noStrike" cap="none" dirty="0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  <a:t> 4 </a:t>
            </a:r>
            <a:r>
              <a:rPr lang="en-US" sz="2400" b="0" i="0" u="none" strike="noStrike" cap="none" dirty="0" err="1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  <a:t>yn</a:t>
            </a:r>
            <a:r>
              <a:rPr lang="en-US" sz="2400" b="0" i="0" u="none" strike="noStrike" cap="none" dirty="0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  <a:t> </a:t>
            </a:r>
            <a:r>
              <a:rPr lang="en-US" sz="2400" b="0" i="0" u="none" strike="noStrike" cap="none" dirty="0" err="1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  <a:t>Saesneg</a:t>
            </a:r>
            <a:r>
              <a:rPr lang="en-US" sz="2400" b="0" i="0" u="none" strike="noStrike" cap="none" dirty="0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  <a:t>.</a:t>
            </a:r>
            <a:endParaRPr dirty="0"/>
          </a:p>
          <a:p>
            <a:pPr marL="285750" marR="0" lvl="0" indent="-285750" algn="l" rtl="0">
              <a:spcBef>
                <a:spcPts val="1080"/>
              </a:spcBef>
              <a:spcAft>
                <a:spcPts val="0"/>
              </a:spcAft>
              <a:buClr>
                <a:schemeClr val="accent1"/>
              </a:buClr>
              <a:buSzPts val="2760"/>
              <a:buFont typeface="Arial"/>
              <a:buChar char="•"/>
            </a:pPr>
            <a:r>
              <a:rPr lang="en-US" sz="2400" b="0" i="0" u="none" strike="noStrike" cap="none" dirty="0" err="1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  <a:t>Bydd</a:t>
            </a:r>
            <a:r>
              <a:rPr lang="en-US" sz="2400" b="0" i="0" u="none" strike="noStrike" cap="none" dirty="0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  <a:t> </a:t>
            </a:r>
            <a:r>
              <a:rPr lang="en-US" sz="2400" b="0" i="0" u="none" strike="noStrike" cap="none" dirty="0" err="1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  <a:t>Elen</a:t>
            </a:r>
            <a:r>
              <a:rPr lang="en-US" sz="2400" b="0" i="0" u="none" strike="noStrike" cap="none" dirty="0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  <a:t> </a:t>
            </a:r>
            <a:r>
              <a:rPr lang="en-US" sz="2400" b="0" i="0" u="none" strike="noStrike" cap="none" dirty="0" err="1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  <a:t>yn</a:t>
            </a:r>
            <a:r>
              <a:rPr lang="en-US" sz="2400" b="0" i="0" u="none" strike="noStrike" cap="none" dirty="0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  <a:t> </a:t>
            </a:r>
            <a:r>
              <a:rPr lang="en-US" sz="2400" b="0" i="0" u="none" strike="noStrike" cap="none" dirty="0" err="1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  <a:t>chwarae</a:t>
            </a:r>
            <a:r>
              <a:rPr lang="en-US" sz="2400" b="0" i="0" u="none" strike="noStrike" cap="none" dirty="0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  <a:t> </a:t>
            </a:r>
            <a:r>
              <a:rPr lang="en-US" sz="2400" b="0" i="0" u="none" strike="noStrike" cap="none" dirty="0" err="1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  <a:t>hoci</a:t>
            </a:r>
            <a:r>
              <a:rPr lang="en-US" sz="2400" b="0" i="0" u="none" strike="noStrike" cap="none" dirty="0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  <a:t> </a:t>
            </a:r>
            <a:r>
              <a:rPr lang="en-US" sz="2400" b="0" i="0" u="none" strike="noStrike" cap="none" dirty="0" err="1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  <a:t>dros</a:t>
            </a:r>
            <a:r>
              <a:rPr lang="en-US" sz="2400" b="0" i="0" u="none" strike="noStrike" cap="none" dirty="0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  <a:t> </a:t>
            </a:r>
            <a:r>
              <a:rPr lang="en-US" sz="2400" b="0" i="0" u="none" strike="noStrike" cap="none" dirty="0" err="1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  <a:t>Gymru</a:t>
            </a:r>
            <a:r>
              <a:rPr lang="en-US" sz="2400" b="0" i="0" u="none" strike="noStrike" cap="none" dirty="0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  <a:t>.</a:t>
            </a:r>
            <a:endParaRPr dirty="0"/>
          </a:p>
          <a:p>
            <a:pPr marL="285750" marR="0" lvl="0" indent="-285750" algn="l" rtl="0">
              <a:spcBef>
                <a:spcPts val="1080"/>
              </a:spcBef>
              <a:spcAft>
                <a:spcPts val="0"/>
              </a:spcAft>
              <a:buClr>
                <a:schemeClr val="accent1"/>
              </a:buClr>
              <a:buSzPts val="2760"/>
              <a:buFont typeface="Arial"/>
              <a:buChar char="•"/>
            </a:pPr>
            <a:r>
              <a:rPr lang="en-US" sz="2400" b="0" i="0" u="none" strike="noStrike" cap="none" dirty="0" err="1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  <a:t>Rwyt</a:t>
            </a:r>
            <a:r>
              <a:rPr lang="en-US" sz="2400" b="0" i="0" u="none" strike="noStrike" cap="none" dirty="0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  <a:t> </a:t>
            </a:r>
            <a:r>
              <a:rPr lang="en-US" sz="2400" b="0" i="0" u="none" strike="noStrike" cap="none" dirty="0" err="1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  <a:t>ti</a:t>
            </a:r>
            <a:r>
              <a:rPr lang="en-US" sz="2400" b="0" i="0" u="none" strike="noStrike" cap="none" dirty="0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  <a:t> </a:t>
            </a:r>
            <a:r>
              <a:rPr lang="en-US" sz="2400" b="0" i="0" u="none" strike="noStrike" cap="none" dirty="0" err="1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  <a:t>wedi</a:t>
            </a:r>
            <a:r>
              <a:rPr lang="en-US" sz="2400" b="0" i="0" u="none" strike="noStrike" cap="none" dirty="0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  <a:t> </a:t>
            </a:r>
            <a:r>
              <a:rPr lang="en-US" sz="2400" b="0" i="0" u="none" strike="noStrike" cap="none" dirty="0" err="1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  <a:t>esbonio</a:t>
            </a:r>
            <a:r>
              <a:rPr lang="en-US" sz="2400" b="0" i="0" u="none" strike="noStrike" cap="none" dirty="0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  <a:t> </a:t>
            </a:r>
            <a:r>
              <a:rPr lang="en-US" sz="2400" b="0" i="0" u="none" strike="noStrike" cap="none" dirty="0" err="1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  <a:t>rheolau’r</a:t>
            </a:r>
            <a:r>
              <a:rPr lang="en-US" sz="2400" b="0" i="0" u="none" strike="noStrike" cap="none" dirty="0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  <a:t> </a:t>
            </a:r>
            <a:r>
              <a:rPr lang="en-US" sz="2400" b="0" i="0" u="none" strike="noStrike" cap="none" dirty="0" err="1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  <a:t>ysgol</a:t>
            </a:r>
            <a:r>
              <a:rPr lang="en-US" sz="2400" b="0" i="0" u="none" strike="noStrike" cap="none" dirty="0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  <a:t>.</a:t>
            </a:r>
            <a:endParaRPr dirty="0"/>
          </a:p>
          <a:p>
            <a:pPr marL="285750" marR="0" lvl="0" indent="-285750" algn="l" rtl="0">
              <a:spcBef>
                <a:spcPts val="1080"/>
              </a:spcBef>
              <a:spcAft>
                <a:spcPts val="0"/>
              </a:spcAft>
              <a:buClr>
                <a:schemeClr val="accent1"/>
              </a:buClr>
              <a:buSzPts val="2760"/>
              <a:buFont typeface="Arial"/>
              <a:buChar char="•"/>
            </a:pPr>
            <a:r>
              <a:rPr lang="en-US" sz="2400" b="0" i="0" u="none" strike="noStrike" cap="none" dirty="0" err="1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  <a:t>Byddwn</a:t>
            </a:r>
            <a:r>
              <a:rPr lang="en-US" sz="2400" b="0" i="0" u="none" strike="noStrike" cap="none" dirty="0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  <a:t> </a:t>
            </a:r>
            <a:r>
              <a:rPr lang="en-US" sz="2400" b="0" i="0" u="none" strike="noStrike" cap="none" dirty="0" err="1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  <a:t>ni’n</a:t>
            </a:r>
            <a:r>
              <a:rPr lang="en-US" sz="2400" b="0" i="0" u="none" strike="noStrike" cap="none" dirty="0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  <a:t> </a:t>
            </a:r>
            <a:r>
              <a:rPr lang="en-US" sz="2400" b="0" i="0" u="none" strike="noStrike" cap="none" dirty="0" err="1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  <a:t>mynd</a:t>
            </a:r>
            <a:r>
              <a:rPr lang="en-US" sz="2400" b="0" i="0" u="none" strike="noStrike" cap="none" dirty="0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  <a:t> </a:t>
            </a:r>
            <a:r>
              <a:rPr lang="en-US" sz="2400" b="0" i="0" u="none" strike="noStrike" cap="none" dirty="0" err="1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  <a:t>ar</a:t>
            </a:r>
            <a:r>
              <a:rPr lang="en-US" sz="2400" b="0" i="0" u="none" strike="noStrike" cap="none" dirty="0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  <a:t> </a:t>
            </a:r>
            <a:r>
              <a:rPr lang="en-US" sz="2400" b="0" i="0" u="none" strike="noStrike" cap="none" dirty="0" err="1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  <a:t>wyliau</a:t>
            </a:r>
            <a:r>
              <a:rPr lang="en-US" sz="2400" b="0" i="0" u="none" strike="noStrike" cap="none" dirty="0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  <a:t> </a:t>
            </a:r>
            <a:r>
              <a:rPr lang="en-US" sz="2400" b="0" i="0" u="none" strike="noStrike" cap="none" dirty="0" err="1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  <a:t>i</a:t>
            </a:r>
            <a:r>
              <a:rPr lang="en-US" sz="2400" b="0" i="0" u="none" strike="noStrike" cap="none" dirty="0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  <a:t> </a:t>
            </a:r>
            <a:r>
              <a:rPr lang="en-US" sz="2400" b="0" i="0" u="none" strike="noStrike" cap="none" dirty="0" err="1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  <a:t>Ffrainc</a:t>
            </a:r>
            <a:r>
              <a:rPr lang="en-US" sz="2400" b="0" i="0" u="none" strike="noStrike" cap="none" dirty="0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  <a:t> </a:t>
            </a:r>
            <a:r>
              <a:rPr lang="en-US" sz="2400" b="0" i="0" u="none" strike="noStrike" cap="none" dirty="0" err="1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  <a:t>eleni</a:t>
            </a:r>
            <a:r>
              <a:rPr lang="en-US" sz="2400" b="0" i="0" u="none" strike="noStrike" cap="none" dirty="0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  <a:t>.</a:t>
            </a:r>
            <a:endParaRPr dirty="0"/>
          </a:p>
          <a:p>
            <a:pPr marL="285750" marR="0" lvl="0" indent="-285750" algn="l" rtl="0">
              <a:spcBef>
                <a:spcPts val="1080"/>
              </a:spcBef>
              <a:spcAft>
                <a:spcPts val="0"/>
              </a:spcAft>
              <a:buClr>
                <a:schemeClr val="accent1"/>
              </a:buClr>
              <a:buSzPts val="2760"/>
              <a:buFont typeface="Arial"/>
              <a:buChar char="•"/>
            </a:pPr>
            <a:r>
              <a:rPr lang="en-US" sz="2400" b="0" i="0" u="none" strike="noStrike" cap="none" dirty="0" err="1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  <a:t>Roeddet</a:t>
            </a:r>
            <a:r>
              <a:rPr lang="en-US" sz="2400" b="0" i="0" u="none" strike="noStrike" cap="none" dirty="0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  <a:t> </a:t>
            </a:r>
            <a:r>
              <a:rPr lang="en-US" sz="2400" b="0" i="0" u="none" strike="noStrike" cap="none" dirty="0" err="1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  <a:t>ti’n</a:t>
            </a:r>
            <a:r>
              <a:rPr lang="en-US" sz="2400" b="0" i="0" u="none" strike="noStrike" cap="none" dirty="0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  <a:t> </a:t>
            </a:r>
            <a:r>
              <a:rPr lang="en-US" sz="2400" b="0" i="0" u="none" strike="noStrike" cap="none" dirty="0" err="1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  <a:t>hwyr</a:t>
            </a:r>
            <a:r>
              <a:rPr lang="en-US" sz="2400" b="0" i="0" u="none" strike="noStrike" cap="none" dirty="0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  <a:t> </a:t>
            </a:r>
            <a:r>
              <a:rPr lang="en-US" sz="2400" b="0" i="0" u="none" strike="noStrike" cap="none" dirty="0" err="1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  <a:t>i’r</a:t>
            </a:r>
            <a:r>
              <a:rPr lang="en-US" sz="2400" b="0" i="0" u="none" strike="noStrike" cap="none" dirty="0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  <a:t> </a:t>
            </a:r>
            <a:r>
              <a:rPr lang="en-US" sz="2400" b="0" i="0" u="none" strike="noStrike" cap="none" dirty="0" err="1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  <a:t>wers</a:t>
            </a:r>
            <a:r>
              <a:rPr lang="en-US" sz="2400" b="0" i="0" u="none" strike="noStrike" cap="none" dirty="0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  <a:t> bore </a:t>
            </a:r>
            <a:r>
              <a:rPr lang="en-US" sz="2400" b="0" i="0" u="none" strike="noStrike" cap="none" dirty="0" smtClean="0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  <a:t>’ma</a:t>
            </a:r>
            <a:r>
              <a:rPr lang="en-US" sz="2400" b="0" i="0" u="none" strike="noStrike" cap="none" dirty="0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  <a:t>.</a:t>
            </a:r>
            <a:endParaRPr sz="2400" b="0" i="0" u="none" strike="noStrike" cap="none" dirty="0">
              <a:solidFill>
                <a:srgbClr val="262626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9" name="Shape 209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4400"/>
              <a:buFont typeface="Garamond"/>
              <a:buNone/>
            </a:pPr>
            <a:r>
              <a:rPr lang="en-US" sz="4400" b="0" i="0" u="none" strike="noStrike" cap="none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  <a:t>Adolygu …</a:t>
            </a:r>
            <a:endParaRPr sz="4400" b="0" i="0" u="none" strike="noStrike" cap="none">
              <a:solidFill>
                <a:srgbClr val="262626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  <p:sp>
        <p:nvSpPr>
          <p:cNvPr id="210" name="Shape 210"/>
          <p:cNvSpPr txBox="1">
            <a:spLocks noGrp="1"/>
          </p:cNvSpPr>
          <p:nvPr>
            <p:ph idx="1"/>
          </p:nvPr>
        </p:nvSpPr>
        <p:spPr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760"/>
              <a:buFont typeface="Arial"/>
              <a:buNone/>
            </a:pPr>
            <a:r>
              <a:rPr lang="en-US" sz="2400" b="1" i="0" u="none" strike="noStrike" cap="none" dirty="0" err="1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  <a:t>Cyfieithwch</a:t>
            </a:r>
            <a:r>
              <a:rPr lang="en-US" sz="2400" b="1" i="0" u="none" strike="noStrike" cap="none" dirty="0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  <a:t> …</a:t>
            </a:r>
            <a:endParaRPr dirty="0"/>
          </a:p>
          <a:p>
            <a:pPr marL="285750" marR="0" lvl="0" indent="-285750" algn="l" rtl="0">
              <a:spcBef>
                <a:spcPts val="1080"/>
              </a:spcBef>
              <a:spcAft>
                <a:spcPts val="0"/>
              </a:spcAft>
              <a:buClr>
                <a:schemeClr val="accent1"/>
              </a:buClr>
              <a:buSzPts val="2760"/>
              <a:buFont typeface="Arial"/>
              <a:buChar char="•"/>
            </a:pPr>
            <a:r>
              <a:rPr lang="en-US" sz="2400" b="0" i="0" u="none" strike="noStrike" cap="none" dirty="0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  <a:t>I had not thought about </a:t>
            </a:r>
            <a:r>
              <a:rPr lang="en-US" sz="2400" b="0" i="0" u="none" strike="noStrike" cap="none" dirty="0" smtClean="0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  <a:t>sitting the </a:t>
            </a:r>
            <a:r>
              <a:rPr lang="en-US" sz="2400" b="0" i="0" u="none" strike="noStrike" cap="none" dirty="0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  <a:t>exam.</a:t>
            </a:r>
            <a:endParaRPr dirty="0"/>
          </a:p>
          <a:p>
            <a:pPr marL="285750" marR="0" lvl="0" indent="-285750" algn="l" rtl="0">
              <a:spcBef>
                <a:spcPts val="1080"/>
              </a:spcBef>
              <a:spcAft>
                <a:spcPts val="0"/>
              </a:spcAft>
              <a:buClr>
                <a:schemeClr val="accent1"/>
              </a:buClr>
              <a:buSzPts val="2760"/>
              <a:buFont typeface="Arial"/>
              <a:buChar char="•"/>
            </a:pPr>
            <a:r>
              <a:rPr lang="en-US" sz="2400" b="0" i="0" u="none" strike="noStrike" cap="none" dirty="0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  <a:t>I will not be repeating the rule.</a:t>
            </a:r>
            <a:endParaRPr dirty="0"/>
          </a:p>
          <a:p>
            <a:pPr marL="285750" marR="0" lvl="0" indent="-285750" algn="l" rtl="0">
              <a:spcBef>
                <a:spcPts val="1080"/>
              </a:spcBef>
              <a:spcAft>
                <a:spcPts val="0"/>
              </a:spcAft>
              <a:buClr>
                <a:schemeClr val="accent1"/>
              </a:buClr>
              <a:buSzPts val="2760"/>
              <a:buFont typeface="Arial"/>
              <a:buChar char="•"/>
            </a:pPr>
            <a:r>
              <a:rPr lang="en-US" sz="2400" b="0" i="0" u="none" strike="noStrike" cap="none" dirty="0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  <a:t>She was a conscientious pupil. </a:t>
            </a:r>
            <a:endParaRPr lang="en-US" sz="2400" dirty="0">
              <a:solidFill>
                <a:srgbClr val="262626"/>
              </a:solidFill>
              <a:latin typeface="Garamond"/>
              <a:ea typeface="Garamond"/>
              <a:cs typeface="Garamond"/>
              <a:sym typeface="Garamond"/>
            </a:endParaRPr>
          </a:p>
          <a:p>
            <a:pPr marL="285750" marR="0" lvl="0" indent="-285750" algn="l" rtl="0">
              <a:spcBef>
                <a:spcPts val="1080"/>
              </a:spcBef>
              <a:spcAft>
                <a:spcPts val="0"/>
              </a:spcAft>
              <a:buClr>
                <a:schemeClr val="accent1"/>
              </a:buClr>
              <a:buSzPts val="2760"/>
              <a:buFont typeface="Arial"/>
              <a:buChar char="•"/>
            </a:pPr>
            <a:r>
              <a:rPr lang="en-US" sz="2400" b="0" i="0" u="none" strike="noStrike" cap="none" dirty="0" smtClean="0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  <a:t>The </a:t>
            </a:r>
            <a:r>
              <a:rPr lang="en-US" sz="2400" b="0" i="0" u="none" strike="noStrike" cap="none" dirty="0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  <a:t>girl had failed the exam.</a:t>
            </a:r>
            <a:endParaRPr dirty="0"/>
          </a:p>
          <a:p>
            <a:pPr marL="285750" marR="0" lvl="0" indent="-285750" algn="l" rtl="0">
              <a:spcBef>
                <a:spcPts val="1080"/>
              </a:spcBef>
              <a:spcAft>
                <a:spcPts val="0"/>
              </a:spcAft>
              <a:buClr>
                <a:schemeClr val="accent1"/>
              </a:buClr>
              <a:buSzPts val="2760"/>
              <a:buFont typeface="Arial"/>
              <a:buChar char="•"/>
            </a:pPr>
            <a:r>
              <a:rPr lang="en-US" sz="2400" b="0" i="0" u="none" strike="noStrike" cap="none" dirty="0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  <a:t>I will be holding a revision session tomorrow afternoon.</a:t>
            </a:r>
            <a:endParaRPr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8" name="Shape 218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3959"/>
              <a:buFont typeface="Garamond"/>
              <a:buNone/>
            </a:pPr>
            <a:r>
              <a:rPr lang="en-US" sz="3959" b="0" i="0" u="none" strike="noStrike" cap="none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  <a:t>Adolygu …</a:t>
            </a:r>
            <a:br>
              <a:rPr lang="en-US" sz="3959" b="0" i="0" u="none" strike="noStrike" cap="none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</a:br>
            <a:endParaRPr sz="3959" b="0" i="0" u="none" strike="noStrike" cap="none">
              <a:solidFill>
                <a:srgbClr val="262626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  <p:sp>
        <p:nvSpPr>
          <p:cNvPr id="219" name="Shape 219"/>
          <p:cNvSpPr txBox="1">
            <a:spLocks noGrp="1"/>
          </p:cNvSpPr>
          <p:nvPr>
            <p:ph idx="1"/>
          </p:nvPr>
        </p:nvSpPr>
        <p:spPr>
          <a:xfrm>
            <a:off x="1593590" y="2374900"/>
            <a:ext cx="3668581" cy="435037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285750" marR="0" lvl="0" indent="-285750" algn="l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760"/>
              <a:buFont typeface="Arial"/>
              <a:buChar char="•"/>
            </a:pPr>
            <a:r>
              <a:rPr lang="en-US" sz="2400" b="0" i="0" u="none" strike="noStrike" cap="none" dirty="0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  <a:t>I’ll wait</a:t>
            </a:r>
            <a:endParaRPr dirty="0"/>
          </a:p>
          <a:p>
            <a:pPr marL="285750" marR="0" lvl="0" indent="-285750" algn="l" rtl="0">
              <a:spcBef>
                <a:spcPts val="1080"/>
              </a:spcBef>
              <a:spcAft>
                <a:spcPts val="0"/>
              </a:spcAft>
              <a:buClr>
                <a:schemeClr val="accent1"/>
              </a:buClr>
              <a:buSzPts val="2760"/>
              <a:buFont typeface="Arial"/>
              <a:buChar char="•"/>
            </a:pPr>
            <a:r>
              <a:rPr lang="en-US" sz="2400" b="0" i="0" u="none" strike="noStrike" cap="none" dirty="0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  <a:t>I’ll keep</a:t>
            </a:r>
            <a:endParaRPr dirty="0"/>
          </a:p>
          <a:p>
            <a:pPr marL="285750" marR="0" lvl="0" indent="-285750" algn="l" rtl="0">
              <a:spcBef>
                <a:spcPts val="1080"/>
              </a:spcBef>
              <a:spcAft>
                <a:spcPts val="0"/>
              </a:spcAft>
              <a:buClr>
                <a:schemeClr val="accent1"/>
              </a:buClr>
              <a:buSzPts val="2760"/>
              <a:buFont typeface="Arial"/>
              <a:buChar char="•"/>
            </a:pPr>
            <a:r>
              <a:rPr lang="en-US" sz="2400" b="0" i="0" u="none" strike="noStrike" cap="none" dirty="0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  <a:t>They’ll walk</a:t>
            </a:r>
            <a:endParaRPr dirty="0"/>
          </a:p>
          <a:p>
            <a:pPr marL="285750" marR="0" lvl="0" indent="-285750" algn="l" rtl="0">
              <a:spcBef>
                <a:spcPts val="1080"/>
              </a:spcBef>
              <a:spcAft>
                <a:spcPts val="0"/>
              </a:spcAft>
              <a:buClr>
                <a:schemeClr val="accent1"/>
              </a:buClr>
              <a:buSzPts val="2760"/>
              <a:buFont typeface="Arial"/>
              <a:buChar char="•"/>
            </a:pPr>
            <a:r>
              <a:rPr lang="en-US" sz="2400" dirty="0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  <a:t>W</a:t>
            </a:r>
            <a:r>
              <a:rPr lang="en-US" sz="2400" b="0" i="0" u="none" strike="noStrike" cap="none" dirty="0" smtClean="0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  <a:t>e’ll </a:t>
            </a:r>
            <a:r>
              <a:rPr lang="en-US" sz="2400" b="0" i="0" u="none" strike="noStrike" cap="none" dirty="0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  <a:t>show</a:t>
            </a:r>
            <a:endParaRPr dirty="0"/>
          </a:p>
          <a:p>
            <a:pPr marL="285750" marR="0" lvl="0" indent="-285750" algn="l" rtl="0">
              <a:spcBef>
                <a:spcPts val="1080"/>
              </a:spcBef>
              <a:spcAft>
                <a:spcPts val="0"/>
              </a:spcAft>
              <a:buClr>
                <a:schemeClr val="accent1"/>
              </a:buClr>
              <a:buSzPts val="2760"/>
              <a:buFont typeface="Arial"/>
              <a:buChar char="•"/>
            </a:pPr>
            <a:r>
              <a:rPr lang="en-US" sz="2400" b="0" i="0" u="none" strike="noStrike" cap="none" dirty="0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  <a:t>You’ll read (</a:t>
            </a:r>
            <a:r>
              <a:rPr lang="en-US" sz="2400" b="0" i="0" u="none" strike="noStrike" cap="none" dirty="0" err="1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  <a:t>ti</a:t>
            </a:r>
            <a:r>
              <a:rPr lang="en-US" sz="2400" b="0" i="0" u="none" strike="noStrike" cap="none" dirty="0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  <a:t>)</a:t>
            </a:r>
            <a:endParaRPr dirty="0"/>
          </a:p>
          <a:p>
            <a:pPr marL="285750" marR="0" lvl="0" indent="-285750" algn="l" rtl="0">
              <a:spcBef>
                <a:spcPts val="1080"/>
              </a:spcBef>
              <a:spcAft>
                <a:spcPts val="0"/>
              </a:spcAft>
              <a:buClr>
                <a:schemeClr val="accent1"/>
              </a:buClr>
              <a:buSzPts val="2760"/>
              <a:buFont typeface="Arial"/>
              <a:buChar char="•"/>
            </a:pPr>
            <a:r>
              <a:rPr lang="en-US" sz="2400" b="0" i="0" u="none" strike="noStrike" cap="none" dirty="0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  <a:t>You’ll arrive</a:t>
            </a:r>
            <a:endParaRPr dirty="0"/>
          </a:p>
          <a:p>
            <a:pPr marL="285750" marR="0" lvl="0" indent="-110490" algn="l" rtl="0">
              <a:spcBef>
                <a:spcPts val="1080"/>
              </a:spcBef>
              <a:spcAft>
                <a:spcPts val="0"/>
              </a:spcAft>
              <a:buClr>
                <a:schemeClr val="accent1"/>
              </a:buClr>
              <a:buSzPts val="2760"/>
              <a:buFont typeface="Arial"/>
              <a:buNone/>
            </a:pPr>
            <a:endParaRPr sz="2400" b="0" i="0" u="none" strike="noStrike" cap="none" dirty="0">
              <a:solidFill>
                <a:srgbClr val="262626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  <p:sp>
        <p:nvSpPr>
          <p:cNvPr id="220" name="Shape 220"/>
          <p:cNvSpPr txBox="1"/>
          <p:nvPr/>
        </p:nvSpPr>
        <p:spPr>
          <a:xfrm>
            <a:off x="6245094" y="2624522"/>
            <a:ext cx="3668581" cy="39319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342900" marR="0" lvl="0" indent="-342900" algn="l" rtl="0">
              <a:spcBef>
                <a:spcPts val="0"/>
              </a:spcBef>
              <a:spcAft>
                <a:spcPts val="0"/>
              </a:spcAft>
              <a:buClr>
                <a:srgbClr val="3F3F3F"/>
              </a:buClr>
              <a:buSzPts val="2400"/>
              <a:buFont typeface="Arial"/>
              <a:buChar char="•"/>
            </a:pPr>
            <a:endParaRPr sz="2400" b="0" i="0" u="none" strike="noStrike" cap="none" dirty="0">
              <a:solidFill>
                <a:srgbClr val="3F3F3F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  <p:sp>
        <p:nvSpPr>
          <p:cNvPr id="221" name="Shape 221"/>
          <p:cNvSpPr/>
          <p:nvPr/>
        </p:nvSpPr>
        <p:spPr>
          <a:xfrm>
            <a:off x="2096425" y="1824334"/>
            <a:ext cx="7160854" cy="46166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 b="1" i="0" u="none" strike="noStrike" cap="none">
                <a:solidFill>
                  <a:schemeClr val="dk1"/>
                </a:solidFill>
                <a:latin typeface="Garamond"/>
                <a:ea typeface="Garamond"/>
                <a:cs typeface="Garamond"/>
                <a:sym typeface="Garamond"/>
              </a:rPr>
              <a:t>Cyfieithwch gan ddefnyddio’r ffurfiau cryno …</a:t>
            </a:r>
            <a:endParaRPr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2" name="Shape 232"/>
          <p:cNvSpPr txBox="1">
            <a:spLocks noGrp="1"/>
          </p:cNvSpPr>
          <p:nvPr>
            <p:ph type="title"/>
          </p:nvPr>
        </p:nvSpPr>
        <p:spPr>
          <a:xfrm>
            <a:off x="1295402" y="673682"/>
            <a:ext cx="9601196" cy="130386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4400"/>
              <a:buFont typeface="Garamond"/>
              <a:buNone/>
            </a:pPr>
            <a:r>
              <a:rPr lang="en-US" sz="4400" b="0" i="0" u="none" strike="noStrike" cap="none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  <a:t>Treiglo’r gwrthrych …</a:t>
            </a:r>
            <a:endParaRPr sz="4400" b="0" i="0" u="none" strike="noStrike" cap="none">
              <a:solidFill>
                <a:srgbClr val="262626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  <p:sp>
        <p:nvSpPr>
          <p:cNvPr id="233" name="Shape 233"/>
          <p:cNvSpPr txBox="1">
            <a:spLocks noGrp="1"/>
          </p:cNvSpPr>
          <p:nvPr>
            <p:ph idx="1"/>
          </p:nvPr>
        </p:nvSpPr>
        <p:spPr>
          <a:xfrm>
            <a:off x="1782021" y="1977549"/>
            <a:ext cx="8275742" cy="44815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760"/>
              <a:buFont typeface="Arial"/>
              <a:buNone/>
            </a:pPr>
            <a:r>
              <a:rPr lang="en-US" sz="2400" b="0" i="0" u="none" strike="noStrike" cap="none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  <a:t>Cywirwch y gwallau …</a:t>
            </a:r>
            <a:endParaRPr/>
          </a:p>
          <a:p>
            <a:pPr marL="285750" marR="0" lvl="0" indent="-285750" algn="l" rtl="0">
              <a:spcBef>
                <a:spcPts val="1080"/>
              </a:spcBef>
              <a:spcAft>
                <a:spcPts val="0"/>
              </a:spcAft>
              <a:buClr>
                <a:schemeClr val="accent1"/>
              </a:buClr>
              <a:buSzPts val="2760"/>
              <a:buFont typeface="Arial"/>
              <a:buChar char="•"/>
            </a:pPr>
            <a:r>
              <a:rPr lang="en-US" sz="2400" b="0" i="0" u="none" strike="noStrike" cap="none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  <a:t>Ysgrifennais i llythyr atoch chi i gadarnhau’r trefniadau.</a:t>
            </a:r>
            <a:endParaRPr/>
          </a:p>
          <a:p>
            <a:pPr marL="285750" marR="0" lvl="0" indent="-285750" algn="l" rtl="0">
              <a:spcBef>
                <a:spcPts val="1080"/>
              </a:spcBef>
              <a:spcAft>
                <a:spcPts val="0"/>
              </a:spcAft>
              <a:buClr>
                <a:schemeClr val="accent1"/>
              </a:buClr>
              <a:buSzPts val="2760"/>
              <a:buFont typeface="Arial"/>
              <a:buChar char="•"/>
            </a:pPr>
            <a:r>
              <a:rPr lang="en-US" sz="2400" b="0" i="0" u="none" strike="noStrike" cap="none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  <a:t>Taflodd e pêl fawr goch.</a:t>
            </a:r>
            <a:endParaRPr/>
          </a:p>
          <a:p>
            <a:pPr marL="285750" marR="0" lvl="0" indent="-285750" algn="l" rtl="0">
              <a:spcBef>
                <a:spcPts val="1080"/>
              </a:spcBef>
              <a:spcAft>
                <a:spcPts val="0"/>
              </a:spcAft>
              <a:buClr>
                <a:schemeClr val="accent1"/>
              </a:buClr>
              <a:buSzPts val="2760"/>
              <a:buFont typeface="Arial"/>
              <a:buChar char="•"/>
            </a:pPr>
            <a:r>
              <a:rPr lang="en-US" sz="2400" b="0" i="0" u="none" strike="noStrike" cap="none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  <a:t>Trefnon ni cyngerdd i ddathlu canmlwyddiant yr ysgol.</a:t>
            </a:r>
            <a:endParaRPr/>
          </a:p>
          <a:p>
            <a:pPr marL="285750" marR="0" lvl="0" indent="-285750" algn="l" rtl="0">
              <a:spcBef>
                <a:spcPts val="1080"/>
              </a:spcBef>
              <a:spcAft>
                <a:spcPts val="0"/>
              </a:spcAft>
              <a:buClr>
                <a:schemeClr val="accent1"/>
              </a:buClr>
              <a:buSzPts val="2760"/>
              <a:buFont typeface="Arial"/>
              <a:buChar char="•"/>
            </a:pPr>
            <a:r>
              <a:rPr lang="en-US" sz="2400" b="0" i="0" u="none" strike="noStrike" cap="none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  <a:t>Gyrraist ti car mawr crand.</a:t>
            </a:r>
            <a:endParaRPr/>
          </a:p>
          <a:p>
            <a:pPr marL="285750" marR="0" lvl="0" indent="-285750" algn="l" rtl="0">
              <a:spcBef>
                <a:spcPts val="1080"/>
              </a:spcBef>
              <a:spcAft>
                <a:spcPts val="0"/>
              </a:spcAft>
              <a:buClr>
                <a:schemeClr val="accent1"/>
              </a:buClr>
              <a:buSzPts val="2760"/>
              <a:buFont typeface="Arial"/>
              <a:buChar char="•"/>
            </a:pPr>
            <a:r>
              <a:rPr lang="en-US" sz="2400" b="0" i="0" u="none" strike="noStrike" cap="none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  <a:t>Prynon nhw popeth o siopau crand.</a:t>
            </a:r>
            <a:endParaRPr/>
          </a:p>
          <a:p>
            <a:pPr marL="285750" marR="0" lvl="0" indent="-285750" algn="l" rtl="0">
              <a:spcBef>
                <a:spcPts val="1080"/>
              </a:spcBef>
              <a:spcAft>
                <a:spcPts val="0"/>
              </a:spcAft>
              <a:buClr>
                <a:schemeClr val="accent1"/>
              </a:buClr>
              <a:buSzPts val="2760"/>
              <a:buFont typeface="Arial"/>
              <a:buChar char="•"/>
            </a:pPr>
            <a:r>
              <a:rPr lang="en-US" sz="2400" b="0" i="0" u="none" strike="noStrike" cap="none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  <a:t>Derbynion ni graddau gwych yn yr arholiadau eleni.</a:t>
            </a:r>
            <a:endParaRPr sz="2400" b="0" i="0" u="none" strike="noStrike" cap="none">
              <a:solidFill>
                <a:srgbClr val="262626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Tasg</a:t>
            </a:r>
            <a:r>
              <a:rPr lang="en-US" dirty="0" smtClean="0"/>
              <a:t> </a:t>
            </a:r>
            <a:r>
              <a:rPr lang="en-US" dirty="0" err="1" smtClean="0"/>
              <a:t>cyn</a:t>
            </a:r>
            <a:r>
              <a:rPr lang="en-US" dirty="0" smtClean="0"/>
              <a:t> </a:t>
            </a:r>
            <a:r>
              <a:rPr lang="en-US" dirty="0" err="1" smtClean="0"/>
              <a:t>gadael</a:t>
            </a:r>
            <a:r>
              <a:rPr lang="en-US" dirty="0" smtClean="0"/>
              <a:t>!</a:t>
            </a: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331847" y="2016125"/>
            <a:ext cx="5842630" cy="34496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73238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8" name="Shape 238"/>
          <p:cNvSpPr txBox="1">
            <a:spLocks noGrp="1"/>
          </p:cNvSpPr>
          <p:nvPr>
            <p:ph type="title"/>
          </p:nvPr>
        </p:nvSpPr>
        <p:spPr>
          <a:xfrm>
            <a:off x="1282240" y="811423"/>
            <a:ext cx="9601196" cy="130386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4400"/>
              <a:buFont typeface="Garamond"/>
              <a:buNone/>
            </a:pPr>
            <a:r>
              <a:rPr lang="en-US" sz="4400" b="0" i="0" u="none" strike="noStrike" cap="none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  <a:t>Ymarferion (berfau) …</a:t>
            </a:r>
            <a:endParaRPr sz="4400" b="0" i="0" u="none" strike="noStrike" cap="none">
              <a:solidFill>
                <a:srgbClr val="262626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  <p:sp>
        <p:nvSpPr>
          <p:cNvPr id="239" name="Shape 239"/>
          <p:cNvSpPr txBox="1">
            <a:spLocks noGrp="1"/>
          </p:cNvSpPr>
          <p:nvPr>
            <p:ph idx="1"/>
          </p:nvPr>
        </p:nvSpPr>
        <p:spPr>
          <a:xfrm>
            <a:off x="1702885" y="2382132"/>
            <a:ext cx="8042276" cy="422714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285750" marR="0" lvl="0" indent="-285750" algn="l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760"/>
              <a:buFont typeface="Arial"/>
              <a:buChar char="•"/>
            </a:pPr>
            <a:r>
              <a:rPr lang="en-US" sz="2400" b="0" i="0" u="none" strike="noStrike" cap="none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  <a:t>Ymarferion ysgrifennu – taflenni</a:t>
            </a:r>
            <a:endParaRPr sz="2400" b="0" i="0" u="none" strike="noStrike" cap="none">
              <a:solidFill>
                <a:srgbClr val="262626"/>
              </a:solidFill>
              <a:latin typeface="Garamond"/>
              <a:ea typeface="Garamond"/>
              <a:cs typeface="Garamond"/>
              <a:sym typeface="Garamond"/>
            </a:endParaRPr>
          </a:p>
          <a:p>
            <a:pPr marL="285750" marR="0" lvl="0" indent="-285750" algn="l" rtl="0">
              <a:spcBef>
                <a:spcPts val="1080"/>
              </a:spcBef>
              <a:spcAft>
                <a:spcPts val="0"/>
              </a:spcAft>
              <a:buClr>
                <a:schemeClr val="accent1"/>
              </a:buClr>
              <a:buSzPts val="2760"/>
              <a:buFont typeface="Arial"/>
              <a:buChar char="•"/>
            </a:pPr>
            <a:r>
              <a:rPr lang="en-US" sz="2400" b="0" i="0" u="none" strike="noStrike" cap="none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  <a:t>Ymarferion rhyngweithiol – </a:t>
            </a:r>
            <a:r>
              <a:rPr lang="en-US" sz="2400" b="0" i="0" u="sng" strike="noStrike" cap="none">
                <a:solidFill>
                  <a:schemeClr val="hlink"/>
                </a:solidFill>
                <a:latin typeface="Garamond"/>
                <a:ea typeface="Garamond"/>
                <a:cs typeface="Garamond"/>
                <a:sym typeface="Garamond"/>
                <a:hlinkClick r:id="rId3"/>
              </a:rPr>
              <a:t>www.canolfanpeniarth.org</a:t>
            </a:r>
            <a:r>
              <a:rPr lang="en-US" sz="2400" b="0" i="0" u="none" strike="noStrike" cap="none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  <a:t> ewch at ‘adnoddau’…</a:t>
            </a:r>
            <a:endParaRPr/>
          </a:p>
          <a:p>
            <a:pPr marL="0" marR="0" lvl="0" indent="0" algn="l" rtl="0">
              <a:spcBef>
                <a:spcPts val="1080"/>
              </a:spcBef>
              <a:spcAft>
                <a:spcPts val="0"/>
              </a:spcAft>
              <a:buClr>
                <a:schemeClr val="accent1"/>
              </a:buClr>
              <a:buSzPts val="2760"/>
              <a:buFont typeface="Arial"/>
              <a:buNone/>
            </a:pPr>
            <a:r>
              <a:rPr lang="en-US" sz="2400" b="0" i="0" u="none" strike="noStrike" cap="none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  <a:t>Cywirdeb Iaith – 17, 32, 36, 38, 39, 42, 43, 49 a 50</a:t>
            </a:r>
            <a:endParaRPr/>
          </a:p>
          <a:p>
            <a:pPr marL="0" marR="0" lvl="0" indent="0" algn="l" rtl="0">
              <a:spcBef>
                <a:spcPts val="1080"/>
              </a:spcBef>
              <a:spcAft>
                <a:spcPts val="0"/>
              </a:spcAft>
              <a:buClr>
                <a:schemeClr val="accent1"/>
              </a:buClr>
              <a:buSzPts val="2760"/>
              <a:buFont typeface="Arial"/>
              <a:buNone/>
            </a:pPr>
            <a:r>
              <a:rPr lang="en-US" sz="2400" b="0" i="0" u="none" strike="noStrike" cap="none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  <a:t>Sglein ar lein – 4, 6, 9, 16</a:t>
            </a:r>
            <a:endParaRPr/>
          </a:p>
          <a:p>
            <a:pPr marL="285750" marR="0" lvl="0" indent="-285750" algn="l" rtl="0">
              <a:spcBef>
                <a:spcPts val="1080"/>
              </a:spcBef>
              <a:spcAft>
                <a:spcPts val="0"/>
              </a:spcAft>
              <a:buClr>
                <a:schemeClr val="accent1"/>
              </a:buClr>
              <a:buSzPts val="2760"/>
              <a:buFont typeface="Arial"/>
              <a:buChar char="•"/>
            </a:pPr>
            <a:r>
              <a:rPr lang="en-US" sz="2400" b="0" i="0" u="none" strike="noStrike" cap="none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rPr>
              <a:t>Gêm  </a:t>
            </a:r>
            <a:endParaRPr sz="2400" b="0" i="0" u="none" strike="noStrike" cap="none">
              <a:solidFill>
                <a:srgbClr val="262626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  <p:pic>
        <p:nvPicPr>
          <p:cNvPr id="240" name="Shape 240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3784473" y="5158569"/>
            <a:ext cx="1776565" cy="1138013"/>
          </a:xfrm>
          <a:prstGeom prst="rect">
            <a:avLst/>
          </a:prstGeom>
          <a:noFill/>
          <a:ln>
            <a:noFill/>
          </a:ln>
        </p:spPr>
      </p:pic>
      <p:pic>
        <p:nvPicPr>
          <p:cNvPr id="241" name="Shape 241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6696284" y="4478735"/>
            <a:ext cx="899072" cy="899072"/>
          </a:xfrm>
          <a:prstGeom prst="rect">
            <a:avLst/>
          </a:prstGeom>
          <a:noFill/>
          <a:ln>
            <a:noFill/>
          </a:ln>
        </p:spPr>
      </p:pic>
      <p:pic>
        <p:nvPicPr>
          <p:cNvPr id="242" name="Shape 242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7595357" y="5258337"/>
            <a:ext cx="1038245" cy="1038245"/>
          </a:xfrm>
          <a:prstGeom prst="rect">
            <a:avLst/>
          </a:prstGeom>
          <a:noFill/>
          <a:ln>
            <a:noFill/>
          </a:ln>
        </p:spPr>
      </p:pic>
      <p:pic>
        <p:nvPicPr>
          <p:cNvPr id="243" name="Shape 243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8633601" y="4495703"/>
            <a:ext cx="688790" cy="1038403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2570</TotalTime>
  <Words>655</Words>
  <Application>Microsoft Macintosh PowerPoint</Application>
  <PresentationFormat>Widescreen</PresentationFormat>
  <Paragraphs>107</Paragraphs>
  <Slides>16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2" baseType="lpstr">
      <vt:lpstr>Garamond</vt:lpstr>
      <vt:lpstr>Gill Sans MT</vt:lpstr>
      <vt:lpstr>Trebuchet MS</vt:lpstr>
      <vt:lpstr>Wingdings</vt:lpstr>
      <vt:lpstr>Arial</vt:lpstr>
      <vt:lpstr>Gallery</vt:lpstr>
      <vt:lpstr>ECAD 5002C</vt:lpstr>
      <vt:lpstr>Nod heddiw…</vt:lpstr>
      <vt:lpstr>Adolygu</vt:lpstr>
      <vt:lpstr>PowerPoint Presentation</vt:lpstr>
      <vt:lpstr>Cwis Cenedl Enwau …</vt:lpstr>
      <vt:lpstr>RHANNAU YMADRODD</vt:lpstr>
      <vt:lpstr>RHANNAU YMADRODD</vt:lpstr>
      <vt:lpstr>RHANNAU YMADRODD:  Ydych chi’n cofio?</vt:lpstr>
      <vt:lpstr>RHANNAU YMADRODD:  Ydych chi’n cofio?</vt:lpstr>
      <vt:lpstr>Adolygu (berfau)…</vt:lpstr>
      <vt:lpstr>Adolygu …</vt:lpstr>
      <vt:lpstr>Adolygu …</vt:lpstr>
      <vt:lpstr>Adolygu … </vt:lpstr>
      <vt:lpstr>Treiglo’r gwrthrych …</vt:lpstr>
      <vt:lpstr>Tasg cyn gadael!</vt:lpstr>
      <vt:lpstr>Ymarferion (berfau) …</vt:lpstr>
    </vt:vector>
  </TitlesOfParts>
  <LinksUpToDate>false</LinksUpToDate>
  <SharedDoc>false</SharedDoc>
  <HyperlinksChanged>false</HyperlinksChanged>
  <AppVersion>15.0027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ECAD 5002C</dc:title>
  <cp:lastModifiedBy>Microsoft Office User</cp:lastModifiedBy>
  <cp:revision>10</cp:revision>
  <dcterms:modified xsi:type="dcterms:W3CDTF">2018-03-21T09:34:50Z</dcterms:modified>
</cp:coreProperties>
</file>