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4" r:id="rId1"/>
  </p:sldMasterIdLst>
  <p:notesMasterIdLst>
    <p:notesMasterId r:id="rId4"/>
  </p:notesMasterIdLst>
  <p:sldIdLst>
    <p:sldId id="256" r:id="rId2"/>
    <p:sldId id="258" r:id="rId3"/>
  </p:sldIdLst>
  <p:sldSz cx="10058400" cy="7772400"/>
  <p:notesSz cx="6875463" cy="9320213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9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76338" y="698500"/>
            <a:ext cx="4522787" cy="34956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7547" y="4427101"/>
            <a:ext cx="5500370" cy="41940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2531" tIns="92531" rIns="92531" bIns="92531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76338" y="698500"/>
            <a:ext cx="4522787" cy="34956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" name="Google Shape;25;p:notes"/>
          <p:cNvSpPr txBox="1">
            <a:spLocks noGrp="1"/>
          </p:cNvSpPr>
          <p:nvPr>
            <p:ph type="body" idx="1"/>
          </p:nvPr>
        </p:nvSpPr>
        <p:spPr>
          <a:xfrm>
            <a:off x="687547" y="4427101"/>
            <a:ext cx="5500370" cy="4194096"/>
          </a:xfrm>
          <a:prstGeom prst="rect">
            <a:avLst/>
          </a:prstGeom>
        </p:spPr>
        <p:txBody>
          <a:bodyPr spcFirstLastPara="1" wrap="square" lIns="92531" tIns="92531" rIns="92531" bIns="92531" anchor="t" anchorCtr="0">
            <a:noAutofit/>
          </a:bodyPr>
          <a:lstStyle/>
          <a:p>
            <a:pPr marL="0" indent="0">
              <a:buNone/>
            </a:pPr>
            <a:r>
              <a:rPr lang="en" b="1" dirty="0"/>
              <a:t>Trifold Brochure Directions </a:t>
            </a:r>
            <a:endParaRPr b="1" dirty="0"/>
          </a:p>
          <a:p>
            <a:pPr marL="462732" indent="-321342">
              <a:buAutoNum type="arabicPeriod"/>
            </a:pPr>
            <a:r>
              <a:rPr lang="en" dirty="0"/>
              <a:t>Double Click on “Title of Project” to replace with your text.</a:t>
            </a:r>
            <a:endParaRPr dirty="0"/>
          </a:p>
          <a:p>
            <a:pPr marL="925464" lvl="1" indent="-321342"/>
            <a:r>
              <a:rPr lang="en" dirty="0"/>
              <a:t>You can change font, color and outline of this by using the menu bar</a:t>
            </a:r>
            <a:endParaRPr dirty="0"/>
          </a:p>
          <a:p>
            <a:pPr marL="462732" indent="-321342">
              <a:buAutoNum type="arabicPeriod"/>
            </a:pPr>
            <a:r>
              <a:rPr lang="en" dirty="0"/>
              <a:t>The numbers/descriptions of the pages are marked on the template, delete them when your brochure is complete.</a:t>
            </a:r>
            <a:endParaRPr dirty="0"/>
          </a:p>
          <a:p>
            <a:pPr marL="462732" indent="-321342">
              <a:buAutoNum type="arabicPeriod"/>
            </a:pPr>
            <a:r>
              <a:rPr lang="en" dirty="0"/>
              <a:t>Anywhere there is text, you can replace it with your text.</a:t>
            </a:r>
            <a:endParaRPr dirty="0"/>
          </a:p>
          <a:p>
            <a:pPr marL="462732" indent="-321342">
              <a:buAutoNum type="arabicPeriod"/>
            </a:pPr>
            <a:r>
              <a:rPr lang="en" dirty="0"/>
              <a:t>Text boxes that ask you to insert images can be covered with images or deleted.</a:t>
            </a: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76338" y="698500"/>
            <a:ext cx="4522787" cy="34956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" name="Google Shape;25;p:notes"/>
          <p:cNvSpPr txBox="1">
            <a:spLocks noGrp="1"/>
          </p:cNvSpPr>
          <p:nvPr>
            <p:ph type="body" idx="1"/>
          </p:nvPr>
        </p:nvSpPr>
        <p:spPr>
          <a:xfrm>
            <a:off x="687547" y="4427101"/>
            <a:ext cx="5500370" cy="4194096"/>
          </a:xfrm>
          <a:prstGeom prst="rect">
            <a:avLst/>
          </a:prstGeom>
        </p:spPr>
        <p:txBody>
          <a:bodyPr spcFirstLastPara="1" wrap="square" lIns="92531" tIns="92531" rIns="92531" bIns="92531" anchor="t" anchorCtr="0">
            <a:noAutofit/>
          </a:bodyPr>
          <a:lstStyle/>
          <a:p>
            <a:pPr marL="0" indent="0">
              <a:buNone/>
            </a:pPr>
            <a:r>
              <a:rPr lang="en" b="1" dirty="0"/>
              <a:t>Trifold Brochure Directions </a:t>
            </a:r>
            <a:endParaRPr b="1" dirty="0"/>
          </a:p>
          <a:p>
            <a:pPr marL="462732" indent="-321342">
              <a:buAutoNum type="arabicPeriod"/>
            </a:pPr>
            <a:r>
              <a:rPr lang="en" dirty="0"/>
              <a:t>Double Click on “Title of Project” to replace with your text.</a:t>
            </a:r>
            <a:endParaRPr dirty="0"/>
          </a:p>
          <a:p>
            <a:pPr marL="925464" lvl="1" indent="-321342"/>
            <a:r>
              <a:rPr lang="en" dirty="0"/>
              <a:t>You can change font, color and outline of this by using the menu bar</a:t>
            </a:r>
            <a:endParaRPr dirty="0"/>
          </a:p>
          <a:p>
            <a:pPr marL="462732" indent="-321342">
              <a:buAutoNum type="arabicPeriod"/>
            </a:pPr>
            <a:r>
              <a:rPr lang="en" dirty="0"/>
              <a:t>The numbers/descriptions of the pages are marked on the template, delete them when your brochure is complete.</a:t>
            </a:r>
            <a:endParaRPr dirty="0"/>
          </a:p>
          <a:p>
            <a:pPr marL="462732" indent="-321342">
              <a:buAutoNum type="arabicPeriod"/>
            </a:pPr>
            <a:r>
              <a:rPr lang="en" dirty="0"/>
              <a:t>Anywhere there is text, you can replace it with your text.</a:t>
            </a:r>
            <a:endParaRPr dirty="0"/>
          </a:p>
          <a:p>
            <a:pPr marL="462732" indent="-321342">
              <a:buAutoNum type="arabicPeriod"/>
            </a:pPr>
            <a:r>
              <a:rPr lang="en" dirty="0"/>
              <a:t>Text boxes that ask you to insert images can be covered with images or deleted.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08118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54380" y="2392606"/>
            <a:ext cx="8549700" cy="17526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900"/>
              <a:buNone/>
              <a:defRPr sz="5900"/>
            </a:lvl1pPr>
            <a:lvl2pPr lvl="1" algn="ctr">
              <a:spcBef>
                <a:spcPts val="0"/>
              </a:spcBef>
              <a:spcAft>
                <a:spcPts val="0"/>
              </a:spcAft>
              <a:buSzPts val="5900"/>
              <a:buNone/>
              <a:defRPr sz="5900"/>
            </a:lvl2pPr>
            <a:lvl3pPr lvl="2" algn="ctr">
              <a:spcBef>
                <a:spcPts val="0"/>
              </a:spcBef>
              <a:spcAft>
                <a:spcPts val="0"/>
              </a:spcAft>
              <a:buSzPts val="5900"/>
              <a:buNone/>
              <a:defRPr sz="5900"/>
            </a:lvl3pPr>
            <a:lvl4pPr lvl="3" algn="ctr">
              <a:spcBef>
                <a:spcPts val="0"/>
              </a:spcBef>
              <a:spcAft>
                <a:spcPts val="0"/>
              </a:spcAft>
              <a:buSzPts val="5900"/>
              <a:buNone/>
              <a:defRPr sz="5900"/>
            </a:lvl4pPr>
            <a:lvl5pPr lvl="4" algn="ctr">
              <a:spcBef>
                <a:spcPts val="0"/>
              </a:spcBef>
              <a:spcAft>
                <a:spcPts val="0"/>
              </a:spcAft>
              <a:buSzPts val="5900"/>
              <a:buNone/>
              <a:defRPr sz="5900"/>
            </a:lvl5pPr>
            <a:lvl6pPr lvl="5" algn="ctr">
              <a:spcBef>
                <a:spcPts val="0"/>
              </a:spcBef>
              <a:spcAft>
                <a:spcPts val="0"/>
              </a:spcAft>
              <a:buSzPts val="5900"/>
              <a:buNone/>
              <a:defRPr sz="5900"/>
            </a:lvl6pPr>
            <a:lvl7pPr lvl="6" algn="ctr">
              <a:spcBef>
                <a:spcPts val="0"/>
              </a:spcBef>
              <a:spcAft>
                <a:spcPts val="0"/>
              </a:spcAft>
              <a:buSzPts val="5900"/>
              <a:buNone/>
              <a:defRPr sz="5900"/>
            </a:lvl7pPr>
            <a:lvl8pPr lvl="7" algn="ctr">
              <a:spcBef>
                <a:spcPts val="0"/>
              </a:spcBef>
              <a:spcAft>
                <a:spcPts val="0"/>
              </a:spcAft>
              <a:buSzPts val="5900"/>
              <a:buNone/>
              <a:defRPr sz="5900"/>
            </a:lvl8pPr>
            <a:lvl9pPr lvl="8" algn="ctr">
              <a:spcBef>
                <a:spcPts val="0"/>
              </a:spcBef>
              <a:spcAft>
                <a:spcPts val="0"/>
              </a:spcAft>
              <a:buSzPts val="5900"/>
              <a:buNone/>
              <a:defRPr sz="59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54380" y="4291636"/>
            <a:ext cx="8549700" cy="11859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None/>
              <a:defRPr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None/>
              <a:defRPr sz="37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None/>
              <a:defRPr sz="37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None/>
              <a:defRPr sz="37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None/>
              <a:defRPr sz="37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None/>
              <a:defRPr sz="37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None/>
              <a:defRPr sz="37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None/>
              <a:defRPr sz="37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None/>
              <a:defRPr sz="37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502920" y="311256"/>
            <a:ext cx="9052500" cy="12954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body" idx="1"/>
          </p:nvPr>
        </p:nvSpPr>
        <p:spPr>
          <a:xfrm>
            <a:off x="502920" y="1813560"/>
            <a:ext cx="9052500" cy="56298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marL="457200" lvl="0" indent="-463550">
              <a:spcBef>
                <a:spcPts val="700"/>
              </a:spcBef>
              <a:spcAft>
                <a:spcPts val="0"/>
              </a:spcAft>
              <a:buSzPts val="3700"/>
              <a:buChar char="●"/>
              <a:defRPr/>
            </a:lvl1pPr>
            <a:lvl2pPr marL="914400" lvl="1" indent="-419100">
              <a:spcBef>
                <a:spcPts val="0"/>
              </a:spcBef>
              <a:spcAft>
                <a:spcPts val="0"/>
              </a:spcAft>
              <a:buSzPts val="3000"/>
              <a:buChar char="○"/>
              <a:defRPr/>
            </a:lvl2pPr>
            <a:lvl3pPr marL="1371600" lvl="2" indent="-419100">
              <a:spcBef>
                <a:spcPts val="0"/>
              </a:spcBef>
              <a:spcAft>
                <a:spcPts val="0"/>
              </a:spcAft>
              <a:buSzPts val="3000"/>
              <a:buChar char="■"/>
              <a:defRPr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4"/>
          <p:cNvSpPr txBox="1">
            <a:spLocks noGrp="1"/>
          </p:cNvSpPr>
          <p:nvPr>
            <p:ph type="title"/>
          </p:nvPr>
        </p:nvSpPr>
        <p:spPr>
          <a:xfrm>
            <a:off x="502920" y="311256"/>
            <a:ext cx="9052500" cy="12954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4"/>
          <p:cNvSpPr txBox="1">
            <a:spLocks noGrp="1"/>
          </p:cNvSpPr>
          <p:nvPr>
            <p:ph type="body" idx="1"/>
          </p:nvPr>
        </p:nvSpPr>
        <p:spPr>
          <a:xfrm>
            <a:off x="502920" y="1813560"/>
            <a:ext cx="4394100" cy="56298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marL="457200" lvl="0" indent="-463550">
              <a:spcBef>
                <a:spcPts val="700"/>
              </a:spcBef>
              <a:spcAft>
                <a:spcPts val="0"/>
              </a:spcAft>
              <a:buSzPts val="3700"/>
              <a:buChar char="●"/>
              <a:defRPr/>
            </a:lvl1pPr>
            <a:lvl2pPr marL="914400" lvl="1" indent="-419100">
              <a:spcBef>
                <a:spcPts val="0"/>
              </a:spcBef>
              <a:spcAft>
                <a:spcPts val="0"/>
              </a:spcAft>
              <a:buSzPts val="3000"/>
              <a:buChar char="○"/>
              <a:defRPr/>
            </a:lvl2pPr>
            <a:lvl3pPr marL="1371600" lvl="2" indent="-419100">
              <a:spcBef>
                <a:spcPts val="0"/>
              </a:spcBef>
              <a:spcAft>
                <a:spcPts val="0"/>
              </a:spcAft>
              <a:buSzPts val="3000"/>
              <a:buChar char="■"/>
              <a:defRPr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  <p:sp>
        <p:nvSpPr>
          <p:cNvPr id="17" name="Google Shape;17;p4"/>
          <p:cNvSpPr txBox="1">
            <a:spLocks noGrp="1"/>
          </p:cNvSpPr>
          <p:nvPr>
            <p:ph type="body" idx="2"/>
          </p:nvPr>
        </p:nvSpPr>
        <p:spPr>
          <a:xfrm>
            <a:off x="5161501" y="1813560"/>
            <a:ext cx="4394100" cy="56298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marL="457200" lvl="0" indent="-463550">
              <a:spcBef>
                <a:spcPts val="700"/>
              </a:spcBef>
              <a:spcAft>
                <a:spcPts val="0"/>
              </a:spcAft>
              <a:buSzPts val="3700"/>
              <a:buChar char="●"/>
              <a:defRPr/>
            </a:lvl1pPr>
            <a:lvl2pPr marL="914400" lvl="1" indent="-419100">
              <a:spcBef>
                <a:spcPts val="0"/>
              </a:spcBef>
              <a:spcAft>
                <a:spcPts val="0"/>
              </a:spcAft>
              <a:buSzPts val="3000"/>
              <a:buChar char="○"/>
              <a:defRPr/>
            </a:lvl2pPr>
            <a:lvl3pPr marL="1371600" lvl="2" indent="-419100">
              <a:spcBef>
                <a:spcPts val="0"/>
              </a:spcBef>
              <a:spcAft>
                <a:spcPts val="0"/>
              </a:spcAft>
              <a:buSzPts val="3000"/>
              <a:buChar char="■"/>
              <a:defRPr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5"/>
          <p:cNvSpPr txBox="1">
            <a:spLocks noGrp="1"/>
          </p:cNvSpPr>
          <p:nvPr>
            <p:ph type="title"/>
          </p:nvPr>
        </p:nvSpPr>
        <p:spPr>
          <a:xfrm>
            <a:off x="502920" y="311256"/>
            <a:ext cx="9052500" cy="1295400"/>
          </a:xfrm>
          <a:prstGeom prst="rect">
            <a:avLst/>
          </a:prstGeom>
        </p:spPr>
        <p:txBody>
          <a:bodyPr spcFirstLastPara="1" wrap="square" lIns="113100" tIns="113100" rIns="113100" bIns="11310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6"/>
          <p:cNvSpPr txBox="1">
            <a:spLocks noGrp="1"/>
          </p:cNvSpPr>
          <p:nvPr>
            <p:ph type="body" idx="1"/>
          </p:nvPr>
        </p:nvSpPr>
        <p:spPr>
          <a:xfrm>
            <a:off x="502920" y="6658423"/>
            <a:ext cx="9052500" cy="785100"/>
          </a:xfrm>
          <a:prstGeom prst="rect">
            <a:avLst/>
          </a:prstGeom>
        </p:spPr>
        <p:txBody>
          <a:bodyPr spcFirstLastPara="1" wrap="square" lIns="113100" tIns="113100" rIns="113100" bIns="113100" anchor="t" anchorCtr="0">
            <a:noAutofit/>
          </a:bodyPr>
          <a:lstStyle>
            <a:lvl1pPr marL="457200" lvl="0" indent="-228600" algn="ctr">
              <a:spcBef>
                <a:spcPts val="400"/>
              </a:spcBef>
              <a:spcAft>
                <a:spcPts val="0"/>
              </a:spcAft>
              <a:buSzPts val="2200"/>
              <a:buNone/>
              <a:defRPr sz="2200"/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blipFill>
          <a:blip r:embed="rId8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502920" y="311256"/>
            <a:ext cx="9052500" cy="129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3100" tIns="113100" rIns="113100" bIns="11310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 sz="4500" b="1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 sz="4500" b="1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 sz="4500" b="1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 sz="4500" b="1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 sz="4500" b="1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 sz="4500" b="1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 sz="4500" b="1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 sz="4500" b="1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None/>
              <a:defRPr sz="4500" b="1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502920" y="1813560"/>
            <a:ext cx="9052500" cy="562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3100" tIns="113100" rIns="113100" bIns="113100" anchor="t" anchorCtr="0">
            <a:noAutofit/>
          </a:bodyPr>
          <a:lstStyle>
            <a:lvl1pPr marL="457200" lvl="0" indent="-463550"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3700"/>
              <a:buChar char="●"/>
              <a:defRPr sz="3700">
                <a:solidFill>
                  <a:schemeClr val="dk1"/>
                </a:solidFill>
              </a:defRPr>
            </a:lvl1pPr>
            <a:lvl2pPr marL="914400" lvl="1" indent="-419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Char char="○"/>
              <a:defRPr sz="3000">
                <a:solidFill>
                  <a:schemeClr val="dk1"/>
                </a:solidFill>
              </a:defRPr>
            </a:lvl2pPr>
            <a:lvl3pPr marL="1371600" lvl="2" indent="-4191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Char char="■"/>
              <a:defRPr sz="3000">
                <a:solidFill>
                  <a:schemeClr val="dk1"/>
                </a:solidFill>
              </a:defRPr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Char char="●"/>
              <a:defRPr sz="2200">
                <a:solidFill>
                  <a:schemeClr val="dk1"/>
                </a:solidFill>
              </a:defRPr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Char char="○"/>
              <a:defRPr sz="2200">
                <a:solidFill>
                  <a:schemeClr val="dk1"/>
                </a:solidFill>
              </a:defRPr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Char char="■"/>
              <a:defRPr sz="2200">
                <a:solidFill>
                  <a:schemeClr val="dk1"/>
                </a:solidFill>
              </a:defRPr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Char char="●"/>
              <a:defRPr sz="2200">
                <a:solidFill>
                  <a:schemeClr val="dk1"/>
                </a:solidFill>
              </a:defRPr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Char char="○"/>
              <a:defRPr sz="2200">
                <a:solidFill>
                  <a:schemeClr val="dk1"/>
                </a:solidFill>
              </a:defRPr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Char char="■"/>
              <a:defRPr sz="2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.jp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zh.wikipedia.org/wiki/%E5%A8%81%E7%88%BE%E6%96%AF%E4%B8%89%E4%B8%80%E8%81%96%E5%A4%A7%E8%A1%9B%E5%A4%A7%E5%AD%B8" TargetMode="External"/><Relationship Id="rId5" Type="http://schemas.openxmlformats.org/officeDocument/2006/relationships/image" Target="../media/image3.png"/><Relationship Id="rId10" Type="http://schemas.openxmlformats.org/officeDocument/2006/relationships/hyperlink" Target="mailto:studyskillsdistance@uwtsd.ac.uk" TargetMode="External"/><Relationship Id="rId4" Type="http://schemas.openxmlformats.org/officeDocument/2006/relationships/hyperlink" Target="http://www.uwtsd.ac.uk/study-skills/" TargetMode="External"/><Relationship Id="rId9" Type="http://schemas.openxmlformats.org/officeDocument/2006/relationships/hyperlink" Target="mailto:emailstudyskillsdistance@uwtsd.ac.uk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mailto:emailstudyskillsdistance@uwtsd.ac.uk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zh.wikipedia.org/wiki/%E5%A8%81%E7%88%BE%E6%96%AF%E4%B8%89%E4%B8%80%E8%81%96%E5%A4%A7%E8%A1%9B%E5%A4%A7%E5%AD%B8" TargetMode="External"/><Relationship Id="rId5" Type="http://schemas.openxmlformats.org/officeDocument/2006/relationships/image" Target="../media/image3.png"/><Relationship Id="rId10" Type="http://schemas.openxmlformats.org/officeDocument/2006/relationships/image" Target="../media/image5.png"/><Relationship Id="rId4" Type="http://schemas.openxmlformats.org/officeDocument/2006/relationships/hyperlink" Target="https://www.uwtsd.ac.uk/cy/gwasanaethau-myfyrwyr/cymorth-sgiliau-astudio/" TargetMode="External"/><Relationship Id="rId9" Type="http://schemas.openxmlformats.org/officeDocument/2006/relationships/hyperlink" Target="mailto:studyskillsdistance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8"/>
          <p:cNvSpPr/>
          <p:nvPr/>
        </p:nvSpPr>
        <p:spPr>
          <a:xfrm>
            <a:off x="6846043" y="1839951"/>
            <a:ext cx="3155554" cy="1535403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lang="en-GB" b="0" i="0" dirty="0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accent5">
                    <a:lumMod val="50000"/>
                  </a:schemeClr>
                </a:solidFill>
                <a:latin typeface="Comic Sans MS"/>
              </a:rPr>
              <a:t>Online Study Skills</a:t>
            </a:r>
          </a:p>
          <a:p>
            <a:pPr lvl="0" algn="ctr"/>
            <a:endParaRPr lang="en-GB" b="0" i="0" dirty="0">
              <a:ln w="19050" cap="flat" cmpd="sng">
                <a:solidFill>
                  <a:srgbClr val="6D9EEB"/>
                </a:solidFill>
                <a:prstDash val="solid"/>
                <a:round/>
                <a:headEnd type="none" w="sm" len="sm"/>
                <a:tailEnd type="none" w="sm" len="sm"/>
              </a:ln>
              <a:solidFill>
                <a:schemeClr val="accent5">
                  <a:lumMod val="50000"/>
                </a:schemeClr>
              </a:solidFill>
              <a:latin typeface="Comic Sans MS"/>
            </a:endParaRPr>
          </a:p>
          <a:p>
            <a:pPr lvl="0" algn="ctr"/>
            <a:r>
              <a:rPr lang="en-GB" dirty="0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tx2">
                    <a:lumMod val="90000"/>
                  </a:schemeClr>
                </a:solidFill>
                <a:latin typeface="Comic Sans MS"/>
              </a:rPr>
              <a:t>Open to all students</a:t>
            </a:r>
            <a:endParaRPr b="0" i="0" dirty="0">
              <a:ln w="19050" cap="flat" cmpd="sng">
                <a:solidFill>
                  <a:srgbClr val="6D9EEB"/>
                </a:solidFill>
                <a:prstDash val="solid"/>
                <a:round/>
                <a:headEnd type="none" w="sm" len="sm"/>
                <a:tailEnd type="none" w="sm" len="sm"/>
              </a:ln>
              <a:solidFill>
                <a:schemeClr val="tx2">
                  <a:lumMod val="90000"/>
                </a:schemeClr>
              </a:solidFill>
              <a:latin typeface="Comic Sans MS"/>
            </a:endParaRPr>
          </a:p>
        </p:txBody>
      </p:sp>
      <p:sp>
        <p:nvSpPr>
          <p:cNvPr id="33" name="Google Shape;33;p8"/>
          <p:cNvSpPr txBox="1"/>
          <p:nvPr/>
        </p:nvSpPr>
        <p:spPr>
          <a:xfrm>
            <a:off x="6743417" y="6380520"/>
            <a:ext cx="350947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hlinkClick r:id="rId4"/>
              </a:rPr>
              <a:t>www.uwtsd.ac.uk/study-skills/</a:t>
            </a:r>
            <a:endParaRPr lang="en-GB" sz="18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20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20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 </a:t>
            </a:r>
            <a:endParaRPr sz="2000" dirty="0"/>
          </a:p>
        </p:txBody>
      </p:sp>
      <p:sp>
        <p:nvSpPr>
          <p:cNvPr id="35" name="Google Shape;35;p8"/>
          <p:cNvSpPr txBox="1"/>
          <p:nvPr/>
        </p:nvSpPr>
        <p:spPr>
          <a:xfrm>
            <a:off x="3650171" y="2058356"/>
            <a:ext cx="2667000" cy="46773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/>
              <a:t>We can help you with ….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/>
              <a:t>Referencing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/>
              <a:t>Organisation and structuring your work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/>
              <a:t>Academic writing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/>
              <a:t>Understanding feedback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/>
              <a:t>Research skills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/>
              <a:t>Digital skills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/>
              <a:t>Critical reading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/>
              <a:t>Revision and exam techniques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/>
              <a:t>Presentation skills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/>
              <a:t>Grammar, spelling and punctuation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/>
              <a:t>Discussing ideas</a:t>
            </a:r>
          </a:p>
          <a:p>
            <a:pPr lvl="0" algn="l" rtl="0">
              <a:spcBef>
                <a:spcPts val="0"/>
              </a:spcBef>
              <a:spcAft>
                <a:spcPts val="0"/>
              </a:spcAft>
            </a:pPr>
            <a:endParaRPr lang="en-GB" b="1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dirty="0"/>
          </a:p>
        </p:txBody>
      </p:sp>
      <p:sp>
        <p:nvSpPr>
          <p:cNvPr id="36" name="Google Shape;36;p8"/>
          <p:cNvSpPr txBox="1"/>
          <p:nvPr/>
        </p:nvSpPr>
        <p:spPr>
          <a:xfrm>
            <a:off x="3475105" y="6465391"/>
            <a:ext cx="3191300" cy="7446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accent1"/>
                </a:solidFill>
              </a:rPr>
              <a:t>This is not a proof reading service</a:t>
            </a:r>
            <a:endParaRPr b="1" dirty="0">
              <a:solidFill>
                <a:schemeClr val="accent1"/>
              </a:solidFill>
            </a:endParaRPr>
          </a:p>
        </p:txBody>
      </p:sp>
      <p:sp>
        <p:nvSpPr>
          <p:cNvPr id="37" name="Google Shape;37;p8"/>
          <p:cNvSpPr txBox="1"/>
          <p:nvPr/>
        </p:nvSpPr>
        <p:spPr>
          <a:xfrm>
            <a:off x="0" y="722317"/>
            <a:ext cx="3323063" cy="93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solidFill>
                  <a:schemeClr val="accent1"/>
                </a:solidFill>
              </a:rPr>
              <a:t>To book an appointment:</a:t>
            </a:r>
            <a:endParaRPr sz="2000" b="1" dirty="0">
              <a:solidFill>
                <a:schemeClr val="accent1"/>
              </a:solidFill>
            </a:endParaRPr>
          </a:p>
        </p:txBody>
      </p:sp>
      <p:sp>
        <p:nvSpPr>
          <p:cNvPr id="38" name="Google Shape;38;p8"/>
          <p:cNvSpPr txBox="1"/>
          <p:nvPr/>
        </p:nvSpPr>
        <p:spPr>
          <a:xfrm>
            <a:off x="3475105" y="722317"/>
            <a:ext cx="3191300" cy="7446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solidFill>
                  <a:schemeClr val="accent1"/>
                </a:solidFill>
              </a:rPr>
              <a:t>Why go to Study Skills?</a:t>
            </a:r>
            <a:endParaRPr sz="2000" b="1" dirty="0">
              <a:solidFill>
                <a:schemeClr val="accent1"/>
              </a:solidFill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40C0F107-F8BF-C625-8D6A-1622B86341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99993" y="284229"/>
            <a:ext cx="2818059" cy="11050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2B0FC4-23E1-FAD3-F379-034FB87B9DA2}"/>
              </a:ext>
            </a:extLst>
          </p:cNvPr>
          <p:cNvSpPr txBox="1"/>
          <p:nvPr/>
        </p:nvSpPr>
        <p:spPr>
          <a:xfrm>
            <a:off x="10252896" y="1564875"/>
            <a:ext cx="2753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</a:t>
            </a:r>
            <a:r>
              <a:rPr lang="en-GB" sz="900" dirty="0" err="1"/>
              <a:t>Autho</a:t>
            </a:r>
            <a:r>
              <a:rPr lang="en-GB" sz="900" dirty="0"/>
              <a:t> is licensed under </a:t>
            </a:r>
            <a:r>
              <a:rPr lang="en-GB" sz="900" dirty="0">
                <a:hlinkClick r:id="rId7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7" name="Picture 6" descr="Qr code&#10;&#10;Description automatically generated">
            <a:extLst>
              <a:ext uri="{FF2B5EF4-FFF2-40B4-BE49-F238E27FC236}">
                <a16:creationId xmlns:a16="http://schemas.microsoft.com/office/drawing/2014/main" id="{1D6D4B8B-329A-FC5D-D5D6-5C6A2020DF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68480" y="3886200"/>
            <a:ext cx="1817062" cy="168746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482BCDC-AC32-6993-E3F5-0750EE0A3A85}"/>
              </a:ext>
            </a:extLst>
          </p:cNvPr>
          <p:cNvSpPr txBox="1"/>
          <p:nvPr/>
        </p:nvSpPr>
        <p:spPr>
          <a:xfrm>
            <a:off x="56803" y="2463153"/>
            <a:ext cx="3167122" cy="39549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solidFill>
                <a:srgbClr val="1155CC"/>
              </a:solidFill>
              <a:hlinkClick r:id="rId9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b="1" u="sng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Email:</a:t>
            </a:r>
          </a:p>
          <a:p>
            <a:endParaRPr lang="en-GB" dirty="0">
              <a:solidFill>
                <a:srgbClr val="1155CC"/>
              </a:solidFill>
              <a:hlinkClick r:id="rId9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b="1" dirty="0">
                <a:hlinkClick r:id="rId10"/>
              </a:rPr>
              <a:t>studyskillsdistance@uwtsd.ac.uk</a:t>
            </a:r>
            <a:endParaRPr lang="en-GB" b="1" dirty="0"/>
          </a:p>
          <a:p>
            <a:endParaRPr lang="en-GB" dirty="0"/>
          </a:p>
          <a:p>
            <a:r>
              <a:rPr lang="en-GB" b="1" u="sng" dirty="0"/>
              <a:t>Give</a:t>
            </a:r>
            <a:r>
              <a:rPr lang="en-GB" b="1" dirty="0"/>
              <a:t>: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 brief outline of the support you require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Your preferred day and time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100" b="1" dirty="0"/>
              <a:t>For details of when sessions are available,  please visit </a:t>
            </a:r>
            <a:r>
              <a:rPr lang="en-GB" sz="1100" b="1" dirty="0">
                <a:hlinkClick r:id="rId4"/>
              </a:rPr>
              <a:t>www.uwtsd.ac.uk/study-skills/</a:t>
            </a:r>
            <a:endParaRPr lang="en-GB" sz="1100" b="1" dirty="0"/>
          </a:p>
          <a:p>
            <a:endParaRPr lang="en-GB" sz="1100" dirty="0"/>
          </a:p>
          <a:p>
            <a:r>
              <a:rPr lang="en-GB" sz="1100" dirty="0"/>
              <a:t>                </a:t>
            </a:r>
          </a:p>
          <a:p>
            <a:endParaRPr lang="en-GB" sz="1100" dirty="0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E7FD74FD-B043-E9F2-2796-367112D1F22E}"/>
              </a:ext>
            </a:extLst>
          </p:cNvPr>
          <p:cNvSpPr/>
          <p:nvPr/>
        </p:nvSpPr>
        <p:spPr>
          <a:xfrm rot="5400000">
            <a:off x="1275136" y="1638536"/>
            <a:ext cx="631955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 descr="Qr code&#10;&#10;Description automatically generated">
            <a:extLst>
              <a:ext uri="{FF2B5EF4-FFF2-40B4-BE49-F238E27FC236}">
                <a16:creationId xmlns:a16="http://schemas.microsoft.com/office/drawing/2014/main" id="{A41F0858-B857-1C7C-70DD-F953564C319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8905" y="6015942"/>
            <a:ext cx="1581301" cy="143958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8"/>
          <p:cNvSpPr/>
          <p:nvPr/>
        </p:nvSpPr>
        <p:spPr>
          <a:xfrm>
            <a:off x="124568" y="1564875"/>
            <a:ext cx="3155554" cy="1535403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lang="en-GB" dirty="0" err="1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accent5">
                    <a:lumMod val="50000"/>
                  </a:schemeClr>
                </a:solidFill>
                <a:latin typeface="Comic Sans MS"/>
              </a:rPr>
              <a:t>Sgiliau</a:t>
            </a:r>
            <a:r>
              <a:rPr lang="en-GB" dirty="0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accent5">
                    <a:lumMod val="50000"/>
                  </a:schemeClr>
                </a:solidFill>
                <a:latin typeface="Comic Sans MS"/>
              </a:rPr>
              <a:t> </a:t>
            </a:r>
            <a:r>
              <a:rPr lang="en-GB" dirty="0" err="1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accent5">
                    <a:lumMod val="50000"/>
                  </a:schemeClr>
                </a:solidFill>
                <a:latin typeface="Comic Sans MS"/>
              </a:rPr>
              <a:t>Astudio</a:t>
            </a:r>
            <a:r>
              <a:rPr lang="en-GB" dirty="0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accent5">
                    <a:lumMod val="50000"/>
                  </a:schemeClr>
                </a:solidFill>
                <a:latin typeface="Comic Sans MS"/>
              </a:rPr>
              <a:t> </a:t>
            </a:r>
            <a:r>
              <a:rPr lang="en-GB" dirty="0" err="1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accent5">
                    <a:lumMod val="50000"/>
                  </a:schemeClr>
                </a:solidFill>
                <a:latin typeface="Comic Sans MS"/>
              </a:rPr>
              <a:t>Ar-Lein</a:t>
            </a:r>
            <a:endParaRPr lang="en-GB" b="0" i="0" dirty="0">
              <a:ln w="19050" cap="flat" cmpd="sng">
                <a:solidFill>
                  <a:srgbClr val="6D9EEB"/>
                </a:solidFill>
                <a:prstDash val="solid"/>
                <a:round/>
                <a:headEnd type="none" w="sm" len="sm"/>
                <a:tailEnd type="none" w="sm" len="sm"/>
              </a:ln>
              <a:solidFill>
                <a:schemeClr val="accent5">
                  <a:lumMod val="50000"/>
                </a:schemeClr>
              </a:solidFill>
              <a:latin typeface="Comic Sans MS"/>
            </a:endParaRPr>
          </a:p>
          <a:p>
            <a:pPr lvl="0" algn="ctr"/>
            <a:endParaRPr lang="en-GB" b="0" i="0" dirty="0">
              <a:ln w="19050" cap="flat" cmpd="sng">
                <a:solidFill>
                  <a:srgbClr val="6D9EEB"/>
                </a:solidFill>
                <a:prstDash val="solid"/>
                <a:round/>
                <a:headEnd type="none" w="sm" len="sm"/>
                <a:tailEnd type="none" w="sm" len="sm"/>
              </a:ln>
              <a:solidFill>
                <a:schemeClr val="accent5">
                  <a:lumMod val="50000"/>
                </a:schemeClr>
              </a:solidFill>
              <a:latin typeface="Comic Sans MS"/>
            </a:endParaRPr>
          </a:p>
          <a:p>
            <a:pPr lvl="0" algn="ctr"/>
            <a:r>
              <a:rPr lang="en-GB" b="0" i="0" dirty="0" err="1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tx2">
                    <a:lumMod val="90000"/>
                  </a:schemeClr>
                </a:solidFill>
                <a:latin typeface="Comic Sans MS"/>
              </a:rPr>
              <a:t>Ar</a:t>
            </a:r>
            <a:r>
              <a:rPr lang="en-GB" b="0" i="0" dirty="0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tx2">
                    <a:lumMod val="90000"/>
                  </a:schemeClr>
                </a:solidFill>
                <a:latin typeface="Comic Sans MS"/>
              </a:rPr>
              <a:t> </a:t>
            </a:r>
            <a:r>
              <a:rPr lang="en-GB" b="0" i="0" dirty="0" err="1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tx2">
                    <a:lumMod val="90000"/>
                  </a:schemeClr>
                </a:solidFill>
                <a:latin typeface="Comic Sans MS"/>
              </a:rPr>
              <a:t>agor</a:t>
            </a:r>
            <a:r>
              <a:rPr lang="en-GB" b="0" i="0" dirty="0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tx2">
                    <a:lumMod val="90000"/>
                  </a:schemeClr>
                </a:solidFill>
                <a:latin typeface="Comic Sans MS"/>
              </a:rPr>
              <a:t> </a:t>
            </a:r>
            <a:r>
              <a:rPr lang="en-GB" dirty="0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tx2">
                    <a:lumMod val="90000"/>
                  </a:schemeClr>
                </a:solidFill>
                <a:latin typeface="Comic Sans MS"/>
              </a:rPr>
              <a:t>i</a:t>
            </a:r>
            <a:r>
              <a:rPr lang="en-GB" b="0" i="0" dirty="0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tx2">
                    <a:lumMod val="90000"/>
                  </a:schemeClr>
                </a:solidFill>
                <a:latin typeface="Comic Sans MS"/>
              </a:rPr>
              <a:t> bob </a:t>
            </a:r>
            <a:r>
              <a:rPr lang="en-GB" b="0" i="0" dirty="0" err="1">
                <a:ln w="19050" cap="flat" cmpd="sng">
                  <a:solidFill>
                    <a:srgbClr val="6D9EEB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chemeClr val="tx2">
                    <a:lumMod val="90000"/>
                  </a:schemeClr>
                </a:solidFill>
                <a:latin typeface="Comic Sans MS"/>
              </a:rPr>
              <a:t>myfyrwyr</a:t>
            </a:r>
            <a:endParaRPr b="0" i="0" dirty="0">
              <a:ln w="19050" cap="flat" cmpd="sng">
                <a:solidFill>
                  <a:srgbClr val="6D9EEB"/>
                </a:solidFill>
                <a:prstDash val="solid"/>
                <a:round/>
                <a:headEnd type="none" w="sm" len="sm"/>
                <a:tailEnd type="none" w="sm" len="sm"/>
              </a:ln>
              <a:solidFill>
                <a:schemeClr val="tx2">
                  <a:lumMod val="90000"/>
                </a:schemeClr>
              </a:solidFill>
              <a:latin typeface="Comic Sans MS"/>
            </a:endParaRPr>
          </a:p>
        </p:txBody>
      </p:sp>
      <p:sp>
        <p:nvSpPr>
          <p:cNvPr id="33" name="Google Shape;33;p8"/>
          <p:cNvSpPr txBox="1"/>
          <p:nvPr/>
        </p:nvSpPr>
        <p:spPr>
          <a:xfrm>
            <a:off x="124568" y="6465391"/>
            <a:ext cx="350947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https://www.uwtsd.ac.uk/cy/gwasanaethau-myfyrwyr/cymorth-sgiliau-astudio/</a:t>
            </a:r>
            <a:r>
              <a:rPr lang="en-GB" sz="18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en-GB" sz="20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20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 </a:t>
            </a:r>
            <a:endParaRPr sz="2000" dirty="0"/>
          </a:p>
        </p:txBody>
      </p:sp>
      <p:sp>
        <p:nvSpPr>
          <p:cNvPr id="35" name="Google Shape;35;p8"/>
          <p:cNvSpPr txBox="1"/>
          <p:nvPr/>
        </p:nvSpPr>
        <p:spPr>
          <a:xfrm>
            <a:off x="3650171" y="2058356"/>
            <a:ext cx="2667000" cy="44070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 dirty="0"/>
              <a:t>Gallwn ein helpu gyda: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 err="1"/>
              <a:t>Chyfeirnodi</a:t>
            </a:r>
            <a:endParaRPr lang="en-GB" i="1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 err="1"/>
              <a:t>Threfnu</a:t>
            </a:r>
            <a:r>
              <a:rPr lang="en-GB" i="1" dirty="0"/>
              <a:t> a </a:t>
            </a:r>
            <a:r>
              <a:rPr lang="en-GB" i="1" dirty="0" err="1"/>
              <a:t>strwytho</a:t>
            </a:r>
            <a:endParaRPr lang="en-GB" i="1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 err="1"/>
              <a:t>Ysgrifennu</a:t>
            </a:r>
            <a:r>
              <a:rPr lang="en-GB" i="1" dirty="0"/>
              <a:t> </a:t>
            </a:r>
            <a:r>
              <a:rPr lang="en-GB" i="1" dirty="0" err="1"/>
              <a:t>academaidd</a:t>
            </a:r>
            <a:endParaRPr lang="en-GB" i="1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 err="1"/>
              <a:t>Deall</a:t>
            </a:r>
            <a:r>
              <a:rPr lang="en-GB" i="1" dirty="0"/>
              <a:t> </a:t>
            </a:r>
            <a:r>
              <a:rPr lang="en-GB" i="1" dirty="0" err="1"/>
              <a:t>adborth</a:t>
            </a:r>
            <a:endParaRPr lang="en-GB" i="1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 err="1"/>
              <a:t>Sgiliau</a:t>
            </a:r>
            <a:r>
              <a:rPr lang="en-GB" i="1" dirty="0"/>
              <a:t> </a:t>
            </a:r>
            <a:r>
              <a:rPr lang="en-GB" i="1" dirty="0" err="1"/>
              <a:t>ymchwil</a:t>
            </a:r>
            <a:endParaRPr lang="en-GB" i="1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 err="1"/>
              <a:t>Sgiliau</a:t>
            </a:r>
            <a:r>
              <a:rPr lang="en-GB" i="1" dirty="0"/>
              <a:t> </a:t>
            </a:r>
            <a:r>
              <a:rPr lang="en-GB" i="1" dirty="0" err="1"/>
              <a:t>digidol</a:t>
            </a:r>
            <a:endParaRPr lang="en-GB" i="1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 err="1"/>
              <a:t>Darllen</a:t>
            </a:r>
            <a:r>
              <a:rPr lang="en-GB" i="1" dirty="0"/>
              <a:t> </a:t>
            </a:r>
            <a:r>
              <a:rPr lang="en-GB" i="1" dirty="0" err="1"/>
              <a:t>beirniadol</a:t>
            </a:r>
            <a:endParaRPr lang="en-GB" i="1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 err="1"/>
              <a:t>Strategau</a:t>
            </a:r>
            <a:r>
              <a:rPr lang="en-GB" i="1" dirty="0"/>
              <a:t> </a:t>
            </a:r>
            <a:r>
              <a:rPr lang="en-GB" i="1" dirty="0" err="1"/>
              <a:t>adolygu</a:t>
            </a:r>
            <a:r>
              <a:rPr lang="en-GB" i="1" dirty="0"/>
              <a:t> ac </a:t>
            </a:r>
            <a:r>
              <a:rPr lang="en-GB" i="1" dirty="0" err="1"/>
              <a:t>arholiadau</a:t>
            </a:r>
            <a:endParaRPr lang="en-GB" i="1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 err="1"/>
              <a:t>Sgiliau</a:t>
            </a:r>
            <a:r>
              <a:rPr lang="en-GB" i="1" dirty="0"/>
              <a:t> </a:t>
            </a:r>
            <a:r>
              <a:rPr lang="en-GB" i="1" dirty="0" err="1"/>
              <a:t>cyflwyno</a:t>
            </a:r>
            <a:endParaRPr lang="en-GB" i="1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 err="1"/>
              <a:t>Gramadeg</a:t>
            </a:r>
            <a:r>
              <a:rPr lang="en-GB" i="1" dirty="0"/>
              <a:t>, </a:t>
            </a:r>
            <a:r>
              <a:rPr lang="en-GB" i="1" dirty="0" err="1"/>
              <a:t>sillafu</a:t>
            </a:r>
            <a:r>
              <a:rPr lang="en-GB" i="1" dirty="0"/>
              <a:t> ac </a:t>
            </a:r>
            <a:r>
              <a:rPr lang="en-GB" i="1" dirty="0" err="1"/>
              <a:t>atalnodi</a:t>
            </a:r>
            <a:endParaRPr lang="en-GB" i="1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i="1" dirty="0" err="1"/>
              <a:t>Trafod</a:t>
            </a:r>
            <a:r>
              <a:rPr lang="en-GB" i="1" dirty="0"/>
              <a:t> </a:t>
            </a:r>
            <a:r>
              <a:rPr lang="en-GB" i="1" dirty="0" err="1"/>
              <a:t>syniadau</a:t>
            </a:r>
            <a:endParaRPr lang="en-GB" i="1" dirty="0"/>
          </a:p>
          <a:p>
            <a:pPr lvl="0" algn="l" rtl="0">
              <a:spcBef>
                <a:spcPts val="0"/>
              </a:spcBef>
              <a:spcAft>
                <a:spcPts val="0"/>
              </a:spcAft>
            </a:pPr>
            <a:endParaRPr lang="en-GB" b="1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dirty="0"/>
          </a:p>
        </p:txBody>
      </p:sp>
      <p:sp>
        <p:nvSpPr>
          <p:cNvPr id="36" name="Google Shape;36;p8"/>
          <p:cNvSpPr txBox="1"/>
          <p:nvPr/>
        </p:nvSpPr>
        <p:spPr>
          <a:xfrm>
            <a:off x="3475105" y="6465391"/>
            <a:ext cx="3191300" cy="7446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accent1"/>
                </a:solidFill>
              </a:rPr>
              <a:t>Nid gwasanaeth cywiro proflenni yw hwn</a:t>
            </a:r>
            <a:endParaRPr b="1" dirty="0">
              <a:solidFill>
                <a:schemeClr val="accent1"/>
              </a:solidFill>
            </a:endParaRPr>
          </a:p>
        </p:txBody>
      </p:sp>
      <p:sp>
        <p:nvSpPr>
          <p:cNvPr id="37" name="Google Shape;37;p8"/>
          <p:cNvSpPr txBox="1"/>
          <p:nvPr/>
        </p:nvSpPr>
        <p:spPr>
          <a:xfrm>
            <a:off x="6735337" y="253763"/>
            <a:ext cx="3323063" cy="93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solidFill>
                  <a:schemeClr val="accent1"/>
                </a:solidFill>
              </a:rPr>
              <a:t>I drefnu apwyntiad:</a:t>
            </a:r>
            <a:endParaRPr sz="2000" b="1" dirty="0">
              <a:solidFill>
                <a:schemeClr val="accent1"/>
              </a:solidFill>
            </a:endParaRPr>
          </a:p>
        </p:txBody>
      </p:sp>
      <p:sp>
        <p:nvSpPr>
          <p:cNvPr id="38" name="Google Shape;38;p8"/>
          <p:cNvSpPr txBox="1"/>
          <p:nvPr/>
        </p:nvSpPr>
        <p:spPr>
          <a:xfrm>
            <a:off x="3475105" y="292005"/>
            <a:ext cx="3171022" cy="7446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solidFill>
                  <a:schemeClr val="accent1"/>
                </a:solidFill>
              </a:rPr>
              <a:t>Pam defnyddio Sgiliau Astudio?</a:t>
            </a:r>
            <a:endParaRPr sz="2000" b="1" dirty="0">
              <a:solidFill>
                <a:schemeClr val="accent1"/>
              </a:solidFill>
            </a:endParaRP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40C0F107-F8BF-C625-8D6A-1622B86341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31334" y="193497"/>
            <a:ext cx="2818059" cy="11050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2B0FC4-23E1-FAD3-F379-034FB87B9DA2}"/>
              </a:ext>
            </a:extLst>
          </p:cNvPr>
          <p:cNvSpPr txBox="1"/>
          <p:nvPr/>
        </p:nvSpPr>
        <p:spPr>
          <a:xfrm>
            <a:off x="10252896" y="1564875"/>
            <a:ext cx="2753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</a:t>
            </a:r>
            <a:r>
              <a:rPr lang="en-GB" sz="900" dirty="0" err="1"/>
              <a:t>Autho</a:t>
            </a:r>
            <a:r>
              <a:rPr lang="en-GB" sz="900" dirty="0"/>
              <a:t> is licensed under </a:t>
            </a:r>
            <a:r>
              <a:rPr lang="en-GB" sz="900" dirty="0">
                <a:hlinkClick r:id="rId7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82BCDC-AC32-6993-E3F5-0750EE0A3A85}"/>
              </a:ext>
            </a:extLst>
          </p:cNvPr>
          <p:cNvSpPr txBox="1"/>
          <p:nvPr/>
        </p:nvSpPr>
        <p:spPr>
          <a:xfrm>
            <a:off x="6891278" y="1754946"/>
            <a:ext cx="3167122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solidFill>
                <a:srgbClr val="1155CC"/>
              </a:solidFill>
              <a:hlinkClick r:id="rId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b="1" u="sng" dirty="0" err="1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Ebostiwch</a:t>
            </a:r>
            <a:r>
              <a:rPr lang="en-GB" b="1" u="sng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</a:t>
            </a:r>
          </a:p>
          <a:p>
            <a:endParaRPr lang="en-GB" dirty="0">
              <a:solidFill>
                <a:srgbClr val="1155CC"/>
              </a:solidFill>
              <a:hlinkClick r:id="rId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b="1" dirty="0">
                <a:hlinkClick r:id="rId9"/>
              </a:rPr>
              <a:t>studyskillsdistance@uwtsd.ac.uk</a:t>
            </a:r>
            <a:endParaRPr lang="en-GB" b="1" dirty="0"/>
          </a:p>
          <a:p>
            <a:endParaRPr lang="en-GB" dirty="0"/>
          </a:p>
          <a:p>
            <a:r>
              <a:rPr lang="en-GB" b="1" u="sng" dirty="0" err="1"/>
              <a:t>Rhowch</a:t>
            </a:r>
            <a:r>
              <a:rPr lang="en-GB" b="1" dirty="0"/>
              <a:t>:</a:t>
            </a:r>
          </a:p>
          <a:p>
            <a:endParaRPr lang="en-GB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err="1"/>
              <a:t>Amlinelliad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arnoch</a:t>
            </a:r>
            <a:endParaRPr lang="en-GB" dirty="0"/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Y </a:t>
            </a:r>
            <a:r>
              <a:rPr lang="en-GB" dirty="0" err="1"/>
              <a:t>dirwnod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orau</a:t>
            </a:r>
            <a:r>
              <a:rPr lang="en-GB" dirty="0"/>
              <a:t> </a:t>
            </a:r>
            <a:r>
              <a:rPr lang="en-GB" dirty="0" err="1"/>
              <a:t>gennych</a:t>
            </a:r>
            <a:endParaRPr lang="en-GB" dirty="0"/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  <a:p>
            <a:r>
              <a:rPr lang="en-GB" sz="1100" b="1" dirty="0"/>
              <a:t>Am </a:t>
            </a:r>
            <a:r>
              <a:rPr lang="en-GB" sz="1100" b="1" dirty="0" err="1"/>
              <a:t>fanylion</a:t>
            </a:r>
            <a:r>
              <a:rPr lang="en-GB" sz="1100" b="1" dirty="0"/>
              <a:t> </a:t>
            </a:r>
            <a:r>
              <a:rPr lang="en-GB" sz="1100" b="1" dirty="0" err="1"/>
              <a:t>pryd</a:t>
            </a:r>
            <a:r>
              <a:rPr lang="en-GB" sz="1100" b="1" dirty="0"/>
              <a:t> </a:t>
            </a:r>
            <a:r>
              <a:rPr lang="en-GB" sz="1100" b="1" dirty="0" err="1"/>
              <a:t>mae</a:t>
            </a:r>
            <a:r>
              <a:rPr lang="en-GB" sz="1100" b="1" dirty="0"/>
              <a:t> </a:t>
            </a:r>
            <a:r>
              <a:rPr lang="en-GB" sz="1100" b="1" dirty="0" err="1"/>
              <a:t>sesiynau</a:t>
            </a:r>
            <a:r>
              <a:rPr lang="en-GB" sz="1100" b="1" dirty="0"/>
              <a:t> </a:t>
            </a:r>
            <a:r>
              <a:rPr lang="en-GB" sz="1100" b="1" dirty="0" err="1"/>
              <a:t>ar</a:t>
            </a:r>
            <a:r>
              <a:rPr lang="en-GB" sz="1100" b="1" dirty="0"/>
              <a:t> </a:t>
            </a:r>
            <a:r>
              <a:rPr lang="en-GB" sz="1100" b="1" dirty="0" err="1"/>
              <a:t>gael</a:t>
            </a:r>
            <a:r>
              <a:rPr lang="en-GB" sz="1100" b="1" dirty="0"/>
              <a:t>, </a:t>
            </a:r>
            <a:r>
              <a:rPr lang="en-GB" sz="1100" b="1" dirty="0" err="1"/>
              <a:t>ewch</a:t>
            </a:r>
            <a:r>
              <a:rPr lang="en-GB" sz="1100" b="1" dirty="0"/>
              <a:t> </a:t>
            </a:r>
            <a:r>
              <a:rPr lang="en-GB" sz="1100" b="1" dirty="0" err="1"/>
              <a:t>i</a:t>
            </a:r>
            <a:r>
              <a:rPr lang="en-GB" sz="1100" b="1" dirty="0"/>
              <a:t> </a:t>
            </a:r>
            <a:r>
              <a:rPr lang="en-GB" sz="1200" u="sng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https://www.uwtsd.ac.uk/cy/gwasanaethau-myfyrwyr/cymorth-sgiliau-astudio/</a:t>
            </a:r>
            <a:r>
              <a:rPr lang="en-GB" sz="1200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en-GB" sz="1200" dirty="0"/>
          </a:p>
          <a:p>
            <a:r>
              <a:rPr lang="en-GB" sz="1100" dirty="0"/>
              <a:t>                </a:t>
            </a:r>
          </a:p>
          <a:p>
            <a:endParaRPr lang="en-GB" sz="1100" dirty="0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E7FD74FD-B043-E9F2-2796-367112D1F22E}"/>
              </a:ext>
            </a:extLst>
          </p:cNvPr>
          <p:cNvSpPr/>
          <p:nvPr/>
        </p:nvSpPr>
        <p:spPr>
          <a:xfrm rot="5400000">
            <a:off x="8080891" y="1168308"/>
            <a:ext cx="631955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Qr code&#10;&#10;Description automatically generated">
            <a:extLst>
              <a:ext uri="{FF2B5EF4-FFF2-40B4-BE49-F238E27FC236}">
                <a16:creationId xmlns:a16="http://schemas.microsoft.com/office/drawing/2014/main" id="{34EB77B1-A702-7207-9070-F27F640BFE41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443" y="3726180"/>
            <a:ext cx="1259840" cy="12598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 descr="Qr code&#10;&#10;Description automatically generated">
            <a:extLst>
              <a:ext uri="{FF2B5EF4-FFF2-40B4-BE49-F238E27FC236}">
                <a16:creationId xmlns:a16="http://schemas.microsoft.com/office/drawing/2014/main" id="{E0D2D268-2146-A84E-16B9-EDDE7DE9C16C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948" y="5835471"/>
            <a:ext cx="1259840" cy="12598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73570514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424</Words>
  <Application>Microsoft Office PowerPoint</Application>
  <PresentationFormat>Custom</PresentationFormat>
  <Paragraphs>94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Comic Sans MS</vt:lpstr>
      <vt:lpstr>Wingdings</vt:lpstr>
      <vt:lpstr>Simple Light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ruth cook</dc:creator>
  <cp:lastModifiedBy>Nerys Williams</cp:lastModifiedBy>
  <cp:revision>2</cp:revision>
  <cp:lastPrinted>2022-08-22T22:45:05Z</cp:lastPrinted>
  <dcterms:modified xsi:type="dcterms:W3CDTF">2022-09-09T18:53:26Z</dcterms:modified>
</cp:coreProperties>
</file>