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56" r:id="rId5"/>
    <p:sldId id="263" r:id="rId6"/>
    <p:sldId id="291" r:id="rId7"/>
    <p:sldId id="274" r:id="rId8"/>
    <p:sldId id="321" r:id="rId9"/>
    <p:sldId id="345" r:id="rId10"/>
    <p:sldId id="273" r:id="rId11"/>
    <p:sldId id="344" r:id="rId12"/>
    <p:sldId id="333" r:id="rId13"/>
    <p:sldId id="343" r:id="rId14"/>
    <p:sldId id="350" r:id="rId15"/>
    <p:sldId id="265" r:id="rId16"/>
    <p:sldId id="266" r:id="rId17"/>
    <p:sldId id="351" r:id="rId18"/>
    <p:sldId id="270" r:id="rId19"/>
    <p:sldId id="353" r:id="rId20"/>
    <p:sldId id="35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8FFE5B-93D4-4CFF-B018-958E3FB5CF06}" v="454" dt="2023-05-27T16:03:35.1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41" autoAdjust="0"/>
  </p:normalViewPr>
  <p:slideViewPr>
    <p:cSldViewPr>
      <p:cViewPr varScale="1">
        <p:scale>
          <a:sx n="55" d="100"/>
          <a:sy n="55" d="100"/>
        </p:scale>
        <p:origin x="1600" y="3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ousuf Kamal" userId="06c2d8bd-01ad-4a9b-8801-61f5b3ac8f0e" providerId="ADAL" clId="{C48FFE5B-93D4-4CFF-B018-958E3FB5CF06}"/>
    <pc:docChg chg="custSel addSld delSld modSld sldOrd">
      <pc:chgData name="Yousuf Kamal" userId="06c2d8bd-01ad-4a9b-8801-61f5b3ac8f0e" providerId="ADAL" clId="{C48FFE5B-93D4-4CFF-B018-958E3FB5CF06}" dt="2023-05-27T16:03:38.693" v="506" actId="14100"/>
      <pc:docMkLst>
        <pc:docMk/>
      </pc:docMkLst>
      <pc:sldChg chg="modSp mod">
        <pc:chgData name="Yousuf Kamal" userId="06c2d8bd-01ad-4a9b-8801-61f5b3ac8f0e" providerId="ADAL" clId="{C48FFE5B-93D4-4CFF-B018-958E3FB5CF06}" dt="2023-05-27T13:34:11.630" v="498" actId="20577"/>
        <pc:sldMkLst>
          <pc:docMk/>
          <pc:sldMk cId="3408955283" sldId="256"/>
        </pc:sldMkLst>
        <pc:spChg chg="mod">
          <ac:chgData name="Yousuf Kamal" userId="06c2d8bd-01ad-4a9b-8801-61f5b3ac8f0e" providerId="ADAL" clId="{C48FFE5B-93D4-4CFF-B018-958E3FB5CF06}" dt="2023-05-27T13:34:11.630" v="498" actId="20577"/>
          <ac:spMkLst>
            <pc:docMk/>
            <pc:sldMk cId="3408955283" sldId="256"/>
            <ac:spMk id="7" creationId="{FF44A868-2BBF-499A-B040-52CD0A4D6D41}"/>
          </ac:spMkLst>
        </pc:spChg>
      </pc:sldChg>
      <pc:sldChg chg="del">
        <pc:chgData name="Yousuf Kamal" userId="06c2d8bd-01ad-4a9b-8801-61f5b3ac8f0e" providerId="ADAL" clId="{C48FFE5B-93D4-4CFF-B018-958E3FB5CF06}" dt="2023-05-27T13:13:37.984" v="0" actId="47"/>
        <pc:sldMkLst>
          <pc:docMk/>
          <pc:sldMk cId="936153133" sldId="269"/>
        </pc:sldMkLst>
      </pc:sldChg>
      <pc:sldChg chg="new del">
        <pc:chgData name="Yousuf Kamal" userId="06c2d8bd-01ad-4a9b-8801-61f5b3ac8f0e" providerId="ADAL" clId="{C48FFE5B-93D4-4CFF-B018-958E3FB5CF06}" dt="2023-05-27T13:15:58.843" v="65" actId="47"/>
        <pc:sldMkLst>
          <pc:docMk/>
          <pc:sldMk cId="1943931832" sldId="352"/>
        </pc:sldMkLst>
      </pc:sldChg>
      <pc:sldChg chg="del">
        <pc:chgData name="Yousuf Kamal" userId="06c2d8bd-01ad-4a9b-8801-61f5b3ac8f0e" providerId="ADAL" clId="{C48FFE5B-93D4-4CFF-B018-958E3FB5CF06}" dt="2023-05-27T13:13:54.631" v="1" actId="47"/>
        <pc:sldMkLst>
          <pc:docMk/>
          <pc:sldMk cId="3000078560" sldId="352"/>
        </pc:sldMkLst>
      </pc:sldChg>
      <pc:sldChg chg="addSp delSp modSp add mod ord modAnim">
        <pc:chgData name="Yousuf Kamal" userId="06c2d8bd-01ad-4a9b-8801-61f5b3ac8f0e" providerId="ADAL" clId="{C48FFE5B-93D4-4CFF-B018-958E3FB5CF06}" dt="2023-05-27T16:02:03.100" v="501"/>
        <pc:sldMkLst>
          <pc:docMk/>
          <pc:sldMk cId="810876318" sldId="353"/>
        </pc:sldMkLst>
        <pc:spChg chg="mod">
          <ac:chgData name="Yousuf Kamal" userId="06c2d8bd-01ad-4a9b-8801-61f5b3ac8f0e" providerId="ADAL" clId="{C48FFE5B-93D4-4CFF-B018-958E3FB5CF06}" dt="2023-05-27T13:14:30.403" v="24" actId="20577"/>
          <ac:spMkLst>
            <pc:docMk/>
            <pc:sldMk cId="810876318" sldId="353"/>
            <ac:spMk id="4" creationId="{43C8EEEA-1751-42A7-9245-8671E1A7F94B}"/>
          </ac:spMkLst>
        </pc:spChg>
        <pc:spChg chg="mod">
          <ac:chgData name="Yousuf Kamal" userId="06c2d8bd-01ad-4a9b-8801-61f5b3ac8f0e" providerId="ADAL" clId="{C48FFE5B-93D4-4CFF-B018-958E3FB5CF06}" dt="2023-05-27T13:21:49.546" v="482" actId="14100"/>
          <ac:spMkLst>
            <pc:docMk/>
            <pc:sldMk cId="810876318" sldId="353"/>
            <ac:spMk id="6147" creationId="{00000000-0000-0000-0000-000000000000}"/>
          </ac:spMkLst>
        </pc:spChg>
        <pc:graphicFrameChg chg="add del mod">
          <ac:chgData name="Yousuf Kamal" userId="06c2d8bd-01ad-4a9b-8801-61f5b3ac8f0e" providerId="ADAL" clId="{C48FFE5B-93D4-4CFF-B018-958E3FB5CF06}" dt="2023-05-27T13:15:43.577" v="63"/>
          <ac:graphicFrameMkLst>
            <pc:docMk/>
            <pc:sldMk cId="810876318" sldId="353"/>
            <ac:graphicFrameMk id="2" creationId="{98DBA581-1609-2BCD-5CB2-053083AF3BB7}"/>
          </ac:graphicFrameMkLst>
        </pc:graphicFrameChg>
        <pc:graphicFrameChg chg="add del mod modGraphic">
          <ac:chgData name="Yousuf Kamal" userId="06c2d8bd-01ad-4a9b-8801-61f5b3ac8f0e" providerId="ADAL" clId="{C48FFE5B-93D4-4CFF-B018-958E3FB5CF06}" dt="2023-05-27T13:20:53.646" v="433" actId="478"/>
          <ac:graphicFrameMkLst>
            <pc:docMk/>
            <pc:sldMk cId="810876318" sldId="353"/>
            <ac:graphicFrameMk id="3" creationId="{3BFA8CDA-81AF-A17E-E939-7367C770671B}"/>
          </ac:graphicFrameMkLst>
        </pc:graphicFrameChg>
      </pc:sldChg>
      <pc:sldChg chg="del">
        <pc:chgData name="Yousuf Kamal" userId="06c2d8bd-01ad-4a9b-8801-61f5b3ac8f0e" providerId="ADAL" clId="{C48FFE5B-93D4-4CFF-B018-958E3FB5CF06}" dt="2023-05-27T13:13:56.702" v="2" actId="47"/>
        <pc:sldMkLst>
          <pc:docMk/>
          <pc:sldMk cId="3309216349" sldId="353"/>
        </pc:sldMkLst>
      </pc:sldChg>
      <pc:sldChg chg="new del">
        <pc:chgData name="Yousuf Kamal" userId="06c2d8bd-01ad-4a9b-8801-61f5b3ac8f0e" providerId="ADAL" clId="{C48FFE5B-93D4-4CFF-B018-958E3FB5CF06}" dt="2023-05-27T16:02:15.524" v="503" actId="47"/>
        <pc:sldMkLst>
          <pc:docMk/>
          <pc:sldMk cId="1637791633" sldId="354"/>
        </pc:sldMkLst>
      </pc:sldChg>
      <pc:sldChg chg="addSp modSp add mod modAnim">
        <pc:chgData name="Yousuf Kamal" userId="06c2d8bd-01ad-4a9b-8801-61f5b3ac8f0e" providerId="ADAL" clId="{C48FFE5B-93D4-4CFF-B018-958E3FB5CF06}" dt="2023-05-27T16:03:38.693" v="506" actId="14100"/>
        <pc:sldMkLst>
          <pc:docMk/>
          <pc:sldMk cId="1776450738" sldId="355"/>
        </pc:sldMkLst>
        <pc:spChg chg="mod">
          <ac:chgData name="Yousuf Kamal" userId="06c2d8bd-01ad-4a9b-8801-61f5b3ac8f0e" providerId="ADAL" clId="{C48FFE5B-93D4-4CFF-B018-958E3FB5CF06}" dt="2023-05-27T16:02:21.657" v="504" actId="6549"/>
          <ac:spMkLst>
            <pc:docMk/>
            <pc:sldMk cId="1776450738" sldId="355"/>
            <ac:spMk id="6147" creationId="{00000000-0000-0000-0000-000000000000}"/>
          </ac:spMkLst>
        </pc:spChg>
        <pc:picChg chg="add mod">
          <ac:chgData name="Yousuf Kamal" userId="06c2d8bd-01ad-4a9b-8801-61f5b3ac8f0e" providerId="ADAL" clId="{C48FFE5B-93D4-4CFF-B018-958E3FB5CF06}" dt="2023-05-27T16:03:38.693" v="506" actId="14100"/>
          <ac:picMkLst>
            <pc:docMk/>
            <pc:sldMk cId="1776450738" sldId="355"/>
            <ac:picMk id="2" creationId="{A25C82CD-8C0B-3DFB-5739-4062C0F82AF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27/05/2023</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71C06-530D-469F-A1BA-41779AB85BD4}" type="datetimeFigureOut">
              <a:rPr lang="en-GB" smtClean="0"/>
              <a:pPr/>
              <a:t>27/05/2023</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A431A8-FCA0-4CBE-ABAB-A78DBAEF8320}" type="slidenum">
              <a:rPr lang="en-GB" smtClean="0"/>
              <a:pPr/>
              <a:t>‹#›</a:t>
            </a:fld>
            <a:endParaRPr lang="en-GB" dirty="0"/>
          </a:p>
        </p:txBody>
      </p:sp>
    </p:spTree>
    <p:extLst>
      <p:ext uri="{BB962C8B-B14F-4D97-AF65-F5344CB8AC3E}">
        <p14:creationId xmlns:p14="http://schemas.microsoft.com/office/powerpoint/2010/main" val="255964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You would soon understand that by recording each item twice in the books of account, the integrity of the accounting equation is maintained.</a:t>
            </a: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8422C923-9865-48FC-9A7B-0DE64ECF17AD}" type="slidenum">
              <a:rPr lang="en-US" altLang="en-US" sz="1200" smtClean="0">
                <a:solidFill>
                  <a:schemeClr val="tx1"/>
                </a:solidFill>
                <a:latin typeface="Times New Roman" pitchFamily="18" charset="0"/>
              </a:rPr>
              <a:pPr eaLnBrk="1" hangingPunct="1"/>
              <a:t>2</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2071823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clarity, it is best to see spending / costs as expenditure rather than expenses.</a:t>
            </a:r>
          </a:p>
        </p:txBody>
      </p:sp>
      <p:sp>
        <p:nvSpPr>
          <p:cNvPr id="4" name="Slide Number Placeholder 3"/>
          <p:cNvSpPr>
            <a:spLocks noGrp="1"/>
          </p:cNvSpPr>
          <p:nvPr>
            <p:ph type="sldNum" sz="quarter" idx="5"/>
          </p:nvPr>
        </p:nvSpPr>
        <p:spPr/>
        <p:txBody>
          <a:bodyPr/>
          <a:lstStyle/>
          <a:p>
            <a:fld id="{83A431A8-FCA0-4CBE-ABAB-A78DBAEF8320}" type="slidenum">
              <a:rPr lang="en-GB" smtClean="0"/>
              <a:pPr/>
              <a:t>3</a:t>
            </a:fld>
            <a:endParaRPr lang="en-GB" dirty="0"/>
          </a:p>
        </p:txBody>
      </p:sp>
    </p:spTree>
    <p:extLst>
      <p:ext uri="{BB962C8B-B14F-4D97-AF65-F5344CB8AC3E}">
        <p14:creationId xmlns:p14="http://schemas.microsoft.com/office/powerpoint/2010/main" val="2415604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09DB6DDB-DAE6-41B6-8741-ECE91E63E1CB}" type="slidenum">
              <a:rPr lang="en-US" altLang="en-US" sz="1200" smtClean="0"/>
              <a:pPr eaLnBrk="1" hangingPunct="1"/>
              <a:t>4</a:t>
            </a:fld>
            <a:endParaRPr lang="en-US" altLang="en-US" sz="1200" dirty="0"/>
          </a:p>
        </p:txBody>
      </p:sp>
    </p:spTree>
    <p:extLst>
      <p:ext uri="{BB962C8B-B14F-4D97-AF65-F5344CB8AC3E}">
        <p14:creationId xmlns:p14="http://schemas.microsoft.com/office/powerpoint/2010/main" val="150235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09DB6DDB-DAE6-41B6-8741-ECE91E63E1CB}" type="slidenum">
              <a:rPr lang="en-US" altLang="en-US" sz="1200" smtClean="0"/>
              <a:pPr eaLnBrk="1" hangingPunct="1"/>
              <a:t>6</a:t>
            </a:fld>
            <a:endParaRPr lang="en-US" altLang="en-US" sz="1200" dirty="0"/>
          </a:p>
        </p:txBody>
      </p:sp>
    </p:spTree>
    <p:extLst>
      <p:ext uri="{BB962C8B-B14F-4D97-AF65-F5344CB8AC3E}">
        <p14:creationId xmlns:p14="http://schemas.microsoft.com/office/powerpoint/2010/main" val="9075917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D10D5609-09CA-45AF-A968-01C5A3FB944D}" type="slidenum">
              <a:rPr lang="en-US" altLang="en-US" sz="1200" smtClean="0"/>
              <a:pPr eaLnBrk="1" hangingPunct="1"/>
              <a:t>7</a:t>
            </a:fld>
            <a:endParaRPr lang="en-US" altLang="en-US" sz="1200" dirty="0"/>
          </a:p>
        </p:txBody>
      </p:sp>
    </p:spTree>
    <p:extLst>
      <p:ext uri="{BB962C8B-B14F-4D97-AF65-F5344CB8AC3E}">
        <p14:creationId xmlns:p14="http://schemas.microsoft.com/office/powerpoint/2010/main" val="3546037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7D83DF92-7445-43E9-A083-E511DB0AF453}" type="slidenum">
              <a:rPr lang="en-US" altLang="en-US" sz="1200" smtClean="0"/>
              <a:pPr eaLnBrk="1" hangingPunct="1"/>
              <a:t>8</a:t>
            </a:fld>
            <a:endParaRPr lang="en-US" altLang="en-US" sz="1200" dirty="0"/>
          </a:p>
        </p:txBody>
      </p:sp>
    </p:spTree>
    <p:extLst>
      <p:ext uri="{BB962C8B-B14F-4D97-AF65-F5344CB8AC3E}">
        <p14:creationId xmlns:p14="http://schemas.microsoft.com/office/powerpoint/2010/main" val="987139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Remembering you are to debit and credit the accounts with the monetary value of the transaction you are recording.</a:t>
            </a:r>
          </a:p>
        </p:txBody>
      </p:sp>
      <p:sp>
        <p:nvSpPr>
          <p:cNvPr id="4" name="Slide Number Placeholder 3"/>
          <p:cNvSpPr>
            <a:spLocks noGrp="1"/>
          </p:cNvSpPr>
          <p:nvPr>
            <p:ph type="sldNum" sz="quarter" idx="5"/>
          </p:nvPr>
        </p:nvSpPr>
        <p:spPr/>
        <p:txBody>
          <a:bodyPr/>
          <a:lstStyle/>
          <a:p>
            <a:fld id="{83A431A8-FCA0-4CBE-ABAB-A78DBAEF8320}" type="slidenum">
              <a:rPr lang="en-GB" smtClean="0"/>
              <a:pPr/>
              <a:t>10</a:t>
            </a:fld>
            <a:endParaRPr lang="en-GB" dirty="0"/>
          </a:p>
        </p:txBody>
      </p:sp>
    </p:spTree>
    <p:extLst>
      <p:ext uri="{BB962C8B-B14F-4D97-AF65-F5344CB8AC3E}">
        <p14:creationId xmlns:p14="http://schemas.microsoft.com/office/powerpoint/2010/main" val="3353364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C0162691-C29A-47C2-BD22-308B7D8D806C}" type="slidenum">
              <a:rPr lang="en-US" altLang="en-US" sz="1200" smtClean="0"/>
              <a:pPr eaLnBrk="1" hangingPunct="1"/>
              <a:t>11</a:t>
            </a:fld>
            <a:endParaRPr lang="en-US" altLang="en-US" sz="1200" dirty="0"/>
          </a:p>
        </p:txBody>
      </p:sp>
    </p:spTree>
    <p:extLst>
      <p:ext uri="{BB962C8B-B14F-4D97-AF65-F5344CB8AC3E}">
        <p14:creationId xmlns:p14="http://schemas.microsoft.com/office/powerpoint/2010/main" val="2941883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3C518D35-C2E7-4C7B-8F62-AC566AF147F6}" type="slidenum">
              <a:rPr lang="en-US" altLang="en-US" sz="1200" smtClean="0"/>
              <a:pPr eaLnBrk="1" hangingPunct="1"/>
              <a:t>12</a:t>
            </a:fld>
            <a:endParaRPr lang="en-US" altLang="en-US" sz="1200" dirty="0"/>
          </a:p>
        </p:txBody>
      </p:sp>
    </p:spTree>
    <p:extLst>
      <p:ext uri="{BB962C8B-B14F-4D97-AF65-F5344CB8AC3E}">
        <p14:creationId xmlns:p14="http://schemas.microsoft.com/office/powerpoint/2010/main" val="2913860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6324C23D-FB71-4DCA-8853-603E8ABCFBC8}" type="slidenum">
              <a:rPr lang="en-US" altLang="en-US" sz="1200" smtClean="0"/>
              <a:pPr eaLnBrk="1" hangingPunct="1"/>
              <a:t>13</a:t>
            </a:fld>
            <a:endParaRPr lang="en-US" altLang="en-US" sz="1200" dirty="0"/>
          </a:p>
        </p:txBody>
      </p:sp>
    </p:spTree>
    <p:extLst>
      <p:ext uri="{BB962C8B-B14F-4D97-AF65-F5344CB8AC3E}">
        <p14:creationId xmlns:p14="http://schemas.microsoft.com/office/powerpoint/2010/main" val="537910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80F6AC42-9A4D-44FB-A2D9-88F660E95BC5}" type="slidenum">
              <a:rPr lang="en-US" altLang="en-US" sz="1200" smtClean="0"/>
              <a:pPr eaLnBrk="1" hangingPunct="1"/>
              <a:t>14</a:t>
            </a:fld>
            <a:endParaRPr lang="en-US" altLang="en-US" sz="1200" dirty="0"/>
          </a:p>
        </p:txBody>
      </p:sp>
    </p:spTree>
    <p:extLst>
      <p:ext uri="{BB962C8B-B14F-4D97-AF65-F5344CB8AC3E}">
        <p14:creationId xmlns:p14="http://schemas.microsoft.com/office/powerpoint/2010/main" val="421272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7A25FAB6-C7FE-463A-8AA0-44EC923E4302}" type="slidenum">
              <a:rPr lang="en-US" altLang="en-US" sz="1200" smtClean="0"/>
              <a:pPr eaLnBrk="1" hangingPunct="1"/>
              <a:t>15</a:t>
            </a:fld>
            <a:endParaRPr lang="en-US" altLang="en-US" sz="1200" dirty="0"/>
          </a:p>
        </p:txBody>
      </p:sp>
    </p:spTree>
    <p:extLst>
      <p:ext uri="{BB962C8B-B14F-4D97-AF65-F5344CB8AC3E}">
        <p14:creationId xmlns:p14="http://schemas.microsoft.com/office/powerpoint/2010/main" val="1027029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7A25FAB6-C7FE-463A-8AA0-44EC923E4302}" type="slidenum">
              <a:rPr lang="en-US" altLang="en-US" sz="1200" smtClean="0"/>
              <a:pPr eaLnBrk="1" hangingPunct="1"/>
              <a:t>16</a:t>
            </a:fld>
            <a:endParaRPr lang="en-US" altLang="en-US" sz="1200" dirty="0"/>
          </a:p>
        </p:txBody>
      </p:sp>
    </p:spTree>
    <p:extLst>
      <p:ext uri="{BB962C8B-B14F-4D97-AF65-F5344CB8AC3E}">
        <p14:creationId xmlns:p14="http://schemas.microsoft.com/office/powerpoint/2010/main" val="4232402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pitchFamily="34" charset="0"/>
              </a:defRPr>
            </a:lvl1pPr>
            <a:lvl2pPr marL="742950" indent="-285750" eaLnBrk="0" hangingPunct="0">
              <a:defRPr sz="2400">
                <a:solidFill>
                  <a:schemeClr val="tx1"/>
                </a:solidFill>
                <a:latin typeface="Times New Roman" pitchFamily="18" charset="0"/>
                <a:cs typeface="Arial" pitchFamily="34" charset="0"/>
              </a:defRPr>
            </a:lvl2pPr>
            <a:lvl3pPr marL="1143000" indent="-228600" eaLnBrk="0" hangingPunct="0">
              <a:defRPr sz="2400">
                <a:solidFill>
                  <a:schemeClr val="tx1"/>
                </a:solidFill>
                <a:latin typeface="Times New Roman" pitchFamily="18" charset="0"/>
                <a:cs typeface="Arial" pitchFamily="34" charset="0"/>
              </a:defRPr>
            </a:lvl3pPr>
            <a:lvl4pPr marL="1600200" indent="-228600" eaLnBrk="0" hangingPunct="0">
              <a:defRPr sz="2400">
                <a:solidFill>
                  <a:schemeClr val="tx1"/>
                </a:solidFill>
                <a:latin typeface="Times New Roman" pitchFamily="18" charset="0"/>
                <a:cs typeface="Arial" pitchFamily="34" charset="0"/>
              </a:defRPr>
            </a:lvl4pPr>
            <a:lvl5pPr marL="2057400" indent="-228600" eaLnBrk="0" hangingPunct="0">
              <a:defRPr sz="24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eaLnBrk="1" hangingPunct="1"/>
            <a:fld id="{7A25FAB6-C7FE-463A-8AA0-44EC923E4302}" type="slidenum">
              <a:rPr lang="en-US" altLang="en-US" sz="1200" smtClean="0"/>
              <a:pPr eaLnBrk="1" hangingPunct="1"/>
              <a:t>17</a:t>
            </a:fld>
            <a:endParaRPr lang="en-US" altLang="en-US" sz="1200" dirty="0"/>
          </a:p>
        </p:txBody>
      </p:sp>
    </p:spTree>
    <p:extLst>
      <p:ext uri="{BB962C8B-B14F-4D97-AF65-F5344CB8AC3E}">
        <p14:creationId xmlns:p14="http://schemas.microsoft.com/office/powerpoint/2010/main" val="21479832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27/05/2023</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27/05/2023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chemeClr val="tx2">
              <a:lumMod val="75000"/>
            </a:schemeClr>
          </a:solidFill>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27/05/2023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2">
              <a:lumMod val="20000"/>
              <a:lumOff val="8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1580" y="1628800"/>
            <a:ext cx="7560840" cy="1167905"/>
          </a:xfrm>
          <a:noFill/>
        </p:spPr>
        <p:txBody>
          <a:bodyPr>
            <a:normAutofit fontScale="90000"/>
          </a:bodyPr>
          <a:lstStyle/>
          <a:p>
            <a:r>
              <a:rPr lang="en-GB" sz="4000" dirty="0">
                <a:solidFill>
                  <a:schemeClr val="accent2">
                    <a:lumMod val="40000"/>
                    <a:lumOff val="60000"/>
                  </a:schemeClr>
                </a:solidFill>
              </a:rPr>
              <a:t>Accounting Fundamentals</a:t>
            </a:r>
            <a:br>
              <a:rPr lang="en-GB" sz="4000" dirty="0">
                <a:solidFill>
                  <a:schemeClr val="accent2">
                    <a:lumMod val="40000"/>
                    <a:lumOff val="60000"/>
                  </a:schemeClr>
                </a:solidFill>
              </a:rPr>
            </a:br>
            <a:r>
              <a:rPr lang="en-GB" sz="4000" dirty="0">
                <a:solidFill>
                  <a:schemeClr val="accent2">
                    <a:lumMod val="40000"/>
                    <a:lumOff val="60000"/>
                  </a:schemeClr>
                </a:solidFill>
              </a:rPr>
              <a:t>LCBB4001</a:t>
            </a:r>
          </a:p>
        </p:txBody>
      </p:sp>
      <p:sp>
        <p:nvSpPr>
          <p:cNvPr id="3" name="Subtitle 2"/>
          <p:cNvSpPr>
            <a:spLocks noGrp="1"/>
          </p:cNvSpPr>
          <p:nvPr>
            <p:ph type="subTitle" idx="1"/>
          </p:nvPr>
        </p:nvSpPr>
        <p:spPr>
          <a:xfrm>
            <a:off x="467544" y="3541464"/>
            <a:ext cx="8208912" cy="1239912"/>
          </a:xfrm>
        </p:spPr>
        <p:txBody>
          <a:bodyPr>
            <a:normAutofit/>
          </a:bodyPr>
          <a:lstStyle/>
          <a:p>
            <a:r>
              <a:rPr lang="en-GB" dirty="0">
                <a:solidFill>
                  <a:schemeClr val="accent2">
                    <a:lumMod val="40000"/>
                    <a:lumOff val="60000"/>
                  </a:schemeClr>
                </a:solidFill>
              </a:rPr>
              <a:t>Week 2 - Income and expenditure</a:t>
            </a:r>
          </a:p>
        </p:txBody>
      </p:sp>
      <p:sp>
        <p:nvSpPr>
          <p:cNvPr id="7" name="TextBox 6">
            <a:extLst>
              <a:ext uri="{FF2B5EF4-FFF2-40B4-BE49-F238E27FC236}">
                <a16:creationId xmlns:a16="http://schemas.microsoft.com/office/drawing/2014/main" id="{FF44A868-2BBF-499A-B040-52CD0A4D6D41}"/>
              </a:ext>
            </a:extLst>
          </p:cNvPr>
          <p:cNvSpPr txBox="1"/>
          <p:nvPr/>
        </p:nvSpPr>
        <p:spPr>
          <a:xfrm>
            <a:off x="7164288" y="5301208"/>
            <a:ext cx="2952328" cy="369332"/>
          </a:xfrm>
          <a:prstGeom prst="rect">
            <a:avLst/>
          </a:prstGeom>
          <a:noFill/>
        </p:spPr>
        <p:txBody>
          <a:bodyPr wrap="square" rtlCol="0">
            <a:spAutoFit/>
          </a:bodyPr>
          <a:lstStyle/>
          <a:p>
            <a:r>
              <a:rPr lang="en-GB" dirty="0" err="1">
                <a:solidFill>
                  <a:schemeClr val="accent2">
                    <a:lumMod val="40000"/>
                    <a:lumOff val="60000"/>
                  </a:schemeClr>
                </a:solidFill>
              </a:rPr>
              <a:t>Dr.</a:t>
            </a:r>
            <a:r>
              <a:rPr lang="en-GB" dirty="0">
                <a:solidFill>
                  <a:schemeClr val="accent2">
                    <a:lumMod val="40000"/>
                    <a:lumOff val="60000"/>
                  </a:schemeClr>
                </a:solidFill>
              </a:rPr>
              <a:t> Yousuf Kamal</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3"/>
          <p:cNvSpPr>
            <a:spLocks noGrp="1" noChangeArrowheads="1"/>
          </p:cNvSpPr>
          <p:nvPr>
            <p:ph idx="4294967295"/>
          </p:nvPr>
        </p:nvSpPr>
        <p:spPr/>
        <p:txBody>
          <a:bodyPr>
            <a:normAutofit fontScale="92500" lnSpcReduction="10000"/>
          </a:bodyPr>
          <a:lstStyle/>
          <a:p>
            <a:pPr marL="114300" indent="-114300" algn="just"/>
            <a:r>
              <a:rPr lang="en-GB" altLang="en-US" sz="2400" dirty="0"/>
              <a:t>Double entry bookkeeping is a systematic method of recording an enterprise’s transactions in a book called the general) ledger. </a:t>
            </a:r>
          </a:p>
          <a:p>
            <a:pPr marL="114300" indent="-114300" algn="just"/>
            <a:endParaRPr lang="en-GB" altLang="en-US" sz="2400" dirty="0"/>
          </a:p>
          <a:p>
            <a:pPr marL="114300" indent="-114300" algn="just"/>
            <a:r>
              <a:rPr lang="en-GB" altLang="en-US" sz="2400" dirty="0"/>
              <a:t> Each page of the ledger is split into two halves, the left half called the debit side, and the right half called the credit side. </a:t>
            </a:r>
          </a:p>
          <a:p>
            <a:pPr marL="114300" indent="-114300" algn="just"/>
            <a:endParaRPr lang="en-GB" altLang="en-US" sz="2400" dirty="0"/>
          </a:p>
          <a:p>
            <a:pPr marL="114300" indent="-114300" algn="just"/>
            <a:r>
              <a:rPr lang="en-GB" altLang="en-US" sz="2400" dirty="0"/>
              <a:t> The ledger is divided into sections called accounts, each of which usually starts on a new page.</a:t>
            </a:r>
          </a:p>
          <a:p>
            <a:pPr marL="114300" indent="-114300" algn="just"/>
            <a:endParaRPr lang="en-GB" altLang="en-US" sz="2400" dirty="0">
              <a:cs typeface="Times New Roman" pitchFamily="18" charset="0"/>
            </a:endParaRPr>
          </a:p>
          <a:p>
            <a:pPr marL="114300" indent="-114300" algn="just"/>
            <a:r>
              <a:rPr lang="en-GB" altLang="en-US" sz="2400" dirty="0"/>
              <a:t>The money value of every transaction is entered twice, once on each side of the ledger in different accounts.</a:t>
            </a:r>
          </a:p>
        </p:txBody>
      </p:sp>
      <p:sp>
        <p:nvSpPr>
          <p:cNvPr id="13316"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31821B26-4B17-40A9-A88D-0566EECB476B}" type="slidenum">
              <a:rPr lang="en-US">
                <a:solidFill>
                  <a:schemeClr val="bg1"/>
                </a:solidFill>
                <a:latin typeface="Tahoma" pitchFamily="34" charset="0"/>
              </a:rPr>
              <a:pPr>
                <a:defRPr/>
              </a:pPr>
              <a:t>2</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F51EF275-270E-4160-BE79-8B1085A05E48}"/>
              </a:ext>
            </a:extLst>
          </p:cNvPr>
          <p:cNvSpPr/>
          <p:nvPr/>
        </p:nvSpPr>
        <p:spPr>
          <a:xfrm>
            <a:off x="-2034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latin typeface="Arial" panose="020B0604020202020204" pitchFamily="34" charset="0"/>
                <a:cs typeface="Arial" panose="020B0604020202020204" pitchFamily="34" charset="0"/>
              </a:rPr>
              <a:t>The basic principles of double-entry bookkeeping</a:t>
            </a:r>
            <a:endParaRPr lang="en-GB" sz="3600" b="1" dirty="0">
              <a:solidFill>
                <a:schemeClr val="tx2">
                  <a:lumMod val="20000"/>
                  <a:lumOff val="8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93424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2" dur="500"/>
                                        <p:tgtEl>
                                          <p:spTgt spid="20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4" end="4"/>
                                            </p:txEl>
                                          </p:spTgt>
                                        </p:tgtEl>
                                        <p:attrNameLst>
                                          <p:attrName>style.visibility</p:attrName>
                                        </p:attrNameLst>
                                      </p:cBhvr>
                                      <p:to>
                                        <p:strVal val="visible"/>
                                      </p:to>
                                    </p:set>
                                    <p:animEffect transition="in" filter="blinds(horizontal)">
                                      <p:cBhvr>
                                        <p:cTn id="17" dur="500"/>
                                        <p:tgtEl>
                                          <p:spTgt spid="205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51">
                                            <p:txEl>
                                              <p:pRg st="6" end="6"/>
                                            </p:txEl>
                                          </p:spTgt>
                                        </p:tgtEl>
                                        <p:attrNameLst>
                                          <p:attrName>style.visibility</p:attrName>
                                        </p:attrNameLst>
                                      </p:cBhvr>
                                      <p:to>
                                        <p:strVal val="visible"/>
                                      </p:to>
                                    </p:set>
                                    <p:animEffect transition="in" filter="blinds(horizontal)">
                                      <p:cBhvr>
                                        <p:cTn id="22" dur="500"/>
                                        <p:tgtEl>
                                          <p:spTgt spid="20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2">
                    <a:lumMod val="20000"/>
                    <a:lumOff val="80000"/>
                  </a:schemeClr>
                </a:solidFill>
                <a:latin typeface="Arial" panose="020B0604020202020204" pitchFamily="34" charset="0"/>
                <a:cs typeface="Arial" panose="020B0604020202020204" pitchFamily="34" charset="0"/>
              </a:rPr>
              <a:t>Terminologies</a:t>
            </a:r>
            <a:endParaRPr lang="en-GB" dirty="0">
              <a:solidFill>
                <a:schemeClr val="tx2">
                  <a:lumMod val="20000"/>
                  <a:lumOff val="80000"/>
                </a:schemeClr>
              </a:solidFill>
              <a:latin typeface="Arial" panose="020B0604020202020204" pitchFamily="34" charset="0"/>
              <a:cs typeface="Arial" panose="020B0604020202020204" pitchFamily="34" charset="0"/>
            </a:endParaRP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0" y="1148407"/>
            <a:ext cx="9143999" cy="5013680"/>
          </a:xfrm>
          <a:prstGeom prst="rect">
            <a:avLst/>
          </a:prstGeom>
          <a:noFill/>
        </p:spPr>
        <p:txBody>
          <a:bodyPr wrap="square" rtlCol="0">
            <a:spAutoFit/>
          </a:bodyPr>
          <a:lstStyle/>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40000"/>
                    <a:lumOff val="60000"/>
                  </a:schemeClr>
                </a:solidFill>
                <a:latin typeface="Arial" panose="020B0604020202020204" pitchFamily="34" charset="0"/>
                <a:cs typeface="Arial" panose="020B0604020202020204" pitchFamily="34" charset="0"/>
              </a:rPr>
              <a:t>Revenue</a:t>
            </a:r>
            <a:r>
              <a:rPr lang="en-US" altLang="en-US" sz="2200" dirty="0">
                <a:solidFill>
                  <a:prstClr val="black"/>
                </a:solidFill>
                <a:latin typeface="Arial" panose="020B0604020202020204" pitchFamily="34" charset="0"/>
                <a:cs typeface="Arial" panose="020B0604020202020204" pitchFamily="34" charset="0"/>
              </a:rPr>
              <a:t> is income earned in the period from </a:t>
            </a:r>
            <a:r>
              <a:rPr lang="en-US" altLang="en-US" sz="2200" i="1" dirty="0">
                <a:solidFill>
                  <a:prstClr val="black"/>
                </a:solidFill>
                <a:latin typeface="Arial" panose="020B0604020202020204" pitchFamily="34" charset="0"/>
                <a:cs typeface="Arial" panose="020B0604020202020204" pitchFamily="34" charset="0"/>
              </a:rPr>
              <a:t>normal</a:t>
            </a:r>
            <a:r>
              <a:rPr lang="en-US" altLang="en-US" sz="2200" dirty="0">
                <a:solidFill>
                  <a:prstClr val="black"/>
                </a:solidFill>
                <a:latin typeface="Arial" panose="020B0604020202020204" pitchFamily="34" charset="0"/>
                <a:cs typeface="Arial" panose="020B0604020202020204" pitchFamily="34" charset="0"/>
              </a:rPr>
              <a:t> trading activities (called operating).  </a:t>
            </a:r>
          </a:p>
          <a:p>
            <a:pPr marL="342900" lvl="0" indent="-342900" algn="just">
              <a:lnSpc>
                <a:spcPct val="90000"/>
              </a:lnSpc>
              <a:spcBef>
                <a:spcPct val="20000"/>
              </a:spcBef>
              <a:buFont typeface="Arial" panose="020B0604020202020204" pitchFamily="34" charset="0"/>
              <a:buChar char="•"/>
            </a:pPr>
            <a:endParaRPr lang="en-US" altLang="en-US" sz="2200" dirty="0">
              <a:solidFill>
                <a:prstClr val="black"/>
              </a:solidFill>
              <a:latin typeface="Arial" panose="020B0604020202020204" pitchFamily="34" charset="0"/>
              <a:cs typeface="Arial" panose="020B0604020202020204" pitchFamily="34" charset="0"/>
            </a:endParaRPr>
          </a:p>
          <a:p>
            <a:pPr marL="342900" lvl="0" indent="-342900" algn="just">
              <a:lnSpc>
                <a:spcPct val="90000"/>
              </a:lnSpc>
              <a:spcBef>
                <a:spcPct val="20000"/>
              </a:spcBef>
              <a:buFont typeface="Arial" panose="020B0604020202020204" pitchFamily="34" charset="0"/>
              <a:buChar char="•"/>
            </a:pPr>
            <a:r>
              <a:rPr lang="en-US" altLang="en-US" sz="2200" dirty="0">
                <a:solidFill>
                  <a:prstClr val="black"/>
                </a:solidFill>
                <a:latin typeface="Arial" panose="020B0604020202020204" pitchFamily="34" charset="0"/>
                <a:cs typeface="Arial" panose="020B0604020202020204" pitchFamily="34" charset="0"/>
              </a:rPr>
              <a:t>When an entity has income from activities that are not its core business, such as receiving interest or rent received, then this is disclosed separately, as </a:t>
            </a:r>
            <a:r>
              <a:rPr lang="en-US" altLang="en-US" sz="2200" dirty="0">
                <a:solidFill>
                  <a:schemeClr val="tx2">
                    <a:lumMod val="40000"/>
                    <a:lumOff val="60000"/>
                  </a:schemeClr>
                </a:solidFill>
                <a:latin typeface="Arial" panose="020B0604020202020204" pitchFamily="34" charset="0"/>
                <a:cs typeface="Arial" panose="020B0604020202020204" pitchFamily="34" charset="0"/>
              </a:rPr>
              <a:t>‘</a:t>
            </a:r>
            <a:r>
              <a:rPr lang="en-US" altLang="en-US" sz="2200" b="1" dirty="0">
                <a:solidFill>
                  <a:schemeClr val="tx2">
                    <a:lumMod val="40000"/>
                    <a:lumOff val="60000"/>
                  </a:schemeClr>
                </a:solidFill>
                <a:latin typeface="Arial" panose="020B0604020202020204" pitchFamily="34" charset="0"/>
                <a:cs typeface="Arial" panose="020B0604020202020204" pitchFamily="34" charset="0"/>
              </a:rPr>
              <a:t>other income</a:t>
            </a:r>
            <a:r>
              <a:rPr lang="en-US" altLang="en-US" sz="2200" dirty="0">
                <a:solidFill>
                  <a:schemeClr val="tx2">
                    <a:lumMod val="40000"/>
                    <a:lumOff val="60000"/>
                  </a:schemeClr>
                </a:solidFill>
                <a:latin typeface="Arial" panose="020B0604020202020204" pitchFamily="34" charset="0"/>
                <a:cs typeface="Arial" panose="020B0604020202020204" pitchFamily="34" charset="0"/>
              </a:rPr>
              <a:t>’. </a:t>
            </a:r>
          </a:p>
          <a:p>
            <a:pPr marL="342900" lvl="0" indent="-342900" algn="just">
              <a:lnSpc>
                <a:spcPct val="90000"/>
              </a:lnSpc>
              <a:spcBef>
                <a:spcPct val="20000"/>
              </a:spcBef>
              <a:buFont typeface="Arial" panose="020B0604020202020204" pitchFamily="34" charset="0"/>
              <a:buChar char="•"/>
            </a:pPr>
            <a:endParaRPr lang="en-US" altLang="en-US" sz="2200" b="1" dirty="0">
              <a:solidFill>
                <a:srgbClr val="FF0000"/>
              </a:solidFill>
              <a:latin typeface="Arial" panose="020B0604020202020204" pitchFamily="34" charset="0"/>
              <a:cs typeface="Arial" panose="020B0604020202020204" pitchFamily="34" charset="0"/>
            </a:endParaRPr>
          </a:p>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40000"/>
                    <a:lumOff val="60000"/>
                  </a:schemeClr>
                </a:solidFill>
                <a:latin typeface="Arial" panose="020B0604020202020204" pitchFamily="34" charset="0"/>
                <a:cs typeface="Arial" panose="020B0604020202020204" pitchFamily="34" charset="0"/>
              </a:rPr>
              <a:t>Expenditure or expenses</a:t>
            </a:r>
            <a:r>
              <a:rPr lang="en-US" altLang="en-US" sz="2200" dirty="0">
                <a:solidFill>
                  <a:schemeClr val="tx2">
                    <a:lumMod val="40000"/>
                    <a:lumOff val="60000"/>
                  </a:schemeClr>
                </a:solidFill>
                <a:latin typeface="Arial" panose="020B0604020202020204" pitchFamily="34" charset="0"/>
                <a:cs typeface="Arial" panose="020B0604020202020204" pitchFamily="34" charset="0"/>
              </a:rPr>
              <a:t> </a:t>
            </a:r>
            <a:r>
              <a:rPr lang="en-US" altLang="en-US" sz="2200" dirty="0">
                <a:solidFill>
                  <a:prstClr val="black"/>
                </a:solidFill>
                <a:latin typeface="Arial" panose="020B0604020202020204" pitchFamily="34" charset="0"/>
                <a:cs typeface="Arial" panose="020B0604020202020204" pitchFamily="34" charset="0"/>
              </a:rPr>
              <a:t>are costs incurred.  They are used up in the period being reported on.  For example. electricity used to generate heat and light, or the rent for the period.</a:t>
            </a:r>
          </a:p>
          <a:p>
            <a:pPr marL="342900" lvl="0" indent="-342900" algn="just">
              <a:lnSpc>
                <a:spcPct val="90000"/>
              </a:lnSpc>
              <a:spcBef>
                <a:spcPct val="20000"/>
              </a:spcBef>
              <a:buFont typeface="Arial" panose="020B0604020202020204" pitchFamily="34" charset="0"/>
              <a:buChar char="•"/>
            </a:pPr>
            <a:endParaRPr lang="en-US" altLang="en-US" sz="2200" b="1" dirty="0">
              <a:solidFill>
                <a:srgbClr val="FF0000"/>
              </a:solidFill>
              <a:latin typeface="Arial" panose="020B0604020202020204" pitchFamily="34" charset="0"/>
              <a:cs typeface="Arial" panose="020B0604020202020204" pitchFamily="34" charset="0"/>
            </a:endParaRPr>
          </a:p>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40000"/>
                    <a:lumOff val="60000"/>
                  </a:schemeClr>
                </a:solidFill>
                <a:latin typeface="Arial" panose="020B0604020202020204" pitchFamily="34" charset="0"/>
                <a:cs typeface="Arial" panose="020B0604020202020204" pitchFamily="34" charset="0"/>
              </a:rPr>
              <a:t>Profit or loss</a:t>
            </a:r>
            <a:r>
              <a:rPr lang="en-US" altLang="en-US" sz="2200" dirty="0">
                <a:solidFill>
                  <a:schemeClr val="tx2">
                    <a:lumMod val="40000"/>
                    <a:lumOff val="60000"/>
                  </a:schemeClr>
                </a:solidFill>
                <a:latin typeface="Arial" panose="020B0604020202020204" pitchFamily="34" charset="0"/>
                <a:cs typeface="Arial" panose="020B0604020202020204" pitchFamily="34" charset="0"/>
              </a:rPr>
              <a:t> </a:t>
            </a:r>
            <a:r>
              <a:rPr lang="en-US" altLang="en-US" sz="2200" dirty="0">
                <a:solidFill>
                  <a:prstClr val="black"/>
                </a:solidFill>
                <a:latin typeface="Arial" panose="020B0604020202020204" pitchFamily="34" charset="0"/>
                <a:cs typeface="Arial" panose="020B0604020202020204" pitchFamily="34" charset="0"/>
              </a:rPr>
              <a:t>is the total income made by the entity in the period less the total expenses incurred by the entity in the same period </a:t>
            </a:r>
          </a:p>
          <a:p>
            <a:pPr algn="just"/>
            <a:endParaRPr lang="en-GB" dirty="0">
              <a:latin typeface="Arial" panose="020B0604020202020204" pitchFamily="34" charset="0"/>
              <a:cs typeface="Arial" panose="020B0604020202020204" pitchFamily="34" charset="0"/>
            </a:endParaRPr>
          </a:p>
          <a:p>
            <a:pPr algn="just"/>
            <a:endParaRPr lang="en-GB" dirty="0"/>
          </a:p>
        </p:txBody>
      </p:sp>
    </p:spTree>
    <p:extLst>
      <p:ext uri="{BB962C8B-B14F-4D97-AF65-F5344CB8AC3E}">
        <p14:creationId xmlns:p14="http://schemas.microsoft.com/office/powerpoint/2010/main" val="4167639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4294967295"/>
          </p:nvPr>
        </p:nvSpPr>
        <p:spPr>
          <a:xfrm>
            <a:off x="251520" y="980728"/>
            <a:ext cx="8640960" cy="4536505"/>
          </a:xfrm>
        </p:spPr>
        <p:txBody>
          <a:bodyPr>
            <a:normAutofit/>
          </a:bodyPr>
          <a:lstStyle/>
          <a:p>
            <a:pPr algn="just">
              <a:lnSpc>
                <a:spcPct val="80000"/>
              </a:lnSpc>
            </a:pPr>
            <a:endParaRPr lang="en-GB" altLang="en-US" sz="2400" b="1" dirty="0"/>
          </a:p>
          <a:p>
            <a:pPr lvl="0" algn="just">
              <a:lnSpc>
                <a:spcPct val="90000"/>
              </a:lnSpc>
            </a:pPr>
            <a:r>
              <a:rPr lang="en-US" altLang="en-US" sz="2400" b="1" dirty="0">
                <a:solidFill>
                  <a:schemeClr val="tx2">
                    <a:lumMod val="40000"/>
                    <a:lumOff val="60000"/>
                  </a:schemeClr>
                </a:solidFill>
              </a:rPr>
              <a:t>Revenue</a:t>
            </a:r>
            <a:r>
              <a:rPr lang="en-US" altLang="en-US" sz="2400" dirty="0">
                <a:solidFill>
                  <a:prstClr val="black"/>
                </a:solidFill>
              </a:rPr>
              <a:t> is income earned in the period from </a:t>
            </a:r>
            <a:r>
              <a:rPr lang="en-US" altLang="en-US" sz="2400" i="1" dirty="0">
                <a:solidFill>
                  <a:prstClr val="black"/>
                </a:solidFill>
              </a:rPr>
              <a:t>normal</a:t>
            </a:r>
            <a:r>
              <a:rPr lang="en-US" altLang="en-US" sz="2400" dirty="0">
                <a:solidFill>
                  <a:prstClr val="black"/>
                </a:solidFill>
              </a:rPr>
              <a:t> trading activities (called operating).  </a:t>
            </a:r>
          </a:p>
          <a:p>
            <a:pPr algn="just">
              <a:lnSpc>
                <a:spcPct val="80000"/>
              </a:lnSpc>
            </a:pPr>
            <a:endParaRPr lang="en-GB" altLang="en-US" sz="2400" dirty="0"/>
          </a:p>
          <a:p>
            <a:pPr algn="just">
              <a:lnSpc>
                <a:spcPct val="80000"/>
              </a:lnSpc>
            </a:pPr>
            <a:r>
              <a:rPr lang="en-GB" altLang="en-US" sz="2400" dirty="0"/>
              <a:t>From the above definition, it can be understood that from an accounting perspective only income from normal activities can be classified as revenue. Only trading income or income from rendering the primary service of a business can be termed revenue.</a:t>
            </a:r>
          </a:p>
          <a:p>
            <a:pPr algn="just">
              <a:lnSpc>
                <a:spcPct val="80000"/>
              </a:lnSpc>
            </a:pPr>
            <a:endParaRPr lang="en-GB" altLang="en-US" sz="2400" dirty="0"/>
          </a:p>
          <a:p>
            <a:pPr algn="just">
              <a:lnSpc>
                <a:spcPct val="80000"/>
              </a:lnSpc>
            </a:pPr>
            <a:r>
              <a:rPr lang="en-GB" altLang="en-US" sz="2400" dirty="0"/>
              <a:t>Any other form of income a business receives should be classified as </a:t>
            </a:r>
            <a:r>
              <a:rPr lang="en-GB" altLang="en-US" sz="2400" b="1" dirty="0">
                <a:solidFill>
                  <a:schemeClr val="tx2">
                    <a:lumMod val="40000"/>
                    <a:lumOff val="60000"/>
                  </a:schemeClr>
                </a:solidFill>
              </a:rPr>
              <a:t>‘other income’</a:t>
            </a:r>
            <a:endParaRPr lang="en-US" altLang="en-US" sz="2400" b="1" dirty="0">
              <a:solidFill>
                <a:schemeClr val="tx2">
                  <a:lumMod val="40000"/>
                  <a:lumOff val="60000"/>
                </a:schemeClr>
              </a:solidFill>
            </a:endParaRPr>
          </a:p>
        </p:txBody>
      </p:sp>
      <p:sp>
        <p:nvSpPr>
          <p:cNvPr id="16388"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8C02AE48-2940-4D93-AD03-1ABF58063529}" type="slidenum">
              <a:rPr lang="en-US" altLang="en-US" sz="1400"/>
              <a:pPr eaLnBrk="1" hangingPunct="1"/>
              <a:t>4</a:t>
            </a:fld>
            <a:endParaRPr lang="en-US" altLang="en-US" sz="1400" dirty="0"/>
          </a:p>
        </p:txBody>
      </p:sp>
      <p:sp>
        <p:nvSpPr>
          <p:cNvPr id="5" name="Rectangle 4">
            <a:extLst>
              <a:ext uri="{FF2B5EF4-FFF2-40B4-BE49-F238E27FC236}">
                <a16:creationId xmlns:a16="http://schemas.microsoft.com/office/drawing/2014/main" id="{81C7C50D-2C57-460A-8244-9DE05E1634F6}"/>
              </a:ext>
            </a:extLst>
          </p:cNvPr>
          <p:cNvSpPr/>
          <p:nvPr/>
        </p:nvSpPr>
        <p:spPr>
          <a:xfrm>
            <a:off x="-16667" y="0"/>
            <a:ext cx="9144001" cy="872209"/>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latin typeface="Arial" panose="020B0604020202020204" pitchFamily="34" charset="0"/>
                <a:cs typeface="Arial" panose="020B0604020202020204" pitchFamily="34" charset="0"/>
              </a:rPr>
              <a:t>Revenue</a:t>
            </a:r>
            <a:endParaRPr lang="en-GB" sz="3600" b="1" dirty="0">
              <a:solidFill>
                <a:schemeClr val="tx2">
                  <a:lumMod val="20000"/>
                  <a:lumOff val="8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7933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xfrm>
            <a:off x="0" y="2464"/>
            <a:ext cx="9144000" cy="762240"/>
          </a:xfrm>
          <a:solidFill>
            <a:schemeClr val="tx2">
              <a:lumMod val="75000"/>
            </a:schemeClr>
          </a:solidFill>
        </p:spPr>
        <p:txBody>
          <a:bodyPr/>
          <a:lstStyle/>
          <a:p>
            <a:r>
              <a:rPr lang="en-GB" dirty="0">
                <a:solidFill>
                  <a:schemeClr val="tx2">
                    <a:lumMod val="20000"/>
                    <a:lumOff val="80000"/>
                  </a:schemeClr>
                </a:solidFill>
              </a:rPr>
              <a:t>Revenue and other income</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457200" y="1268760"/>
            <a:ext cx="8229600" cy="4248473"/>
          </a:xfrm>
        </p:spPr>
        <p:txBody>
          <a:bodyPr>
            <a:normAutofit/>
          </a:bodyPr>
          <a:lstStyle/>
          <a:p>
            <a:pPr algn="just"/>
            <a:r>
              <a:rPr lang="en-GB" sz="2000" b="1" dirty="0">
                <a:solidFill>
                  <a:schemeClr val="tx2">
                    <a:lumMod val="40000"/>
                    <a:lumOff val="60000"/>
                  </a:schemeClr>
                </a:solidFill>
              </a:rPr>
              <a:t>Revenue</a:t>
            </a:r>
            <a:r>
              <a:rPr lang="en-GB" sz="2000" dirty="0">
                <a:solidFill>
                  <a:schemeClr val="tx2">
                    <a:lumMod val="40000"/>
                    <a:lumOff val="60000"/>
                  </a:schemeClr>
                </a:solidFill>
              </a:rPr>
              <a:t>: </a:t>
            </a:r>
          </a:p>
          <a:p>
            <a:pPr lvl="1" algn="just">
              <a:buFont typeface="Arial" panose="020B0604020202020204" pitchFamily="34" charset="0"/>
              <a:buChar char="•"/>
            </a:pPr>
            <a:r>
              <a:rPr lang="en-GB" sz="2000" dirty="0"/>
              <a:t>Service revenue</a:t>
            </a:r>
          </a:p>
          <a:p>
            <a:pPr lvl="1" algn="just">
              <a:buFont typeface="Arial" panose="020B0604020202020204" pitchFamily="34" charset="0"/>
              <a:buChar char="•"/>
            </a:pPr>
            <a:r>
              <a:rPr lang="en-GB" sz="2000" dirty="0"/>
              <a:t>Sales revenue</a:t>
            </a:r>
          </a:p>
          <a:p>
            <a:pPr lvl="1" algn="just">
              <a:buFont typeface="Arial" panose="020B0604020202020204" pitchFamily="34" charset="0"/>
              <a:buChar char="•"/>
            </a:pPr>
            <a:endParaRPr lang="en-GB" sz="2000" dirty="0"/>
          </a:p>
          <a:p>
            <a:pPr algn="just"/>
            <a:r>
              <a:rPr lang="en-GB" sz="2000" b="1" dirty="0">
                <a:solidFill>
                  <a:schemeClr val="tx2">
                    <a:lumMod val="40000"/>
                    <a:lumOff val="60000"/>
                  </a:schemeClr>
                </a:solidFill>
              </a:rPr>
              <a:t>Other income:</a:t>
            </a:r>
          </a:p>
          <a:p>
            <a:pPr lvl="1" algn="just">
              <a:buFont typeface="Arial" panose="020B0604020202020204" pitchFamily="34" charset="0"/>
              <a:buChar char="•"/>
            </a:pPr>
            <a:r>
              <a:rPr lang="en-GB" sz="2000" dirty="0"/>
              <a:t>Rent income</a:t>
            </a:r>
          </a:p>
          <a:p>
            <a:pPr lvl="1" algn="just">
              <a:buFont typeface="Arial" panose="020B0604020202020204" pitchFamily="34" charset="0"/>
              <a:buChar char="•"/>
            </a:pPr>
            <a:r>
              <a:rPr lang="en-GB" sz="2000" dirty="0"/>
              <a:t>Interest income</a:t>
            </a:r>
          </a:p>
          <a:p>
            <a:pPr lvl="1" algn="just">
              <a:buFont typeface="Arial" panose="020B0604020202020204" pitchFamily="34" charset="0"/>
              <a:buChar char="•"/>
            </a:pPr>
            <a:r>
              <a:rPr lang="en-GB" sz="2000" dirty="0"/>
              <a:t>Commission income</a:t>
            </a:r>
          </a:p>
          <a:p>
            <a:pPr lvl="1" algn="just">
              <a:buFont typeface="Arial" panose="020B0604020202020204" pitchFamily="34" charset="0"/>
              <a:buChar char="•"/>
            </a:pPr>
            <a:r>
              <a:rPr lang="en-GB" sz="2000" dirty="0"/>
              <a:t>Royalty income</a:t>
            </a:r>
          </a:p>
          <a:p>
            <a:pPr lvl="1" algn="just">
              <a:buFont typeface="Arial" panose="020B0604020202020204" pitchFamily="34" charset="0"/>
              <a:buChar char="•"/>
            </a:pPr>
            <a:r>
              <a:rPr lang="en-GB" sz="2000" dirty="0"/>
              <a:t>Franchise fee</a:t>
            </a:r>
          </a:p>
          <a:p>
            <a:endParaRPr lang="en-GB" sz="2000" dirty="0"/>
          </a:p>
          <a:p>
            <a:endParaRPr lang="en-GB" sz="2000" dirty="0"/>
          </a:p>
          <a:p>
            <a:endParaRPr lang="en-GB" dirty="0"/>
          </a:p>
        </p:txBody>
      </p:sp>
    </p:spTree>
    <p:extLst>
      <p:ext uri="{BB962C8B-B14F-4D97-AF65-F5344CB8AC3E}">
        <p14:creationId xmlns:p14="http://schemas.microsoft.com/office/powerpoint/2010/main" val="1696998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4294967295"/>
          </p:nvPr>
        </p:nvSpPr>
        <p:spPr>
          <a:xfrm>
            <a:off x="251520" y="980728"/>
            <a:ext cx="8640960" cy="4536505"/>
          </a:xfrm>
        </p:spPr>
        <p:txBody>
          <a:bodyPr>
            <a:normAutofit fontScale="70000" lnSpcReduction="20000"/>
          </a:bodyPr>
          <a:lstStyle/>
          <a:p>
            <a:pPr algn="just">
              <a:lnSpc>
                <a:spcPct val="80000"/>
              </a:lnSpc>
            </a:pPr>
            <a:endParaRPr lang="en-GB" altLang="en-US" sz="2400" b="1" dirty="0"/>
          </a:p>
          <a:p>
            <a:pPr algn="just">
              <a:lnSpc>
                <a:spcPct val="120000"/>
              </a:lnSpc>
            </a:pPr>
            <a:r>
              <a:rPr lang="en-GB" altLang="en-US" sz="2600" dirty="0"/>
              <a:t>Generally, expenditure can be classified as either </a:t>
            </a:r>
            <a:r>
              <a:rPr lang="en-GB" altLang="en-US" sz="2600" b="1" dirty="0">
                <a:solidFill>
                  <a:schemeClr val="tx2">
                    <a:lumMod val="40000"/>
                    <a:lumOff val="60000"/>
                  </a:schemeClr>
                </a:solidFill>
              </a:rPr>
              <a:t>capital or revenue expenditure.</a:t>
            </a:r>
          </a:p>
          <a:p>
            <a:pPr algn="just">
              <a:lnSpc>
                <a:spcPct val="120000"/>
              </a:lnSpc>
            </a:pPr>
            <a:endParaRPr lang="en-GB" altLang="en-US" sz="2600" dirty="0"/>
          </a:p>
          <a:p>
            <a:pPr algn="just">
              <a:lnSpc>
                <a:spcPct val="120000"/>
              </a:lnSpc>
            </a:pPr>
            <a:r>
              <a:rPr lang="en-GB" altLang="en-US" sz="2600" dirty="0"/>
              <a:t>Capital expenditure includes the cost of purchasing a non-current asset (including the costs of getting the non-current asset operational at the outset) and the cost of improvements to a non-current asset that lead to increased revenue, or sustained revenue. </a:t>
            </a:r>
            <a:endParaRPr lang="en-US" altLang="en-US" sz="2600" dirty="0"/>
          </a:p>
          <a:p>
            <a:pPr marL="0" indent="0" algn="just">
              <a:lnSpc>
                <a:spcPct val="120000"/>
              </a:lnSpc>
              <a:buNone/>
            </a:pPr>
            <a:endParaRPr lang="en-GB" altLang="en-US" sz="2600" dirty="0"/>
          </a:p>
          <a:p>
            <a:pPr algn="just">
              <a:lnSpc>
                <a:spcPct val="120000"/>
              </a:lnSpc>
            </a:pPr>
            <a:r>
              <a:rPr lang="en-GB" altLang="en-US" sz="2600" b="1" dirty="0">
                <a:solidFill>
                  <a:schemeClr val="tx2">
                    <a:lumMod val="40000"/>
                    <a:lumOff val="60000"/>
                  </a:schemeClr>
                </a:solidFill>
              </a:rPr>
              <a:t>Capital expenditures are not subtracted from income </a:t>
            </a:r>
            <a:r>
              <a:rPr lang="en-GB" altLang="en-US" sz="2600" dirty="0"/>
              <a:t>earned, as they are assets by classification, and not expenses. Examples of capital expenditure are motor vehicles, fixtures and fittings, and property.</a:t>
            </a:r>
          </a:p>
          <a:p>
            <a:pPr algn="just">
              <a:lnSpc>
                <a:spcPct val="120000"/>
              </a:lnSpc>
            </a:pPr>
            <a:endParaRPr lang="en-GB" altLang="en-US" sz="2600" dirty="0"/>
          </a:p>
          <a:p>
            <a:pPr algn="just">
              <a:lnSpc>
                <a:spcPct val="120000"/>
              </a:lnSpc>
            </a:pPr>
            <a:r>
              <a:rPr lang="en-GB" altLang="en-US" sz="2600" dirty="0"/>
              <a:t>As these expenditures are to acquire or improve assets, they should be recorded under the double-entry rules for assets.</a:t>
            </a:r>
          </a:p>
          <a:p>
            <a:pPr marL="0" indent="0" algn="just">
              <a:lnSpc>
                <a:spcPct val="80000"/>
              </a:lnSpc>
              <a:buNone/>
            </a:pPr>
            <a:endParaRPr lang="en-GB" altLang="en-US" sz="2400" dirty="0"/>
          </a:p>
        </p:txBody>
      </p:sp>
      <p:sp>
        <p:nvSpPr>
          <p:cNvPr id="16388"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8C02AE48-2940-4D93-AD03-1ABF58063529}" type="slidenum">
              <a:rPr lang="en-US" altLang="en-US" sz="1400"/>
              <a:pPr eaLnBrk="1" hangingPunct="1"/>
              <a:t>6</a:t>
            </a:fld>
            <a:endParaRPr lang="en-US" altLang="en-US" sz="1400" dirty="0"/>
          </a:p>
        </p:txBody>
      </p:sp>
      <p:sp>
        <p:nvSpPr>
          <p:cNvPr id="5" name="Rectangle 4">
            <a:extLst>
              <a:ext uri="{FF2B5EF4-FFF2-40B4-BE49-F238E27FC236}">
                <a16:creationId xmlns:a16="http://schemas.microsoft.com/office/drawing/2014/main" id="{81C7C50D-2C57-460A-8244-9DE05E1634F6}"/>
              </a:ext>
            </a:extLst>
          </p:cNvPr>
          <p:cNvSpPr/>
          <p:nvPr/>
        </p:nvSpPr>
        <p:spPr>
          <a:xfrm>
            <a:off x="-16667" y="0"/>
            <a:ext cx="9144001" cy="872209"/>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000" dirty="0">
                <a:solidFill>
                  <a:schemeClr val="tx2">
                    <a:lumMod val="20000"/>
                    <a:lumOff val="80000"/>
                  </a:schemeClr>
                </a:solidFill>
              </a:rPr>
              <a:t>Capital expenditure versus revenue expenditure - 1 </a:t>
            </a:r>
            <a:endParaRPr lang="en-GB" sz="3000" b="1" dirty="0">
              <a:solidFill>
                <a:schemeClr val="tx2">
                  <a:lumMod val="20000"/>
                  <a:lumOff val="80000"/>
                </a:schemeClr>
              </a:solidFill>
            </a:endParaRPr>
          </a:p>
        </p:txBody>
      </p:sp>
    </p:spTree>
    <p:extLst>
      <p:ext uri="{BB962C8B-B14F-4D97-AF65-F5344CB8AC3E}">
        <p14:creationId xmlns:p14="http://schemas.microsoft.com/office/powerpoint/2010/main" val="3022138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4294967295"/>
          </p:nvPr>
        </p:nvSpPr>
        <p:spPr>
          <a:xfrm>
            <a:off x="198849" y="1268760"/>
            <a:ext cx="8765639" cy="4176464"/>
          </a:xfrm>
        </p:spPr>
        <p:txBody>
          <a:bodyPr>
            <a:normAutofit/>
          </a:bodyPr>
          <a:lstStyle/>
          <a:p>
            <a:pPr algn="just">
              <a:lnSpc>
                <a:spcPct val="90000"/>
              </a:lnSpc>
            </a:pPr>
            <a:r>
              <a:rPr lang="en-GB" altLang="en-US" sz="2800" dirty="0"/>
              <a:t>Revenue expenditure are the routine costs incurred in running the business. For example, heat and light, rent, rates, etc.</a:t>
            </a:r>
            <a:endParaRPr lang="en-GB" altLang="en-US" sz="2800" dirty="0">
              <a:solidFill>
                <a:srgbClr val="C00000"/>
              </a:solidFill>
            </a:endParaRPr>
          </a:p>
          <a:p>
            <a:pPr marL="0" indent="0" algn="just">
              <a:lnSpc>
                <a:spcPct val="90000"/>
              </a:lnSpc>
              <a:buNone/>
            </a:pPr>
            <a:endParaRPr lang="en-GB" altLang="en-US" sz="2800" dirty="0"/>
          </a:p>
          <a:p>
            <a:pPr algn="just">
              <a:lnSpc>
                <a:spcPct val="90000"/>
              </a:lnSpc>
            </a:pPr>
            <a:r>
              <a:rPr lang="en-GB" altLang="en-US" sz="2800" dirty="0"/>
              <a:t>Revenue expenditure is what is normally classified as</a:t>
            </a:r>
            <a:r>
              <a:rPr lang="en-GB" altLang="en-US" sz="2800" dirty="0">
                <a:solidFill>
                  <a:schemeClr val="tx2">
                    <a:lumMod val="40000"/>
                    <a:lumOff val="60000"/>
                  </a:schemeClr>
                </a:solidFill>
              </a:rPr>
              <a:t> </a:t>
            </a:r>
            <a:r>
              <a:rPr lang="en-GB" altLang="en-US" sz="2800" b="1" dirty="0">
                <a:solidFill>
                  <a:schemeClr val="tx2">
                    <a:lumMod val="40000"/>
                    <a:lumOff val="60000"/>
                  </a:schemeClr>
                </a:solidFill>
              </a:rPr>
              <a:t>‘expenses’ </a:t>
            </a:r>
            <a:r>
              <a:rPr lang="en-GB" altLang="en-US" sz="2800" dirty="0"/>
              <a:t>and should be matched against the revenue earned in the same period. This means they should be subtracted from the income earned in the same period as they are incurred</a:t>
            </a:r>
          </a:p>
          <a:p>
            <a:pPr marL="0" indent="0" algn="just">
              <a:lnSpc>
                <a:spcPct val="90000"/>
              </a:lnSpc>
              <a:buNone/>
            </a:pPr>
            <a:endParaRPr lang="en-GB" altLang="en-US" sz="2400" dirty="0"/>
          </a:p>
        </p:txBody>
      </p:sp>
      <p:sp>
        <p:nvSpPr>
          <p:cNvPr id="15364"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D7D6C1C8-E5C8-46B0-A17D-F33580056820}" type="slidenum">
              <a:rPr lang="en-US" altLang="en-US" sz="1400"/>
              <a:pPr eaLnBrk="1" hangingPunct="1"/>
              <a:t>7</a:t>
            </a:fld>
            <a:endParaRPr lang="en-US" altLang="en-US" sz="1400" dirty="0"/>
          </a:p>
        </p:txBody>
      </p:sp>
      <p:sp>
        <p:nvSpPr>
          <p:cNvPr id="5" name="Rectangle 4">
            <a:extLst>
              <a:ext uri="{FF2B5EF4-FFF2-40B4-BE49-F238E27FC236}">
                <a16:creationId xmlns:a16="http://schemas.microsoft.com/office/drawing/2014/main" id="{C9B11D33-7226-4798-AC78-9EB33A935E6D}"/>
              </a:ext>
            </a:extLst>
          </p:cNvPr>
          <p:cNvSpPr/>
          <p:nvPr/>
        </p:nvSpPr>
        <p:spPr>
          <a:xfrm>
            <a:off x="107503" y="136525"/>
            <a:ext cx="8928993" cy="980728"/>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000" dirty="0">
                <a:solidFill>
                  <a:schemeClr val="tx2">
                    <a:lumMod val="20000"/>
                    <a:lumOff val="80000"/>
                  </a:schemeClr>
                </a:solidFill>
              </a:rPr>
              <a:t>Capital expenditure versus revenue expenditure - 2 </a:t>
            </a:r>
            <a:endParaRPr lang="en-GB" sz="3000" b="1" dirty="0">
              <a:solidFill>
                <a:schemeClr val="tx2">
                  <a:lumMod val="20000"/>
                  <a:lumOff val="80000"/>
                </a:schemeClr>
              </a:solidFill>
            </a:endParaRPr>
          </a:p>
        </p:txBody>
      </p:sp>
    </p:spTree>
    <p:extLst>
      <p:ext uri="{BB962C8B-B14F-4D97-AF65-F5344CB8AC3E}">
        <p14:creationId xmlns:p14="http://schemas.microsoft.com/office/powerpoint/2010/main" val="3386844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3"/>
          <p:cNvSpPr>
            <a:spLocks noGrp="1" noChangeArrowheads="1"/>
          </p:cNvSpPr>
          <p:nvPr>
            <p:ph idx="4294967295"/>
          </p:nvPr>
        </p:nvSpPr>
        <p:spPr>
          <a:xfrm>
            <a:off x="323528" y="1340768"/>
            <a:ext cx="8568952" cy="4176463"/>
          </a:xfrm>
        </p:spPr>
        <p:txBody>
          <a:bodyPr>
            <a:normAutofit/>
          </a:bodyPr>
          <a:lstStyle/>
          <a:p>
            <a:pPr algn="just">
              <a:lnSpc>
                <a:spcPct val="90000"/>
              </a:lnSpc>
            </a:pPr>
            <a:r>
              <a:rPr lang="en-GB" altLang="en-US" sz="2400" dirty="0"/>
              <a:t>Classify the following expenditure as either revenue or capital expenditure</a:t>
            </a:r>
          </a:p>
          <a:p>
            <a:pPr algn="just">
              <a:lnSpc>
                <a:spcPct val="90000"/>
              </a:lnSpc>
            </a:pPr>
            <a:endParaRPr lang="en-GB" altLang="en-US" sz="2400" dirty="0"/>
          </a:p>
          <a:p>
            <a:pPr marL="914400" lvl="1" indent="-457200" algn="just">
              <a:lnSpc>
                <a:spcPct val="90000"/>
              </a:lnSpc>
              <a:buFont typeface="+mj-lt"/>
              <a:buAutoNum type="arabicPeriod"/>
            </a:pPr>
            <a:r>
              <a:rPr lang="en-GB" altLang="en-US" sz="2000" dirty="0"/>
              <a:t>Payment of electricity bill</a:t>
            </a:r>
          </a:p>
          <a:p>
            <a:pPr marL="914400" lvl="1" indent="-457200" algn="just">
              <a:lnSpc>
                <a:spcPct val="90000"/>
              </a:lnSpc>
              <a:buFont typeface="+mj-lt"/>
              <a:buAutoNum type="arabicPeriod"/>
            </a:pPr>
            <a:r>
              <a:rPr lang="en-GB" altLang="en-US" sz="2000" dirty="0"/>
              <a:t>Renovation of office building</a:t>
            </a:r>
          </a:p>
          <a:p>
            <a:pPr marL="914400" lvl="1" indent="-457200" algn="just">
              <a:lnSpc>
                <a:spcPct val="90000"/>
              </a:lnSpc>
              <a:buFont typeface="+mj-lt"/>
              <a:buAutoNum type="arabicPeriod"/>
            </a:pPr>
            <a:r>
              <a:rPr lang="en-GB" altLang="en-US" sz="2000" dirty="0"/>
              <a:t>Motor insurance</a:t>
            </a:r>
          </a:p>
          <a:p>
            <a:pPr marL="914400" lvl="1" indent="-457200" algn="just">
              <a:lnSpc>
                <a:spcPct val="90000"/>
              </a:lnSpc>
              <a:buFont typeface="+mj-lt"/>
              <a:buAutoNum type="arabicPeriod"/>
            </a:pPr>
            <a:r>
              <a:rPr lang="en-GB" altLang="en-US" sz="2000" dirty="0"/>
              <a:t>Computer repairs</a:t>
            </a:r>
          </a:p>
          <a:p>
            <a:pPr marL="914400" lvl="1" indent="-457200" algn="just">
              <a:lnSpc>
                <a:spcPct val="90000"/>
              </a:lnSpc>
              <a:buFont typeface="+mj-lt"/>
              <a:buAutoNum type="arabicPeriod"/>
            </a:pPr>
            <a:r>
              <a:rPr lang="en-GB" altLang="en-US" sz="2000" dirty="0"/>
              <a:t>Purchase of new computers</a:t>
            </a:r>
          </a:p>
          <a:p>
            <a:pPr marL="914400" lvl="1" indent="-457200" algn="just">
              <a:lnSpc>
                <a:spcPct val="90000"/>
              </a:lnSpc>
              <a:buFont typeface="+mj-lt"/>
              <a:buAutoNum type="arabicPeriod"/>
            </a:pPr>
            <a:r>
              <a:rPr lang="en-GB" altLang="en-US" sz="2000" dirty="0"/>
              <a:t>Installation of air condition in company’s vehicle.</a:t>
            </a:r>
          </a:p>
          <a:p>
            <a:pPr marL="914400" lvl="1" indent="-457200" algn="just">
              <a:lnSpc>
                <a:spcPct val="90000"/>
              </a:lnSpc>
              <a:buFont typeface="+mj-lt"/>
              <a:buAutoNum type="arabicPeriod"/>
            </a:pPr>
            <a:r>
              <a:rPr lang="en-GB" altLang="en-US" sz="2000" dirty="0"/>
              <a:t>Motor vehicle repairs</a:t>
            </a:r>
          </a:p>
          <a:p>
            <a:pPr marL="914400" lvl="1" indent="-457200" algn="just">
              <a:lnSpc>
                <a:spcPct val="90000"/>
              </a:lnSpc>
              <a:buFont typeface="+mj-lt"/>
              <a:buAutoNum type="arabicPeriod"/>
            </a:pPr>
            <a:endParaRPr lang="en-GB" altLang="en-US" sz="2000" dirty="0"/>
          </a:p>
          <a:p>
            <a:pPr lvl="1" algn="just">
              <a:lnSpc>
                <a:spcPct val="90000"/>
              </a:lnSpc>
            </a:pPr>
            <a:endParaRPr lang="en-GB" altLang="en-US" sz="2000" dirty="0"/>
          </a:p>
          <a:p>
            <a:pPr marL="0" indent="0" algn="just">
              <a:lnSpc>
                <a:spcPct val="90000"/>
              </a:lnSpc>
              <a:buFontTx/>
              <a:buNone/>
            </a:pPr>
            <a:endParaRPr lang="en-GB" altLang="en-US" sz="2400" dirty="0"/>
          </a:p>
        </p:txBody>
      </p:sp>
      <p:sp>
        <p:nvSpPr>
          <p:cNvPr id="8196"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DD9FF0B0-1499-4927-AD7A-E4CA789EB7F9}" type="slidenum">
              <a:rPr lang="en-US" altLang="en-US" sz="1400"/>
              <a:pPr eaLnBrk="1" hangingPunct="1"/>
              <a:t>8</a:t>
            </a:fld>
            <a:endParaRPr lang="en-US" altLang="en-US" sz="1400" dirty="0"/>
          </a:p>
        </p:txBody>
      </p:sp>
      <p:sp>
        <p:nvSpPr>
          <p:cNvPr id="5" name="Rectangle 4">
            <a:extLst>
              <a:ext uri="{FF2B5EF4-FFF2-40B4-BE49-F238E27FC236}">
                <a16:creationId xmlns:a16="http://schemas.microsoft.com/office/drawing/2014/main" id="{24B1E11C-86E9-418A-BC6E-D57E940B5024}"/>
              </a:ext>
            </a:extLst>
          </p:cNvPr>
          <p:cNvSpPr/>
          <p:nvPr/>
        </p:nvSpPr>
        <p:spPr>
          <a:xfrm>
            <a:off x="0" y="-64546"/>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3000" b="0" i="0" u="none" strike="noStrike" kern="1200" cap="none" spc="0" normalizeH="0" baseline="0" noProof="0" dirty="0">
                <a:ln>
                  <a:noFill/>
                </a:ln>
                <a:solidFill>
                  <a:srgbClr val="1F497D">
                    <a:lumMod val="20000"/>
                    <a:lumOff val="80000"/>
                  </a:srgbClr>
                </a:solidFill>
                <a:effectLst/>
                <a:uLnTx/>
                <a:uFillTx/>
                <a:latin typeface="Arial" panose="020B0604020202020204"/>
                <a:ea typeface="+mn-ea"/>
                <a:cs typeface="+mn-cs"/>
              </a:rPr>
              <a:t>Capital expenditure versus revenue expenditure - 2 </a:t>
            </a:r>
            <a:endParaRPr kumimoji="0" lang="en-GB" sz="3000" b="1" i="0" u="none" strike="noStrike" kern="1200" cap="none" spc="0" normalizeH="0" baseline="0" noProof="0" dirty="0">
              <a:ln>
                <a:noFill/>
              </a:ln>
              <a:solidFill>
                <a:srgbClr val="1F497D">
                  <a:lumMod val="20000"/>
                  <a:lumOff val="80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519967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blinds(horizontal)">
                                      <p:cBhvr>
                                        <p:cTn id="7" dur="500"/>
                                        <p:tgtEl>
                                          <p:spTgt spid="512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123">
                                            <p:txEl>
                                              <p:pRg st="2" end="2"/>
                                            </p:txEl>
                                          </p:spTgt>
                                        </p:tgtEl>
                                        <p:attrNameLst>
                                          <p:attrName>style.visibility</p:attrName>
                                        </p:attrNameLst>
                                      </p:cBhvr>
                                      <p:to>
                                        <p:strVal val="visible"/>
                                      </p:to>
                                    </p:set>
                                    <p:animEffect transition="in" filter="blinds(horizontal)">
                                      <p:cBhvr>
                                        <p:cTn id="10" dur="500"/>
                                        <p:tgtEl>
                                          <p:spTgt spid="5123">
                                            <p:txEl>
                                              <p:pRg st="2" end="2"/>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123">
                                            <p:txEl>
                                              <p:pRg st="3" end="3"/>
                                            </p:txEl>
                                          </p:spTgt>
                                        </p:tgtEl>
                                        <p:attrNameLst>
                                          <p:attrName>style.visibility</p:attrName>
                                        </p:attrNameLst>
                                      </p:cBhvr>
                                      <p:to>
                                        <p:strVal val="visible"/>
                                      </p:to>
                                    </p:set>
                                    <p:animEffect transition="in" filter="blinds(horizontal)">
                                      <p:cBhvr>
                                        <p:cTn id="13" dur="500"/>
                                        <p:tgtEl>
                                          <p:spTgt spid="5123">
                                            <p:txEl>
                                              <p:pRg st="3" end="3"/>
                                            </p:txEl>
                                          </p:spTgt>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123">
                                            <p:txEl>
                                              <p:pRg st="4" end="4"/>
                                            </p:txEl>
                                          </p:spTgt>
                                        </p:tgtEl>
                                        <p:attrNameLst>
                                          <p:attrName>style.visibility</p:attrName>
                                        </p:attrNameLst>
                                      </p:cBhvr>
                                      <p:to>
                                        <p:strVal val="visible"/>
                                      </p:to>
                                    </p:set>
                                    <p:animEffect transition="in" filter="blinds(horizontal)">
                                      <p:cBhvr>
                                        <p:cTn id="16" dur="500"/>
                                        <p:tgtEl>
                                          <p:spTgt spid="5123">
                                            <p:txEl>
                                              <p:pRg st="4" end="4"/>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123">
                                            <p:txEl>
                                              <p:pRg st="5" end="5"/>
                                            </p:txEl>
                                          </p:spTgt>
                                        </p:tgtEl>
                                        <p:attrNameLst>
                                          <p:attrName>style.visibility</p:attrName>
                                        </p:attrNameLst>
                                      </p:cBhvr>
                                      <p:to>
                                        <p:strVal val="visible"/>
                                      </p:to>
                                    </p:set>
                                    <p:animEffect transition="in" filter="blinds(horizontal)">
                                      <p:cBhvr>
                                        <p:cTn id="19" dur="500"/>
                                        <p:tgtEl>
                                          <p:spTgt spid="5123">
                                            <p:txEl>
                                              <p:pRg st="5" end="5"/>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5123">
                                            <p:txEl>
                                              <p:pRg st="6" end="6"/>
                                            </p:txEl>
                                          </p:spTgt>
                                        </p:tgtEl>
                                        <p:attrNameLst>
                                          <p:attrName>style.visibility</p:attrName>
                                        </p:attrNameLst>
                                      </p:cBhvr>
                                      <p:to>
                                        <p:strVal val="visible"/>
                                      </p:to>
                                    </p:set>
                                    <p:animEffect transition="in" filter="blinds(horizontal)">
                                      <p:cBhvr>
                                        <p:cTn id="22" dur="500"/>
                                        <p:tgtEl>
                                          <p:spTgt spid="5123">
                                            <p:txEl>
                                              <p:pRg st="6" end="6"/>
                                            </p:txEl>
                                          </p:spTgt>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123">
                                            <p:txEl>
                                              <p:pRg st="7" end="7"/>
                                            </p:txEl>
                                          </p:spTgt>
                                        </p:tgtEl>
                                        <p:attrNameLst>
                                          <p:attrName>style.visibility</p:attrName>
                                        </p:attrNameLst>
                                      </p:cBhvr>
                                      <p:to>
                                        <p:strVal val="visible"/>
                                      </p:to>
                                    </p:set>
                                    <p:animEffect transition="in" filter="blinds(horizontal)">
                                      <p:cBhvr>
                                        <p:cTn id="25" dur="500"/>
                                        <p:tgtEl>
                                          <p:spTgt spid="5123">
                                            <p:txEl>
                                              <p:pRg st="7" end="7"/>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123">
                                            <p:txEl>
                                              <p:pRg st="8" end="8"/>
                                            </p:txEl>
                                          </p:spTgt>
                                        </p:tgtEl>
                                        <p:attrNameLst>
                                          <p:attrName>style.visibility</p:attrName>
                                        </p:attrNameLst>
                                      </p:cBhvr>
                                      <p:to>
                                        <p:strVal val="visible"/>
                                      </p:to>
                                    </p:set>
                                    <p:animEffect transition="in" filter="blinds(horizontal)">
                                      <p:cBhvr>
                                        <p:cTn id="28" dur="500"/>
                                        <p:tgtEl>
                                          <p:spTgt spid="512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xfrm>
            <a:off x="0" y="0"/>
            <a:ext cx="9144000" cy="836712"/>
          </a:xfrm>
          <a:solidFill>
            <a:schemeClr val="tx2">
              <a:lumMod val="75000"/>
            </a:schemeClr>
          </a:solidFill>
        </p:spPr>
        <p:txBody>
          <a:bodyPr>
            <a:normAutofit/>
          </a:bodyPr>
          <a:lstStyle/>
          <a:p>
            <a:r>
              <a:rPr lang="en-GB" sz="3600" dirty="0"/>
              <a:t>Common revenue expenditure (expenses) </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107504" y="1052736"/>
            <a:ext cx="8856984" cy="4464496"/>
          </a:xfrm>
        </p:spPr>
        <p:txBody>
          <a:bodyPr>
            <a:normAutofit lnSpcReduction="10000"/>
          </a:bodyPr>
          <a:lstStyle/>
          <a:p>
            <a:r>
              <a:rPr lang="en-GB" sz="2000" b="1" dirty="0">
                <a:solidFill>
                  <a:schemeClr val="tx2">
                    <a:lumMod val="40000"/>
                    <a:lumOff val="60000"/>
                  </a:schemeClr>
                </a:solidFill>
              </a:rPr>
              <a:t>Revenue or operating expenses…</a:t>
            </a:r>
          </a:p>
          <a:p>
            <a:endParaRPr lang="en-GB" sz="2000" b="1" dirty="0">
              <a:solidFill>
                <a:schemeClr val="tx2">
                  <a:lumMod val="40000"/>
                  <a:lumOff val="60000"/>
                </a:schemeClr>
              </a:solidFill>
            </a:endParaRPr>
          </a:p>
          <a:p>
            <a:pPr lvl="1">
              <a:buFont typeface="Arial" panose="020B0604020202020204" pitchFamily="34" charset="0"/>
              <a:buChar char="•"/>
            </a:pPr>
            <a:r>
              <a:rPr lang="en-GB" sz="1600" dirty="0"/>
              <a:t>Rent</a:t>
            </a:r>
          </a:p>
          <a:p>
            <a:pPr lvl="1">
              <a:buFont typeface="Arial" panose="020B0604020202020204" pitchFamily="34" charset="0"/>
              <a:buChar char="•"/>
            </a:pPr>
            <a:r>
              <a:rPr lang="en-GB" sz="1600" b="1" dirty="0">
                <a:solidFill>
                  <a:schemeClr val="tx2">
                    <a:lumMod val="40000"/>
                    <a:lumOff val="60000"/>
                  </a:schemeClr>
                </a:solidFill>
              </a:rPr>
              <a:t>Utilities: </a:t>
            </a:r>
            <a:r>
              <a:rPr lang="en-GB" sz="1600" dirty="0"/>
              <a:t>phone bills, electricity, gas, water, and  internet services</a:t>
            </a:r>
          </a:p>
          <a:p>
            <a:pPr lvl="1">
              <a:buFont typeface="Arial" panose="020B0604020202020204" pitchFamily="34" charset="0"/>
              <a:buChar char="•"/>
            </a:pPr>
            <a:r>
              <a:rPr lang="en-GB" sz="1600" b="1" dirty="0">
                <a:solidFill>
                  <a:schemeClr val="tx2">
                    <a:lumMod val="40000"/>
                    <a:lumOff val="60000"/>
                  </a:schemeClr>
                </a:solidFill>
              </a:rPr>
              <a:t>Insurance: </a:t>
            </a:r>
            <a:r>
              <a:rPr lang="en-GB" sz="1600" dirty="0"/>
              <a:t>health, vehicle, premises, machinery</a:t>
            </a:r>
          </a:p>
          <a:p>
            <a:pPr lvl="1">
              <a:buFont typeface="Arial" panose="020B0604020202020204" pitchFamily="34" charset="0"/>
              <a:buChar char="•"/>
            </a:pPr>
            <a:r>
              <a:rPr lang="en-GB" sz="1600" b="1" dirty="0">
                <a:solidFill>
                  <a:schemeClr val="tx2">
                    <a:lumMod val="40000"/>
                    <a:lumOff val="60000"/>
                  </a:schemeClr>
                </a:solidFill>
              </a:rPr>
              <a:t>Professional fees and other</a:t>
            </a:r>
            <a:r>
              <a:rPr lang="en-GB" sz="1600" dirty="0"/>
              <a:t>: business registration, accountants, lawyers, consultants, payroll wages and salaries </a:t>
            </a:r>
          </a:p>
          <a:p>
            <a:pPr lvl="1">
              <a:buFont typeface="Arial" panose="020B0604020202020204" pitchFamily="34" charset="0"/>
              <a:buChar char="•"/>
            </a:pPr>
            <a:r>
              <a:rPr lang="en-GB" sz="1600" b="1" dirty="0">
                <a:solidFill>
                  <a:schemeClr val="tx2">
                    <a:lumMod val="40000"/>
                    <a:lumOff val="60000"/>
                  </a:schemeClr>
                </a:solidFill>
              </a:rPr>
              <a:t>Interest payable for loans and bonds</a:t>
            </a:r>
          </a:p>
          <a:p>
            <a:pPr lvl="1">
              <a:buFont typeface="Arial" panose="020B0604020202020204" pitchFamily="34" charset="0"/>
              <a:buChar char="•"/>
            </a:pPr>
            <a:r>
              <a:rPr lang="en-GB" sz="1600" b="1" dirty="0">
                <a:solidFill>
                  <a:schemeClr val="tx2">
                    <a:lumMod val="40000"/>
                    <a:lumOff val="60000"/>
                  </a:schemeClr>
                </a:solidFill>
              </a:rPr>
              <a:t>Office expenses or supplies</a:t>
            </a:r>
            <a:r>
              <a:rPr lang="en-GB" sz="1600" dirty="0"/>
              <a:t>: paper, ink, file folders</a:t>
            </a:r>
          </a:p>
          <a:p>
            <a:pPr lvl="1">
              <a:buFont typeface="Arial" panose="020B0604020202020204" pitchFamily="34" charset="0"/>
              <a:buChar char="•"/>
            </a:pPr>
            <a:r>
              <a:rPr lang="en-GB" sz="1600" dirty="0"/>
              <a:t>Depreciation</a:t>
            </a:r>
          </a:p>
          <a:p>
            <a:pPr lvl="1">
              <a:buFont typeface="Arial" panose="020B0604020202020204" pitchFamily="34" charset="0"/>
              <a:buChar char="•"/>
            </a:pPr>
            <a:r>
              <a:rPr lang="en-GB" sz="1600" dirty="0"/>
              <a:t>Bad debt</a:t>
            </a:r>
          </a:p>
          <a:p>
            <a:pPr lvl="1">
              <a:buFont typeface="Arial" panose="020B0604020202020204" pitchFamily="34" charset="0"/>
              <a:buChar char="•"/>
            </a:pPr>
            <a:r>
              <a:rPr lang="en-GB" sz="1600" b="1" dirty="0">
                <a:solidFill>
                  <a:schemeClr val="tx2">
                    <a:lumMod val="40000"/>
                    <a:lumOff val="60000"/>
                  </a:schemeClr>
                </a:solidFill>
              </a:rPr>
              <a:t>Maintenance: </a:t>
            </a:r>
            <a:r>
              <a:rPr lang="en-GB" sz="1600" dirty="0"/>
              <a:t>cleaning, PC computer maintenance repairing works</a:t>
            </a:r>
          </a:p>
          <a:p>
            <a:pPr lvl="1">
              <a:buFont typeface="Arial" panose="020B0604020202020204" pitchFamily="34" charset="0"/>
              <a:buChar char="•"/>
            </a:pPr>
            <a:r>
              <a:rPr lang="en-GB" sz="1600" b="1" dirty="0">
                <a:solidFill>
                  <a:schemeClr val="tx2">
                    <a:lumMod val="40000"/>
                    <a:lumOff val="60000"/>
                  </a:schemeClr>
                </a:solidFill>
              </a:rPr>
              <a:t>Travel and transportations cost: </a:t>
            </a:r>
            <a:r>
              <a:rPr lang="en-GB" sz="1600" dirty="0"/>
              <a:t>parking fees, car rentals</a:t>
            </a:r>
          </a:p>
          <a:p>
            <a:pPr lvl="1">
              <a:buFont typeface="Arial" panose="020B0604020202020204" pitchFamily="34" charset="0"/>
              <a:buChar char="•"/>
            </a:pPr>
            <a:r>
              <a:rPr lang="en-GB" sz="1600" dirty="0"/>
              <a:t>Meal and entertainment used to engage customers, employees of the business</a:t>
            </a:r>
          </a:p>
          <a:p>
            <a:pPr lvl="1">
              <a:buFont typeface="Arial" panose="020B0604020202020204" pitchFamily="34" charset="0"/>
              <a:buChar char="•"/>
            </a:pPr>
            <a:r>
              <a:rPr lang="en-GB" sz="1600" b="1" dirty="0">
                <a:solidFill>
                  <a:schemeClr val="tx2">
                    <a:lumMod val="40000"/>
                    <a:lumOff val="60000"/>
                  </a:schemeClr>
                </a:solidFill>
              </a:rPr>
              <a:t>Training cost: </a:t>
            </a:r>
            <a:r>
              <a:rPr lang="en-GB" sz="1600" dirty="0"/>
              <a:t>books, seminars, professional courses </a:t>
            </a:r>
          </a:p>
          <a:p>
            <a:endParaRPr lang="en-GB" sz="2000" dirty="0"/>
          </a:p>
        </p:txBody>
      </p:sp>
    </p:spTree>
    <p:extLst>
      <p:ext uri="{BB962C8B-B14F-4D97-AF65-F5344CB8AC3E}">
        <p14:creationId xmlns:p14="http://schemas.microsoft.com/office/powerpoint/2010/main" val="2011675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8BB3EE11-45B1-409E-8E55-D8AD98B560FC}"/>
              </a:ext>
            </a:extLst>
          </p:cNvPr>
          <p:cNvSpPr/>
          <p:nvPr/>
        </p:nvSpPr>
        <p:spPr>
          <a:xfrm>
            <a:off x="-20340" y="0"/>
            <a:ext cx="9144001" cy="908720"/>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2">
                    <a:lumMod val="20000"/>
                    <a:lumOff val="80000"/>
                  </a:schemeClr>
                </a:solidFill>
                <a:latin typeface="Arial" panose="020B0604020202020204" pitchFamily="34" charset="0"/>
                <a:cs typeface="Arial" panose="020B0604020202020204" pitchFamily="34" charset="0"/>
              </a:rPr>
              <a:t>Double-entry reminder</a:t>
            </a:r>
            <a:endParaRPr lang="en-GB" sz="3600" b="1" dirty="0">
              <a:solidFill>
                <a:schemeClr val="tx2">
                  <a:lumMod val="20000"/>
                  <a:lumOff val="80000"/>
                </a:schemeClr>
              </a:solidFill>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E719366F-0E06-8FD7-2918-8583A9A89F07}"/>
              </a:ext>
            </a:extLst>
          </p:cNvPr>
          <p:cNvGraphicFramePr>
            <a:graphicFrameLocks noGrp="1"/>
          </p:cNvGraphicFramePr>
          <p:nvPr>
            <p:extLst>
              <p:ext uri="{D42A27DB-BD31-4B8C-83A1-F6EECF244321}">
                <p14:modId xmlns:p14="http://schemas.microsoft.com/office/powerpoint/2010/main" val="2241206673"/>
              </p:ext>
            </p:extLst>
          </p:nvPr>
        </p:nvGraphicFramePr>
        <p:xfrm>
          <a:off x="827584" y="1484784"/>
          <a:ext cx="7488831" cy="3384376"/>
        </p:xfrm>
        <a:graphic>
          <a:graphicData uri="http://schemas.openxmlformats.org/drawingml/2006/table">
            <a:tbl>
              <a:tblPr firstRow="1" firstCol="1" bandRow="1">
                <a:tableStyleId>{5C22544A-7EE6-4342-B048-85BDC9FD1C3A}</a:tableStyleId>
              </a:tblPr>
              <a:tblGrid>
                <a:gridCol w="2496000">
                  <a:extLst>
                    <a:ext uri="{9D8B030D-6E8A-4147-A177-3AD203B41FA5}">
                      <a16:colId xmlns:a16="http://schemas.microsoft.com/office/drawing/2014/main" val="1882197966"/>
                    </a:ext>
                  </a:extLst>
                </a:gridCol>
                <a:gridCol w="2496000">
                  <a:extLst>
                    <a:ext uri="{9D8B030D-6E8A-4147-A177-3AD203B41FA5}">
                      <a16:colId xmlns:a16="http://schemas.microsoft.com/office/drawing/2014/main" val="1567682437"/>
                    </a:ext>
                  </a:extLst>
                </a:gridCol>
                <a:gridCol w="2496831">
                  <a:extLst>
                    <a:ext uri="{9D8B030D-6E8A-4147-A177-3AD203B41FA5}">
                      <a16:colId xmlns:a16="http://schemas.microsoft.com/office/drawing/2014/main" val="3028520965"/>
                    </a:ext>
                  </a:extLst>
                </a:gridCol>
              </a:tblGrid>
              <a:tr h="615306">
                <a:tc>
                  <a:txBody>
                    <a:bodyPr/>
                    <a:lstStyle/>
                    <a:p>
                      <a:pPr>
                        <a:lnSpc>
                          <a:spcPct val="107000"/>
                        </a:lnSpc>
                        <a:spcAft>
                          <a:spcPts val="800"/>
                        </a:spcAft>
                      </a:pPr>
                      <a:r>
                        <a:rPr lang="en-GB" sz="1200" dirty="0">
                          <a:effectLst/>
                        </a:rPr>
                        <a:t> </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2000" dirty="0">
                          <a:effectLst/>
                          <a:latin typeface="Arial" panose="020B0604020202020204" pitchFamily="34" charset="0"/>
                          <a:cs typeface="Arial" panose="020B0604020202020204" pitchFamily="34" charset="0"/>
                        </a:rPr>
                        <a:t>Increase</a:t>
                      </a: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2000" dirty="0">
                          <a:effectLst/>
                          <a:latin typeface="Arial" panose="020B0604020202020204" pitchFamily="34" charset="0"/>
                          <a:cs typeface="Arial" panose="020B0604020202020204" pitchFamily="34" charset="0"/>
                        </a:rPr>
                        <a:t>Decrease</a:t>
                      </a:r>
                      <a:endParaRPr lang="en-GB"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767780135"/>
                  </a:ext>
                </a:extLst>
              </a:tr>
              <a:tr h="553814">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Assets</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800" dirty="0">
                          <a:effectLst/>
                        </a:rPr>
                        <a:t>Debit</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1800" dirty="0">
                          <a:effectLst/>
                        </a:rPr>
                        <a:t>Credit</a:t>
                      </a:r>
                      <a:endParaRPr lang="en-GB" sz="1200" dirty="0">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3130592720"/>
                  </a:ext>
                </a:extLst>
              </a:tr>
              <a:tr h="553814">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Liabilities</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800" dirty="0">
                          <a:effectLst/>
                        </a:rPr>
                        <a:t>Credit</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1800" dirty="0">
                          <a:effectLst/>
                        </a:rPr>
                        <a:t>Debit</a:t>
                      </a:r>
                      <a:endParaRPr lang="en-GB" sz="1200" dirty="0">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018001139"/>
                  </a:ext>
                </a:extLst>
              </a:tr>
              <a:tr h="553814">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Owner’s capital</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800" dirty="0">
                          <a:effectLst/>
                        </a:rPr>
                        <a:t>Credit</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1800" dirty="0">
                          <a:effectLst/>
                        </a:rPr>
                        <a:t>Debit</a:t>
                      </a:r>
                      <a:endParaRPr lang="en-GB" sz="1200" dirty="0">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393832779"/>
                  </a:ext>
                </a:extLst>
              </a:tr>
              <a:tr h="553814">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Revenue</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800" dirty="0">
                          <a:effectLst/>
                        </a:rPr>
                        <a:t>Credit</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1800" dirty="0">
                          <a:effectLst/>
                        </a:rPr>
                        <a:t>Debit</a:t>
                      </a:r>
                      <a:endParaRPr lang="en-GB" sz="1200" dirty="0">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1365621875"/>
                  </a:ext>
                </a:extLst>
              </a:tr>
              <a:tr h="553814">
                <a:tc>
                  <a:txBody>
                    <a:bodyPr/>
                    <a:lstStyle/>
                    <a:p>
                      <a:pPr>
                        <a:lnSpc>
                          <a:spcPct val="107000"/>
                        </a:lnSpc>
                        <a:spcAft>
                          <a:spcPts val="800"/>
                        </a:spcAft>
                      </a:pPr>
                      <a:r>
                        <a:rPr lang="en-GB" sz="2000" dirty="0">
                          <a:effectLst/>
                          <a:latin typeface="Arial" panose="020B0604020202020204" pitchFamily="34" charset="0"/>
                          <a:cs typeface="Arial" panose="020B0604020202020204" pitchFamily="34" charset="0"/>
                        </a:rPr>
                        <a:t>Expenses</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GB" sz="1800" dirty="0">
                          <a:effectLst/>
                        </a:rPr>
                        <a:t>Debit</a:t>
                      </a:r>
                      <a:endParaRPr lang="en-GB" sz="1200" dirty="0">
                        <a:effectLst/>
                        <a:latin typeface="Arial" panose="020B0604020202020204" pitchFamily="34" charset="0"/>
                        <a:ea typeface="Calibri" panose="020F0502020204030204" pitchFamily="34" charset="0"/>
                      </a:endParaRPr>
                    </a:p>
                  </a:txBody>
                  <a:tcPr marL="68580" marR="68580" marT="0" marB="0"/>
                </a:tc>
                <a:tc>
                  <a:txBody>
                    <a:bodyPr/>
                    <a:lstStyle/>
                    <a:p>
                      <a:pPr algn="ctr">
                        <a:lnSpc>
                          <a:spcPct val="107000"/>
                        </a:lnSpc>
                        <a:spcAft>
                          <a:spcPts val="800"/>
                        </a:spcAft>
                      </a:pPr>
                      <a:r>
                        <a:rPr lang="en-GB" sz="1800" dirty="0">
                          <a:effectLst/>
                        </a:rPr>
                        <a:t>Credit</a:t>
                      </a:r>
                      <a:endParaRPr lang="en-GB" sz="1200" dirty="0">
                        <a:effectLst/>
                        <a:latin typeface="Arial" panose="020B0604020202020204" pitchFamily="34" charset="0"/>
                        <a:ea typeface="Calibri" panose="020F0502020204030204" pitchFamily="34" charset="0"/>
                      </a:endParaRPr>
                    </a:p>
                  </a:txBody>
                  <a:tcPr marL="68580" marR="68580" marT="0" marB="0"/>
                </a:tc>
                <a:extLst>
                  <a:ext uri="{0D108BD9-81ED-4DB2-BD59-A6C34878D82A}">
                    <a16:rowId xmlns:a16="http://schemas.microsoft.com/office/drawing/2014/main" val="2229324298"/>
                  </a:ext>
                </a:extLst>
              </a:tr>
            </a:tbl>
          </a:graphicData>
        </a:graphic>
      </p:graphicFrame>
    </p:spTree>
    <p:extLst>
      <p:ext uri="{BB962C8B-B14F-4D97-AF65-F5344CB8AC3E}">
        <p14:creationId xmlns:p14="http://schemas.microsoft.com/office/powerpoint/2010/main" val="3230713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3"/>
          <p:cNvSpPr>
            <a:spLocks noGrp="1" noChangeArrowheads="1"/>
          </p:cNvSpPr>
          <p:nvPr>
            <p:ph idx="4294967295"/>
          </p:nvPr>
        </p:nvSpPr>
        <p:spPr>
          <a:xfrm>
            <a:off x="251520" y="1124744"/>
            <a:ext cx="8712968" cy="4392489"/>
          </a:xfrm>
        </p:spPr>
        <p:txBody>
          <a:bodyPr>
            <a:normAutofit lnSpcReduction="10000"/>
          </a:bodyPr>
          <a:lstStyle/>
          <a:p>
            <a:pPr marL="0" indent="0" algn="just">
              <a:buFontTx/>
              <a:buNone/>
            </a:pPr>
            <a:r>
              <a:rPr lang="en-GB" altLang="en-US" sz="2400" dirty="0"/>
              <a:t>The accruals concept dictates that </a:t>
            </a:r>
            <a:r>
              <a:rPr lang="en-GB" altLang="en-US" sz="2400" b="1" dirty="0">
                <a:solidFill>
                  <a:schemeClr val="tx2">
                    <a:lumMod val="40000"/>
                    <a:lumOff val="60000"/>
                  </a:schemeClr>
                </a:solidFill>
              </a:rPr>
              <a:t>costs are recognised as they are incurred, not when money is paid.</a:t>
            </a:r>
            <a:r>
              <a:rPr lang="en-GB" altLang="en-US" sz="2400" dirty="0">
                <a:solidFill>
                  <a:srgbClr val="C00000"/>
                </a:solidFill>
              </a:rPr>
              <a:t>  </a:t>
            </a:r>
            <a:r>
              <a:rPr lang="en-GB" altLang="en-US" sz="2400" dirty="0"/>
              <a:t>That is, goods and services are deemed to have been purchased on the date they are received</a:t>
            </a:r>
            <a:endParaRPr lang="en-GB" altLang="en-US" sz="2400" dirty="0">
              <a:cs typeface="Times New Roman" pitchFamily="18" charset="0"/>
            </a:endParaRPr>
          </a:p>
          <a:p>
            <a:pPr marL="0" indent="0" algn="just">
              <a:buFontTx/>
              <a:buNone/>
            </a:pPr>
            <a:endParaRPr lang="en-GB" altLang="en-US" sz="2400" dirty="0">
              <a:cs typeface="Times New Roman" pitchFamily="18" charset="0"/>
            </a:endParaRPr>
          </a:p>
          <a:p>
            <a:pPr marL="0" indent="0" algn="just">
              <a:buFontTx/>
              <a:buNone/>
            </a:pPr>
            <a:r>
              <a:rPr lang="en-GB" altLang="en-US" sz="2400" dirty="0"/>
              <a:t>This gives rise to accruals or accrued expenses which are trade payables in respect of services received that have not been paid for at the end of the accounting year.</a:t>
            </a:r>
            <a:endParaRPr lang="en-GB" altLang="en-US" sz="2400" dirty="0">
              <a:cs typeface="Times New Roman" pitchFamily="18" charset="0"/>
            </a:endParaRPr>
          </a:p>
          <a:p>
            <a:pPr marL="0" indent="0" algn="just">
              <a:buFontTx/>
              <a:buNone/>
            </a:pPr>
            <a:endParaRPr lang="en-GB" altLang="en-US" sz="2400" dirty="0">
              <a:cs typeface="Times New Roman" pitchFamily="18" charset="0"/>
            </a:endParaRPr>
          </a:p>
          <a:p>
            <a:pPr marL="0" indent="0" algn="just">
              <a:buFontTx/>
              <a:buNone/>
            </a:pPr>
            <a:r>
              <a:rPr lang="en-GB" altLang="en-US" sz="2400" dirty="0"/>
              <a:t>Accrued expenses arise where services are paid for in arrears, such as  electricity, gas, and telephone bills.</a:t>
            </a:r>
            <a:endParaRPr lang="en-GB" altLang="en-US" sz="1800" dirty="0"/>
          </a:p>
        </p:txBody>
      </p:sp>
      <p:sp>
        <p:nvSpPr>
          <p:cNvPr id="4" name="Rectangle 3">
            <a:extLst>
              <a:ext uri="{FF2B5EF4-FFF2-40B4-BE49-F238E27FC236}">
                <a16:creationId xmlns:a16="http://schemas.microsoft.com/office/drawing/2014/main" id="{93900CE8-7780-4D92-A4B8-260A155E7A7D}"/>
              </a:ext>
            </a:extLst>
          </p:cNvPr>
          <p:cNvSpPr/>
          <p:nvPr/>
        </p:nvSpPr>
        <p:spPr>
          <a:xfrm>
            <a:off x="-1"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latin typeface="Arial" pitchFamily="34" charset="0"/>
                <a:cs typeface="Times New Roman" pitchFamily="18" charset="0"/>
              </a:rPr>
              <a:t>The nature of accruals</a:t>
            </a:r>
            <a:r>
              <a:rPr lang="en-GB" altLang="en-US" sz="3600" dirty="0">
                <a:solidFill>
                  <a:schemeClr val="tx2">
                    <a:lumMod val="20000"/>
                    <a:lumOff val="80000"/>
                  </a:schemeClr>
                </a:solidFill>
                <a:latin typeface="Arial" pitchFamily="34" charset="0"/>
              </a:rPr>
              <a:t> </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42662183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2" dur="500"/>
                                        <p:tgtEl>
                                          <p:spTgt spid="20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4" end="4"/>
                                            </p:txEl>
                                          </p:spTgt>
                                        </p:tgtEl>
                                        <p:attrNameLst>
                                          <p:attrName>style.visibility</p:attrName>
                                        </p:attrNameLst>
                                      </p:cBhvr>
                                      <p:to>
                                        <p:strVal val="visible"/>
                                      </p:to>
                                    </p:set>
                                    <p:animEffect transition="in" filter="blinds(horizontal)">
                                      <p:cBhvr>
                                        <p:cTn id="17" dur="500"/>
                                        <p:tgtEl>
                                          <p:spTgt spid="2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5" name="Rectangle 3"/>
          <p:cNvSpPr>
            <a:spLocks noGrp="1" noChangeArrowheads="1"/>
          </p:cNvSpPr>
          <p:nvPr>
            <p:ph idx="4294967295"/>
          </p:nvPr>
        </p:nvSpPr>
        <p:spPr>
          <a:xfrm>
            <a:off x="179512" y="1196752"/>
            <a:ext cx="8507288" cy="4320481"/>
          </a:xfrm>
        </p:spPr>
        <p:txBody>
          <a:bodyPr>
            <a:normAutofit fontScale="92500" lnSpcReduction="10000"/>
          </a:bodyPr>
          <a:lstStyle/>
          <a:p>
            <a:pPr marL="0" indent="0">
              <a:buFontTx/>
              <a:buNone/>
            </a:pPr>
            <a:r>
              <a:rPr lang="en-GB" altLang="en-US" sz="2400" dirty="0"/>
              <a:t>An </a:t>
            </a:r>
            <a:r>
              <a:rPr lang="en-GB" altLang="en-US" sz="2400" b="1" dirty="0">
                <a:solidFill>
                  <a:schemeClr val="tx2">
                    <a:lumMod val="40000"/>
                    <a:lumOff val="60000"/>
                  </a:schemeClr>
                </a:solidFill>
              </a:rPr>
              <a:t>accrual</a:t>
            </a:r>
            <a:r>
              <a:rPr lang="en-GB" altLang="en-US" sz="2400" dirty="0"/>
              <a:t> may comprise either or both of the following…</a:t>
            </a:r>
          </a:p>
          <a:p>
            <a:pPr marL="0" indent="0">
              <a:buFontTx/>
              <a:buNone/>
            </a:pPr>
            <a:endParaRPr lang="en-GB" altLang="en-US" sz="2400" dirty="0"/>
          </a:p>
          <a:p>
            <a:pPr marL="457200" indent="-457200">
              <a:buFont typeface="+mj-lt"/>
              <a:buAutoNum type="arabicPeriod"/>
            </a:pPr>
            <a:r>
              <a:rPr lang="en-GB" altLang="en-US" sz="2400" dirty="0"/>
              <a:t>Invoices received (for expenses) that have not been paid at the end of the accounting year </a:t>
            </a:r>
          </a:p>
          <a:p>
            <a:pPr marL="457200" indent="-457200">
              <a:buFontTx/>
              <a:buAutoNum type="arabicPeriod"/>
            </a:pPr>
            <a:endParaRPr lang="en-GB" altLang="en-US" sz="2400" dirty="0"/>
          </a:p>
          <a:p>
            <a:pPr marL="457200" indent="-457200">
              <a:buFont typeface="+mj-lt"/>
              <a:buAutoNum type="arabicPeriod"/>
            </a:pPr>
            <a:r>
              <a:rPr lang="en-GB" altLang="en-US" sz="2400" dirty="0"/>
              <a:t>The value of services received for which an invoice has not been received at the end of the accounting year.</a:t>
            </a:r>
          </a:p>
          <a:p>
            <a:pPr marL="0" indent="0">
              <a:buFontTx/>
              <a:buNone/>
            </a:pPr>
            <a:endParaRPr lang="en-GB" altLang="en-US" sz="2400" dirty="0"/>
          </a:p>
          <a:p>
            <a:pPr marL="0" indent="0">
              <a:buFontTx/>
              <a:buNone/>
            </a:pPr>
            <a:endParaRPr lang="en-GB" altLang="en-US" sz="2400" dirty="0">
              <a:cs typeface="Times New Roman" pitchFamily="18" charset="0"/>
            </a:endParaRPr>
          </a:p>
          <a:p>
            <a:pPr marL="0" indent="0">
              <a:buFontTx/>
              <a:buNone/>
            </a:pPr>
            <a:r>
              <a:rPr lang="en-GB" altLang="en-US" sz="2400" dirty="0"/>
              <a:t>The latter requires an estimate to be made of the amount of the services consumed during the period between the date of the last invoice and the end of the accounting year.</a:t>
            </a:r>
            <a:endParaRPr lang="en-GB" altLang="en-US" sz="2400" dirty="0">
              <a:cs typeface="Times New Roman" pitchFamily="18" charset="0"/>
            </a:endParaRPr>
          </a:p>
        </p:txBody>
      </p:sp>
      <p:sp>
        <p:nvSpPr>
          <p:cNvPr id="4" name="Rectangle 3">
            <a:extLst>
              <a:ext uri="{FF2B5EF4-FFF2-40B4-BE49-F238E27FC236}">
                <a16:creationId xmlns:a16="http://schemas.microsoft.com/office/drawing/2014/main" id="{16BB548B-C7C6-460C-B551-9E9A2F79D133}"/>
              </a:ext>
            </a:extLst>
          </p:cNvPr>
          <p:cNvSpPr/>
          <p:nvPr/>
        </p:nvSpPr>
        <p:spPr>
          <a:xfrm>
            <a:off x="305" y="0"/>
            <a:ext cx="9144001" cy="908720"/>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latin typeface="Arial" pitchFamily="34" charset="0"/>
                <a:cs typeface="Times New Roman" pitchFamily="18" charset="0"/>
              </a:rPr>
              <a:t>The composition of accruals</a:t>
            </a:r>
            <a:r>
              <a:rPr lang="en-GB" altLang="en-US" sz="3600" dirty="0">
                <a:solidFill>
                  <a:schemeClr val="tx2">
                    <a:lumMod val="20000"/>
                    <a:lumOff val="80000"/>
                  </a:schemeClr>
                </a:solidFill>
                <a:latin typeface="Arial" pitchFamily="34" charset="0"/>
              </a:rPr>
              <a:t> </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33414188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blinds(horizontal)">
                                      <p:cBhvr>
                                        <p:cTn id="7" dur="500"/>
                                        <p:tgtEl>
                                          <p:spTgt spid="30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5">
                                            <p:txEl>
                                              <p:pRg st="2" end="2"/>
                                            </p:txEl>
                                          </p:spTgt>
                                        </p:tgtEl>
                                        <p:attrNameLst>
                                          <p:attrName>style.visibility</p:attrName>
                                        </p:attrNameLst>
                                      </p:cBhvr>
                                      <p:to>
                                        <p:strVal val="visible"/>
                                      </p:to>
                                    </p:set>
                                    <p:animEffect transition="in" filter="blinds(horizontal)">
                                      <p:cBhvr>
                                        <p:cTn id="12" dur="500"/>
                                        <p:tgtEl>
                                          <p:spTgt spid="30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75">
                                            <p:txEl>
                                              <p:pRg st="4" end="4"/>
                                            </p:txEl>
                                          </p:spTgt>
                                        </p:tgtEl>
                                        <p:attrNameLst>
                                          <p:attrName>style.visibility</p:attrName>
                                        </p:attrNameLst>
                                      </p:cBhvr>
                                      <p:to>
                                        <p:strVal val="visible"/>
                                      </p:to>
                                    </p:set>
                                    <p:animEffect transition="in" filter="blinds(horizontal)">
                                      <p:cBhvr>
                                        <p:cTn id="17" dur="500"/>
                                        <p:tgtEl>
                                          <p:spTgt spid="307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75">
                                            <p:txEl>
                                              <p:pRg st="7" end="7"/>
                                            </p:txEl>
                                          </p:spTgt>
                                        </p:tgtEl>
                                        <p:attrNameLst>
                                          <p:attrName>style.visibility</p:attrName>
                                        </p:attrNameLst>
                                      </p:cBhvr>
                                      <p:to>
                                        <p:strVal val="visible"/>
                                      </p:to>
                                    </p:set>
                                    <p:animEffect transition="in" filter="blinds(horizontal)">
                                      <p:cBhvr>
                                        <p:cTn id="22" dur="500"/>
                                        <p:tgtEl>
                                          <p:spTgt spid="307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3"/>
          <p:cNvSpPr>
            <a:spLocks noGrp="1" noChangeArrowheads="1"/>
          </p:cNvSpPr>
          <p:nvPr>
            <p:ph idx="4294967295"/>
          </p:nvPr>
        </p:nvSpPr>
        <p:spPr>
          <a:xfrm>
            <a:off x="251520" y="980728"/>
            <a:ext cx="8784976" cy="4392488"/>
          </a:xfrm>
        </p:spPr>
        <p:txBody>
          <a:bodyPr>
            <a:normAutofit lnSpcReduction="10000"/>
          </a:bodyPr>
          <a:lstStyle/>
          <a:p>
            <a:pPr marL="0" indent="0">
              <a:buFontTx/>
              <a:buNone/>
            </a:pPr>
            <a:r>
              <a:rPr lang="en-GB" altLang="en-US" sz="2800" b="1" dirty="0">
                <a:solidFill>
                  <a:schemeClr val="tx2">
                    <a:lumMod val="60000"/>
                    <a:lumOff val="40000"/>
                  </a:schemeClr>
                </a:solidFill>
              </a:rPr>
              <a:t>Debit:</a:t>
            </a:r>
            <a:r>
              <a:rPr lang="en-GB" altLang="en-US" sz="2800" dirty="0"/>
              <a:t>	The relevant expense account</a:t>
            </a:r>
            <a:br>
              <a:rPr lang="en-GB" altLang="en-US" sz="2800" dirty="0"/>
            </a:br>
            <a:r>
              <a:rPr lang="en-GB" altLang="en-US" sz="2800" dirty="0"/>
              <a:t>		</a:t>
            </a:r>
          </a:p>
          <a:p>
            <a:pPr marL="0" indent="0">
              <a:buFontTx/>
              <a:buNone/>
            </a:pPr>
            <a:r>
              <a:rPr lang="en-GB" altLang="en-US" sz="2800" b="1" dirty="0">
                <a:solidFill>
                  <a:schemeClr val="tx2">
                    <a:lumMod val="60000"/>
                    <a:lumOff val="40000"/>
                  </a:schemeClr>
                </a:solidFill>
              </a:rPr>
              <a:t>Credit:</a:t>
            </a:r>
            <a:r>
              <a:rPr lang="en-GB" altLang="en-US" sz="2800" b="1" dirty="0">
                <a:solidFill>
                  <a:srgbClr val="4AD65B"/>
                </a:solidFill>
              </a:rPr>
              <a:t>	</a:t>
            </a:r>
            <a:r>
              <a:rPr lang="en-GB" altLang="en-US" sz="2800" dirty="0"/>
              <a:t>Accruals account</a:t>
            </a:r>
          </a:p>
          <a:p>
            <a:pPr marL="0" indent="0">
              <a:buFontTx/>
              <a:buNone/>
            </a:pPr>
            <a:endParaRPr lang="en-GB" altLang="en-US" sz="2800" dirty="0"/>
          </a:p>
          <a:p>
            <a:pPr marL="0" indent="0">
              <a:buFontTx/>
              <a:buNone/>
            </a:pPr>
            <a:r>
              <a:rPr lang="en-GB" altLang="en-US" sz="2800" dirty="0">
                <a:cs typeface="Times New Roman" pitchFamily="18" charset="0"/>
              </a:rPr>
              <a:t>By implication, the debit entry will be included the unpaid part in the expenses to be charged against profit</a:t>
            </a:r>
          </a:p>
          <a:p>
            <a:pPr marL="0" indent="0">
              <a:buFontTx/>
              <a:buNone/>
            </a:pPr>
            <a:r>
              <a:rPr lang="en-GB" altLang="en-US" sz="2800" dirty="0">
                <a:cs typeface="Times New Roman" pitchFamily="18" charset="0"/>
              </a:rPr>
              <a:t>And the credit entry represents a liability to the business – as the business has consumed the service and now has an obligation to pay for it</a:t>
            </a:r>
          </a:p>
          <a:p>
            <a:pPr marL="0" indent="0">
              <a:buFontTx/>
              <a:buNone/>
            </a:pPr>
            <a:endParaRPr lang="en-GB" altLang="en-US" sz="2000" dirty="0">
              <a:cs typeface="Times New Roman" pitchFamily="18" charset="0"/>
            </a:endParaRPr>
          </a:p>
        </p:txBody>
      </p:sp>
      <p:sp>
        <p:nvSpPr>
          <p:cNvPr id="4" name="Rectangle 3">
            <a:extLst>
              <a:ext uri="{FF2B5EF4-FFF2-40B4-BE49-F238E27FC236}">
                <a16:creationId xmlns:a16="http://schemas.microsoft.com/office/drawing/2014/main" id="{623183ED-FC37-4A81-8654-F27E2ACAECBD}"/>
              </a:ext>
            </a:extLst>
          </p:cNvPr>
          <p:cNvSpPr/>
          <p:nvPr/>
        </p:nvSpPr>
        <p:spPr>
          <a:xfrm>
            <a:off x="0" y="-32273"/>
            <a:ext cx="9144001" cy="908720"/>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latin typeface="Arial" pitchFamily="34" charset="0"/>
                <a:cs typeface="Times New Roman" pitchFamily="18" charset="0"/>
              </a:rPr>
              <a:t>The double entries for accrued expenses</a:t>
            </a:r>
            <a:r>
              <a:rPr lang="en-GB" altLang="en-US" sz="3600" dirty="0">
                <a:solidFill>
                  <a:schemeClr val="tx2">
                    <a:lumMod val="20000"/>
                    <a:lumOff val="80000"/>
                  </a:schemeClr>
                </a:solidFill>
                <a:latin typeface="Arial" pitchFamily="34" charset="0"/>
              </a:rPr>
              <a:t> </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11498431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blinds(horizontal)">
                                      <p:cBhvr>
                                        <p:cTn id="12" dur="500"/>
                                        <p:tgtEl>
                                          <p:spTgt spid="40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3" end="3"/>
                                            </p:txEl>
                                          </p:spTgt>
                                        </p:tgtEl>
                                        <p:attrNameLst>
                                          <p:attrName>style.visibility</p:attrName>
                                        </p:attrNameLst>
                                      </p:cBhvr>
                                      <p:to>
                                        <p:strVal val="visible"/>
                                      </p:to>
                                    </p:set>
                                    <p:animEffect transition="in" filter="blinds(horizontal)">
                                      <p:cBhvr>
                                        <p:cTn id="17" dur="500"/>
                                        <p:tgtEl>
                                          <p:spTgt spid="4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9">
                                            <p:txEl>
                                              <p:pRg st="4" end="4"/>
                                            </p:txEl>
                                          </p:spTgt>
                                        </p:tgtEl>
                                        <p:attrNameLst>
                                          <p:attrName>style.visibility</p:attrName>
                                        </p:attrNameLst>
                                      </p:cBhvr>
                                      <p:to>
                                        <p:strVal val="visible"/>
                                      </p:to>
                                    </p:set>
                                    <p:animEffect transition="in" filter="blinds(horizontal)">
                                      <p:cBhvr>
                                        <p:cTn id="22"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3"/>
          <p:cNvSpPr>
            <a:spLocks noGrp="1" noChangeArrowheads="1"/>
          </p:cNvSpPr>
          <p:nvPr>
            <p:ph idx="4294967295"/>
          </p:nvPr>
        </p:nvSpPr>
        <p:spPr>
          <a:xfrm>
            <a:off x="143507" y="1196751"/>
            <a:ext cx="8856984" cy="4464497"/>
          </a:xfrm>
        </p:spPr>
        <p:txBody>
          <a:bodyPr>
            <a:normAutofit/>
          </a:bodyPr>
          <a:lstStyle/>
          <a:p>
            <a:pPr marL="0" indent="0" algn="just">
              <a:buFontTx/>
              <a:buNone/>
            </a:pPr>
            <a:r>
              <a:rPr lang="en-GB" altLang="en-US" sz="2200" dirty="0"/>
              <a:t>The accruals concept also gives rise to </a:t>
            </a:r>
            <a:r>
              <a:rPr lang="en-GB" altLang="en-US" sz="2200" b="1" dirty="0">
                <a:solidFill>
                  <a:schemeClr val="tx2">
                    <a:lumMod val="60000"/>
                    <a:lumOff val="40000"/>
                  </a:schemeClr>
                </a:solidFill>
              </a:rPr>
              <a:t>prepayments or prepaid expenses, which are receivables in respect of services that have</a:t>
            </a:r>
            <a:r>
              <a:rPr lang="en-GB" altLang="en-US" sz="2200" dirty="0"/>
              <a:t> been paid for but not received at the end of the accounting year.</a:t>
            </a:r>
            <a:endParaRPr lang="en-GB" altLang="en-US" sz="2200" dirty="0">
              <a:cs typeface="Times New Roman" pitchFamily="18" charset="0"/>
            </a:endParaRPr>
          </a:p>
          <a:p>
            <a:pPr marL="0" indent="0" algn="just">
              <a:buFontTx/>
              <a:buNone/>
            </a:pPr>
            <a:endParaRPr lang="en-GB" altLang="en-US" sz="2200" dirty="0">
              <a:cs typeface="Times New Roman" pitchFamily="18" charset="0"/>
            </a:endParaRPr>
          </a:p>
          <a:p>
            <a:pPr marL="0" indent="0" algn="just">
              <a:buFontTx/>
              <a:buNone/>
            </a:pPr>
            <a:r>
              <a:rPr lang="en-GB" altLang="en-US" sz="2200" dirty="0"/>
              <a:t>Prepaid expenses arise where services are paid for in advance; e.g. rent, road tax, insurance.</a:t>
            </a:r>
            <a:endParaRPr lang="en-GB" altLang="en-US" sz="2200" dirty="0">
              <a:cs typeface="Times New Roman" pitchFamily="18" charset="0"/>
            </a:endParaRPr>
          </a:p>
          <a:p>
            <a:pPr marL="0" indent="0" algn="just">
              <a:buFontTx/>
              <a:buNone/>
            </a:pPr>
            <a:endParaRPr lang="en-GB" altLang="en-US" sz="2200" dirty="0">
              <a:cs typeface="Times New Roman" pitchFamily="18" charset="0"/>
            </a:endParaRPr>
          </a:p>
          <a:p>
            <a:pPr marL="0" indent="0" algn="just">
              <a:buFontTx/>
              <a:buNone/>
            </a:pPr>
            <a:r>
              <a:rPr lang="en-GB" altLang="en-US" sz="2200" dirty="0"/>
              <a:t>The amount is usually ascertained by determining on a time basis how much of the last payment made during the accounting year relates to services that will be received in the following accounting year (see example in the next slide)</a:t>
            </a:r>
          </a:p>
        </p:txBody>
      </p:sp>
      <p:sp>
        <p:nvSpPr>
          <p:cNvPr id="5" name="Rectangle 4">
            <a:extLst>
              <a:ext uri="{FF2B5EF4-FFF2-40B4-BE49-F238E27FC236}">
                <a16:creationId xmlns:a16="http://schemas.microsoft.com/office/drawing/2014/main" id="{5488450A-347D-4FFC-B23B-EBE59070FC6A}"/>
              </a:ext>
            </a:extLst>
          </p:cNvPr>
          <p:cNvSpPr/>
          <p:nvPr/>
        </p:nvSpPr>
        <p:spPr>
          <a:xfrm>
            <a:off x="-1" y="0"/>
            <a:ext cx="9144001" cy="1052736"/>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800" dirty="0">
                <a:solidFill>
                  <a:schemeClr val="tx2">
                    <a:lumMod val="20000"/>
                    <a:lumOff val="80000"/>
                  </a:schemeClr>
                </a:solidFill>
              </a:rPr>
              <a:t>The nature and composition </a:t>
            </a:r>
            <a:br>
              <a:rPr lang="en-GB" altLang="en-US" sz="2800" dirty="0">
                <a:solidFill>
                  <a:schemeClr val="tx2">
                    <a:lumMod val="20000"/>
                    <a:lumOff val="80000"/>
                  </a:schemeClr>
                </a:solidFill>
              </a:rPr>
            </a:br>
            <a:r>
              <a:rPr lang="en-GB" altLang="en-US" sz="2800" dirty="0">
                <a:solidFill>
                  <a:schemeClr val="tx2">
                    <a:lumMod val="20000"/>
                    <a:lumOff val="80000"/>
                  </a:schemeClr>
                </a:solidFill>
              </a:rPr>
              <a:t>of prepayments </a:t>
            </a:r>
            <a:endParaRPr lang="en-GB" sz="2800" b="1" dirty="0">
              <a:solidFill>
                <a:schemeClr val="tx2">
                  <a:lumMod val="20000"/>
                  <a:lumOff val="80000"/>
                </a:schemeClr>
              </a:solidFill>
            </a:endParaRPr>
          </a:p>
        </p:txBody>
      </p:sp>
    </p:spTree>
    <p:extLst>
      <p:ext uri="{BB962C8B-B14F-4D97-AF65-F5344CB8AC3E}">
        <p14:creationId xmlns:p14="http://schemas.microsoft.com/office/powerpoint/2010/main" val="24587725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blinds(horizontal)">
                                      <p:cBhvr>
                                        <p:cTn id="7" dur="500"/>
                                        <p:tgtEl>
                                          <p:spTgt spid="51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3">
                                            <p:txEl>
                                              <p:pRg st="2" end="2"/>
                                            </p:txEl>
                                          </p:spTgt>
                                        </p:tgtEl>
                                        <p:attrNameLst>
                                          <p:attrName>style.visibility</p:attrName>
                                        </p:attrNameLst>
                                      </p:cBhvr>
                                      <p:to>
                                        <p:strVal val="visible"/>
                                      </p:to>
                                    </p:set>
                                    <p:animEffect transition="in" filter="blinds(horizontal)">
                                      <p:cBhvr>
                                        <p:cTn id="12" dur="500"/>
                                        <p:tgtEl>
                                          <p:spTgt spid="512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animEffect transition="in" filter="blinds(horizontal)">
                                      <p:cBhvr>
                                        <p:cTn id="17" dur="5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p:txBody>
          <a:bodyPr>
            <a:normAutofit lnSpcReduction="10000"/>
          </a:bodyPr>
          <a:lstStyle/>
          <a:p>
            <a:pPr marL="0" indent="0">
              <a:lnSpc>
                <a:spcPct val="90000"/>
              </a:lnSpc>
              <a:buFontTx/>
              <a:buNone/>
            </a:pPr>
            <a:r>
              <a:rPr lang="en-GB" altLang="en-US" sz="2300" b="1" dirty="0">
                <a:solidFill>
                  <a:schemeClr val="tx2">
                    <a:lumMod val="60000"/>
                    <a:lumOff val="40000"/>
                  </a:schemeClr>
                </a:solidFill>
              </a:rPr>
              <a:t>Debit:</a:t>
            </a:r>
            <a:r>
              <a:rPr lang="en-GB" altLang="en-US" sz="2300" dirty="0"/>
              <a:t>	 Prepayments account</a:t>
            </a:r>
            <a:br>
              <a:rPr lang="en-GB" altLang="en-US" sz="2300" dirty="0"/>
            </a:br>
            <a:r>
              <a:rPr lang="en-GB" altLang="en-US" sz="2300" dirty="0"/>
              <a:t>		</a:t>
            </a:r>
          </a:p>
          <a:p>
            <a:pPr marL="0" indent="0">
              <a:lnSpc>
                <a:spcPct val="90000"/>
              </a:lnSpc>
              <a:buFontTx/>
              <a:buNone/>
            </a:pPr>
            <a:endParaRPr lang="en-GB" altLang="en-US" sz="2300" b="1" dirty="0">
              <a:solidFill>
                <a:srgbClr val="4AD65B"/>
              </a:solidFill>
            </a:endParaRPr>
          </a:p>
          <a:p>
            <a:pPr marL="0" indent="0">
              <a:lnSpc>
                <a:spcPct val="90000"/>
              </a:lnSpc>
              <a:buFontTx/>
              <a:buNone/>
            </a:pPr>
            <a:r>
              <a:rPr lang="en-GB" altLang="en-US" sz="2300" b="1" dirty="0">
                <a:solidFill>
                  <a:schemeClr val="tx2">
                    <a:lumMod val="60000"/>
                    <a:lumOff val="40000"/>
                  </a:schemeClr>
                </a:solidFill>
              </a:rPr>
              <a:t>Credit:  </a:t>
            </a:r>
            <a:r>
              <a:rPr lang="en-GB" altLang="en-US" sz="2300" dirty="0"/>
              <a:t>Relevant expense account </a:t>
            </a:r>
            <a:br>
              <a:rPr lang="en-GB" altLang="en-US" sz="2300" dirty="0"/>
            </a:br>
            <a:r>
              <a:rPr lang="en-GB" altLang="en-US" sz="2300" dirty="0"/>
              <a:t>		</a:t>
            </a:r>
          </a:p>
          <a:p>
            <a:pPr marL="0" indent="0" algn="just">
              <a:lnSpc>
                <a:spcPct val="90000"/>
              </a:lnSpc>
              <a:buFontTx/>
              <a:buNone/>
            </a:pPr>
            <a:endParaRPr lang="en-GB" altLang="en-US" sz="2300" dirty="0"/>
          </a:p>
          <a:p>
            <a:pPr marL="0" indent="0" algn="just">
              <a:lnSpc>
                <a:spcPct val="90000"/>
              </a:lnSpc>
              <a:buFontTx/>
              <a:buNone/>
            </a:pPr>
            <a:r>
              <a:rPr lang="en-GB" altLang="en-US" sz="2300" dirty="0">
                <a:cs typeface="Times New Roman" pitchFamily="18" charset="0"/>
              </a:rPr>
              <a:t>The credit will thus reduce the amount paid that was earlier charged to the relevant asset account.</a:t>
            </a:r>
          </a:p>
          <a:p>
            <a:pPr marL="0" indent="0" algn="just">
              <a:lnSpc>
                <a:spcPct val="90000"/>
              </a:lnSpc>
              <a:buFontTx/>
              <a:buNone/>
            </a:pPr>
            <a:endParaRPr lang="en-GB" altLang="en-US" sz="2300" dirty="0">
              <a:cs typeface="Times New Roman" pitchFamily="18" charset="0"/>
            </a:endParaRPr>
          </a:p>
          <a:p>
            <a:pPr marL="0" indent="0" algn="just">
              <a:lnSpc>
                <a:spcPct val="90000"/>
              </a:lnSpc>
              <a:buFontTx/>
              <a:buNone/>
            </a:pPr>
            <a:r>
              <a:rPr lang="en-GB" altLang="en-US" sz="2300" dirty="0">
                <a:cs typeface="Times New Roman" pitchFamily="18" charset="0"/>
              </a:rPr>
              <a:t>The debit entry reflects the reality that a prepaid expense is an asset as the business is expected to receive </a:t>
            </a:r>
            <a:r>
              <a:rPr lang="en-GB" altLang="en-US" sz="2300" b="1" dirty="0">
                <a:solidFill>
                  <a:schemeClr val="tx2">
                    <a:lumMod val="60000"/>
                    <a:lumOff val="40000"/>
                  </a:schemeClr>
                </a:solidFill>
                <a:cs typeface="Times New Roman" pitchFamily="18" charset="0"/>
              </a:rPr>
              <a:t>future benefit(s)</a:t>
            </a:r>
            <a:r>
              <a:rPr lang="en-GB" altLang="en-US" sz="2300" dirty="0">
                <a:solidFill>
                  <a:srgbClr val="C00000"/>
                </a:solidFill>
                <a:cs typeface="Times New Roman" pitchFamily="18" charset="0"/>
              </a:rPr>
              <a:t> </a:t>
            </a:r>
            <a:r>
              <a:rPr lang="en-GB" altLang="en-US" sz="2300" dirty="0">
                <a:cs typeface="Times New Roman" pitchFamily="18" charset="0"/>
              </a:rPr>
              <a:t>from the transaction</a:t>
            </a:r>
            <a:endParaRPr lang="en-GB" altLang="en-US" sz="2300" dirty="0"/>
          </a:p>
        </p:txBody>
      </p:sp>
      <p:sp>
        <p:nvSpPr>
          <p:cNvPr id="4" name="Rectangle 3">
            <a:extLst>
              <a:ext uri="{FF2B5EF4-FFF2-40B4-BE49-F238E27FC236}">
                <a16:creationId xmlns:a16="http://schemas.microsoft.com/office/drawing/2014/main" id="{43C8EEEA-1751-42A7-9245-8671E1A7F94B}"/>
              </a:ext>
            </a:extLst>
          </p:cNvPr>
          <p:cNvSpPr/>
          <p:nvPr/>
        </p:nvSpPr>
        <p:spPr>
          <a:xfrm>
            <a:off x="0" y="0"/>
            <a:ext cx="9144001" cy="1052736"/>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rPr>
              <a:t>The ledger entries for prepayments </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2547830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linds(horizontal)">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7">
                                            <p:txEl>
                                              <p:pRg st="2" end="2"/>
                                            </p:txEl>
                                          </p:spTgt>
                                        </p:tgtEl>
                                        <p:attrNameLst>
                                          <p:attrName>style.visibility</p:attrName>
                                        </p:attrNameLst>
                                      </p:cBhvr>
                                      <p:to>
                                        <p:strVal val="visible"/>
                                      </p:to>
                                    </p:set>
                                    <p:animEffect transition="in" filter="blinds(horizontal)">
                                      <p:cBhvr>
                                        <p:cTn id="12" dur="500"/>
                                        <p:tgtEl>
                                          <p:spTgt spid="614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47">
                                            <p:txEl>
                                              <p:pRg st="4" end="4"/>
                                            </p:txEl>
                                          </p:spTgt>
                                        </p:tgtEl>
                                        <p:attrNameLst>
                                          <p:attrName>style.visibility</p:attrName>
                                        </p:attrNameLst>
                                      </p:cBhvr>
                                      <p:to>
                                        <p:strVal val="visible"/>
                                      </p:to>
                                    </p:set>
                                    <p:animEffect transition="in" filter="blinds(horizontal)">
                                      <p:cBhvr>
                                        <p:cTn id="17" dur="500"/>
                                        <p:tgtEl>
                                          <p:spTgt spid="6147">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147">
                                            <p:txEl>
                                              <p:pRg st="6" end="6"/>
                                            </p:txEl>
                                          </p:spTgt>
                                        </p:tgtEl>
                                        <p:attrNameLst>
                                          <p:attrName>style.visibility</p:attrName>
                                        </p:attrNameLst>
                                      </p:cBhvr>
                                      <p:to>
                                        <p:strVal val="visible"/>
                                      </p:to>
                                    </p:set>
                                    <p:animEffect transition="in" filter="blinds(horizontal)">
                                      <p:cBhvr>
                                        <p:cTn id="22" dur="5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a:xfrm>
            <a:off x="457200" y="1196752"/>
            <a:ext cx="8229600" cy="4320481"/>
          </a:xfrm>
        </p:spPr>
        <p:txBody>
          <a:bodyPr>
            <a:normAutofit/>
          </a:bodyPr>
          <a:lstStyle/>
          <a:p>
            <a:pPr marL="0" indent="0">
              <a:lnSpc>
                <a:spcPct val="90000"/>
              </a:lnSpc>
              <a:buFontTx/>
              <a:buNone/>
            </a:pPr>
            <a:r>
              <a:rPr lang="en-GB" altLang="en-US" sz="2300" dirty="0"/>
              <a:t>Preparation of journal entries, preparation of ledger or T account and trial balance</a:t>
            </a:r>
          </a:p>
          <a:p>
            <a:pPr marL="0" indent="0">
              <a:lnSpc>
                <a:spcPct val="90000"/>
              </a:lnSpc>
              <a:buFontTx/>
              <a:buNone/>
            </a:pPr>
            <a:endParaRPr lang="en-GB" altLang="en-US" sz="2300" dirty="0"/>
          </a:p>
          <a:p>
            <a:pPr marL="0" indent="0">
              <a:lnSpc>
                <a:spcPct val="90000"/>
              </a:lnSpc>
              <a:buFontTx/>
              <a:buNone/>
            </a:pPr>
            <a:r>
              <a:rPr lang="en-GB" altLang="en-US" sz="2300" dirty="0"/>
              <a:t>Mr Kamal started a small business to sell handicraft couple of years back. He got the following account balance at the beginning of May 2023</a:t>
            </a:r>
          </a:p>
          <a:p>
            <a:pPr marL="0" indent="0">
              <a:lnSpc>
                <a:spcPct val="90000"/>
              </a:lnSpc>
              <a:buFontTx/>
              <a:buNone/>
            </a:pPr>
            <a:r>
              <a:rPr lang="en-GB" altLang="en-US" sz="2300" dirty="0"/>
              <a:t>Capital 			7,000</a:t>
            </a:r>
          </a:p>
          <a:p>
            <a:pPr marL="0" indent="0">
              <a:lnSpc>
                <a:spcPct val="90000"/>
              </a:lnSpc>
              <a:buFontTx/>
              <a:buNone/>
            </a:pPr>
            <a:r>
              <a:rPr lang="en-GB" altLang="en-US" sz="2300" dirty="0"/>
              <a:t>Delivery van		4000</a:t>
            </a:r>
          </a:p>
          <a:p>
            <a:pPr marL="0" indent="0">
              <a:lnSpc>
                <a:spcPct val="90000"/>
              </a:lnSpc>
              <a:buFontTx/>
              <a:buNone/>
            </a:pPr>
            <a:r>
              <a:rPr lang="en-GB" altLang="en-US" sz="2300" dirty="0"/>
              <a:t>Bank balance 	3000</a:t>
            </a:r>
          </a:p>
          <a:p>
            <a:pPr marL="0" indent="0">
              <a:lnSpc>
                <a:spcPct val="90000"/>
              </a:lnSpc>
              <a:buFontTx/>
              <a:buNone/>
            </a:pPr>
            <a:r>
              <a:rPr lang="en-GB" altLang="en-US" sz="2300" dirty="0"/>
              <a:t>Receivables		1000</a:t>
            </a:r>
          </a:p>
          <a:p>
            <a:pPr marL="0" indent="0">
              <a:lnSpc>
                <a:spcPct val="90000"/>
              </a:lnSpc>
              <a:buFontTx/>
              <a:buNone/>
            </a:pPr>
            <a:r>
              <a:rPr lang="en-GB" altLang="en-US" sz="2300" dirty="0"/>
              <a:t>Payables 			 1000</a:t>
            </a:r>
          </a:p>
          <a:p>
            <a:pPr marL="0" indent="0">
              <a:lnSpc>
                <a:spcPct val="90000"/>
              </a:lnSpc>
              <a:buFontTx/>
              <a:buNone/>
            </a:pPr>
            <a:endParaRPr lang="en-GB" altLang="en-US" sz="2300" dirty="0"/>
          </a:p>
          <a:p>
            <a:pPr marL="0" indent="0">
              <a:lnSpc>
                <a:spcPct val="90000"/>
              </a:lnSpc>
              <a:buFontTx/>
              <a:buNone/>
            </a:pPr>
            <a:endParaRPr lang="en-GB" altLang="en-US" sz="2300" dirty="0"/>
          </a:p>
          <a:p>
            <a:pPr marL="0" indent="0">
              <a:lnSpc>
                <a:spcPct val="90000"/>
              </a:lnSpc>
              <a:buFontTx/>
              <a:buNone/>
            </a:pPr>
            <a:endParaRPr lang="en-GB" altLang="en-US" sz="2300" dirty="0"/>
          </a:p>
        </p:txBody>
      </p:sp>
      <p:sp>
        <p:nvSpPr>
          <p:cNvPr id="4" name="Rectangle 3">
            <a:extLst>
              <a:ext uri="{FF2B5EF4-FFF2-40B4-BE49-F238E27FC236}">
                <a16:creationId xmlns:a16="http://schemas.microsoft.com/office/drawing/2014/main" id="{43C8EEEA-1751-42A7-9245-8671E1A7F94B}"/>
              </a:ext>
            </a:extLst>
          </p:cNvPr>
          <p:cNvSpPr/>
          <p:nvPr/>
        </p:nvSpPr>
        <p:spPr>
          <a:xfrm>
            <a:off x="0" y="0"/>
            <a:ext cx="9144001" cy="1052736"/>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rPr>
              <a:t>In class activity </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810876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linds(horizontal)">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7">
                                            <p:txEl>
                                              <p:pRg st="2" end="2"/>
                                            </p:txEl>
                                          </p:spTgt>
                                        </p:tgtEl>
                                        <p:attrNameLst>
                                          <p:attrName>style.visibility</p:attrName>
                                        </p:attrNameLst>
                                      </p:cBhvr>
                                      <p:to>
                                        <p:strVal val="visible"/>
                                      </p:to>
                                    </p:set>
                                    <p:animEffect transition="in" filter="blinds(horizontal)">
                                      <p:cBhvr>
                                        <p:cTn id="12" dur="500"/>
                                        <p:tgtEl>
                                          <p:spTgt spid="614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47">
                                            <p:txEl>
                                              <p:pRg st="3" end="3"/>
                                            </p:txEl>
                                          </p:spTgt>
                                        </p:tgtEl>
                                        <p:attrNameLst>
                                          <p:attrName>style.visibility</p:attrName>
                                        </p:attrNameLst>
                                      </p:cBhvr>
                                      <p:to>
                                        <p:strVal val="visible"/>
                                      </p:to>
                                    </p:set>
                                    <p:animEffect transition="in" filter="blinds(horizontal)">
                                      <p:cBhvr>
                                        <p:cTn id="17" dur="500"/>
                                        <p:tgtEl>
                                          <p:spTgt spid="614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147">
                                            <p:txEl>
                                              <p:pRg st="4" end="4"/>
                                            </p:txEl>
                                          </p:spTgt>
                                        </p:tgtEl>
                                        <p:attrNameLst>
                                          <p:attrName>style.visibility</p:attrName>
                                        </p:attrNameLst>
                                      </p:cBhvr>
                                      <p:to>
                                        <p:strVal val="visible"/>
                                      </p:to>
                                    </p:set>
                                    <p:animEffect transition="in" filter="blinds(horizontal)">
                                      <p:cBhvr>
                                        <p:cTn id="22" dur="500"/>
                                        <p:tgtEl>
                                          <p:spTgt spid="614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147">
                                            <p:txEl>
                                              <p:pRg st="5" end="5"/>
                                            </p:txEl>
                                          </p:spTgt>
                                        </p:tgtEl>
                                        <p:attrNameLst>
                                          <p:attrName>style.visibility</p:attrName>
                                        </p:attrNameLst>
                                      </p:cBhvr>
                                      <p:to>
                                        <p:strVal val="visible"/>
                                      </p:to>
                                    </p:set>
                                    <p:animEffect transition="in" filter="blinds(horizontal)">
                                      <p:cBhvr>
                                        <p:cTn id="27" dur="500"/>
                                        <p:tgtEl>
                                          <p:spTgt spid="614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147">
                                            <p:txEl>
                                              <p:pRg st="6" end="6"/>
                                            </p:txEl>
                                          </p:spTgt>
                                        </p:tgtEl>
                                        <p:attrNameLst>
                                          <p:attrName>style.visibility</p:attrName>
                                        </p:attrNameLst>
                                      </p:cBhvr>
                                      <p:to>
                                        <p:strVal val="visible"/>
                                      </p:to>
                                    </p:set>
                                    <p:animEffect transition="in" filter="blinds(horizontal)">
                                      <p:cBhvr>
                                        <p:cTn id="32" dur="500"/>
                                        <p:tgtEl>
                                          <p:spTgt spid="614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147">
                                            <p:txEl>
                                              <p:pRg st="7" end="7"/>
                                            </p:txEl>
                                          </p:spTgt>
                                        </p:tgtEl>
                                        <p:attrNameLst>
                                          <p:attrName>style.visibility</p:attrName>
                                        </p:attrNameLst>
                                      </p:cBhvr>
                                      <p:to>
                                        <p:strVal val="visible"/>
                                      </p:to>
                                    </p:set>
                                    <p:animEffect transition="in" filter="blinds(horizontal)">
                                      <p:cBhvr>
                                        <p:cTn id="37" dur="500"/>
                                        <p:tgtEl>
                                          <p:spTgt spid="61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3"/>
          <p:cNvSpPr>
            <a:spLocks noGrp="1" noChangeArrowheads="1"/>
          </p:cNvSpPr>
          <p:nvPr>
            <p:ph idx="4294967295"/>
          </p:nvPr>
        </p:nvSpPr>
        <p:spPr>
          <a:xfrm>
            <a:off x="457200" y="1196752"/>
            <a:ext cx="8229600" cy="4320481"/>
          </a:xfrm>
        </p:spPr>
        <p:txBody>
          <a:bodyPr>
            <a:normAutofit/>
          </a:bodyPr>
          <a:lstStyle/>
          <a:p>
            <a:pPr marL="0" indent="0">
              <a:lnSpc>
                <a:spcPct val="90000"/>
              </a:lnSpc>
              <a:buFontTx/>
              <a:buNone/>
            </a:pPr>
            <a:endParaRPr lang="en-GB" altLang="en-US" sz="2300" dirty="0"/>
          </a:p>
          <a:p>
            <a:pPr marL="0" indent="0">
              <a:lnSpc>
                <a:spcPct val="90000"/>
              </a:lnSpc>
              <a:buFontTx/>
              <a:buNone/>
            </a:pPr>
            <a:endParaRPr lang="en-GB" altLang="en-US" sz="2300" dirty="0"/>
          </a:p>
          <a:p>
            <a:pPr marL="0" indent="0">
              <a:lnSpc>
                <a:spcPct val="90000"/>
              </a:lnSpc>
              <a:buFontTx/>
              <a:buNone/>
            </a:pPr>
            <a:endParaRPr lang="en-GB" altLang="en-US" sz="2300" dirty="0"/>
          </a:p>
        </p:txBody>
      </p:sp>
      <p:sp>
        <p:nvSpPr>
          <p:cNvPr id="4" name="Rectangle 3">
            <a:extLst>
              <a:ext uri="{FF2B5EF4-FFF2-40B4-BE49-F238E27FC236}">
                <a16:creationId xmlns:a16="http://schemas.microsoft.com/office/drawing/2014/main" id="{43C8EEEA-1751-42A7-9245-8671E1A7F94B}"/>
              </a:ext>
            </a:extLst>
          </p:cNvPr>
          <p:cNvSpPr/>
          <p:nvPr/>
        </p:nvSpPr>
        <p:spPr>
          <a:xfrm>
            <a:off x="0" y="0"/>
            <a:ext cx="9144001" cy="1052736"/>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rPr>
              <a:t>In class activity </a:t>
            </a:r>
            <a:endParaRPr lang="en-GB" sz="3600" b="1" dirty="0">
              <a:solidFill>
                <a:schemeClr val="tx2">
                  <a:lumMod val="20000"/>
                  <a:lumOff val="80000"/>
                </a:schemeClr>
              </a:solidFill>
            </a:endParaRPr>
          </a:p>
        </p:txBody>
      </p:sp>
      <p:pic>
        <p:nvPicPr>
          <p:cNvPr id="2" name="Picture 1">
            <a:extLst>
              <a:ext uri="{FF2B5EF4-FFF2-40B4-BE49-F238E27FC236}">
                <a16:creationId xmlns:a16="http://schemas.microsoft.com/office/drawing/2014/main" id="{A25C82CD-8C0B-3DFB-5739-4062C0F82AF8}"/>
              </a:ext>
            </a:extLst>
          </p:cNvPr>
          <p:cNvPicPr>
            <a:picLocks noChangeAspect="1"/>
          </p:cNvPicPr>
          <p:nvPr/>
        </p:nvPicPr>
        <p:blipFill>
          <a:blip r:embed="rId3"/>
          <a:stretch>
            <a:fillRect/>
          </a:stretch>
        </p:blipFill>
        <p:spPr>
          <a:xfrm>
            <a:off x="1706118" y="828294"/>
            <a:ext cx="5731764" cy="5409018"/>
          </a:xfrm>
          <a:prstGeom prst="rect">
            <a:avLst/>
          </a:prstGeom>
        </p:spPr>
      </p:pic>
    </p:spTree>
    <p:extLst>
      <p:ext uri="{BB962C8B-B14F-4D97-AF65-F5344CB8AC3E}">
        <p14:creationId xmlns:p14="http://schemas.microsoft.com/office/powerpoint/2010/main" val="177645073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450a3cc-050d-4aca-8a4e-543025a63de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13" ma:contentTypeDescription="Create a new document." ma:contentTypeScope="" ma:versionID="11bc478790904df88c44bd1439f1c288">
  <xsd:schema xmlns:xsd="http://www.w3.org/2001/XMLSchema" xmlns:xs="http://www.w3.org/2001/XMLSchema" xmlns:p="http://schemas.microsoft.com/office/2006/metadata/properties" xmlns:ns3="461f81f1-dbc4-4122-adb0-1c0e154b8134" xmlns:ns4="a450a3cc-050d-4aca-8a4e-543025a63de0" targetNamespace="http://schemas.microsoft.com/office/2006/metadata/properties" ma:root="true" ma:fieldsID="a785ec17b853a3d16d13592195819831" ns3:_="" ns4:_="">
    <xsd:import namespace="461f81f1-dbc4-4122-adb0-1c0e154b8134"/>
    <xsd:import namespace="a450a3cc-050d-4aca-8a4e-543025a63de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LengthInSeconds" minOccurs="0"/>
                <xsd:element ref="ns4:_activity" minOccurs="0"/>
                <xsd:element ref="ns4:MediaServiceSearchProperties" minOccurs="0"/>
                <xsd:element ref="ns4:MediaServiceAutoTags"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1f81f1-dbc4-4122-adb0-1c0e154b813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_activity" ma:index="15" nillable="true" ma:displayName="_activity" ma:hidden="true" ma:internalName="_activity">
      <xsd:simpleType>
        <xsd:restriction base="dms:Note"/>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schemas.microsoft.com/office/2006/metadata/properties"/>
    <ds:schemaRef ds:uri="http://www.w3.org/XML/1998/namespace"/>
    <ds:schemaRef ds:uri="http://purl.org/dc/dcmitype/"/>
    <ds:schemaRef ds:uri="http://schemas.microsoft.com/office/2006/documentManagement/types"/>
    <ds:schemaRef ds:uri="http://purl.org/dc/elements/1.1/"/>
    <ds:schemaRef ds:uri="http://schemas.openxmlformats.org/package/2006/metadata/core-properties"/>
    <ds:schemaRef ds:uri="http://purl.org/dc/terms/"/>
    <ds:schemaRef ds:uri="a450a3cc-050d-4aca-8a4e-543025a63de0"/>
    <ds:schemaRef ds:uri="461f81f1-dbc4-4122-adb0-1c0e154b8134"/>
  </ds:schemaRefs>
</ds:datastoreItem>
</file>

<file path=customXml/itemProps3.xml><?xml version="1.0" encoding="utf-8"?>
<ds:datastoreItem xmlns:ds="http://schemas.openxmlformats.org/officeDocument/2006/customXml" ds:itemID="{0262EB2F-6C8A-4348-AA82-664CA4D181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1f81f1-dbc4-4122-adb0-1c0e154b8134"/>
    <ds:schemaRef ds:uri="a450a3cc-050d-4aca-8a4e-543025a63d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2402</TotalTime>
  <Words>1268</Words>
  <Application>Microsoft Office PowerPoint</Application>
  <PresentationFormat>On-screen Show (4:3)</PresentationFormat>
  <Paragraphs>166</Paragraphs>
  <Slides>17</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ArumSans Regular</vt:lpstr>
      <vt:lpstr>Arial</vt:lpstr>
      <vt:lpstr>Calibri</vt:lpstr>
      <vt:lpstr>Tahoma</vt:lpstr>
      <vt:lpstr>Times New Roman</vt:lpstr>
      <vt:lpstr>20140311PresentationUWTSDTemplate</vt:lpstr>
      <vt:lpstr>Accounting Fundamentals LCBB4001</vt:lpstr>
      <vt:lpstr>PowerPoint Presentation</vt:lpstr>
      <vt:lpstr>PowerPoint Presentation</vt:lpstr>
      <vt:lpstr>PowerPoint Presentation</vt:lpstr>
      <vt:lpstr>Revenue and other income</vt:lpstr>
      <vt:lpstr>PowerPoint Presentation</vt:lpstr>
      <vt:lpstr>PowerPoint Presentation</vt:lpstr>
      <vt:lpstr>PowerPoint Presentation</vt:lpstr>
      <vt:lpstr>Common revenue expenditure (expenses)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Ernest Ovia</dc:creator>
  <cp:lastModifiedBy>Yousuf Kamal</cp:lastModifiedBy>
  <cp:revision>125</cp:revision>
  <dcterms:created xsi:type="dcterms:W3CDTF">2015-04-14T15:21:28Z</dcterms:created>
  <dcterms:modified xsi:type="dcterms:W3CDTF">2023-05-27T16:03:42Z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