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1"/>
  </p:notesMasterIdLst>
  <p:handoutMasterIdLst>
    <p:handoutMasterId r:id="rId32"/>
  </p:handoutMasterIdLst>
  <p:sldIdLst>
    <p:sldId id="256" r:id="rId2"/>
    <p:sldId id="312" r:id="rId3"/>
    <p:sldId id="339" r:id="rId4"/>
    <p:sldId id="295" r:id="rId5"/>
    <p:sldId id="296" r:id="rId6"/>
    <p:sldId id="314" r:id="rId7"/>
    <p:sldId id="338" r:id="rId8"/>
    <p:sldId id="340" r:id="rId9"/>
    <p:sldId id="298" r:id="rId10"/>
    <p:sldId id="321" r:id="rId11"/>
    <p:sldId id="331" r:id="rId12"/>
    <p:sldId id="333" r:id="rId13"/>
    <p:sldId id="284" r:id="rId14"/>
    <p:sldId id="281" r:id="rId15"/>
    <p:sldId id="337" r:id="rId16"/>
    <p:sldId id="336" r:id="rId17"/>
    <p:sldId id="259" r:id="rId18"/>
    <p:sldId id="341" r:id="rId19"/>
    <p:sldId id="322" r:id="rId20"/>
    <p:sldId id="327" r:id="rId21"/>
    <p:sldId id="326" r:id="rId22"/>
    <p:sldId id="315" r:id="rId23"/>
    <p:sldId id="309" r:id="rId24"/>
    <p:sldId id="308" r:id="rId25"/>
    <p:sldId id="310" r:id="rId26"/>
    <p:sldId id="305" r:id="rId27"/>
    <p:sldId id="319" r:id="rId28"/>
    <p:sldId id="266" r:id="rId29"/>
    <p:sldId id="261" r:id="rId30"/>
  </p:sldIdLst>
  <p:sldSz cx="9144000" cy="6858000" type="screen4x3"/>
  <p:notesSz cx="6858000"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312"/>
            <p14:sldId id="339"/>
            <p14:sldId id="295"/>
            <p14:sldId id="296"/>
            <p14:sldId id="314"/>
            <p14:sldId id="338"/>
            <p14:sldId id="340"/>
            <p14:sldId id="298"/>
            <p14:sldId id="321"/>
            <p14:sldId id="331"/>
            <p14:sldId id="333"/>
            <p14:sldId id="284"/>
            <p14:sldId id="281"/>
            <p14:sldId id="337"/>
            <p14:sldId id="336"/>
            <p14:sldId id="259"/>
            <p14:sldId id="341"/>
            <p14:sldId id="322"/>
            <p14:sldId id="327"/>
            <p14:sldId id="326"/>
            <p14:sldId id="315"/>
            <p14:sldId id="309"/>
            <p14:sldId id="308"/>
            <p14:sldId id="310"/>
            <p14:sldId id="305"/>
            <p14:sldId id="319"/>
            <p14:sldId id="266"/>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109" d="100"/>
          <a:sy n="109" d="100"/>
        </p:scale>
        <p:origin x="132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4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95348"/>
          </a:xfrm>
          <a:prstGeom prst="rect">
            <a:avLst/>
          </a:prstGeom>
        </p:spPr>
        <p:txBody>
          <a:bodyPr vert="horz" lIns="91440" tIns="45720" rIns="91440" bIns="45720" rtlCol="0"/>
          <a:lstStyle>
            <a:lvl1pPr algn="r">
              <a:defRPr sz="1200"/>
            </a:lvl1pPr>
          </a:lstStyle>
          <a:p>
            <a:fld id="{CE5630A8-1102-4940-AEE5-3E34984DD810}" type="datetimeFigureOut">
              <a:rPr lang="en-US" smtClean="0"/>
              <a:t>11/3/2020</a:t>
            </a:fld>
            <a:endParaRPr lang="en-US"/>
          </a:p>
        </p:txBody>
      </p:sp>
      <p:sp>
        <p:nvSpPr>
          <p:cNvPr id="4" name="Footer Placeholder 3"/>
          <p:cNvSpPr>
            <a:spLocks noGrp="1"/>
          </p:cNvSpPr>
          <p:nvPr>
            <p:ph type="ftr" sz="quarter" idx="2"/>
          </p:nvPr>
        </p:nvSpPr>
        <p:spPr>
          <a:xfrm>
            <a:off x="0" y="9377317"/>
            <a:ext cx="2971800" cy="49534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9377317"/>
            <a:ext cx="2971800" cy="495347"/>
          </a:xfrm>
          <a:prstGeom prst="rect">
            <a:avLst/>
          </a:prstGeom>
        </p:spPr>
        <p:txBody>
          <a:bodyPr vert="horz" lIns="91440" tIns="45720" rIns="91440" bIns="45720" rtlCol="0" anchor="b"/>
          <a:lstStyle>
            <a:lvl1pPr algn="r">
              <a:defRPr sz="1200"/>
            </a:lvl1pPr>
          </a:lstStyle>
          <a:p>
            <a:fld id="{980AAE6D-F674-4FD7-A15A-25A5DF5611AA}" type="slidenum">
              <a:rPr lang="en-US" smtClean="0"/>
              <a:t>‹#›</a:t>
            </a:fld>
            <a:endParaRPr lang="en-US"/>
          </a:p>
        </p:txBody>
      </p:sp>
    </p:spTree>
    <p:extLst>
      <p:ext uri="{BB962C8B-B14F-4D97-AF65-F5344CB8AC3E}">
        <p14:creationId xmlns:p14="http://schemas.microsoft.com/office/powerpoint/2010/main" val="17943878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4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5348"/>
          </a:xfrm>
          <a:prstGeom prst="rect">
            <a:avLst/>
          </a:prstGeom>
        </p:spPr>
        <p:txBody>
          <a:bodyPr vert="horz" lIns="91440" tIns="45720" rIns="91440" bIns="45720" rtlCol="0"/>
          <a:lstStyle>
            <a:lvl1pPr algn="r">
              <a:defRPr sz="1200"/>
            </a:lvl1pPr>
          </a:lstStyle>
          <a:p>
            <a:fld id="{256E285A-1626-4BB0-A458-3E5589E2C09B}" type="datetimeFigureOut">
              <a:rPr lang="en-US" smtClean="0"/>
              <a:t>11/3/2020</a:t>
            </a:fld>
            <a:endParaRPr lang="en-US" dirty="0"/>
          </a:p>
        </p:txBody>
      </p:sp>
      <p:sp>
        <p:nvSpPr>
          <p:cNvPr id="4" name="Slide Image Placeholder 3"/>
          <p:cNvSpPr>
            <a:spLocks noGrp="1" noRot="1" noChangeAspect="1"/>
          </p:cNvSpPr>
          <p:nvPr>
            <p:ph type="sldImg" idx="2"/>
          </p:nvPr>
        </p:nvSpPr>
        <p:spPr>
          <a:xfrm>
            <a:off x="1208088" y="1233488"/>
            <a:ext cx="4441825" cy="3332162"/>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51219"/>
            <a:ext cx="5486400" cy="3887361"/>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377317"/>
            <a:ext cx="2971800" cy="49534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377317"/>
            <a:ext cx="2971800" cy="49534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dirty="0"/>
          </a:p>
        </p:txBody>
      </p:sp>
    </p:spTree>
    <p:extLst>
      <p:ext uri="{BB962C8B-B14F-4D97-AF65-F5344CB8AC3E}">
        <p14:creationId xmlns:p14="http://schemas.microsoft.com/office/powerpoint/2010/main" val="791489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28</a:t>
            </a:fld>
            <a:endParaRPr lang="en-US" dirty="0"/>
          </a:p>
        </p:txBody>
      </p:sp>
    </p:spTree>
    <p:extLst>
      <p:ext uri="{BB962C8B-B14F-4D97-AF65-F5344CB8AC3E}">
        <p14:creationId xmlns:p14="http://schemas.microsoft.com/office/powerpoint/2010/main" val="1836433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11/3/2020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35719" y="4462093"/>
            <a:ext cx="5252484" cy="830997"/>
          </a:xfrm>
          <a:prstGeom prst="rect">
            <a:avLst/>
          </a:prstGeom>
          <a:noFill/>
        </p:spPr>
        <p:txBody>
          <a:bodyPr wrap="square" rtlCol="0">
            <a:spAutoFit/>
          </a:bodyPr>
          <a:lstStyle/>
          <a:p>
            <a:pPr algn="ctr"/>
            <a:r>
              <a:rPr lang="en-GB" sz="2400" dirty="0" smtClean="0">
                <a:solidFill>
                  <a:schemeClr val="bg1"/>
                </a:solidFill>
              </a:rPr>
              <a:t>Gareth Evans</a:t>
            </a:r>
          </a:p>
          <a:p>
            <a:pPr algn="ctr"/>
            <a:r>
              <a:rPr lang="en-GB" sz="2400" dirty="0" smtClean="0">
                <a:solidFill>
                  <a:schemeClr val="bg1"/>
                </a:solidFill>
              </a:rPr>
              <a:t>Director of Education Policy</a:t>
            </a:r>
            <a:endParaRPr lang="en-US" sz="2400" dirty="0">
              <a:solidFill>
                <a:schemeClr val="bg1"/>
              </a:solidFill>
            </a:endParaRPr>
          </a:p>
        </p:txBody>
      </p:sp>
      <p:sp>
        <p:nvSpPr>
          <p:cNvPr id="4" name="TextBox 3"/>
          <p:cNvSpPr txBox="1"/>
          <p:nvPr/>
        </p:nvSpPr>
        <p:spPr>
          <a:xfrm>
            <a:off x="1997385" y="1172866"/>
            <a:ext cx="5329152" cy="830997"/>
          </a:xfrm>
          <a:prstGeom prst="rect">
            <a:avLst/>
          </a:prstGeom>
          <a:noFill/>
        </p:spPr>
        <p:txBody>
          <a:bodyPr wrap="square" rtlCol="0">
            <a:spAutoFit/>
          </a:bodyPr>
          <a:lstStyle/>
          <a:p>
            <a:pPr algn="ctr"/>
            <a:r>
              <a:rPr lang="en-GB" sz="2400" dirty="0" smtClean="0">
                <a:solidFill>
                  <a:schemeClr val="bg1"/>
                </a:solidFill>
              </a:rPr>
              <a:t>Ed D</a:t>
            </a:r>
            <a:r>
              <a:rPr lang="en-GB" sz="2400" dirty="0">
                <a:solidFill>
                  <a:schemeClr val="bg1"/>
                </a:solidFill>
              </a:rPr>
              <a:t>:</a:t>
            </a:r>
            <a:r>
              <a:rPr lang="en-GB" sz="2400" dirty="0" smtClean="0">
                <a:solidFill>
                  <a:schemeClr val="bg1"/>
                </a:solidFill>
              </a:rPr>
              <a:t> Module 1</a:t>
            </a:r>
          </a:p>
          <a:p>
            <a:pPr algn="ctr"/>
            <a:r>
              <a:rPr lang="en-GB" sz="2400" dirty="0" smtClean="0">
                <a:solidFill>
                  <a:schemeClr val="bg1"/>
                </a:solidFill>
              </a:rPr>
              <a:t>Webinar 2: Successful Futures?</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57331" y="1222742"/>
            <a:ext cx="4784650" cy="4154984"/>
          </a:xfrm>
          <a:prstGeom prst="rect">
            <a:avLst/>
          </a:prstGeom>
          <a:noFill/>
        </p:spPr>
        <p:txBody>
          <a:bodyPr wrap="square" rtlCol="0">
            <a:spAutoFit/>
          </a:bodyPr>
          <a:lstStyle/>
          <a:p>
            <a:pPr algn="just"/>
            <a:r>
              <a:rPr lang="en-GB" sz="2200" dirty="0" smtClean="0"/>
              <a:t>‘Educational standardization has dumbed down our curriculum and burdened our schools with bigger government and overbearing bureaucracy, and has not enabled us to adapt flexibly to the future. These old ways of educational change in the 20</a:t>
            </a:r>
            <a:r>
              <a:rPr lang="en-GB" sz="2200" baseline="30000" dirty="0" smtClean="0"/>
              <a:t>th</a:t>
            </a:r>
            <a:r>
              <a:rPr lang="en-GB" sz="2200" dirty="0" smtClean="0"/>
              <a:t> Century are ill suited to the fast, flexible and vulnerable new world of the 21</a:t>
            </a:r>
            <a:r>
              <a:rPr lang="en-GB" sz="2200" baseline="30000" dirty="0" smtClean="0"/>
              <a:t>st</a:t>
            </a:r>
            <a:r>
              <a:rPr lang="en-GB" sz="2200" dirty="0" smtClean="0"/>
              <a:t> Century.’</a:t>
            </a:r>
            <a:endParaRPr lang="en-GB" sz="2200" dirty="0"/>
          </a:p>
          <a:p>
            <a:pPr algn="just"/>
            <a:r>
              <a:rPr lang="en-GB" sz="2200" dirty="0" smtClean="0"/>
              <a:t>				(Hargreaves and Shirley, 2009)</a:t>
            </a:r>
            <a:endParaRPr lang="en-US" sz="2200" dirty="0"/>
          </a:p>
        </p:txBody>
      </p:sp>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977" y="1329070"/>
            <a:ext cx="3572540" cy="2392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2451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78952" y="282663"/>
            <a:ext cx="7326610" cy="4934995"/>
          </a:xfrm>
          <a:prstGeom prst="rect">
            <a:avLst/>
          </a:prstGeom>
        </p:spPr>
      </p:pic>
      <p:sp>
        <p:nvSpPr>
          <p:cNvPr id="3" name="TextBox 2"/>
          <p:cNvSpPr txBox="1"/>
          <p:nvPr/>
        </p:nvSpPr>
        <p:spPr>
          <a:xfrm>
            <a:off x="7374340" y="4995081"/>
            <a:ext cx="1405720" cy="369332"/>
          </a:xfrm>
          <a:prstGeom prst="rect">
            <a:avLst/>
          </a:prstGeom>
          <a:noFill/>
        </p:spPr>
        <p:txBody>
          <a:bodyPr wrap="square" rtlCol="0">
            <a:spAutoFit/>
          </a:bodyPr>
          <a:lstStyle/>
          <a:p>
            <a:r>
              <a:rPr lang="en-GB" dirty="0" smtClean="0"/>
              <a:t>(Pont, 2018)</a:t>
            </a:r>
            <a:endParaRPr lang="en-GB" dirty="0"/>
          </a:p>
        </p:txBody>
      </p:sp>
    </p:spTree>
    <p:extLst>
      <p:ext uri="{BB962C8B-B14F-4D97-AF65-F5344CB8AC3E}">
        <p14:creationId xmlns:p14="http://schemas.microsoft.com/office/powerpoint/2010/main" val="2930542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0605" y="550155"/>
            <a:ext cx="7953154" cy="4093428"/>
          </a:xfrm>
          <a:prstGeom prst="rect">
            <a:avLst/>
          </a:prstGeom>
        </p:spPr>
        <p:txBody>
          <a:bodyPr wrap="square">
            <a:spAutoFit/>
          </a:bodyPr>
          <a:lstStyle/>
          <a:p>
            <a:r>
              <a:rPr lang="en-US" sz="2000" dirty="0" smtClean="0"/>
              <a:t>‘Wales </a:t>
            </a:r>
            <a:r>
              <a:rPr lang="en-US" sz="2000" dirty="0"/>
              <a:t>is not unusual in its desire to ensure that all its children and young people benefit from relevant education of the highest quality. Internationally, there has been an increasing trend for countries to see a two-way relationship between the quality of their education systems and the wider health of their society and economy. As part of this trend, the nature of the school curriculum has, in many countries, become a strongly contested area of national policy. What our children and young people learn during their time at school has never been more important yet, at the same time, the task of determining what that learning should be has never been more challenging</a:t>
            </a:r>
            <a:r>
              <a:rPr lang="en-US" sz="2000" dirty="0" smtClean="0"/>
              <a:t>.’ </a:t>
            </a:r>
          </a:p>
          <a:p>
            <a:endParaRPr lang="en-GB" sz="2000" dirty="0" smtClean="0"/>
          </a:p>
          <a:p>
            <a:endParaRPr lang="en-GB" sz="2000" dirty="0"/>
          </a:p>
          <a:p>
            <a:r>
              <a:rPr lang="en-GB" sz="2000" dirty="0" smtClean="0"/>
              <a:t>		(Professor Graham Donaldson, Successful Futures, 2015)</a:t>
            </a:r>
            <a:endParaRPr lang="en-US" sz="2000" dirty="0"/>
          </a:p>
        </p:txBody>
      </p:sp>
      <p:pic>
        <p:nvPicPr>
          <p:cNvPr id="3" name="Picture 2"/>
          <p:cNvPicPr>
            <a:picLocks noChangeAspect="1"/>
          </p:cNvPicPr>
          <p:nvPr/>
        </p:nvPicPr>
        <p:blipFill>
          <a:blip r:embed="rId2"/>
          <a:stretch>
            <a:fillRect/>
          </a:stretch>
        </p:blipFill>
        <p:spPr>
          <a:xfrm rot="20567455">
            <a:off x="1182754" y="3859070"/>
            <a:ext cx="1112244" cy="1569024"/>
          </a:xfrm>
          <a:prstGeom prst="rect">
            <a:avLst/>
          </a:prstGeom>
          <a:ln w="6350">
            <a:solidFill>
              <a:schemeClr val="tx1"/>
            </a:solidFill>
          </a:ln>
        </p:spPr>
      </p:pic>
    </p:spTree>
    <p:extLst>
      <p:ext uri="{BB962C8B-B14F-4D97-AF65-F5344CB8AC3E}">
        <p14:creationId xmlns:p14="http://schemas.microsoft.com/office/powerpoint/2010/main" val="3049020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1628" y="1309992"/>
            <a:ext cx="8431619" cy="3785652"/>
          </a:xfrm>
          <a:prstGeom prst="rect">
            <a:avLst/>
          </a:prstGeom>
        </p:spPr>
        <p:txBody>
          <a:bodyPr wrap="square">
            <a:spAutoFit/>
          </a:bodyPr>
          <a:lstStyle/>
          <a:p>
            <a:r>
              <a:rPr lang="en-US" sz="2400" dirty="0" smtClean="0"/>
              <a:t>‘The </a:t>
            </a:r>
            <a:r>
              <a:rPr lang="en-US" sz="2400" dirty="0"/>
              <a:t>curriculum has often taken the form of a framework of subjects to be taught over a defined period such as particular stages of primary or secondary education. That framework might be very general or more specific and might include, for example, time allocations for each subject together with descriptions of what content should be covered at different </a:t>
            </a:r>
            <a:r>
              <a:rPr lang="en-US" sz="2400" dirty="0" smtClean="0"/>
              <a:t>stages… It </a:t>
            </a:r>
            <a:r>
              <a:rPr lang="en-US" sz="2400" dirty="0"/>
              <a:t>is also generally based on a belief that subject knowledge has stood the test of time and remains the best path to a sound and relevant education</a:t>
            </a:r>
            <a:r>
              <a:rPr lang="en-US" sz="2400" dirty="0" smtClean="0"/>
              <a:t>.’</a:t>
            </a:r>
          </a:p>
          <a:p>
            <a:r>
              <a:rPr lang="en-GB" sz="2400" dirty="0"/>
              <a:t>	</a:t>
            </a:r>
            <a:r>
              <a:rPr lang="en-GB" sz="2400" dirty="0" smtClean="0"/>
              <a:t>				(Successful Futures, 2015)</a:t>
            </a:r>
            <a:endParaRPr lang="en-US" sz="2400" dirty="0"/>
          </a:p>
        </p:txBody>
      </p:sp>
      <p:sp>
        <p:nvSpPr>
          <p:cNvPr id="3" name="TextBox 2"/>
          <p:cNvSpPr txBox="1"/>
          <p:nvPr/>
        </p:nvSpPr>
        <p:spPr>
          <a:xfrm>
            <a:off x="531628" y="272562"/>
            <a:ext cx="4312934" cy="646331"/>
          </a:xfrm>
          <a:prstGeom prst="rect">
            <a:avLst/>
          </a:prstGeom>
          <a:noFill/>
        </p:spPr>
        <p:txBody>
          <a:bodyPr wrap="square" rtlCol="0">
            <a:spAutoFit/>
          </a:bodyPr>
          <a:lstStyle/>
          <a:p>
            <a:r>
              <a:rPr lang="en-GB" sz="3600" b="1" dirty="0" smtClean="0">
                <a:solidFill>
                  <a:srgbClr val="0070C0"/>
                </a:solidFill>
              </a:rPr>
              <a:t>Out with the old…</a:t>
            </a:r>
            <a:endParaRPr lang="en-GB" sz="3600" b="1" dirty="0">
              <a:solidFill>
                <a:srgbClr val="0070C0"/>
              </a:solidFill>
            </a:endParaRPr>
          </a:p>
        </p:txBody>
      </p:sp>
    </p:spTree>
    <p:extLst>
      <p:ext uri="{BB962C8B-B14F-4D97-AF65-F5344CB8AC3E}">
        <p14:creationId xmlns:p14="http://schemas.microsoft.com/office/powerpoint/2010/main" val="1432598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8746" y="1318846"/>
            <a:ext cx="8335108" cy="4536665"/>
          </a:xfrm>
          <a:prstGeom prst="rect">
            <a:avLst/>
          </a:prstGeom>
        </p:spPr>
        <p:txBody>
          <a:bodyPr wrap="square">
            <a:spAutoFit/>
          </a:bodyPr>
          <a:lstStyle/>
          <a:p>
            <a:r>
              <a:rPr lang="en-US" sz="2400" dirty="0" smtClean="0"/>
              <a:t>‘An </a:t>
            </a:r>
            <a:r>
              <a:rPr lang="en-US" sz="2400" dirty="0"/>
              <a:t>alternative approach, increasingly common internationally, focuses more directly on the expected outcomes of learning. Its proponents argue that learning is shaped by much more than individual subjects and syllabuses, and that fulfillment of the purposes of the curriculum requires approaches which are more directly relevant to emerging personal, social and economic needs. In this approach, the curriculum is often framed in terms of the key skills, capacities or competences that will be developed in children and young people</a:t>
            </a:r>
            <a:r>
              <a:rPr lang="en-US" sz="2400" dirty="0" smtClean="0"/>
              <a:t>.’</a:t>
            </a:r>
          </a:p>
          <a:p>
            <a:endParaRPr lang="en-US" sz="2800" dirty="0" smtClean="0"/>
          </a:p>
          <a:p>
            <a:r>
              <a:rPr lang="en-GB" sz="2800" dirty="0" smtClean="0"/>
              <a:t>				</a:t>
            </a:r>
            <a:r>
              <a:rPr lang="en-GB" sz="2400" dirty="0" smtClean="0"/>
              <a:t>(</a:t>
            </a:r>
            <a:r>
              <a:rPr lang="en-GB" sz="2400" dirty="0"/>
              <a:t>Successful Futures, 2015)</a:t>
            </a:r>
            <a:endParaRPr lang="en-US" sz="2400" dirty="0"/>
          </a:p>
          <a:p>
            <a:endParaRPr lang="en-US" dirty="0"/>
          </a:p>
        </p:txBody>
      </p:sp>
      <p:sp>
        <p:nvSpPr>
          <p:cNvPr id="3" name="TextBox 2"/>
          <p:cNvSpPr txBox="1"/>
          <p:nvPr/>
        </p:nvSpPr>
        <p:spPr>
          <a:xfrm>
            <a:off x="531628" y="272562"/>
            <a:ext cx="4312934" cy="646331"/>
          </a:xfrm>
          <a:prstGeom prst="rect">
            <a:avLst/>
          </a:prstGeom>
          <a:noFill/>
        </p:spPr>
        <p:txBody>
          <a:bodyPr wrap="square" rtlCol="0">
            <a:spAutoFit/>
          </a:bodyPr>
          <a:lstStyle/>
          <a:p>
            <a:r>
              <a:rPr lang="en-GB" sz="3600" b="1" dirty="0" smtClean="0">
                <a:solidFill>
                  <a:srgbClr val="0070C0"/>
                </a:solidFill>
              </a:rPr>
              <a:t>In with the new…</a:t>
            </a:r>
            <a:endParaRPr lang="en-GB" sz="3600" b="1" dirty="0">
              <a:solidFill>
                <a:srgbClr val="0070C0"/>
              </a:solidFill>
            </a:endParaRPr>
          </a:p>
        </p:txBody>
      </p:sp>
    </p:spTree>
    <p:extLst>
      <p:ext uri="{BB962C8B-B14F-4D97-AF65-F5344CB8AC3E}">
        <p14:creationId xmlns:p14="http://schemas.microsoft.com/office/powerpoint/2010/main" val="2330651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84124" y="483475"/>
            <a:ext cx="5068318" cy="4855780"/>
          </a:xfrm>
          <a:prstGeom prst="rect">
            <a:avLst/>
          </a:prstGeom>
        </p:spPr>
      </p:pic>
      <p:sp>
        <p:nvSpPr>
          <p:cNvPr id="3" name="TextBox 2"/>
          <p:cNvSpPr txBox="1"/>
          <p:nvPr/>
        </p:nvSpPr>
        <p:spPr>
          <a:xfrm>
            <a:off x="6164317" y="5154589"/>
            <a:ext cx="2769476" cy="369332"/>
          </a:xfrm>
          <a:prstGeom prst="rect">
            <a:avLst/>
          </a:prstGeom>
          <a:noFill/>
        </p:spPr>
        <p:txBody>
          <a:bodyPr wrap="square" rtlCol="0">
            <a:spAutoFit/>
          </a:bodyPr>
          <a:lstStyle/>
          <a:p>
            <a:r>
              <a:rPr lang="en-GB" dirty="0" smtClean="0"/>
              <a:t>(Successful Futures, 2015)</a:t>
            </a:r>
            <a:endParaRPr lang="en-US" dirty="0"/>
          </a:p>
        </p:txBody>
      </p:sp>
      <p:sp>
        <p:nvSpPr>
          <p:cNvPr id="4" name="TextBox 3"/>
          <p:cNvSpPr txBox="1"/>
          <p:nvPr/>
        </p:nvSpPr>
        <p:spPr>
          <a:xfrm>
            <a:off x="420414" y="388883"/>
            <a:ext cx="2874579" cy="1384995"/>
          </a:xfrm>
          <a:prstGeom prst="rect">
            <a:avLst/>
          </a:prstGeom>
          <a:noFill/>
        </p:spPr>
        <p:txBody>
          <a:bodyPr wrap="square" rtlCol="0">
            <a:spAutoFit/>
          </a:bodyPr>
          <a:lstStyle/>
          <a:p>
            <a:r>
              <a:rPr lang="en-GB" sz="2800" b="1" dirty="0" smtClean="0"/>
              <a:t>All children and young people will develop as…</a:t>
            </a:r>
            <a:endParaRPr lang="en-US" sz="2800" b="1" dirty="0"/>
          </a:p>
        </p:txBody>
      </p:sp>
    </p:spTree>
    <p:extLst>
      <p:ext uri="{BB962C8B-B14F-4D97-AF65-F5344CB8AC3E}">
        <p14:creationId xmlns:p14="http://schemas.microsoft.com/office/powerpoint/2010/main" val="2272242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25170" y="317464"/>
            <a:ext cx="6176605" cy="5350905"/>
          </a:xfrm>
          <a:prstGeom prst="rect">
            <a:avLst/>
          </a:prstGeom>
        </p:spPr>
      </p:pic>
      <p:sp>
        <p:nvSpPr>
          <p:cNvPr id="3" name="Rectangle 2"/>
          <p:cNvSpPr/>
          <p:nvPr/>
        </p:nvSpPr>
        <p:spPr>
          <a:xfrm>
            <a:off x="166048" y="383865"/>
            <a:ext cx="2927445" cy="3693319"/>
          </a:xfrm>
          <a:prstGeom prst="rect">
            <a:avLst/>
          </a:prstGeom>
        </p:spPr>
        <p:txBody>
          <a:bodyPr wrap="square">
            <a:spAutoFit/>
          </a:bodyPr>
          <a:lstStyle/>
          <a:p>
            <a:r>
              <a:rPr lang="en-GB" dirty="0" smtClean="0">
                <a:solidFill>
                  <a:srgbClr val="222222"/>
                </a:solidFill>
                <a:latin typeface="helvetica" panose="020B0604020202020204" pitchFamily="34" charset="0"/>
              </a:rPr>
              <a:t>Eight </a:t>
            </a:r>
            <a:r>
              <a:rPr lang="en-GB" dirty="0">
                <a:solidFill>
                  <a:srgbClr val="222222"/>
                </a:solidFill>
                <a:latin typeface="helvetica" panose="020B0604020202020204" pitchFamily="34" charset="0"/>
              </a:rPr>
              <a:t>learning areas of the </a:t>
            </a:r>
            <a:r>
              <a:rPr lang="en-GB" b="1" dirty="0">
                <a:solidFill>
                  <a:srgbClr val="222222"/>
                </a:solidFill>
                <a:latin typeface="helvetica" panose="020B0604020202020204" pitchFamily="34" charset="0"/>
              </a:rPr>
              <a:t>Australian Curriculum</a:t>
            </a:r>
            <a:r>
              <a:rPr lang="en-GB" dirty="0">
                <a:solidFill>
                  <a:srgbClr val="222222"/>
                </a:solidFill>
                <a:latin typeface="helvetica" panose="020B0604020202020204" pitchFamily="34" charset="0"/>
              </a:rPr>
              <a:t>: </a:t>
            </a:r>
            <a:endParaRPr lang="en-GB" dirty="0" smtClean="0">
              <a:solidFill>
                <a:srgbClr val="222222"/>
              </a:solidFill>
              <a:latin typeface="helvetica" panose="020B0604020202020204" pitchFamily="34" charset="0"/>
            </a:endParaRPr>
          </a:p>
          <a:p>
            <a:endParaRPr lang="en-GB" dirty="0">
              <a:solidFill>
                <a:srgbClr val="222222"/>
              </a:solidFill>
              <a:latin typeface="helvetica" panose="020B0604020202020204" pitchFamily="34" charset="0"/>
            </a:endParaRPr>
          </a:p>
          <a:p>
            <a:pPr marL="285750" indent="-285750">
              <a:buFont typeface="Arial" panose="020B0604020202020204" pitchFamily="34" charset="0"/>
              <a:buChar char="•"/>
            </a:pPr>
            <a:r>
              <a:rPr lang="en-GB" dirty="0" smtClean="0">
                <a:solidFill>
                  <a:srgbClr val="222222"/>
                </a:solidFill>
                <a:latin typeface="helvetica" panose="020B0604020202020204" pitchFamily="34" charset="0"/>
              </a:rPr>
              <a:t>English</a:t>
            </a:r>
          </a:p>
          <a:p>
            <a:pPr marL="285750" indent="-285750">
              <a:buFont typeface="Arial" panose="020B0604020202020204" pitchFamily="34" charset="0"/>
              <a:buChar char="•"/>
            </a:pPr>
            <a:r>
              <a:rPr lang="en-GB" dirty="0" smtClean="0">
                <a:solidFill>
                  <a:srgbClr val="222222"/>
                </a:solidFill>
                <a:latin typeface="helvetica" panose="020B0604020202020204" pitchFamily="34" charset="0"/>
              </a:rPr>
              <a:t>Mathematics</a:t>
            </a:r>
          </a:p>
          <a:p>
            <a:pPr marL="285750" indent="-285750">
              <a:buFont typeface="Arial" panose="020B0604020202020204" pitchFamily="34" charset="0"/>
              <a:buChar char="•"/>
            </a:pPr>
            <a:r>
              <a:rPr lang="en-GB" dirty="0" smtClean="0">
                <a:solidFill>
                  <a:srgbClr val="222222"/>
                </a:solidFill>
                <a:latin typeface="helvetica" panose="020B0604020202020204" pitchFamily="34" charset="0"/>
              </a:rPr>
              <a:t>Science</a:t>
            </a:r>
            <a:endParaRPr lang="en-GB" dirty="0">
              <a:solidFill>
                <a:srgbClr val="222222"/>
              </a:solidFill>
              <a:latin typeface="helvetica" panose="020B0604020202020204" pitchFamily="34" charset="0"/>
            </a:endParaRPr>
          </a:p>
          <a:p>
            <a:pPr marL="285750" indent="-285750">
              <a:buFont typeface="Arial" panose="020B0604020202020204" pitchFamily="34" charset="0"/>
              <a:buChar char="•"/>
            </a:pPr>
            <a:r>
              <a:rPr lang="en-GB" dirty="0" smtClean="0">
                <a:solidFill>
                  <a:srgbClr val="222222"/>
                </a:solidFill>
                <a:latin typeface="helvetica" panose="020B0604020202020204" pitchFamily="34" charset="0"/>
              </a:rPr>
              <a:t>Health </a:t>
            </a:r>
            <a:r>
              <a:rPr lang="en-GB" dirty="0">
                <a:solidFill>
                  <a:srgbClr val="222222"/>
                </a:solidFill>
                <a:latin typeface="helvetica" panose="020B0604020202020204" pitchFamily="34" charset="0"/>
              </a:rPr>
              <a:t>and Physical </a:t>
            </a:r>
            <a:r>
              <a:rPr lang="en-GB" dirty="0" smtClean="0">
                <a:solidFill>
                  <a:srgbClr val="222222"/>
                </a:solidFill>
                <a:latin typeface="helvetica" panose="020B0604020202020204" pitchFamily="34" charset="0"/>
              </a:rPr>
              <a:t>Education</a:t>
            </a:r>
          </a:p>
          <a:p>
            <a:pPr marL="285750" indent="-285750">
              <a:buFont typeface="Arial" panose="020B0604020202020204" pitchFamily="34" charset="0"/>
              <a:buChar char="•"/>
            </a:pPr>
            <a:r>
              <a:rPr lang="en-GB" dirty="0" smtClean="0">
                <a:solidFill>
                  <a:srgbClr val="222222"/>
                </a:solidFill>
                <a:latin typeface="helvetica" panose="020B0604020202020204" pitchFamily="34" charset="0"/>
              </a:rPr>
              <a:t>Humanities </a:t>
            </a:r>
            <a:r>
              <a:rPr lang="en-GB" dirty="0">
                <a:solidFill>
                  <a:srgbClr val="222222"/>
                </a:solidFill>
                <a:latin typeface="helvetica" panose="020B0604020202020204" pitchFamily="34" charset="0"/>
              </a:rPr>
              <a:t>and Social </a:t>
            </a:r>
            <a:r>
              <a:rPr lang="en-GB" dirty="0" smtClean="0">
                <a:solidFill>
                  <a:srgbClr val="222222"/>
                </a:solidFill>
                <a:latin typeface="helvetica" panose="020B0604020202020204" pitchFamily="34" charset="0"/>
              </a:rPr>
              <a:t>Sciences</a:t>
            </a:r>
          </a:p>
          <a:p>
            <a:pPr marL="285750" indent="-285750">
              <a:buFont typeface="Arial" panose="020B0604020202020204" pitchFamily="34" charset="0"/>
              <a:buChar char="•"/>
            </a:pPr>
            <a:r>
              <a:rPr lang="en-GB" dirty="0" smtClean="0">
                <a:solidFill>
                  <a:srgbClr val="222222"/>
                </a:solidFill>
                <a:latin typeface="helvetica" panose="020B0604020202020204" pitchFamily="34" charset="0"/>
              </a:rPr>
              <a:t>The Arts</a:t>
            </a:r>
          </a:p>
          <a:p>
            <a:pPr marL="285750" indent="-285750">
              <a:buFont typeface="Arial" panose="020B0604020202020204" pitchFamily="34" charset="0"/>
              <a:buChar char="•"/>
            </a:pPr>
            <a:r>
              <a:rPr lang="en-GB" dirty="0" smtClean="0">
                <a:solidFill>
                  <a:srgbClr val="222222"/>
                </a:solidFill>
                <a:latin typeface="helvetica" panose="020B0604020202020204" pitchFamily="34" charset="0"/>
              </a:rPr>
              <a:t>Technologies</a:t>
            </a:r>
            <a:endParaRPr lang="en-GB" dirty="0">
              <a:solidFill>
                <a:srgbClr val="222222"/>
              </a:solidFill>
              <a:latin typeface="helvetica" panose="020B0604020202020204" pitchFamily="34" charset="0"/>
            </a:endParaRPr>
          </a:p>
          <a:p>
            <a:pPr marL="285750" indent="-285750">
              <a:buFont typeface="Arial" panose="020B0604020202020204" pitchFamily="34" charset="0"/>
              <a:buChar char="•"/>
            </a:pPr>
            <a:r>
              <a:rPr lang="en-GB" dirty="0" smtClean="0">
                <a:solidFill>
                  <a:srgbClr val="222222"/>
                </a:solidFill>
                <a:latin typeface="helvetica" panose="020B0604020202020204" pitchFamily="34" charset="0"/>
              </a:rPr>
              <a:t>Languages</a:t>
            </a:r>
            <a:r>
              <a:rPr lang="en-GB" dirty="0">
                <a:solidFill>
                  <a:srgbClr val="222222"/>
                </a:solidFill>
                <a:latin typeface="helvetica" panose="020B0604020202020204" pitchFamily="34" charset="0"/>
              </a:rPr>
              <a:t>.</a:t>
            </a:r>
            <a:endParaRPr lang="en-GB" dirty="0"/>
          </a:p>
        </p:txBody>
      </p:sp>
      <p:sp>
        <p:nvSpPr>
          <p:cNvPr id="4" name="TextBox 3"/>
          <p:cNvSpPr txBox="1"/>
          <p:nvPr/>
        </p:nvSpPr>
        <p:spPr>
          <a:xfrm>
            <a:off x="2565779" y="5190699"/>
            <a:ext cx="1965277" cy="369332"/>
          </a:xfrm>
          <a:prstGeom prst="rect">
            <a:avLst/>
          </a:prstGeom>
          <a:noFill/>
        </p:spPr>
        <p:txBody>
          <a:bodyPr wrap="square" rtlCol="0">
            <a:spAutoFit/>
          </a:bodyPr>
          <a:lstStyle/>
          <a:p>
            <a:r>
              <a:rPr lang="en-GB" dirty="0" smtClean="0"/>
              <a:t>(ACARA, 2014)</a:t>
            </a:r>
            <a:endParaRPr lang="en-GB" dirty="0"/>
          </a:p>
        </p:txBody>
      </p:sp>
      <p:pic>
        <p:nvPicPr>
          <p:cNvPr id="1026" name="Picture 2" descr="Image result for australia fla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492" y="4153140"/>
            <a:ext cx="1406891" cy="1406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5227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52952" y="4708103"/>
            <a:ext cx="5328745" cy="307777"/>
          </a:xfrm>
          <a:prstGeom prst="rect">
            <a:avLst/>
          </a:prstGeom>
          <a:noFill/>
        </p:spPr>
        <p:txBody>
          <a:bodyPr wrap="square" rtlCol="0">
            <a:spAutoFit/>
          </a:bodyPr>
          <a:lstStyle/>
          <a:p>
            <a:r>
              <a:rPr lang="en-GB" sz="1400" dirty="0" smtClean="0"/>
              <a:t>(Education </a:t>
            </a:r>
            <a:r>
              <a:rPr lang="en-GB" sz="1400" dirty="0"/>
              <a:t>P</a:t>
            </a:r>
            <a:r>
              <a:rPr lang="en-GB" sz="1400" dirty="0" smtClean="0"/>
              <a:t>olicy in Japan: Building </a:t>
            </a:r>
            <a:r>
              <a:rPr lang="en-GB" sz="1400" dirty="0"/>
              <a:t>B</a:t>
            </a:r>
            <a:r>
              <a:rPr lang="en-GB" sz="1400" dirty="0" smtClean="0"/>
              <a:t>ridges </a:t>
            </a:r>
            <a:r>
              <a:rPr lang="en-GB" sz="1400" dirty="0"/>
              <a:t>T</a:t>
            </a:r>
            <a:r>
              <a:rPr lang="en-GB" sz="1400" dirty="0" smtClean="0"/>
              <a:t>owards 2030, OECD, 2018)</a:t>
            </a:r>
            <a:endParaRPr lang="en-US" sz="1400" dirty="0"/>
          </a:p>
        </p:txBody>
      </p:sp>
      <p:pic>
        <p:nvPicPr>
          <p:cNvPr id="2050" name="Picture 2" descr="Image result for japan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976" y="114060"/>
            <a:ext cx="1584434" cy="15844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660634" y="1310926"/>
            <a:ext cx="6668814" cy="3170099"/>
          </a:xfrm>
          <a:prstGeom prst="rect">
            <a:avLst/>
          </a:prstGeom>
          <a:noFill/>
        </p:spPr>
        <p:txBody>
          <a:bodyPr wrap="square" rtlCol="0">
            <a:spAutoFit/>
          </a:bodyPr>
          <a:lstStyle/>
          <a:p>
            <a:r>
              <a:rPr lang="en-GB" sz="2000" dirty="0" smtClean="0"/>
              <a:t>‘Japan’s curriculum reform is far-reaching… it sends a strong signal that student success in the 21</a:t>
            </a:r>
            <a:r>
              <a:rPr lang="en-GB" sz="2000" baseline="30000" dirty="0" smtClean="0"/>
              <a:t>st</a:t>
            </a:r>
            <a:r>
              <a:rPr lang="en-GB" sz="2000" dirty="0" smtClean="0"/>
              <a:t> Century is not just about academic knowledge, </a:t>
            </a:r>
            <a:r>
              <a:rPr lang="en-GB" sz="2000" b="1" dirty="0" smtClean="0"/>
              <a:t>but also about character qualities involved in achieving goals</a:t>
            </a:r>
            <a:r>
              <a:rPr lang="en-GB" sz="2000" dirty="0" smtClean="0"/>
              <a:t>, living and working with others and managing emotions, such as perseverance, perspective taking, mindfulness, ethics, courage or leadership… the broad educational objectives of the Japanese curriculum also stress </a:t>
            </a:r>
            <a:r>
              <a:rPr lang="en-GB" sz="2000" b="1" dirty="0" smtClean="0"/>
              <a:t>the importance of fundamental knowledge and technical skills </a:t>
            </a:r>
            <a:r>
              <a:rPr lang="en-GB" sz="2000" dirty="0" smtClean="0"/>
              <a:t>and the need to foster skills to think, make judgements and express oneself effectively.’</a:t>
            </a:r>
            <a:endParaRPr lang="en-US" sz="2000" dirty="0"/>
          </a:p>
        </p:txBody>
      </p:sp>
    </p:spTree>
    <p:extLst>
      <p:ext uri="{BB962C8B-B14F-4D97-AF65-F5344CB8AC3E}">
        <p14:creationId xmlns:p14="http://schemas.microsoft.com/office/powerpoint/2010/main" val="459883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5778" y="1104692"/>
            <a:ext cx="7152291" cy="3908762"/>
          </a:xfrm>
          <a:prstGeom prst="rect">
            <a:avLst/>
          </a:prstGeom>
          <a:noFill/>
        </p:spPr>
        <p:txBody>
          <a:bodyPr wrap="square" rtlCol="0">
            <a:spAutoFit/>
          </a:bodyPr>
          <a:lstStyle/>
          <a:p>
            <a:r>
              <a:rPr lang="en-GB" sz="2400" dirty="0" smtClean="0"/>
              <a:t>‘Success in education is no longer about reproducing content knowledge, but about extrapolating from what we know and applying that knowledge creatively in novel situations; it is also about thinking across the boundaries of disciplines. Everyone can search for – and usually find – information on the Internet; the rewards now accrue to those who know what to do with that knowledge.’</a:t>
            </a:r>
          </a:p>
          <a:p>
            <a:endParaRPr lang="en-GB" sz="2800" dirty="0"/>
          </a:p>
          <a:p>
            <a:r>
              <a:rPr lang="en-GB" sz="2800" dirty="0" smtClean="0"/>
              <a:t>					</a:t>
            </a:r>
            <a:r>
              <a:rPr lang="en-GB" sz="2000" dirty="0" smtClean="0"/>
              <a:t>(</a:t>
            </a:r>
            <a:r>
              <a:rPr lang="en-GB" sz="2000" dirty="0" err="1" smtClean="0"/>
              <a:t>Schleicher</a:t>
            </a:r>
            <a:r>
              <a:rPr lang="en-GB" sz="2000" dirty="0" smtClean="0"/>
              <a:t>, 2018)</a:t>
            </a:r>
            <a:endParaRPr lang="en-US" sz="2000" dirty="0"/>
          </a:p>
        </p:txBody>
      </p:sp>
    </p:spTree>
    <p:extLst>
      <p:ext uri="{BB962C8B-B14F-4D97-AF65-F5344CB8AC3E}">
        <p14:creationId xmlns:p14="http://schemas.microsoft.com/office/powerpoint/2010/main" val="2929880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7554" y="1197903"/>
            <a:ext cx="7860632" cy="4678204"/>
          </a:xfrm>
          <a:prstGeom prst="rect">
            <a:avLst/>
          </a:prstGeom>
          <a:noFill/>
        </p:spPr>
        <p:txBody>
          <a:bodyPr wrap="square" rtlCol="0">
            <a:spAutoFit/>
          </a:bodyPr>
          <a:lstStyle/>
          <a:p>
            <a:r>
              <a:rPr lang="en-GB" sz="1600" b="1" dirty="0" smtClean="0"/>
              <a:t>Ontario: </a:t>
            </a:r>
            <a:r>
              <a:rPr lang="en-GB" sz="1600" dirty="0"/>
              <a:t>Creating and </a:t>
            </a:r>
            <a:r>
              <a:rPr lang="en-GB" sz="1600" dirty="0" smtClean="0"/>
              <a:t>Presenting; Reflecting</a:t>
            </a:r>
            <a:r>
              <a:rPr lang="en-GB" sz="1600" dirty="0"/>
              <a:t>, Responding and </a:t>
            </a:r>
            <a:r>
              <a:rPr lang="en-GB" sz="1600" dirty="0" smtClean="0"/>
              <a:t>Analysing; Exploring </a:t>
            </a:r>
            <a:r>
              <a:rPr lang="en-GB" sz="1600" dirty="0"/>
              <a:t>Forms and Cultural Context </a:t>
            </a:r>
            <a:endParaRPr lang="en-GB" sz="1600" dirty="0" smtClean="0"/>
          </a:p>
          <a:p>
            <a:endParaRPr lang="en-GB" sz="1600" dirty="0"/>
          </a:p>
          <a:p>
            <a:r>
              <a:rPr lang="en-US" sz="1600" b="1" dirty="0" smtClean="0"/>
              <a:t>New Zealand: </a:t>
            </a:r>
            <a:r>
              <a:rPr lang="en-GB" sz="1600" dirty="0"/>
              <a:t>Understanding the Arts in </a:t>
            </a:r>
            <a:r>
              <a:rPr lang="en-GB" sz="1600" dirty="0" smtClean="0"/>
              <a:t>Context; </a:t>
            </a:r>
            <a:r>
              <a:rPr lang="en-GB" sz="1600" dirty="0"/>
              <a:t>Developing Practical Knowledge in the </a:t>
            </a:r>
            <a:r>
              <a:rPr lang="en-GB" sz="1600" dirty="0" smtClean="0"/>
              <a:t>Arts; </a:t>
            </a:r>
            <a:r>
              <a:rPr lang="en-GB" sz="1600" dirty="0"/>
              <a:t>Developing Ideas in the </a:t>
            </a:r>
            <a:r>
              <a:rPr lang="en-GB" sz="1600" dirty="0" smtClean="0"/>
              <a:t>Arts; </a:t>
            </a:r>
            <a:r>
              <a:rPr lang="en-GB" sz="1600" dirty="0"/>
              <a:t>Communicating and Interpreting in the </a:t>
            </a:r>
            <a:r>
              <a:rPr lang="en-GB" sz="1600" dirty="0" smtClean="0"/>
              <a:t>Arts</a:t>
            </a:r>
            <a:endParaRPr lang="en-GB" sz="1600" dirty="0"/>
          </a:p>
          <a:p>
            <a:endParaRPr lang="en-GB" sz="1600" dirty="0"/>
          </a:p>
          <a:p>
            <a:r>
              <a:rPr lang="en-US" sz="1600" b="1" dirty="0" smtClean="0"/>
              <a:t>Australia:</a:t>
            </a:r>
            <a:r>
              <a:rPr lang="en-US" sz="1600" dirty="0" smtClean="0"/>
              <a:t> Making </a:t>
            </a:r>
            <a:r>
              <a:rPr lang="en-US" sz="1600" dirty="0"/>
              <a:t>and </a:t>
            </a:r>
            <a:r>
              <a:rPr lang="en-US" sz="1600" dirty="0" smtClean="0"/>
              <a:t>responding; Languages</a:t>
            </a:r>
            <a:r>
              <a:rPr lang="en-US" sz="1600" dirty="0"/>
              <a:t>, symbols, techniques, processes, skills of the </a:t>
            </a:r>
            <a:r>
              <a:rPr lang="en-US" sz="1600" dirty="0" smtClean="0"/>
              <a:t>arts; Creativity</a:t>
            </a:r>
            <a:r>
              <a:rPr lang="en-US" sz="1600" dirty="0"/>
              <a:t>, critical </a:t>
            </a:r>
            <a:r>
              <a:rPr lang="en-US" sz="1600" dirty="0" smtClean="0"/>
              <a:t>thinking; Local </a:t>
            </a:r>
            <a:r>
              <a:rPr lang="en-US" sz="1600" dirty="0"/>
              <a:t>and regional </a:t>
            </a:r>
            <a:r>
              <a:rPr lang="en-US" sz="1600" dirty="0" smtClean="0"/>
              <a:t>cultures; Design </a:t>
            </a:r>
            <a:r>
              <a:rPr lang="en-US" sz="1600" dirty="0"/>
              <a:t>as a common fundamental </a:t>
            </a:r>
            <a:r>
              <a:rPr lang="en-US" sz="1600" dirty="0" smtClean="0"/>
              <a:t>strategy</a:t>
            </a:r>
          </a:p>
          <a:p>
            <a:endParaRPr lang="en-GB" sz="1600" dirty="0"/>
          </a:p>
          <a:p>
            <a:r>
              <a:rPr lang="en-GB" sz="1600" b="1" dirty="0"/>
              <a:t>Quebec:</a:t>
            </a:r>
            <a:r>
              <a:rPr lang="en-GB" sz="1600" dirty="0"/>
              <a:t> To produce individual works in the visual arts; </a:t>
            </a:r>
            <a:r>
              <a:rPr lang="en-GB" sz="1600" dirty="0" smtClean="0"/>
              <a:t>To </a:t>
            </a:r>
            <a:r>
              <a:rPr lang="en-GB" sz="1600" dirty="0"/>
              <a:t>produce media works in the visual arts;  </a:t>
            </a:r>
            <a:r>
              <a:rPr lang="en-GB" sz="1600" dirty="0" smtClean="0"/>
              <a:t>To </a:t>
            </a:r>
            <a:r>
              <a:rPr lang="en-GB" sz="1600" dirty="0"/>
              <a:t>appreciate works of art, traditional artistic objects, media images, personal productions and those of </a:t>
            </a:r>
            <a:r>
              <a:rPr lang="en-GB" sz="1600" dirty="0" smtClean="0"/>
              <a:t>classmates</a:t>
            </a:r>
            <a:endParaRPr lang="en-GB" sz="1600" dirty="0"/>
          </a:p>
          <a:p>
            <a:endParaRPr lang="en-US" sz="1600" dirty="0"/>
          </a:p>
          <a:p>
            <a:r>
              <a:rPr lang="en-US" sz="1600" b="1" dirty="0"/>
              <a:t>British Columbia: </a:t>
            </a:r>
            <a:r>
              <a:rPr lang="en-US" sz="1600" dirty="0"/>
              <a:t>Broad competencies called ‘big ideas’ that become more complex and challenging as students progress from year to year</a:t>
            </a:r>
          </a:p>
          <a:p>
            <a:endParaRPr lang="en-US" dirty="0"/>
          </a:p>
          <a:p>
            <a:endParaRPr lang="en-US" sz="2400" dirty="0"/>
          </a:p>
        </p:txBody>
      </p:sp>
      <p:sp>
        <p:nvSpPr>
          <p:cNvPr id="3" name="Rectangle 2"/>
          <p:cNvSpPr/>
          <p:nvPr/>
        </p:nvSpPr>
        <p:spPr>
          <a:xfrm>
            <a:off x="1251334" y="127509"/>
            <a:ext cx="6847067" cy="830997"/>
          </a:xfrm>
          <a:prstGeom prst="rect">
            <a:avLst/>
          </a:prstGeom>
        </p:spPr>
        <p:txBody>
          <a:bodyPr wrap="none">
            <a:spAutoFit/>
          </a:bodyPr>
          <a:lstStyle/>
          <a:p>
            <a:r>
              <a:rPr lang="en-US" sz="2400" b="1" dirty="0" smtClean="0">
                <a:latin typeface="Calibri" panose="020F0502020204030204" pitchFamily="34" charset="0"/>
                <a:ea typeface="Calibri" panose="020F0502020204030204" pitchFamily="34" charset="0"/>
                <a:cs typeface="Times New Roman" panose="02020603050405020304" pitchFamily="18" charset="0"/>
              </a:rPr>
              <a:t>International curricular </a:t>
            </a:r>
            <a:r>
              <a:rPr lang="en-US" sz="2400" b="1" dirty="0">
                <a:latin typeface="Calibri" panose="020F0502020204030204" pitchFamily="34" charset="0"/>
                <a:ea typeface="Calibri" panose="020F0502020204030204" pitchFamily="34" charset="0"/>
                <a:cs typeface="Times New Roman" panose="02020603050405020304" pitchFamily="18" charset="0"/>
              </a:rPr>
              <a:t>and progression </a:t>
            </a:r>
            <a:r>
              <a:rPr lang="en-US" sz="2400" b="1" dirty="0" smtClean="0">
                <a:latin typeface="Calibri" panose="020F0502020204030204" pitchFamily="34" charset="0"/>
                <a:ea typeface="Calibri" panose="020F0502020204030204" pitchFamily="34" charset="0"/>
                <a:cs typeface="Times New Roman" panose="02020603050405020304" pitchFamily="18" charset="0"/>
              </a:rPr>
              <a:t>frameworks</a:t>
            </a:r>
          </a:p>
          <a:p>
            <a:pPr algn="ctr"/>
            <a:r>
              <a:rPr lang="en-US" sz="2400" b="1" dirty="0" smtClean="0">
                <a:latin typeface="Calibri" panose="020F0502020204030204" pitchFamily="34" charset="0"/>
                <a:ea typeface="Calibri" panose="020F0502020204030204" pitchFamily="34" charset="0"/>
                <a:cs typeface="Times New Roman" panose="02020603050405020304" pitchFamily="18" charset="0"/>
              </a:rPr>
              <a:t>(the Arts) </a:t>
            </a:r>
            <a:endParaRPr lang="en-US" sz="2400" b="1" dirty="0"/>
          </a:p>
        </p:txBody>
      </p:sp>
      <p:pic>
        <p:nvPicPr>
          <p:cNvPr id="1026" name="Picture 2" descr="Image result for glob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91328">
            <a:off x="147696" y="114020"/>
            <a:ext cx="1099715" cy="1099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211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5108" y="1694564"/>
            <a:ext cx="7360030" cy="3139321"/>
          </a:xfrm>
          <a:prstGeom prst="rect">
            <a:avLst/>
          </a:prstGeom>
        </p:spPr>
        <p:txBody>
          <a:bodyPr wrap="square">
            <a:spAutoFit/>
          </a:bodyPr>
          <a:lstStyle/>
          <a:p>
            <a:r>
              <a:rPr lang="en-GB" b="1" dirty="0" smtClean="0"/>
              <a:t>British Columbia:  </a:t>
            </a:r>
            <a:r>
              <a:rPr lang="en-GB" dirty="0" smtClean="0"/>
              <a:t>Not </a:t>
            </a:r>
            <a:r>
              <a:rPr lang="en-GB" dirty="0"/>
              <a:t>Yet Within Expectations, Meets </a:t>
            </a:r>
            <a:r>
              <a:rPr lang="en-GB" dirty="0" smtClean="0"/>
              <a:t>Expectations, Fully </a:t>
            </a:r>
            <a:r>
              <a:rPr lang="en-GB" dirty="0"/>
              <a:t>Meets </a:t>
            </a:r>
            <a:r>
              <a:rPr lang="en-GB" dirty="0" smtClean="0"/>
              <a:t>Expectations, Exceeds Expectations</a:t>
            </a:r>
          </a:p>
          <a:p>
            <a:endParaRPr lang="en-GB" dirty="0"/>
          </a:p>
          <a:p>
            <a:r>
              <a:rPr lang="en-GB" b="1" dirty="0" smtClean="0"/>
              <a:t>Ontario: </a:t>
            </a:r>
            <a:r>
              <a:rPr lang="en-GB" dirty="0" smtClean="0"/>
              <a:t>Mark </a:t>
            </a:r>
            <a:r>
              <a:rPr lang="en-GB" dirty="0"/>
              <a:t>1 = limited effectiveness, 2 = some effectiveness, 3 = considerable </a:t>
            </a:r>
            <a:r>
              <a:rPr lang="en-GB" dirty="0" smtClean="0"/>
              <a:t>effectiveness, </a:t>
            </a:r>
            <a:r>
              <a:rPr lang="en-GB" dirty="0"/>
              <a:t>4 = a high degree of effectiveness or thorough </a:t>
            </a:r>
            <a:r>
              <a:rPr lang="en-GB" dirty="0" smtClean="0"/>
              <a:t>effectiveness</a:t>
            </a:r>
          </a:p>
          <a:p>
            <a:endParaRPr lang="en-GB" dirty="0"/>
          </a:p>
          <a:p>
            <a:r>
              <a:rPr lang="en-GB" b="1" dirty="0" smtClean="0"/>
              <a:t>Australia &amp; New Zealand: </a:t>
            </a:r>
            <a:r>
              <a:rPr lang="en-GB" dirty="0" smtClean="0"/>
              <a:t>Ungraded </a:t>
            </a:r>
            <a:r>
              <a:rPr lang="en-GB" dirty="0"/>
              <a:t>descriptions of complex achievement and interacting </a:t>
            </a:r>
            <a:r>
              <a:rPr lang="en-GB" dirty="0" smtClean="0"/>
              <a:t>skills</a:t>
            </a:r>
            <a:endParaRPr lang="en-GB" dirty="0"/>
          </a:p>
          <a:p>
            <a:endParaRPr lang="en-GB" dirty="0"/>
          </a:p>
          <a:p>
            <a:r>
              <a:rPr lang="en-GB" b="1" dirty="0" smtClean="0"/>
              <a:t>Wales:</a:t>
            </a:r>
            <a:r>
              <a:rPr lang="en-GB" dirty="0" smtClean="0"/>
              <a:t> ‘</a:t>
            </a:r>
            <a:r>
              <a:rPr lang="en-GB" dirty="0"/>
              <a:t>I </a:t>
            </a:r>
            <a:r>
              <a:rPr lang="en-GB" dirty="0" smtClean="0"/>
              <a:t>can</a:t>
            </a:r>
            <a:r>
              <a:rPr lang="en-GB" dirty="0"/>
              <a:t>’ </a:t>
            </a:r>
            <a:r>
              <a:rPr lang="en-GB" dirty="0" smtClean="0"/>
              <a:t>statements, based on What Matters and Progression Steps</a:t>
            </a:r>
            <a:endParaRPr lang="en-US" dirty="0"/>
          </a:p>
        </p:txBody>
      </p:sp>
      <p:sp>
        <p:nvSpPr>
          <p:cNvPr id="3" name="TextBox 2"/>
          <p:cNvSpPr txBox="1"/>
          <p:nvPr/>
        </p:nvSpPr>
        <p:spPr>
          <a:xfrm>
            <a:off x="1882585" y="645597"/>
            <a:ext cx="5665076" cy="461665"/>
          </a:xfrm>
          <a:prstGeom prst="rect">
            <a:avLst/>
          </a:prstGeom>
          <a:noFill/>
        </p:spPr>
        <p:txBody>
          <a:bodyPr wrap="square" rtlCol="0">
            <a:spAutoFit/>
          </a:bodyPr>
          <a:lstStyle/>
          <a:p>
            <a:r>
              <a:rPr lang="en-GB" sz="2400" b="1" dirty="0" smtClean="0"/>
              <a:t>Assessment </a:t>
            </a:r>
            <a:r>
              <a:rPr lang="en-GB" sz="2400" b="1" dirty="0" smtClean="0"/>
              <a:t>systems – differing approaches</a:t>
            </a:r>
            <a:endParaRPr lang="en-US" sz="2400" b="1" dirty="0"/>
          </a:p>
        </p:txBody>
      </p:sp>
      <p:pic>
        <p:nvPicPr>
          <p:cNvPr id="4" name="Picture 2" descr="Image result for glob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91328">
            <a:off x="75056" y="100994"/>
            <a:ext cx="1099715" cy="1099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691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0364" y="404037"/>
            <a:ext cx="8123274" cy="4890978"/>
          </a:xfrm>
          <a:prstGeom prst="rect">
            <a:avLst/>
          </a:prstGeom>
          <a:ln>
            <a:noFill/>
          </a:ln>
          <a:effectLst>
            <a:softEdge rad="112500"/>
          </a:effectLst>
        </p:spPr>
      </p:pic>
    </p:spTree>
    <p:extLst>
      <p:ext uri="{BB962C8B-B14F-4D97-AF65-F5344CB8AC3E}">
        <p14:creationId xmlns:p14="http://schemas.microsoft.com/office/powerpoint/2010/main" val="1751576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8857" y="837683"/>
            <a:ext cx="8814390" cy="4832092"/>
          </a:xfrm>
          <a:prstGeom prst="rect">
            <a:avLst/>
          </a:prstGeom>
          <a:noFill/>
        </p:spPr>
        <p:txBody>
          <a:bodyPr wrap="square" rtlCol="0">
            <a:spAutoFit/>
          </a:bodyPr>
          <a:lstStyle/>
          <a:p>
            <a:pPr marL="342900" indent="-342900" algn="just">
              <a:buFont typeface="Wingdings" panose="05000000000000000000" pitchFamily="2" charset="2"/>
              <a:buChar char="§"/>
            </a:pPr>
            <a:r>
              <a:rPr lang="en-GB" sz="2200" dirty="0" smtClean="0"/>
              <a:t>The capacity of actors to ‘critically shape their responses to problematic situations’														 </a:t>
            </a:r>
            <a:r>
              <a:rPr lang="en-GB" sz="2200" b="1" dirty="0" smtClean="0"/>
              <a:t>(</a:t>
            </a:r>
            <a:r>
              <a:rPr lang="en-GB" sz="2200" b="1" dirty="0" err="1" smtClean="0"/>
              <a:t>Biesta</a:t>
            </a:r>
            <a:r>
              <a:rPr lang="en-GB" sz="2200" b="1" dirty="0" smtClean="0"/>
              <a:t> &amp; </a:t>
            </a:r>
            <a:r>
              <a:rPr lang="en-GB" sz="2200" b="1" dirty="0" err="1" smtClean="0"/>
              <a:t>Tedder</a:t>
            </a:r>
            <a:r>
              <a:rPr lang="en-GB" sz="2200" b="1" dirty="0" smtClean="0"/>
              <a:t>, 2006)</a:t>
            </a:r>
          </a:p>
          <a:p>
            <a:pPr marL="342900" indent="-342900" algn="just">
              <a:buFont typeface="Wingdings" panose="05000000000000000000" pitchFamily="2" charset="2"/>
              <a:buChar char="§"/>
            </a:pPr>
            <a:endParaRPr lang="en-GB" sz="2200" dirty="0"/>
          </a:p>
          <a:p>
            <a:pPr marL="342900" indent="-342900" algn="just">
              <a:buFont typeface="Wingdings" panose="05000000000000000000" pitchFamily="2" charset="2"/>
              <a:buChar char="§"/>
            </a:pPr>
            <a:r>
              <a:rPr lang="en-GB" sz="2200" dirty="0" smtClean="0"/>
              <a:t>The ‘capacity for autonomous action… [independent] of the determining constraints of social structure’ 									</a:t>
            </a:r>
            <a:r>
              <a:rPr lang="en-GB" sz="2200" b="1" dirty="0" smtClean="0"/>
              <a:t>(Calhoun, cited in </a:t>
            </a:r>
            <a:r>
              <a:rPr lang="en-GB" sz="2200" b="1" dirty="0" err="1" smtClean="0"/>
              <a:t>Biesta</a:t>
            </a:r>
            <a:r>
              <a:rPr lang="en-GB" sz="2200" b="1" dirty="0" smtClean="0"/>
              <a:t> &amp; </a:t>
            </a:r>
            <a:r>
              <a:rPr lang="en-GB" sz="2200" b="1" dirty="0" err="1" smtClean="0"/>
              <a:t>Tedder</a:t>
            </a:r>
            <a:r>
              <a:rPr lang="en-GB" sz="2200" b="1" dirty="0" smtClean="0"/>
              <a:t>, 2006)</a:t>
            </a:r>
          </a:p>
          <a:p>
            <a:pPr marL="342900" indent="-342900" algn="just">
              <a:buFont typeface="Wingdings" panose="05000000000000000000" pitchFamily="2" charset="2"/>
              <a:buChar char="§"/>
            </a:pPr>
            <a:endParaRPr lang="en-GB" sz="2200" b="1" dirty="0" smtClean="0"/>
          </a:p>
          <a:p>
            <a:pPr marL="342900" indent="-342900" algn="just">
              <a:buFont typeface="Wingdings" panose="05000000000000000000" pitchFamily="2" charset="2"/>
              <a:buChar char="§"/>
            </a:pPr>
            <a:r>
              <a:rPr lang="en-GB" sz="2200" dirty="0" smtClean="0"/>
              <a:t>‘a </a:t>
            </a:r>
            <a:r>
              <a:rPr lang="en-GB" sz="2200" dirty="0"/>
              <a:t>temporally embedded process of social engagement, informed by the past (in its habitual aspect), but also oriented toward the future (as a capacity to imagine alternative possibilities) and towards the present (as a capacity to contextualise past habits and future projects with the contingencies of the moment</a:t>
            </a:r>
            <a:r>
              <a:rPr lang="en-GB" sz="2200" dirty="0" smtClean="0"/>
              <a:t>).’ </a:t>
            </a:r>
          </a:p>
          <a:p>
            <a:pPr algn="just"/>
            <a:r>
              <a:rPr lang="en-GB" sz="2200" dirty="0"/>
              <a:t>	</a:t>
            </a:r>
            <a:r>
              <a:rPr lang="en-GB" sz="2200" dirty="0" smtClean="0"/>
              <a:t>				(</a:t>
            </a:r>
            <a:r>
              <a:rPr lang="en-GB" sz="2200" b="1" dirty="0" err="1" smtClean="0"/>
              <a:t>Emirbayer</a:t>
            </a:r>
            <a:r>
              <a:rPr lang="en-GB" sz="2200" b="1" dirty="0" smtClean="0"/>
              <a:t> </a:t>
            </a:r>
            <a:r>
              <a:rPr lang="en-GB" sz="2200" b="1" dirty="0"/>
              <a:t>and </a:t>
            </a:r>
            <a:r>
              <a:rPr lang="en-GB" sz="2200" b="1" dirty="0" err="1" smtClean="0"/>
              <a:t>Mische</a:t>
            </a:r>
            <a:r>
              <a:rPr lang="en-GB" sz="2200" b="1" dirty="0" smtClean="0"/>
              <a:t>, 1998)</a:t>
            </a:r>
            <a:endParaRPr lang="en-US" sz="2200" b="1" dirty="0"/>
          </a:p>
        </p:txBody>
      </p:sp>
      <p:sp>
        <p:nvSpPr>
          <p:cNvPr id="3" name="TextBox 2"/>
          <p:cNvSpPr txBox="1"/>
          <p:nvPr/>
        </p:nvSpPr>
        <p:spPr>
          <a:xfrm>
            <a:off x="1424762" y="159488"/>
            <a:ext cx="6166884" cy="523220"/>
          </a:xfrm>
          <a:prstGeom prst="rect">
            <a:avLst/>
          </a:prstGeom>
          <a:noFill/>
        </p:spPr>
        <p:txBody>
          <a:bodyPr wrap="square" rtlCol="0">
            <a:spAutoFit/>
          </a:bodyPr>
          <a:lstStyle/>
          <a:p>
            <a:pPr algn="ctr"/>
            <a:r>
              <a:rPr lang="en-GB" sz="2800" b="1" dirty="0" smtClean="0"/>
              <a:t>Teacher Agency</a:t>
            </a:r>
            <a:endParaRPr lang="en-US" sz="2800" b="1" dirty="0"/>
          </a:p>
        </p:txBody>
      </p:sp>
    </p:spTree>
    <p:extLst>
      <p:ext uri="{BB962C8B-B14F-4D97-AF65-F5344CB8AC3E}">
        <p14:creationId xmlns:p14="http://schemas.microsoft.com/office/powerpoint/2010/main" val="990551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2907" y="925684"/>
            <a:ext cx="7683838" cy="3477875"/>
          </a:xfrm>
          <a:prstGeom prst="rect">
            <a:avLst/>
          </a:prstGeom>
        </p:spPr>
        <p:txBody>
          <a:bodyPr wrap="square">
            <a:spAutoFit/>
          </a:bodyPr>
          <a:lstStyle/>
          <a:p>
            <a:r>
              <a:rPr lang="en-GB" sz="2000" dirty="0" smtClean="0"/>
              <a:t>‘The </a:t>
            </a:r>
            <a:r>
              <a:rPr lang="en-GB" sz="2000" dirty="0"/>
              <a:t>promotion of teacher agency </a:t>
            </a:r>
            <a:r>
              <a:rPr lang="en-GB" sz="2000" dirty="0" smtClean="0"/>
              <a:t>is… not </a:t>
            </a:r>
            <a:r>
              <a:rPr lang="en-GB" sz="2000" dirty="0"/>
              <a:t>solely a matter of enhancing individual capacity, but also requires change to the </a:t>
            </a:r>
            <a:r>
              <a:rPr lang="en-GB" sz="2000" b="1" dirty="0"/>
              <a:t>cultural and structural conditions</a:t>
            </a:r>
            <a:r>
              <a:rPr lang="en-GB" sz="2000" dirty="0"/>
              <a:t> within which teachers work. This includes developing spaces for </a:t>
            </a:r>
            <a:r>
              <a:rPr lang="en-GB" sz="2000" b="1" dirty="0"/>
              <a:t>generative dialogue </a:t>
            </a:r>
            <a:r>
              <a:rPr lang="en-GB" sz="2000" dirty="0"/>
              <a:t>(</a:t>
            </a:r>
            <a:r>
              <a:rPr lang="en-GB" sz="2000" dirty="0" err="1"/>
              <a:t>Imants</a:t>
            </a:r>
            <a:r>
              <a:rPr lang="en-GB" sz="2000" dirty="0"/>
              <a:t>, 2005), </a:t>
            </a:r>
            <a:r>
              <a:rPr lang="en-GB" sz="2000" b="1" dirty="0"/>
              <a:t>establishing substantive relationships</a:t>
            </a:r>
            <a:r>
              <a:rPr lang="en-GB" sz="2000" dirty="0"/>
              <a:t> in schools (see Priestley, </a:t>
            </a:r>
            <a:r>
              <a:rPr lang="en-GB" sz="2000" dirty="0" err="1"/>
              <a:t>Biesta</a:t>
            </a:r>
            <a:r>
              <a:rPr lang="en-GB" sz="2000" dirty="0"/>
              <a:t> &amp; Robinson, 2012) and </a:t>
            </a:r>
            <a:r>
              <a:rPr lang="en-GB" sz="2000" b="1" dirty="0"/>
              <a:t>tackling the performative cultures </a:t>
            </a:r>
            <a:r>
              <a:rPr lang="en-GB" sz="2000" dirty="0"/>
              <a:t>that act as an inhibitor to innovation (Keddie, Mills &amp; </a:t>
            </a:r>
            <a:r>
              <a:rPr lang="en-GB" sz="2000" dirty="0" err="1"/>
              <a:t>Pendergast</a:t>
            </a:r>
            <a:r>
              <a:rPr lang="en-GB" sz="2000" dirty="0"/>
              <a:t>, 2011</a:t>
            </a:r>
            <a:r>
              <a:rPr lang="en-GB" sz="2000" dirty="0" smtClean="0"/>
              <a:t>). </a:t>
            </a:r>
            <a:r>
              <a:rPr lang="en-GB" sz="2000" dirty="0"/>
              <a:t>In short, this is about creating </a:t>
            </a:r>
            <a:r>
              <a:rPr lang="en-GB" sz="2000" b="1" dirty="0"/>
              <a:t>a collegial culture where innovation is encouraged </a:t>
            </a:r>
            <a:r>
              <a:rPr lang="en-GB" sz="2000" dirty="0"/>
              <a:t>and where teachers are enabled to act as agents of change</a:t>
            </a:r>
            <a:r>
              <a:rPr lang="en-GB" sz="2000" dirty="0" smtClean="0"/>
              <a:t>.’</a:t>
            </a:r>
            <a:endParaRPr lang="en-GB" sz="2000" dirty="0"/>
          </a:p>
          <a:p>
            <a:endParaRPr lang="en-GB" sz="2000" dirty="0"/>
          </a:p>
          <a:p>
            <a:r>
              <a:rPr lang="en-GB" sz="2000" dirty="0" smtClean="0"/>
              <a:t>					(Priestley &amp; Minty, 2013)</a:t>
            </a:r>
            <a:endParaRPr lang="en-US" sz="2000" dirty="0"/>
          </a:p>
        </p:txBody>
      </p:sp>
    </p:spTree>
    <p:extLst>
      <p:ext uri="{BB962C8B-B14F-4D97-AF65-F5344CB8AC3E}">
        <p14:creationId xmlns:p14="http://schemas.microsoft.com/office/powerpoint/2010/main" val="2084663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3346" y="493215"/>
            <a:ext cx="7279420" cy="2308324"/>
          </a:xfrm>
          <a:prstGeom prst="rect">
            <a:avLst/>
          </a:prstGeom>
        </p:spPr>
        <p:txBody>
          <a:bodyPr wrap="square">
            <a:spAutoFit/>
          </a:bodyPr>
          <a:lstStyle/>
          <a:p>
            <a:r>
              <a:rPr lang="en-GB" sz="2400" b="1" dirty="0" smtClean="0"/>
              <a:t>Flexibility</a:t>
            </a:r>
          </a:p>
          <a:p>
            <a:r>
              <a:rPr lang="en-GB" sz="2400" dirty="0" smtClean="0"/>
              <a:t>The </a:t>
            </a:r>
            <a:r>
              <a:rPr lang="en-GB" sz="2400" dirty="0"/>
              <a:t>concept of "curriculum" should be developed from "predetermined and static" to "adaptable and dynamic". Schools and teachers should be able to update and align the curriculum to reflect evolving societal requirements as well as individual learning needs</a:t>
            </a:r>
            <a:endParaRPr lang="en-US" sz="2400" dirty="0"/>
          </a:p>
        </p:txBody>
      </p:sp>
      <p:sp>
        <p:nvSpPr>
          <p:cNvPr id="6" name="Rectangle 5"/>
          <p:cNvSpPr/>
          <p:nvPr/>
        </p:nvSpPr>
        <p:spPr>
          <a:xfrm>
            <a:off x="3013543" y="2998832"/>
            <a:ext cx="5800477" cy="1569660"/>
          </a:xfrm>
          <a:prstGeom prst="rect">
            <a:avLst/>
          </a:prstGeom>
        </p:spPr>
        <p:txBody>
          <a:bodyPr wrap="square">
            <a:spAutoFit/>
          </a:bodyPr>
          <a:lstStyle/>
          <a:p>
            <a:r>
              <a:rPr lang="en-GB" sz="2400" b="1" dirty="0"/>
              <a:t>Teacher </a:t>
            </a:r>
            <a:r>
              <a:rPr lang="en-GB" sz="2400" b="1" dirty="0" smtClean="0"/>
              <a:t>agency</a:t>
            </a:r>
          </a:p>
          <a:p>
            <a:r>
              <a:rPr lang="en-GB" sz="2400" dirty="0" smtClean="0"/>
              <a:t>Teachers </a:t>
            </a:r>
            <a:r>
              <a:rPr lang="en-GB" sz="2400" dirty="0"/>
              <a:t>should be empowered to use their professional knowledge, skills and expertise to deliver the curriculum </a:t>
            </a:r>
            <a:r>
              <a:rPr lang="en-GB" sz="2400" dirty="0" smtClean="0"/>
              <a:t>effectively</a:t>
            </a:r>
            <a:endParaRPr lang="en-US" sz="2400" dirty="0"/>
          </a:p>
        </p:txBody>
      </p:sp>
      <p:sp>
        <p:nvSpPr>
          <p:cNvPr id="7" name="Rectangle 6"/>
          <p:cNvSpPr/>
          <p:nvPr/>
        </p:nvSpPr>
        <p:spPr>
          <a:xfrm>
            <a:off x="433346" y="5095447"/>
            <a:ext cx="6404776" cy="369332"/>
          </a:xfrm>
          <a:prstGeom prst="rect">
            <a:avLst/>
          </a:prstGeom>
        </p:spPr>
        <p:txBody>
          <a:bodyPr wrap="square">
            <a:spAutoFit/>
          </a:bodyPr>
          <a:lstStyle/>
          <a:p>
            <a:r>
              <a:rPr lang="en-GB" dirty="0"/>
              <a:t>(The Future of Education and Skills: Education 2030, OECD, 2018)</a:t>
            </a:r>
          </a:p>
        </p:txBody>
      </p:sp>
    </p:spTree>
    <p:extLst>
      <p:ext uri="{BB962C8B-B14F-4D97-AF65-F5344CB8AC3E}">
        <p14:creationId xmlns:p14="http://schemas.microsoft.com/office/powerpoint/2010/main" val="1838956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1585" y="297711"/>
            <a:ext cx="5539563" cy="584775"/>
          </a:xfrm>
          <a:prstGeom prst="rect">
            <a:avLst/>
          </a:prstGeom>
          <a:noFill/>
        </p:spPr>
        <p:txBody>
          <a:bodyPr wrap="square" rtlCol="0">
            <a:spAutoFit/>
          </a:bodyPr>
          <a:lstStyle/>
          <a:p>
            <a:pPr algn="ctr"/>
            <a:r>
              <a:rPr lang="en-GB" sz="3200" b="1" dirty="0" smtClean="0">
                <a:latin typeface="Arial" panose="020B0604020202020204" pitchFamily="34" charset="0"/>
                <a:cs typeface="Arial" panose="020B0604020202020204" pitchFamily="34" charset="0"/>
              </a:rPr>
              <a:t>Frankenstein’s Monster?</a:t>
            </a:r>
            <a:endParaRPr lang="en-US" sz="3200" b="1" dirty="0">
              <a:latin typeface="Arial" panose="020B0604020202020204" pitchFamily="34" charset="0"/>
              <a:cs typeface="Arial" panose="020B0604020202020204" pitchFamily="34" charset="0"/>
            </a:endParaRPr>
          </a:p>
        </p:txBody>
      </p:sp>
      <p:sp>
        <p:nvSpPr>
          <p:cNvPr id="7" name="TextBox 6"/>
          <p:cNvSpPr txBox="1"/>
          <p:nvPr/>
        </p:nvSpPr>
        <p:spPr>
          <a:xfrm>
            <a:off x="3752398" y="2554236"/>
            <a:ext cx="1127050" cy="646331"/>
          </a:xfrm>
          <a:prstGeom prst="rect">
            <a:avLst/>
          </a:prstGeom>
          <a:noFill/>
        </p:spPr>
        <p:txBody>
          <a:bodyPr wrap="square" rtlCol="0">
            <a:spAutoFit/>
          </a:bodyPr>
          <a:lstStyle/>
          <a:p>
            <a:pPr algn="ctr"/>
            <a:r>
              <a:rPr lang="en-GB" dirty="0" smtClean="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smtClean="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smtClean="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smtClean="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smtClean="0">
                <a:solidFill>
                  <a:schemeClr val="bg1"/>
                </a:solidFill>
              </a:rPr>
              <a:t>Media</a:t>
            </a:r>
            <a:endParaRPr lang="en-US" dirty="0">
              <a:solidFill>
                <a:schemeClr val="bg1"/>
              </a:solidFill>
            </a:endParaRPr>
          </a:p>
        </p:txBody>
      </p:sp>
      <p:sp>
        <p:nvSpPr>
          <p:cNvPr id="3" name="Rectangle 2"/>
          <p:cNvSpPr/>
          <p:nvPr/>
        </p:nvSpPr>
        <p:spPr>
          <a:xfrm>
            <a:off x="4641111" y="1772458"/>
            <a:ext cx="4214131" cy="2445862"/>
          </a:xfrm>
          <a:prstGeom prst="rect">
            <a:avLst/>
          </a:prstGeom>
        </p:spPr>
        <p:txBody>
          <a:bodyPr wrap="squar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Calibri" panose="020F0502020204030204" pitchFamily="34" charset="0"/>
              </a:rPr>
              <a:t>In </a:t>
            </a:r>
            <a:r>
              <a:rPr lang="en-US" sz="2400" dirty="0">
                <a:latin typeface="Calibri" panose="020F0502020204030204" pitchFamily="34" charset="0"/>
                <a:ea typeface="Calibri" panose="020F0502020204030204" pitchFamily="34" charset="0"/>
                <a:cs typeface="Calibri" panose="020F0502020204030204" pitchFamily="34" charset="0"/>
              </a:rPr>
              <a:t>some ways, Frankenstein is a useful </a:t>
            </a:r>
            <a:r>
              <a:rPr lang="en-US" sz="2400" dirty="0" smtClean="0">
                <a:latin typeface="Calibri" panose="020F0502020204030204" pitchFamily="34" charset="0"/>
                <a:ea typeface="Calibri" panose="020F0502020204030204" pitchFamily="34" charset="0"/>
                <a:cs typeface="Calibri" panose="020F0502020204030204" pitchFamily="34" charset="0"/>
              </a:rPr>
              <a:t>analogy… </a:t>
            </a:r>
            <a:r>
              <a:rPr lang="en-US" sz="2400" dirty="0">
                <a:latin typeface="Calibri" panose="020F0502020204030204" pitchFamily="34" charset="0"/>
                <a:ea typeface="Calibri" panose="020F0502020204030204" pitchFamily="34" charset="0"/>
                <a:cs typeface="Calibri" panose="020F0502020204030204" pitchFamily="34" charset="0"/>
              </a:rPr>
              <a:t>having created the culture in which teachers operate, policymakers should not be surprised by resulting </a:t>
            </a:r>
            <a:r>
              <a:rPr lang="en-US" sz="2400" dirty="0" err="1" smtClean="0">
                <a:latin typeface="Calibri" panose="020F0502020204030204" pitchFamily="34" charset="0"/>
                <a:ea typeface="Calibri" panose="020F0502020204030204" pitchFamily="34" charset="0"/>
                <a:cs typeface="Calibri" panose="020F0502020204030204" pitchFamily="34" charset="0"/>
              </a:rPr>
              <a:t>behaviours</a:t>
            </a:r>
            <a:endParaRPr lang="en-US"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AutoShape 2" descr="Related image"/>
          <p:cNvSpPr>
            <a:spLocks noChangeAspect="1" noChangeArrowheads="1"/>
          </p:cNvSpPr>
          <p:nvPr/>
        </p:nvSpPr>
        <p:spPr bwMode="auto">
          <a:xfrm>
            <a:off x="155575" y="-144463"/>
            <a:ext cx="4924994" cy="49250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8"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245" y="1352319"/>
            <a:ext cx="3929793" cy="3870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20321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0970" y="1416377"/>
            <a:ext cx="7385538" cy="3585597"/>
          </a:xfrm>
          <a:prstGeom prst="rect">
            <a:avLst/>
          </a:prstGeom>
        </p:spPr>
        <p:txBody>
          <a:bodyPr wrap="square">
            <a:spAutoFit/>
          </a:bodyPr>
          <a:lstStyle/>
          <a:p>
            <a:pPr marL="457200" algn="just">
              <a:lnSpc>
                <a:spcPct val="150000"/>
              </a:lnSpc>
              <a:spcBef>
                <a:spcPts val="1200"/>
              </a:spcBef>
              <a:spcAft>
                <a:spcPts val="1200"/>
              </a:spcAft>
            </a:pPr>
            <a:r>
              <a:rPr lang="en-GB" sz="2000" dirty="0" smtClean="0">
                <a:ea typeface="Times New Roman" panose="02020603050405020304" pitchFamily="18" charset="0"/>
              </a:rPr>
              <a:t>‘Consideration </a:t>
            </a:r>
            <a:r>
              <a:rPr lang="en-GB" sz="2000" dirty="0">
                <a:ea typeface="Times New Roman" panose="02020603050405020304" pitchFamily="18" charset="0"/>
              </a:rPr>
              <a:t>of balance between prescription and autonomy is central to the work of designing a national curriculum. Without sufficient prescription, learners’ curriculum entitlement cannot be assured. Without sufficient freedom, teacher agency and opportunities to operate as professionals with autonomy is put at risk</a:t>
            </a:r>
            <a:r>
              <a:rPr lang="en-GB" sz="2000" dirty="0" smtClean="0">
                <a:ea typeface="Times New Roman" panose="02020603050405020304" pitchFamily="18" charset="0"/>
              </a:rPr>
              <a:t>.’</a:t>
            </a:r>
          </a:p>
          <a:p>
            <a:pPr marL="457200" algn="just">
              <a:lnSpc>
                <a:spcPct val="150000"/>
              </a:lnSpc>
              <a:spcBef>
                <a:spcPts val="1200"/>
              </a:spcBef>
              <a:spcAft>
                <a:spcPts val="1200"/>
              </a:spcAft>
            </a:pPr>
            <a:r>
              <a:rPr lang="en-GB" dirty="0" smtClean="0">
                <a:ea typeface="Times New Roman" panose="02020603050405020304" pitchFamily="18" charset="0"/>
              </a:rPr>
              <a:t>						(</a:t>
            </a:r>
            <a:r>
              <a:rPr lang="en-GB" dirty="0" err="1">
                <a:ea typeface="Times New Roman" panose="02020603050405020304" pitchFamily="18" charset="0"/>
              </a:rPr>
              <a:t>Sinnema</a:t>
            </a:r>
            <a:r>
              <a:rPr lang="en-GB" dirty="0">
                <a:ea typeface="Times New Roman" panose="02020603050405020304" pitchFamily="18" charset="0"/>
              </a:rPr>
              <a:t>, </a:t>
            </a:r>
            <a:r>
              <a:rPr lang="en-GB" dirty="0" smtClean="0">
                <a:ea typeface="Times New Roman" panose="02020603050405020304" pitchFamily="18" charset="0"/>
              </a:rPr>
              <a:t>2017)</a:t>
            </a:r>
            <a:endParaRPr lang="en-GB" sz="1600" dirty="0">
              <a:effectLst/>
              <a:ea typeface="Times New Roman" panose="02020603050405020304" pitchFamily="18" charset="0"/>
            </a:endParaRPr>
          </a:p>
        </p:txBody>
      </p:sp>
      <p:sp>
        <p:nvSpPr>
          <p:cNvPr id="3" name="TextBox 2"/>
          <p:cNvSpPr txBox="1"/>
          <p:nvPr/>
        </p:nvSpPr>
        <p:spPr>
          <a:xfrm>
            <a:off x="531627" y="281355"/>
            <a:ext cx="5332841" cy="646331"/>
          </a:xfrm>
          <a:prstGeom prst="rect">
            <a:avLst/>
          </a:prstGeom>
          <a:noFill/>
        </p:spPr>
        <p:txBody>
          <a:bodyPr wrap="square" rtlCol="0">
            <a:spAutoFit/>
          </a:bodyPr>
          <a:lstStyle/>
          <a:p>
            <a:r>
              <a:rPr lang="en-GB" sz="3600" b="1" dirty="0" smtClean="0">
                <a:solidFill>
                  <a:srgbClr val="0070C0"/>
                </a:solidFill>
              </a:rPr>
              <a:t>A careful balancing act…</a:t>
            </a:r>
            <a:endParaRPr lang="en-GB" sz="3600" b="1" dirty="0">
              <a:solidFill>
                <a:srgbClr val="0070C0"/>
              </a:solidFill>
            </a:endParaRPr>
          </a:p>
        </p:txBody>
      </p:sp>
    </p:spTree>
    <p:extLst>
      <p:ext uri="{BB962C8B-B14F-4D97-AF65-F5344CB8AC3E}">
        <p14:creationId xmlns:p14="http://schemas.microsoft.com/office/powerpoint/2010/main" val="2746764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0388" y="1216025"/>
            <a:ext cx="7553653" cy="4351338"/>
          </a:xfrm>
        </p:spPr>
        <p:txBody>
          <a:bodyPr>
            <a:normAutofit/>
          </a:bodyPr>
          <a:lstStyle/>
          <a:p>
            <a:pPr marL="0" indent="0">
              <a:buNone/>
            </a:pPr>
            <a:r>
              <a:rPr lang="en-GB" dirty="0" smtClean="0"/>
              <a:t>‘Some countries have looked to broaden the learning experience by integrating new subjects, topics and themes into traditional curriculum areas, often under the flag of an interdisciplinary approach. Other countries have reduced the amount of learning material to provide teachers with more space for depth…’</a:t>
            </a:r>
            <a:endParaRPr lang="en-GB" dirty="0"/>
          </a:p>
          <a:p>
            <a:pPr marL="0" indent="0">
              <a:buNone/>
            </a:pPr>
            <a:endParaRPr lang="en-GB" dirty="0"/>
          </a:p>
          <a:p>
            <a:pPr marL="0" indent="0">
              <a:buNone/>
            </a:pPr>
            <a:r>
              <a:rPr lang="en-GB" sz="1800" dirty="0" smtClean="0"/>
              <a:t>					</a:t>
            </a:r>
            <a:r>
              <a:rPr lang="en-GB" sz="2000" dirty="0" smtClean="0"/>
              <a:t>	(</a:t>
            </a:r>
            <a:r>
              <a:rPr lang="en-GB" sz="2000" dirty="0" err="1" smtClean="0"/>
              <a:t>Schleicher</a:t>
            </a:r>
            <a:r>
              <a:rPr lang="en-GB" sz="2000" dirty="0" smtClean="0"/>
              <a:t>, 2018)</a:t>
            </a:r>
            <a:endParaRPr lang="en-GB" sz="2000" dirty="0"/>
          </a:p>
          <a:p>
            <a:pPr marL="0" indent="0">
              <a:buNone/>
            </a:pPr>
            <a:endParaRPr lang="en-GB" dirty="0" smtClean="0"/>
          </a:p>
        </p:txBody>
      </p:sp>
    </p:spTree>
    <p:extLst>
      <p:ext uri="{BB962C8B-B14F-4D97-AF65-F5344CB8AC3E}">
        <p14:creationId xmlns:p14="http://schemas.microsoft.com/office/powerpoint/2010/main" val="1933270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881" y="559567"/>
            <a:ext cx="5856233" cy="438915"/>
          </a:xfrm>
        </p:spPr>
        <p:txBody>
          <a:bodyPr>
            <a:noAutofit/>
          </a:bodyPr>
          <a:lstStyle/>
          <a:p>
            <a:pPr algn="ctr"/>
            <a:r>
              <a:rPr lang="en-GB" sz="2800" b="1" dirty="0" smtClean="0">
                <a:latin typeface="+mn-lt"/>
              </a:rPr>
              <a:t>Curriculum reform in England</a:t>
            </a:r>
            <a:endParaRPr lang="en-US" sz="2800" b="1" dirty="0">
              <a:latin typeface="+mn-lt"/>
            </a:endParaRPr>
          </a:p>
        </p:txBody>
      </p:sp>
      <p:sp>
        <p:nvSpPr>
          <p:cNvPr id="3" name="Content Placeholder 2"/>
          <p:cNvSpPr>
            <a:spLocks noGrp="1"/>
          </p:cNvSpPr>
          <p:nvPr>
            <p:ph idx="1"/>
          </p:nvPr>
        </p:nvSpPr>
        <p:spPr>
          <a:xfrm>
            <a:off x="1000123" y="1289597"/>
            <a:ext cx="7143751" cy="4351338"/>
          </a:xfrm>
        </p:spPr>
        <p:txBody>
          <a:bodyPr>
            <a:normAutofit lnSpcReduction="10000"/>
          </a:bodyPr>
          <a:lstStyle/>
          <a:p>
            <a:pPr marL="0" indent="0">
              <a:buNone/>
            </a:pPr>
            <a:endParaRPr lang="en-GB" sz="2400" dirty="0" smtClean="0"/>
          </a:p>
          <a:p>
            <a:pPr marL="0" indent="0">
              <a:buNone/>
            </a:pPr>
            <a:r>
              <a:rPr lang="en-GB" sz="2400" dirty="0" smtClean="0"/>
              <a:t>‘The </a:t>
            </a:r>
            <a:r>
              <a:rPr lang="en-GB" sz="2400" dirty="0"/>
              <a:t>new national curriculum will provide a rigorous basis for teaching, a benchmark for all schools to improve their performance, and will give children and parents a better guarantee that every student will acquire the knowledge and skills to succeed in the modern world. It has been significantly slimmed down and will free up teachers to use their professional judgement to design curricula that meet the needs of their pupils</a:t>
            </a:r>
            <a:r>
              <a:rPr lang="en-GB" sz="2400" dirty="0" smtClean="0"/>
              <a:t>.’</a:t>
            </a:r>
          </a:p>
          <a:p>
            <a:pPr marL="0" indent="0">
              <a:buNone/>
            </a:pPr>
            <a:endParaRPr lang="en-GB" sz="2400" dirty="0"/>
          </a:p>
          <a:p>
            <a:pPr marL="0" indent="0">
              <a:buNone/>
            </a:pPr>
            <a:r>
              <a:rPr lang="en-GB" sz="2400" dirty="0"/>
              <a:t>	</a:t>
            </a:r>
            <a:r>
              <a:rPr lang="en-GB" sz="2400" dirty="0" smtClean="0"/>
              <a:t>				</a:t>
            </a:r>
            <a:r>
              <a:rPr lang="en-GB" sz="2000" dirty="0" smtClean="0"/>
              <a:t>(Michael Gove, 2013)</a:t>
            </a:r>
            <a:endParaRPr lang="en-US" sz="2000" dirty="0"/>
          </a:p>
        </p:txBody>
      </p:sp>
      <p:pic>
        <p:nvPicPr>
          <p:cNvPr id="4098" name="Picture 2" descr="Image result for england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6044" y="326476"/>
            <a:ext cx="1116177" cy="905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270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1019" y="505047"/>
            <a:ext cx="4346898" cy="5313147"/>
          </a:xfrm>
        </p:spPr>
        <p:txBody>
          <a:bodyPr>
            <a:normAutofit fontScale="40000" lnSpcReduction="20000"/>
          </a:bodyPr>
          <a:lstStyle/>
          <a:p>
            <a:pPr marL="0" indent="0">
              <a:buNone/>
            </a:pPr>
            <a:r>
              <a:rPr lang="en-GB" sz="3000" b="1" dirty="0" smtClean="0"/>
              <a:t>Number </a:t>
            </a:r>
            <a:r>
              <a:rPr lang="en-GB" sz="3000" b="1" dirty="0"/>
              <a:t>- number and place value</a:t>
            </a:r>
          </a:p>
          <a:p>
            <a:pPr marL="0" indent="0">
              <a:buNone/>
            </a:pPr>
            <a:r>
              <a:rPr lang="en-GB" sz="3000" dirty="0"/>
              <a:t>Pupils should be taught to:</a:t>
            </a:r>
          </a:p>
          <a:p>
            <a:r>
              <a:rPr lang="en-GB" sz="3000" dirty="0"/>
              <a:t>count to and across 100, forwards and backwards, beginning with 0 or 1, or from any given number</a:t>
            </a:r>
          </a:p>
          <a:p>
            <a:r>
              <a:rPr lang="en-GB" sz="3000" dirty="0"/>
              <a:t>count, read and write numbers to 100 in numerals; count in multiples of 2s, 5s and 10s</a:t>
            </a:r>
          </a:p>
          <a:p>
            <a:r>
              <a:rPr lang="en-GB" sz="3000" dirty="0"/>
              <a:t>given a number, identify 1 more and 1 less</a:t>
            </a:r>
          </a:p>
          <a:p>
            <a:r>
              <a:rPr lang="en-GB" sz="3000" dirty="0"/>
              <a:t>identify and represent numbers using objects and pictorial representations including the number line, and use the language of: equal to, more than, less than (fewer), most, least</a:t>
            </a:r>
          </a:p>
          <a:p>
            <a:r>
              <a:rPr lang="en-GB" sz="3000" dirty="0"/>
              <a:t>read and write numbers from 1 to 20 in numerals and </a:t>
            </a:r>
            <a:r>
              <a:rPr lang="en-GB" sz="3000" dirty="0" smtClean="0"/>
              <a:t>words</a:t>
            </a:r>
          </a:p>
          <a:p>
            <a:endParaRPr lang="en-GB" sz="3000" dirty="0"/>
          </a:p>
          <a:p>
            <a:pPr marL="0" indent="0">
              <a:buNone/>
            </a:pPr>
            <a:r>
              <a:rPr lang="en-GB" sz="3000" b="1" dirty="0"/>
              <a:t>Number - addition and subtraction</a:t>
            </a:r>
          </a:p>
          <a:p>
            <a:pPr marL="0" indent="0">
              <a:buNone/>
            </a:pPr>
            <a:r>
              <a:rPr lang="en-GB" sz="3000" dirty="0"/>
              <a:t>Pupils should be taught to:</a:t>
            </a:r>
          </a:p>
          <a:p>
            <a:r>
              <a:rPr lang="en-GB" sz="3000" dirty="0"/>
              <a:t>read, write and interpret mathematical statements involving addition (+), subtraction (−) and equals (=) signs</a:t>
            </a:r>
          </a:p>
          <a:p>
            <a:r>
              <a:rPr lang="en-GB" sz="3000" dirty="0"/>
              <a:t>represent and use number bonds and related subtraction facts within 20</a:t>
            </a:r>
          </a:p>
          <a:p>
            <a:r>
              <a:rPr lang="en-GB" sz="3000" dirty="0"/>
              <a:t>add and subtract one-digit and two-digit numbers to 20, including 0</a:t>
            </a:r>
          </a:p>
          <a:p>
            <a:r>
              <a:rPr lang="en-GB" sz="3000" dirty="0"/>
              <a:t>solve one-step problems that involve addition and subtraction, using concrete objects and pictorial representations, and missing number problems such as 7 = ? − </a:t>
            </a:r>
            <a:r>
              <a:rPr lang="en-GB" sz="3000" dirty="0" smtClean="0"/>
              <a:t>9</a:t>
            </a:r>
          </a:p>
          <a:p>
            <a:endParaRPr lang="en-GB" sz="1800" dirty="0"/>
          </a:p>
        </p:txBody>
      </p:sp>
      <p:sp>
        <p:nvSpPr>
          <p:cNvPr id="2" name="TextBox 1"/>
          <p:cNvSpPr txBox="1"/>
          <p:nvPr/>
        </p:nvSpPr>
        <p:spPr>
          <a:xfrm>
            <a:off x="5213132" y="484193"/>
            <a:ext cx="3852041" cy="6020110"/>
          </a:xfrm>
          <a:prstGeom prst="rect">
            <a:avLst/>
          </a:prstGeom>
          <a:noFill/>
        </p:spPr>
        <p:txBody>
          <a:bodyPr wrap="square" rtlCol="0">
            <a:spAutoFit/>
          </a:bodyPr>
          <a:lstStyle/>
          <a:p>
            <a:pPr>
              <a:lnSpc>
                <a:spcPct val="70000"/>
              </a:lnSpc>
              <a:spcBef>
                <a:spcPts val="1000"/>
              </a:spcBef>
            </a:pPr>
            <a:r>
              <a:rPr lang="en-GB" sz="1200" b="1" dirty="0" smtClean="0"/>
              <a:t>Measurement</a:t>
            </a:r>
            <a:endParaRPr lang="en-GB" sz="1200" b="1" dirty="0"/>
          </a:p>
          <a:p>
            <a:pPr>
              <a:lnSpc>
                <a:spcPct val="70000"/>
              </a:lnSpc>
              <a:spcBef>
                <a:spcPts val="1000"/>
              </a:spcBef>
            </a:pPr>
            <a:r>
              <a:rPr lang="en-GB" sz="1200" dirty="0"/>
              <a:t>Pupils should be taught to:</a:t>
            </a:r>
          </a:p>
          <a:p>
            <a:pPr marL="171450" indent="-171450">
              <a:lnSpc>
                <a:spcPct val="70000"/>
              </a:lnSpc>
              <a:spcBef>
                <a:spcPts val="1000"/>
              </a:spcBef>
              <a:buFont typeface="Arial" panose="020B0604020202020204" pitchFamily="34" charset="0"/>
              <a:buChar char="•"/>
            </a:pPr>
            <a:r>
              <a:rPr lang="en-GB" sz="1200" dirty="0"/>
              <a:t>compare, describe and solve practical problems for: </a:t>
            </a:r>
          </a:p>
          <a:p>
            <a:pPr lvl="1">
              <a:lnSpc>
                <a:spcPct val="70000"/>
              </a:lnSpc>
              <a:spcBef>
                <a:spcPts val="1000"/>
              </a:spcBef>
            </a:pPr>
            <a:r>
              <a:rPr lang="en-GB" sz="1200" dirty="0"/>
              <a:t>lengths and heights [for example, long/short, longer/shorter, tall/short, double/half]</a:t>
            </a:r>
          </a:p>
          <a:p>
            <a:pPr lvl="1">
              <a:lnSpc>
                <a:spcPct val="70000"/>
              </a:lnSpc>
              <a:spcBef>
                <a:spcPts val="1000"/>
              </a:spcBef>
            </a:pPr>
            <a:r>
              <a:rPr lang="en-GB" sz="1200" dirty="0"/>
              <a:t>mass/weight [for example, heavy/light, heavier than, lighter than]</a:t>
            </a:r>
          </a:p>
          <a:p>
            <a:pPr lvl="1">
              <a:lnSpc>
                <a:spcPct val="70000"/>
              </a:lnSpc>
              <a:spcBef>
                <a:spcPts val="1000"/>
              </a:spcBef>
            </a:pPr>
            <a:r>
              <a:rPr lang="en-GB" sz="1200" dirty="0"/>
              <a:t>capacity and volume [for example, full/empty, more than, less than, half, half full, quarter]</a:t>
            </a:r>
          </a:p>
          <a:p>
            <a:pPr lvl="1">
              <a:lnSpc>
                <a:spcPct val="70000"/>
              </a:lnSpc>
              <a:spcBef>
                <a:spcPts val="1000"/>
              </a:spcBef>
            </a:pPr>
            <a:r>
              <a:rPr lang="en-GB" sz="1200" dirty="0"/>
              <a:t>time [for example, quicker, slower, earlier, later]</a:t>
            </a:r>
          </a:p>
          <a:p>
            <a:pPr marL="171450" indent="-171450">
              <a:lnSpc>
                <a:spcPct val="70000"/>
              </a:lnSpc>
              <a:spcBef>
                <a:spcPts val="1000"/>
              </a:spcBef>
              <a:buFont typeface="Arial" panose="020B0604020202020204" pitchFamily="34" charset="0"/>
              <a:buChar char="•"/>
            </a:pPr>
            <a:r>
              <a:rPr lang="en-GB" sz="1200" dirty="0"/>
              <a:t>measure and begin to record the following: </a:t>
            </a:r>
          </a:p>
          <a:p>
            <a:pPr lvl="1">
              <a:lnSpc>
                <a:spcPct val="70000"/>
              </a:lnSpc>
              <a:spcBef>
                <a:spcPts val="1000"/>
              </a:spcBef>
            </a:pPr>
            <a:r>
              <a:rPr lang="en-GB" sz="1200" dirty="0"/>
              <a:t>lengths and heights</a:t>
            </a:r>
          </a:p>
          <a:p>
            <a:pPr lvl="1">
              <a:lnSpc>
                <a:spcPct val="70000"/>
              </a:lnSpc>
              <a:spcBef>
                <a:spcPts val="1000"/>
              </a:spcBef>
            </a:pPr>
            <a:r>
              <a:rPr lang="en-GB" sz="1200" dirty="0"/>
              <a:t>mass/weight</a:t>
            </a:r>
          </a:p>
          <a:p>
            <a:pPr lvl="1">
              <a:lnSpc>
                <a:spcPct val="70000"/>
              </a:lnSpc>
              <a:spcBef>
                <a:spcPts val="1000"/>
              </a:spcBef>
            </a:pPr>
            <a:r>
              <a:rPr lang="en-GB" sz="1200" dirty="0"/>
              <a:t>capacity and volume</a:t>
            </a:r>
          </a:p>
          <a:p>
            <a:pPr lvl="1">
              <a:lnSpc>
                <a:spcPct val="70000"/>
              </a:lnSpc>
              <a:spcBef>
                <a:spcPts val="1000"/>
              </a:spcBef>
            </a:pPr>
            <a:r>
              <a:rPr lang="en-GB" sz="1200" dirty="0"/>
              <a:t>time (hours, minutes, seconds)</a:t>
            </a:r>
          </a:p>
          <a:p>
            <a:pPr lvl="1">
              <a:lnSpc>
                <a:spcPct val="70000"/>
              </a:lnSpc>
              <a:spcBef>
                <a:spcPts val="1000"/>
              </a:spcBef>
            </a:pPr>
            <a:r>
              <a:rPr lang="en-GB" sz="1200" dirty="0"/>
              <a:t>recognise and know the value of different denominations of coins and notes</a:t>
            </a:r>
          </a:p>
          <a:p>
            <a:pPr lvl="1">
              <a:lnSpc>
                <a:spcPct val="70000"/>
              </a:lnSpc>
              <a:spcBef>
                <a:spcPts val="1000"/>
              </a:spcBef>
            </a:pPr>
            <a:r>
              <a:rPr lang="en-GB" sz="1200" dirty="0"/>
              <a:t>sequence events in chronological order using language [for example, before and after, next, first, today, yesterday, tomorrow, morning, afternoon and evening]</a:t>
            </a:r>
          </a:p>
          <a:p>
            <a:pPr marL="171450" indent="-171450">
              <a:lnSpc>
                <a:spcPct val="70000"/>
              </a:lnSpc>
              <a:spcBef>
                <a:spcPts val="1000"/>
              </a:spcBef>
              <a:buFont typeface="Arial" panose="020B0604020202020204" pitchFamily="34" charset="0"/>
              <a:buChar char="•"/>
            </a:pPr>
            <a:r>
              <a:rPr lang="en-GB" sz="1200" dirty="0"/>
              <a:t>recognise and use language relating to dates, including days of the week, weeks, months and years</a:t>
            </a:r>
          </a:p>
          <a:p>
            <a:pPr marL="171450" indent="-171450">
              <a:lnSpc>
                <a:spcPct val="70000"/>
              </a:lnSpc>
              <a:spcBef>
                <a:spcPts val="1000"/>
              </a:spcBef>
              <a:buFont typeface="Arial" panose="020B0604020202020204" pitchFamily="34" charset="0"/>
              <a:buChar char="•"/>
            </a:pPr>
            <a:r>
              <a:rPr lang="en-GB" sz="1200" dirty="0"/>
              <a:t>tell the time to the hour and half past the hour and draw the hands on a clock face to show these times</a:t>
            </a:r>
          </a:p>
          <a:p>
            <a:pPr>
              <a:lnSpc>
                <a:spcPct val="70000"/>
              </a:lnSpc>
              <a:spcBef>
                <a:spcPts val="1000"/>
              </a:spcBef>
            </a:pPr>
            <a:endParaRPr lang="en-GB" sz="1200" dirty="0"/>
          </a:p>
          <a:p>
            <a:pPr>
              <a:lnSpc>
                <a:spcPct val="70000"/>
              </a:lnSpc>
              <a:spcBef>
                <a:spcPts val="1000"/>
              </a:spcBef>
            </a:pPr>
            <a:endParaRPr lang="en-GB" sz="1200" dirty="0"/>
          </a:p>
          <a:p>
            <a:pPr>
              <a:lnSpc>
                <a:spcPct val="70000"/>
              </a:lnSpc>
              <a:spcBef>
                <a:spcPts val="1000"/>
              </a:spcBef>
            </a:pPr>
            <a:endParaRPr lang="en-US" sz="1200" dirty="0"/>
          </a:p>
        </p:txBody>
      </p:sp>
      <p:sp>
        <p:nvSpPr>
          <p:cNvPr id="4" name="TextBox 3"/>
          <p:cNvSpPr txBox="1"/>
          <p:nvPr/>
        </p:nvSpPr>
        <p:spPr>
          <a:xfrm>
            <a:off x="2212427" y="0"/>
            <a:ext cx="4456386" cy="400110"/>
          </a:xfrm>
          <a:prstGeom prst="rect">
            <a:avLst/>
          </a:prstGeom>
          <a:noFill/>
        </p:spPr>
        <p:txBody>
          <a:bodyPr wrap="square" rtlCol="0">
            <a:spAutoFit/>
          </a:bodyPr>
          <a:lstStyle/>
          <a:p>
            <a:r>
              <a:rPr lang="en-GB" sz="2000" b="1" dirty="0" smtClean="0"/>
              <a:t>Key Stage 1 - Year </a:t>
            </a:r>
            <a:r>
              <a:rPr lang="en-GB" sz="2000" b="1" dirty="0"/>
              <a:t>1 programme of study</a:t>
            </a:r>
          </a:p>
        </p:txBody>
      </p:sp>
      <p:pic>
        <p:nvPicPr>
          <p:cNvPr id="5" name="Picture 2" descr="Image result for england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809" y="31645"/>
            <a:ext cx="1116177" cy="905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1718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0036" y="796583"/>
            <a:ext cx="4157331" cy="584775"/>
          </a:xfrm>
          <a:prstGeom prst="rect">
            <a:avLst/>
          </a:prstGeom>
          <a:noFill/>
        </p:spPr>
        <p:txBody>
          <a:bodyPr wrap="square" rtlCol="0">
            <a:spAutoFit/>
          </a:bodyPr>
          <a:lstStyle/>
          <a:p>
            <a:r>
              <a:rPr lang="en-GB" sz="3200" b="1" dirty="0" smtClean="0"/>
              <a:t>The paradox of choice</a:t>
            </a:r>
            <a:endParaRPr lang="en-US" sz="3200"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0" y="1687907"/>
            <a:ext cx="5879805" cy="3096745"/>
          </a:xfrm>
          <a:prstGeom prst="rect">
            <a:avLst/>
          </a:prstGeom>
        </p:spPr>
      </p:pic>
    </p:spTree>
    <p:extLst>
      <p:ext uri="{BB962C8B-B14F-4D97-AF65-F5344CB8AC3E}">
        <p14:creationId xmlns:p14="http://schemas.microsoft.com/office/powerpoint/2010/main" val="41456681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0363" y="1051541"/>
            <a:ext cx="8282763" cy="3416320"/>
          </a:xfrm>
          <a:prstGeom prst="rect">
            <a:avLst/>
          </a:prstGeom>
        </p:spPr>
        <p:txBody>
          <a:bodyPr wrap="square">
            <a:spAutoFit/>
          </a:bodyPr>
          <a:lstStyle/>
          <a:p>
            <a:r>
              <a:rPr lang="en-GB" sz="2400" dirty="0" smtClean="0"/>
              <a:t>“</a:t>
            </a:r>
            <a:r>
              <a:rPr lang="en-GB" sz="2400" dirty="0"/>
              <a:t>When people have no choice, life is almost unbearable. As the number of choices increases... the autonomy, control and liberation this variety brings are powerful and positive</a:t>
            </a:r>
            <a:r>
              <a:rPr lang="en-GB" sz="2400" dirty="0" smtClean="0"/>
              <a:t>.</a:t>
            </a:r>
          </a:p>
          <a:p>
            <a:endParaRPr lang="en-GB" sz="2400" dirty="0"/>
          </a:p>
          <a:p>
            <a:r>
              <a:rPr lang="en-GB" sz="2400" dirty="0"/>
              <a:t>“But as the number of choices keeps growing, negative aspects of having a multitude of options begin to appear... At this point, choice no longer liberates, but debilitates</a:t>
            </a:r>
            <a:r>
              <a:rPr lang="en-GB" sz="2400" dirty="0" smtClean="0"/>
              <a:t>.”</a:t>
            </a:r>
          </a:p>
          <a:p>
            <a:endParaRPr lang="en-GB" sz="2400" dirty="0"/>
          </a:p>
          <a:p>
            <a:r>
              <a:rPr lang="en-GB" sz="2400" dirty="0" smtClean="0"/>
              <a:t>		American </a:t>
            </a:r>
            <a:r>
              <a:rPr lang="en-GB" sz="2400" dirty="0"/>
              <a:t>Psychologist Barry </a:t>
            </a:r>
            <a:r>
              <a:rPr lang="en-GB" sz="2400" dirty="0" smtClean="0"/>
              <a:t>Schwartz, 2004</a:t>
            </a:r>
            <a:endParaRPr lang="en-GB" sz="2400" dirty="0"/>
          </a:p>
        </p:txBody>
      </p:sp>
    </p:spTree>
    <p:extLst>
      <p:ext uri="{BB962C8B-B14F-4D97-AF65-F5344CB8AC3E}">
        <p14:creationId xmlns:p14="http://schemas.microsoft.com/office/powerpoint/2010/main" val="25706255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40842" y="722999"/>
            <a:ext cx="9149316" cy="5940088"/>
          </a:xfrm>
          <a:prstGeom prst="rect">
            <a:avLst/>
          </a:prstGeom>
          <a:noFill/>
        </p:spPr>
        <p:txBody>
          <a:bodyPr wrap="square" rtlCol="0">
            <a:spAutoFit/>
          </a:bodyPr>
          <a:lstStyle/>
          <a:p>
            <a:r>
              <a:rPr lang="en-GB" dirty="0" smtClean="0"/>
              <a:t>Healthy relationships</a:t>
            </a:r>
          </a:p>
          <a:p>
            <a:r>
              <a:rPr lang="en-GB" dirty="0"/>
              <a:t>S</a:t>
            </a:r>
            <a:r>
              <a:rPr lang="en-GB" dirty="0" smtClean="0"/>
              <a:t>exting </a:t>
            </a:r>
            <a:r>
              <a:rPr lang="en-GB" dirty="0"/>
              <a:t>and </a:t>
            </a:r>
            <a:r>
              <a:rPr lang="en-GB" dirty="0" smtClean="0"/>
              <a:t>pornography</a:t>
            </a:r>
          </a:p>
          <a:p>
            <a:r>
              <a:rPr lang="en-GB" dirty="0" smtClean="0"/>
              <a:t>Sign </a:t>
            </a:r>
            <a:r>
              <a:rPr lang="en-GB" dirty="0"/>
              <a:t>language</a:t>
            </a:r>
          </a:p>
          <a:p>
            <a:r>
              <a:rPr lang="en-GB" dirty="0" smtClean="0"/>
              <a:t>Social media/ Fake news </a:t>
            </a:r>
          </a:p>
          <a:p>
            <a:r>
              <a:rPr lang="en-GB" dirty="0" smtClean="0"/>
              <a:t>Death </a:t>
            </a:r>
            <a:r>
              <a:rPr lang="en-GB" dirty="0"/>
              <a:t>– Australia (empathy, babies </a:t>
            </a:r>
            <a:r>
              <a:rPr lang="en-GB" dirty="0" err="1"/>
              <a:t>etc</a:t>
            </a:r>
            <a:r>
              <a:rPr lang="en-GB" dirty="0"/>
              <a:t>)</a:t>
            </a:r>
          </a:p>
          <a:p>
            <a:r>
              <a:rPr lang="en-GB" dirty="0" smtClean="0"/>
              <a:t>Tooth brushing</a:t>
            </a:r>
            <a:endParaRPr lang="en-GB" dirty="0"/>
          </a:p>
          <a:p>
            <a:r>
              <a:rPr lang="en-GB" dirty="0" smtClean="0"/>
              <a:t>Female </a:t>
            </a:r>
            <a:r>
              <a:rPr lang="en-GB" dirty="0"/>
              <a:t>genital mutilation</a:t>
            </a:r>
          </a:p>
          <a:p>
            <a:r>
              <a:rPr lang="en-GB" dirty="0"/>
              <a:t>Mental health</a:t>
            </a:r>
          </a:p>
          <a:p>
            <a:r>
              <a:rPr lang="en-GB" dirty="0"/>
              <a:t>Breastfeeding</a:t>
            </a:r>
          </a:p>
          <a:p>
            <a:r>
              <a:rPr lang="en-GB" dirty="0"/>
              <a:t>First </a:t>
            </a:r>
            <a:r>
              <a:rPr lang="en-GB" dirty="0" smtClean="0"/>
              <a:t>aid/ Resuscitation</a:t>
            </a:r>
            <a:endParaRPr lang="en-GB" dirty="0"/>
          </a:p>
          <a:p>
            <a:r>
              <a:rPr lang="en-GB" dirty="0"/>
              <a:t>Money management</a:t>
            </a:r>
          </a:p>
          <a:p>
            <a:r>
              <a:rPr lang="en-GB" dirty="0"/>
              <a:t>Family studies</a:t>
            </a:r>
          </a:p>
          <a:p>
            <a:r>
              <a:rPr lang="en-GB" dirty="0"/>
              <a:t>Law</a:t>
            </a:r>
          </a:p>
          <a:p>
            <a:r>
              <a:rPr lang="en-GB" dirty="0" smtClean="0"/>
              <a:t>Philosophy</a:t>
            </a:r>
          </a:p>
          <a:p>
            <a:r>
              <a:rPr lang="en-GB" dirty="0" smtClean="0"/>
              <a:t>PE (Grey-Thompson report)</a:t>
            </a:r>
          </a:p>
          <a:p>
            <a:r>
              <a:rPr lang="en-GB" dirty="0" smtClean="0"/>
              <a:t>Recycling</a:t>
            </a:r>
          </a:p>
          <a:p>
            <a:r>
              <a:rPr lang="en-GB" dirty="0" smtClean="0"/>
              <a:t>Kestrel handling</a:t>
            </a:r>
          </a:p>
          <a:p>
            <a:endParaRPr lang="en-GB" sz="2000" b="1" dirty="0"/>
          </a:p>
          <a:p>
            <a:endParaRPr lang="en-GB" dirty="0"/>
          </a:p>
          <a:p>
            <a:endParaRPr lang="en-US" dirty="0"/>
          </a:p>
          <a:p>
            <a:endParaRPr lang="en-GB" b="1" dirty="0" smtClean="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465" y="850605"/>
            <a:ext cx="4401878" cy="4518837"/>
          </a:xfrm>
          <a:prstGeom prst="rect">
            <a:avLst/>
          </a:prstGeom>
        </p:spPr>
      </p:pic>
      <p:sp>
        <p:nvSpPr>
          <p:cNvPr id="10" name="TextBox 9"/>
          <p:cNvSpPr txBox="1"/>
          <p:nvPr/>
        </p:nvSpPr>
        <p:spPr>
          <a:xfrm>
            <a:off x="1073888" y="127591"/>
            <a:ext cx="6741042" cy="584775"/>
          </a:xfrm>
          <a:prstGeom prst="rect">
            <a:avLst/>
          </a:prstGeom>
          <a:noFill/>
        </p:spPr>
        <p:txBody>
          <a:bodyPr wrap="square" rtlCol="0">
            <a:spAutoFit/>
          </a:bodyPr>
          <a:lstStyle/>
          <a:p>
            <a:pPr algn="ctr"/>
            <a:r>
              <a:rPr lang="en-US" sz="3200" b="1" dirty="0"/>
              <a:t>Double, double toil and trouble</a:t>
            </a:r>
            <a:endParaRPr lang="en-US" sz="3200" dirty="0"/>
          </a:p>
        </p:txBody>
      </p:sp>
    </p:spTree>
    <p:extLst>
      <p:ext uri="{BB962C8B-B14F-4D97-AF65-F5344CB8AC3E}">
        <p14:creationId xmlns:p14="http://schemas.microsoft.com/office/powerpoint/2010/main" val="18952293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3284" y="2409644"/>
            <a:ext cx="5390707" cy="3323987"/>
          </a:xfrm>
          <a:prstGeom prst="rect">
            <a:avLst/>
          </a:prstGeom>
        </p:spPr>
        <p:txBody>
          <a:bodyPr wrap="square">
            <a:spAutoFit/>
          </a:bodyPr>
          <a:lstStyle/>
          <a:p>
            <a:endParaRPr lang="en-GB" sz="2400" dirty="0" smtClean="0"/>
          </a:p>
          <a:p>
            <a:endParaRPr lang="en-GB" sz="2400" dirty="0"/>
          </a:p>
          <a:p>
            <a:r>
              <a:rPr lang="en-GB" sz="2400" dirty="0" smtClean="0"/>
              <a:t>“You </a:t>
            </a:r>
            <a:r>
              <a:rPr lang="en-GB" sz="2400" dirty="0"/>
              <a:t>spend a bit of time in education and you get used to people saying ‘this must be in the national curriculum’ and you see it all adds up to about five curricula in total</a:t>
            </a:r>
            <a:r>
              <a:rPr lang="en-GB" sz="2400" dirty="0" smtClean="0"/>
              <a:t>.”</a:t>
            </a:r>
          </a:p>
          <a:p>
            <a:r>
              <a:rPr lang="en-GB" sz="2400" dirty="0"/>
              <a:t>	</a:t>
            </a:r>
            <a:r>
              <a:rPr lang="en-GB" sz="2400" dirty="0" smtClean="0"/>
              <a:t>	(Amanda </a:t>
            </a:r>
            <a:r>
              <a:rPr lang="en-GB" sz="2400" dirty="0" err="1" smtClean="0"/>
              <a:t>Spielman</a:t>
            </a:r>
            <a:r>
              <a:rPr lang="en-GB" sz="2400" dirty="0" smtClean="0"/>
              <a:t>, 2017)</a:t>
            </a:r>
            <a:endParaRPr lang="en-GB" sz="2400" dirty="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616" y="340242"/>
            <a:ext cx="2769449" cy="2070136"/>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3991" y="3157871"/>
            <a:ext cx="3211031" cy="2052082"/>
          </a:xfrm>
          <a:prstGeom prst="rect">
            <a:avLst/>
          </a:prstGeom>
        </p:spPr>
      </p:pic>
      <p:sp>
        <p:nvSpPr>
          <p:cNvPr id="7" name="TextBox 6"/>
          <p:cNvSpPr txBox="1"/>
          <p:nvPr/>
        </p:nvSpPr>
        <p:spPr>
          <a:xfrm>
            <a:off x="3689498" y="413936"/>
            <a:ext cx="5337543" cy="2308324"/>
          </a:xfrm>
          <a:prstGeom prst="rect">
            <a:avLst/>
          </a:prstGeom>
          <a:noFill/>
        </p:spPr>
        <p:txBody>
          <a:bodyPr wrap="square" rtlCol="0">
            <a:spAutoFit/>
          </a:bodyPr>
          <a:lstStyle/>
          <a:p>
            <a:r>
              <a:rPr lang="en-GB" sz="2400" dirty="0"/>
              <a:t>“If we are to be honest with ourselves, we have to recognise that we must limit choice if we are to ensure strategic subjects are taught and key skills learned.”</a:t>
            </a:r>
          </a:p>
          <a:p>
            <a:r>
              <a:rPr lang="en-GB" sz="2400" dirty="0"/>
              <a:t>		(Leighton Andrews, 2011)</a:t>
            </a:r>
          </a:p>
        </p:txBody>
      </p:sp>
    </p:spTree>
    <p:extLst>
      <p:ext uri="{BB962C8B-B14F-4D97-AF65-F5344CB8AC3E}">
        <p14:creationId xmlns:p14="http://schemas.microsoft.com/office/powerpoint/2010/main" val="40426437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4180" y="1669720"/>
            <a:ext cx="2566943" cy="4278094"/>
          </a:xfrm>
          <a:prstGeom prst="rect">
            <a:avLst/>
          </a:prstGeom>
        </p:spPr>
        <p:txBody>
          <a:bodyPr wrap="square">
            <a:spAutoFit/>
          </a:bodyPr>
          <a:lstStyle/>
          <a:p>
            <a:r>
              <a:rPr lang="en-GB" sz="1600" i="1" dirty="0" smtClean="0">
                <a:solidFill>
                  <a:srgbClr val="222222"/>
                </a:solidFill>
                <a:latin typeface="Effra"/>
              </a:rPr>
              <a:t>‘I </a:t>
            </a:r>
            <a:r>
              <a:rPr lang="en-GB" sz="1600" i="1" dirty="0">
                <a:solidFill>
                  <a:srgbClr val="222222"/>
                </a:solidFill>
                <a:latin typeface="Effra"/>
              </a:rPr>
              <a:t>don’t think it’s a lost cause, but the clock is </a:t>
            </a:r>
            <a:r>
              <a:rPr lang="en-GB" sz="1600" i="1" dirty="0" smtClean="0">
                <a:solidFill>
                  <a:srgbClr val="222222"/>
                </a:solidFill>
                <a:latin typeface="Effra"/>
              </a:rPr>
              <a:t>ticking. You </a:t>
            </a:r>
            <a:r>
              <a:rPr lang="en-GB" sz="1600" i="1" dirty="0">
                <a:solidFill>
                  <a:srgbClr val="222222"/>
                </a:solidFill>
                <a:latin typeface="Effra"/>
              </a:rPr>
              <a:t>can’t expect any curricular initiative to have a shelf life of longer than 20 years. If you don’t get it right in the next ﬁve years, forget it</a:t>
            </a:r>
            <a:r>
              <a:rPr lang="en-GB" sz="1600" i="1" dirty="0" smtClean="0">
                <a:solidFill>
                  <a:srgbClr val="222222"/>
                </a:solidFill>
                <a:latin typeface="Effra"/>
              </a:rPr>
              <a:t>.’</a:t>
            </a:r>
          </a:p>
          <a:p>
            <a:endParaRPr lang="en-GB" sz="1600" dirty="0">
              <a:solidFill>
                <a:srgbClr val="222222"/>
              </a:solidFill>
              <a:latin typeface="Effra"/>
            </a:endParaRPr>
          </a:p>
          <a:p>
            <a:r>
              <a:rPr lang="en-GB" sz="1600" dirty="0" smtClean="0">
                <a:solidFill>
                  <a:srgbClr val="222222"/>
                </a:solidFill>
                <a:latin typeface="Effra"/>
              </a:rPr>
              <a:t>(Keith </a:t>
            </a:r>
            <a:r>
              <a:rPr lang="en-GB" sz="1600" dirty="0">
                <a:solidFill>
                  <a:srgbClr val="222222"/>
                </a:solidFill>
                <a:latin typeface="Effra"/>
              </a:rPr>
              <a:t>Topping, Professor Emeritus of Education, University of </a:t>
            </a:r>
            <a:r>
              <a:rPr lang="en-GB" sz="1600" dirty="0" smtClean="0">
                <a:solidFill>
                  <a:srgbClr val="222222"/>
                </a:solidFill>
                <a:latin typeface="Effra"/>
              </a:rPr>
              <a:t>Dundee, 2016)</a:t>
            </a:r>
            <a:endParaRPr lang="en-GB" sz="1600" dirty="0">
              <a:solidFill>
                <a:srgbClr val="222222"/>
              </a:solidFill>
              <a:latin typeface="Effra"/>
            </a:endParaRPr>
          </a:p>
          <a:p>
            <a:endParaRPr lang="en-GB" sz="1600" dirty="0" smtClean="0">
              <a:solidFill>
                <a:srgbClr val="222222"/>
              </a:solidFill>
              <a:latin typeface="Effra"/>
            </a:endParaRPr>
          </a:p>
          <a:p>
            <a:endParaRPr lang="en-GB" sz="1600" b="0" i="0" dirty="0">
              <a:solidFill>
                <a:srgbClr val="222222"/>
              </a:solidFill>
              <a:effectLst/>
              <a:latin typeface="Effra"/>
            </a:endParaRPr>
          </a:p>
          <a:p>
            <a:r>
              <a:rPr lang="en-GB" sz="1600" dirty="0"/>
              <a:t/>
            </a:r>
            <a:br>
              <a:rPr lang="en-GB" sz="1600" dirty="0"/>
            </a:br>
            <a:endParaRPr lang="en-GB" sz="1600" b="0" i="0" dirty="0">
              <a:solidFill>
                <a:srgbClr val="222222"/>
              </a:solidFill>
              <a:effectLst/>
              <a:latin typeface="Effra"/>
            </a:endParaRPr>
          </a:p>
        </p:txBody>
      </p:sp>
      <p:sp>
        <p:nvSpPr>
          <p:cNvPr id="4" name="TextBox 3"/>
          <p:cNvSpPr txBox="1"/>
          <p:nvPr/>
        </p:nvSpPr>
        <p:spPr>
          <a:xfrm>
            <a:off x="442271" y="426643"/>
            <a:ext cx="6477275" cy="646331"/>
          </a:xfrm>
          <a:prstGeom prst="rect">
            <a:avLst/>
          </a:prstGeom>
          <a:noFill/>
        </p:spPr>
        <p:txBody>
          <a:bodyPr wrap="square" rtlCol="0">
            <a:spAutoFit/>
          </a:bodyPr>
          <a:lstStyle/>
          <a:p>
            <a:r>
              <a:rPr lang="en-GB" sz="3600" b="1" dirty="0" smtClean="0">
                <a:solidFill>
                  <a:srgbClr val="0070C0"/>
                </a:solidFill>
              </a:rPr>
              <a:t>Scottish lessons…</a:t>
            </a:r>
            <a:endParaRPr lang="en-US" sz="3600" b="1" dirty="0">
              <a:solidFill>
                <a:srgbClr val="0070C0"/>
              </a:solidFill>
            </a:endParaRPr>
          </a:p>
        </p:txBody>
      </p:sp>
      <p:graphicFrame>
        <p:nvGraphicFramePr>
          <p:cNvPr id="6" name="Group 2"/>
          <p:cNvGraphicFramePr>
            <a:graphicFrameLocks noGrp="1"/>
          </p:cNvGraphicFramePr>
          <p:nvPr>
            <p:extLst>
              <p:ext uri="{D42A27DB-BD31-4B8C-83A1-F6EECF244321}">
                <p14:modId xmlns:p14="http://schemas.microsoft.com/office/powerpoint/2010/main" val="3629736534"/>
              </p:ext>
            </p:extLst>
          </p:nvPr>
        </p:nvGraphicFramePr>
        <p:xfrm>
          <a:off x="2901462" y="1644161"/>
          <a:ext cx="5961184" cy="3217985"/>
        </p:xfrm>
        <a:graphic>
          <a:graphicData uri="http://schemas.openxmlformats.org/drawingml/2006/table">
            <a:tbl>
              <a:tblPr/>
              <a:tblGrid>
                <a:gridCol w="1143000">
                  <a:extLst>
                    <a:ext uri="{9D8B030D-6E8A-4147-A177-3AD203B41FA5}">
                      <a16:colId xmlns:a16="http://schemas.microsoft.com/office/drawing/2014/main" val="3947043863"/>
                    </a:ext>
                  </a:extLst>
                </a:gridCol>
                <a:gridCol w="1011115">
                  <a:extLst>
                    <a:ext uri="{9D8B030D-6E8A-4147-A177-3AD203B41FA5}">
                      <a16:colId xmlns:a16="http://schemas.microsoft.com/office/drawing/2014/main" val="3059397512"/>
                    </a:ext>
                  </a:extLst>
                </a:gridCol>
                <a:gridCol w="1002323">
                  <a:extLst>
                    <a:ext uri="{9D8B030D-6E8A-4147-A177-3AD203B41FA5}">
                      <a16:colId xmlns:a16="http://schemas.microsoft.com/office/drawing/2014/main" val="1026674723"/>
                    </a:ext>
                  </a:extLst>
                </a:gridCol>
                <a:gridCol w="931985">
                  <a:extLst>
                    <a:ext uri="{9D8B030D-6E8A-4147-A177-3AD203B41FA5}">
                      <a16:colId xmlns:a16="http://schemas.microsoft.com/office/drawing/2014/main" val="4249780369"/>
                    </a:ext>
                  </a:extLst>
                </a:gridCol>
                <a:gridCol w="1002323">
                  <a:extLst>
                    <a:ext uri="{9D8B030D-6E8A-4147-A177-3AD203B41FA5}">
                      <a16:colId xmlns:a16="http://schemas.microsoft.com/office/drawing/2014/main" val="1786605385"/>
                    </a:ext>
                  </a:extLst>
                </a:gridCol>
                <a:gridCol w="870438">
                  <a:extLst>
                    <a:ext uri="{9D8B030D-6E8A-4147-A177-3AD203B41FA5}">
                      <a16:colId xmlns:a16="http://schemas.microsoft.com/office/drawing/2014/main" val="1361194995"/>
                    </a:ext>
                  </a:extLst>
                </a:gridCol>
              </a:tblGrid>
              <a:tr h="766484">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kumimoji="0" lang="en-GB" altLang="en-US" sz="2400" b="0" i="0" u="none" strike="noStrike" cap="none" normalizeH="0" baseline="0" dirty="0" smtClean="0">
                        <a:ln>
                          <a:noFill/>
                        </a:ln>
                        <a:solidFill>
                          <a:srgbClr val="000000"/>
                        </a:solidFill>
                        <a:effectLst/>
                        <a:latin typeface="Times New Roman" panose="02020603050405020304" pitchFamily="18" charset="0"/>
                        <a:cs typeface="Times New Roman" panose="02020603050405020304" pitchFamily="18" charset="0"/>
                      </a:endParaRPr>
                    </a:p>
                  </a:txBody>
                  <a:tcPr marL="90000" marR="90000" marT="134496" marB="46800" horzOverflow="overflow">
                    <a:lnL>
                      <a:noFill/>
                    </a:lnL>
                    <a:lnR>
                      <a:noFill/>
                    </a:lnR>
                    <a:lnT>
                      <a:noFill/>
                    </a:lnT>
                    <a:lnB>
                      <a:noFill/>
                    </a:lnB>
                    <a:lnTlToBr>
                      <a:noFill/>
                    </a:lnTlToBr>
                    <a:lnBlToTr>
                      <a:noFill/>
                    </a:lnBlToTr>
                    <a:solidFill>
                      <a:srgbClr val="0066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2006</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2009</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2012</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2015</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2018</a:t>
                      </a:r>
                    </a:p>
                  </a:txBody>
                  <a:tcPr marL="90000" marR="90000" marT="164736" marB="46800" horzOverflow="overflow">
                    <a:lnL>
                      <a:noFill/>
                    </a:lnL>
                    <a:lnR>
                      <a:noFill/>
                    </a:lnR>
                    <a:lnT>
                      <a:noFill/>
                    </a:lnT>
                    <a:lnB>
                      <a:noFill/>
                    </a:lnB>
                    <a:lnTlToBr>
                      <a:noFill/>
                    </a:lnTlToBr>
                    <a:lnBlToTr>
                      <a:noFill/>
                    </a:lnBlToTr>
                    <a:solidFill>
                      <a:srgbClr val="0066CC"/>
                    </a:solidFill>
                  </a:tcPr>
                </a:tc>
                <a:extLst>
                  <a:ext uri="{0D108BD9-81ED-4DB2-BD59-A6C34878D82A}">
                    <a16:rowId xmlns:a16="http://schemas.microsoft.com/office/drawing/2014/main" val="3250374390"/>
                  </a:ext>
                </a:extLst>
              </a:tr>
              <a:tr h="817167">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Maths</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506</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499</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498</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491</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489</a:t>
                      </a:r>
                    </a:p>
                  </a:txBody>
                  <a:tcPr marL="90000" marR="90000" marT="164736" marB="46800" horzOverflow="overflow">
                    <a:lnL>
                      <a:noFill/>
                    </a:lnL>
                    <a:lnR>
                      <a:noFill/>
                    </a:lnR>
                    <a:lnT>
                      <a:noFill/>
                    </a:lnT>
                    <a:lnB>
                      <a:noFill/>
                    </a:lnB>
                    <a:lnTlToBr>
                      <a:noFill/>
                    </a:lnTlToBr>
                    <a:lnBlToTr>
                      <a:noFill/>
                    </a:lnBlToTr>
                    <a:solidFill>
                      <a:srgbClr val="0099FF"/>
                    </a:solidFill>
                  </a:tcPr>
                </a:tc>
                <a:extLst>
                  <a:ext uri="{0D108BD9-81ED-4DB2-BD59-A6C34878D82A}">
                    <a16:rowId xmlns:a16="http://schemas.microsoft.com/office/drawing/2014/main" val="3676898882"/>
                  </a:ext>
                </a:extLst>
              </a:tr>
              <a:tr h="817167">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Science</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515</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514</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513</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497</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490</a:t>
                      </a:r>
                    </a:p>
                  </a:txBody>
                  <a:tcPr marL="90000" marR="90000" marT="164736" marB="46800" horzOverflow="overflow">
                    <a:lnL>
                      <a:noFill/>
                    </a:lnL>
                    <a:lnR>
                      <a:noFill/>
                    </a:lnR>
                    <a:lnT>
                      <a:noFill/>
                    </a:lnT>
                    <a:lnB>
                      <a:noFill/>
                    </a:lnB>
                    <a:lnTlToBr>
                      <a:noFill/>
                    </a:lnTlToBr>
                    <a:lnBlToTr>
                      <a:noFill/>
                    </a:lnBlToTr>
                    <a:solidFill>
                      <a:srgbClr val="99CCFF"/>
                    </a:solidFill>
                  </a:tcPr>
                </a:tc>
                <a:extLst>
                  <a:ext uri="{0D108BD9-81ED-4DB2-BD59-A6C34878D82A}">
                    <a16:rowId xmlns:a16="http://schemas.microsoft.com/office/drawing/2014/main" val="522826214"/>
                  </a:ext>
                </a:extLst>
              </a:tr>
              <a:tr h="817167">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8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Reading</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499</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500</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506</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493</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2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504</a:t>
                      </a:r>
                    </a:p>
                  </a:txBody>
                  <a:tcPr marL="90000" marR="90000" marT="164736" marB="46800" horzOverflow="overflow">
                    <a:lnL>
                      <a:noFill/>
                    </a:lnL>
                    <a:lnR>
                      <a:noFill/>
                    </a:lnR>
                    <a:lnT>
                      <a:noFill/>
                    </a:lnT>
                    <a:lnB>
                      <a:noFill/>
                    </a:lnB>
                    <a:lnTlToBr>
                      <a:noFill/>
                    </a:lnTlToBr>
                    <a:lnBlToTr>
                      <a:noFill/>
                    </a:lnBlToTr>
                    <a:solidFill>
                      <a:srgbClr val="0099FF"/>
                    </a:solidFill>
                  </a:tcPr>
                </a:tc>
                <a:extLst>
                  <a:ext uri="{0D108BD9-81ED-4DB2-BD59-A6C34878D82A}">
                    <a16:rowId xmlns:a16="http://schemas.microsoft.com/office/drawing/2014/main" val="3137197401"/>
                  </a:ext>
                </a:extLst>
              </a:tr>
            </a:tbl>
          </a:graphicData>
        </a:graphic>
      </p:graphicFrame>
      <p:sp>
        <p:nvSpPr>
          <p:cNvPr id="7" name="TextBox 6"/>
          <p:cNvSpPr txBox="1"/>
          <p:nvPr/>
        </p:nvSpPr>
        <p:spPr>
          <a:xfrm>
            <a:off x="4308231" y="4932485"/>
            <a:ext cx="4554415" cy="369332"/>
          </a:xfrm>
          <a:prstGeom prst="rect">
            <a:avLst/>
          </a:prstGeom>
          <a:noFill/>
        </p:spPr>
        <p:txBody>
          <a:bodyPr wrap="square" rtlCol="0">
            <a:spAutoFit/>
          </a:bodyPr>
          <a:lstStyle/>
          <a:p>
            <a:pPr algn="r"/>
            <a:r>
              <a:rPr lang="en-GB" b="1" dirty="0" smtClean="0"/>
              <a:t>Scotland’s PISA scores, 2006-2018</a:t>
            </a:r>
            <a:endParaRPr lang="en-GB" b="1" dirty="0"/>
          </a:p>
        </p:txBody>
      </p:sp>
    </p:spTree>
    <p:extLst>
      <p:ext uri="{BB962C8B-B14F-4D97-AF65-F5344CB8AC3E}">
        <p14:creationId xmlns:p14="http://schemas.microsoft.com/office/powerpoint/2010/main" val="1552229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406" y="414141"/>
            <a:ext cx="8389087" cy="3139321"/>
          </a:xfrm>
          <a:prstGeom prst="rect">
            <a:avLst/>
          </a:prstGeom>
        </p:spPr>
        <p:txBody>
          <a:bodyPr wrap="square">
            <a:spAutoFit/>
          </a:bodyPr>
          <a:lstStyle/>
          <a:p>
            <a:r>
              <a:rPr lang="en-GB" dirty="0" smtClean="0">
                <a:solidFill>
                  <a:srgbClr val="212529"/>
                </a:solidFill>
              </a:rPr>
              <a:t>‘My </a:t>
            </a:r>
            <a:r>
              <a:rPr lang="en-GB" dirty="0">
                <a:solidFill>
                  <a:srgbClr val="212529"/>
                </a:solidFill>
              </a:rPr>
              <a:t>feeling is </a:t>
            </a:r>
            <a:r>
              <a:rPr lang="en-GB" dirty="0" err="1">
                <a:solidFill>
                  <a:srgbClr val="212529"/>
                </a:solidFill>
              </a:rPr>
              <a:t>CfE</a:t>
            </a:r>
            <a:r>
              <a:rPr lang="en-GB" dirty="0">
                <a:solidFill>
                  <a:srgbClr val="212529"/>
                </a:solidFill>
              </a:rPr>
              <a:t> reforms have been effective in providing a much stronger broader education for young people, but what I am picking up is that in different parts of the education system many professionals feel they might be on a bit of a mystery tour as to what is expected of </a:t>
            </a:r>
            <a:r>
              <a:rPr lang="en-GB" dirty="0" smtClean="0">
                <a:solidFill>
                  <a:srgbClr val="212529"/>
                </a:solidFill>
              </a:rPr>
              <a:t>them.</a:t>
            </a:r>
          </a:p>
          <a:p>
            <a:endParaRPr lang="en-GB" dirty="0">
              <a:solidFill>
                <a:srgbClr val="212529"/>
              </a:solidFill>
            </a:endParaRPr>
          </a:p>
          <a:p>
            <a:pPr fontAlgn="base"/>
            <a:r>
              <a:rPr lang="en-GB" dirty="0" smtClean="0"/>
              <a:t>‘What </a:t>
            </a:r>
            <a:r>
              <a:rPr lang="en-GB" dirty="0"/>
              <a:t>we have probably done is gone from a very prescriptive curriculum to one that is correctly positioned and anchored around the importance of professional leadership and judgement, but </a:t>
            </a:r>
            <a:r>
              <a:rPr lang="en-GB" b="1" dirty="0">
                <a:solidFill>
                  <a:srgbClr val="0070C0"/>
                </a:solidFill>
              </a:rPr>
              <a:t>what we still require is young people to demonstrate tangible, measurable progress and I don't think it is clear enough what that looks like and that is where clarity is required in both primary and secondary</a:t>
            </a:r>
            <a:r>
              <a:rPr lang="en-GB" dirty="0"/>
              <a:t>.</a:t>
            </a:r>
          </a:p>
          <a:p>
            <a:pPr fontAlgn="base"/>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4061" y="3253561"/>
            <a:ext cx="2828432" cy="1884171"/>
          </a:xfrm>
          <a:prstGeom prst="rect">
            <a:avLst/>
          </a:prstGeom>
        </p:spPr>
      </p:pic>
      <p:sp>
        <p:nvSpPr>
          <p:cNvPr id="4" name="TextBox 3"/>
          <p:cNvSpPr txBox="1"/>
          <p:nvPr/>
        </p:nvSpPr>
        <p:spPr>
          <a:xfrm>
            <a:off x="393405" y="3383406"/>
            <a:ext cx="5497031" cy="1754326"/>
          </a:xfrm>
          <a:prstGeom prst="rect">
            <a:avLst/>
          </a:prstGeom>
          <a:noFill/>
        </p:spPr>
        <p:txBody>
          <a:bodyPr wrap="square" rtlCol="0">
            <a:spAutoFit/>
          </a:bodyPr>
          <a:lstStyle/>
          <a:p>
            <a:pPr fontAlgn="base"/>
            <a:r>
              <a:rPr lang="en-GB" dirty="0"/>
              <a:t>‘I am not about to embark on widespread curricular reform because that is not what the system requires. </a:t>
            </a:r>
            <a:r>
              <a:rPr lang="en-GB" b="1" dirty="0">
                <a:solidFill>
                  <a:srgbClr val="0070C0"/>
                </a:solidFill>
              </a:rPr>
              <a:t>What the system requires is greater and sharper clarity over what is expected</a:t>
            </a:r>
            <a:r>
              <a:rPr lang="en-GB" dirty="0"/>
              <a:t>.’</a:t>
            </a:r>
          </a:p>
          <a:p>
            <a:pPr fontAlgn="base"/>
            <a:endParaRPr lang="en-GB" dirty="0"/>
          </a:p>
          <a:p>
            <a:pPr fontAlgn="base"/>
            <a:r>
              <a:rPr lang="en-GB" dirty="0" smtClean="0"/>
              <a:t>			(</a:t>
            </a:r>
            <a:r>
              <a:rPr lang="en-GB" dirty="0"/>
              <a:t>John </a:t>
            </a:r>
            <a:r>
              <a:rPr lang="en-GB" dirty="0" err="1"/>
              <a:t>Swinney</a:t>
            </a:r>
            <a:r>
              <a:rPr lang="en-GB" dirty="0"/>
              <a:t>, 2016)</a:t>
            </a:r>
          </a:p>
        </p:txBody>
      </p:sp>
    </p:spTree>
    <p:extLst>
      <p:ext uri="{BB962C8B-B14F-4D97-AF65-F5344CB8AC3E}">
        <p14:creationId xmlns:p14="http://schemas.microsoft.com/office/powerpoint/2010/main" val="21788214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433346" y="2905"/>
            <a:ext cx="7886700" cy="730140"/>
          </a:xfrm>
        </p:spPr>
        <p:txBody>
          <a:bodyPr>
            <a:normAutofit/>
          </a:bodyPr>
          <a:lstStyle/>
          <a:p>
            <a:pPr algn="ctr"/>
            <a:r>
              <a:rPr lang="en-GB" altLang="en-US" sz="3200" b="1" dirty="0" smtClean="0">
                <a:latin typeface="+mn-lt"/>
                <a:cs typeface="Arial" panose="020B0604020202020204" pitchFamily="34" charset="0"/>
              </a:rPr>
              <a:t>OECD Education 2030</a:t>
            </a:r>
            <a:endParaRPr lang="en-US" altLang="en-US" sz="3200" b="1" dirty="0" smtClean="0">
              <a:latin typeface="+mn-lt"/>
              <a:cs typeface="Arial" panose="020B0604020202020204" pitchFamily="34" charset="0"/>
            </a:endParaRPr>
          </a:p>
        </p:txBody>
      </p:sp>
      <p:sp>
        <p:nvSpPr>
          <p:cNvPr id="37891" name="Content Placeholder 2"/>
          <p:cNvSpPr>
            <a:spLocks noGrp="1"/>
          </p:cNvSpPr>
          <p:nvPr>
            <p:ph idx="1"/>
          </p:nvPr>
        </p:nvSpPr>
        <p:spPr>
          <a:xfrm>
            <a:off x="433346" y="733045"/>
            <a:ext cx="8310320" cy="3965943"/>
          </a:xfrm>
        </p:spPr>
        <p:txBody>
          <a:bodyPr>
            <a:noAutofit/>
          </a:bodyPr>
          <a:lstStyle/>
          <a:p>
            <a:pPr marL="0" indent="0">
              <a:buNone/>
            </a:pPr>
            <a:r>
              <a:rPr lang="en-GB" sz="2000" dirty="0" smtClean="0">
                <a:cs typeface="Arial" panose="020B0604020202020204" pitchFamily="34" charset="0"/>
              </a:rPr>
              <a:t>Five common </a:t>
            </a:r>
            <a:r>
              <a:rPr lang="en-GB" sz="2000" dirty="0">
                <a:cs typeface="Arial" panose="020B0604020202020204" pitchFamily="34" charset="0"/>
              </a:rPr>
              <a:t>policy areas:</a:t>
            </a:r>
          </a:p>
          <a:p>
            <a:r>
              <a:rPr lang="en-GB" sz="2000" dirty="0">
                <a:cs typeface="Arial" panose="020B0604020202020204" pitchFamily="34" charset="0"/>
              </a:rPr>
              <a:t>Due to </a:t>
            </a:r>
            <a:r>
              <a:rPr lang="en-GB" sz="2000" b="1" dirty="0">
                <a:cs typeface="Arial" panose="020B0604020202020204" pitchFamily="34" charset="0"/>
              </a:rPr>
              <a:t>curriculum overload</a:t>
            </a:r>
            <a:r>
              <a:rPr lang="en-GB" sz="2000" dirty="0">
                <a:cs typeface="Arial" panose="020B0604020202020204" pitchFamily="34" charset="0"/>
              </a:rPr>
              <a:t>,</a:t>
            </a:r>
            <a:r>
              <a:rPr lang="en-GB" sz="2000" b="1" dirty="0">
                <a:cs typeface="Arial" panose="020B0604020202020204" pitchFamily="34" charset="0"/>
              </a:rPr>
              <a:t> </a:t>
            </a:r>
            <a:r>
              <a:rPr lang="en-GB" sz="2000" dirty="0">
                <a:cs typeface="Arial" panose="020B0604020202020204" pitchFamily="34" charset="0"/>
              </a:rPr>
              <a:t>Students often lack sufficient time to master key disciplinary concepts or nurture friendships, sleep and exercise. It is time to shift the focus of our students from "more hours for learning" to "quality learning time" </a:t>
            </a:r>
          </a:p>
          <a:p>
            <a:r>
              <a:rPr lang="en-GB" sz="2000" dirty="0">
                <a:cs typeface="Arial" panose="020B0604020202020204" pitchFamily="34" charset="0"/>
              </a:rPr>
              <a:t>Curriculum reforms suffer from</a:t>
            </a:r>
            <a:r>
              <a:rPr lang="en-GB" sz="2000" b="1" dirty="0">
                <a:cs typeface="Arial" panose="020B0604020202020204" pitchFamily="34" charset="0"/>
              </a:rPr>
              <a:t> time lags</a:t>
            </a:r>
            <a:r>
              <a:rPr lang="en-GB" sz="2000" dirty="0">
                <a:cs typeface="Arial" panose="020B0604020202020204" pitchFamily="34" charset="0"/>
              </a:rPr>
              <a:t> between recognition, decision-making, implementation and impact. The gap between curriculum intent and learning outcome is generally too wide. </a:t>
            </a:r>
          </a:p>
          <a:p>
            <a:r>
              <a:rPr lang="en-GB" sz="2000" dirty="0">
                <a:cs typeface="Arial" panose="020B0604020202020204" pitchFamily="34" charset="0"/>
              </a:rPr>
              <a:t>Content must be of</a:t>
            </a:r>
            <a:r>
              <a:rPr lang="en-GB" sz="2000" b="1" dirty="0">
                <a:cs typeface="Arial" panose="020B0604020202020204" pitchFamily="34" charset="0"/>
              </a:rPr>
              <a:t> high quality</a:t>
            </a:r>
            <a:r>
              <a:rPr lang="en-GB" sz="2000" dirty="0">
                <a:cs typeface="Arial" panose="020B0604020202020204" pitchFamily="34" charset="0"/>
              </a:rPr>
              <a:t> if students are to engage in learning and acquire deeper understanding.</a:t>
            </a:r>
          </a:p>
          <a:p>
            <a:r>
              <a:rPr lang="en-GB" sz="2000" dirty="0">
                <a:cs typeface="Arial" panose="020B0604020202020204" pitchFamily="34" charset="0"/>
              </a:rPr>
              <a:t>Curricula should </a:t>
            </a:r>
            <a:r>
              <a:rPr lang="en-GB" sz="2000" b="1" dirty="0">
                <a:cs typeface="Arial" panose="020B0604020202020204" pitchFamily="34" charset="0"/>
              </a:rPr>
              <a:t>ensure equity while innovating</a:t>
            </a:r>
            <a:r>
              <a:rPr lang="en-GB" sz="2000" dirty="0">
                <a:cs typeface="Arial" panose="020B0604020202020204" pitchFamily="34" charset="0"/>
              </a:rPr>
              <a:t>, allowing all students to benefit from social, economic and technological changes. </a:t>
            </a:r>
          </a:p>
          <a:p>
            <a:r>
              <a:rPr lang="en-GB" sz="2000" dirty="0">
                <a:cs typeface="Arial" panose="020B0604020202020204" pitchFamily="34" charset="0"/>
              </a:rPr>
              <a:t>Careful planning and alignment is critically important for</a:t>
            </a:r>
            <a:r>
              <a:rPr lang="en-GB" sz="2000" b="1" dirty="0">
                <a:cs typeface="Arial" panose="020B0604020202020204" pitchFamily="34" charset="0"/>
              </a:rPr>
              <a:t> effective implementation</a:t>
            </a:r>
            <a:r>
              <a:rPr lang="en-GB" sz="2000" dirty="0">
                <a:cs typeface="Arial" panose="020B0604020202020204" pitchFamily="34" charset="0"/>
              </a:rPr>
              <a:t> of </a:t>
            </a:r>
            <a:r>
              <a:rPr lang="en-GB" sz="2000" dirty="0" smtClean="0">
                <a:cs typeface="Arial" panose="020B0604020202020204" pitchFamily="34" charset="0"/>
              </a:rPr>
              <a:t>reforms.</a:t>
            </a:r>
            <a:endParaRPr lang="en-GB" sz="2000" dirty="0">
              <a:cs typeface="Arial" panose="020B0604020202020204" pitchFamily="34" charset="0"/>
            </a:endParaRPr>
          </a:p>
        </p:txBody>
      </p:sp>
      <p:sp>
        <p:nvSpPr>
          <p:cNvPr id="4" name="Rectangle 3"/>
          <p:cNvSpPr/>
          <p:nvPr/>
        </p:nvSpPr>
        <p:spPr>
          <a:xfrm>
            <a:off x="4259269" y="5327459"/>
            <a:ext cx="5098546" cy="307777"/>
          </a:xfrm>
          <a:prstGeom prst="rect">
            <a:avLst/>
          </a:prstGeom>
        </p:spPr>
        <p:txBody>
          <a:bodyPr wrap="square">
            <a:spAutoFit/>
          </a:bodyPr>
          <a:lstStyle/>
          <a:p>
            <a:r>
              <a:rPr lang="en-GB" sz="1400" dirty="0"/>
              <a:t>(The Future of Education and Skills: Education 2030, OECD, 2018)</a:t>
            </a:r>
          </a:p>
        </p:txBody>
      </p:sp>
    </p:spTree>
    <p:extLst>
      <p:ext uri="{BB962C8B-B14F-4D97-AF65-F5344CB8AC3E}">
        <p14:creationId xmlns:p14="http://schemas.microsoft.com/office/powerpoint/2010/main" val="18334421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smtClean="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t>
            </a:r>
            <a:r>
              <a:rPr lang="en-GB" sz="3200" dirty="0" smtClean="0">
                <a:solidFill>
                  <a:schemeClr val="bg1"/>
                </a:solidFill>
              </a:rPr>
              <a:t>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1746</TotalTime>
  <Words>2533</Words>
  <Application>Microsoft Office PowerPoint</Application>
  <PresentationFormat>On-screen Show (4:3)</PresentationFormat>
  <Paragraphs>204</Paragraphs>
  <Slides>29</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Microsoft YaHei</vt:lpstr>
      <vt:lpstr>Arial</vt:lpstr>
      <vt:lpstr>Calibri</vt:lpstr>
      <vt:lpstr>Calibri Light</vt:lpstr>
      <vt:lpstr>Effra</vt:lpstr>
      <vt:lpstr>helvetica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Curriculum reform in England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OECD Education 2030</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119</cp:revision>
  <cp:lastPrinted>2018-10-30T15:20:27Z</cp:lastPrinted>
  <dcterms:created xsi:type="dcterms:W3CDTF">2017-02-08T11:33:06Z</dcterms:created>
  <dcterms:modified xsi:type="dcterms:W3CDTF">2020-11-03T16:41:41Z</dcterms:modified>
</cp:coreProperties>
</file>