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21"/>
  </p:notesMasterIdLst>
  <p:sldIdLst>
    <p:sldId id="256" r:id="rId5"/>
    <p:sldId id="257" r:id="rId6"/>
    <p:sldId id="258" r:id="rId7"/>
    <p:sldId id="259" r:id="rId8"/>
    <p:sldId id="260" r:id="rId9"/>
    <p:sldId id="271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936" y="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A41AFB-ADD1-465A-9452-F4FF331006E0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8E4F2B-8093-4859-AD40-1114975C8B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85156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Week 2 : Recruitment Selection Strategy Development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8E4F2B-8093-4859-AD40-1114975C8BF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1031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Recruitment and Selection of an HR Manager at Ocado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dirty="0"/>
          </a:p>
          <a:p>
            <a:r>
              <a:rPr lang="en-GB" dirty="0"/>
              <a:t>Student name</a:t>
            </a:r>
            <a:r>
              <a:rPr dirty="0"/>
              <a:t>: Loredana Iulia Mocanu (Student ID: 2412744)</a:t>
            </a:r>
          </a:p>
          <a:p>
            <a:r>
              <a:rPr dirty="0"/>
              <a:t>Module: LCLM5002 – Developing and Managing Individuals and Teams</a:t>
            </a:r>
          </a:p>
          <a:p>
            <a:r>
              <a:rPr dirty="0"/>
              <a:t>Lecturer</a:t>
            </a:r>
            <a:r>
              <a:rPr lang="en-GB" dirty="0"/>
              <a:t>’s name </a:t>
            </a:r>
            <a:r>
              <a:rPr dirty="0"/>
              <a:t>: Doreen </a:t>
            </a:r>
            <a:r>
              <a:rPr dirty="0" err="1"/>
              <a:t>Amundam</a:t>
            </a:r>
            <a:endParaRPr dirty="0"/>
          </a:p>
          <a:p>
            <a:pPr marL="0" indent="0">
              <a:buNone/>
            </a:pPr>
            <a:endParaRPr dirty="0"/>
          </a:p>
          <a:p>
            <a:pPr marL="0" indent="0">
              <a:buNone/>
            </a:pPr>
            <a:endParaRPr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Table of Contents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endParaRPr/>
          </a:p>
          <a:p>
            <a:r>
              <a:t>1. Introduction to Ocado</a:t>
            </a:r>
          </a:p>
          <a:p>
            <a:r>
              <a:t>2. Importance of Recruitment</a:t>
            </a:r>
          </a:p>
          <a:p>
            <a:r>
              <a:t>3. Recruitment Process</a:t>
            </a:r>
          </a:p>
          <a:p>
            <a:r>
              <a:t>4. Job Analysis</a:t>
            </a:r>
          </a:p>
          <a:p>
            <a:r>
              <a:t>5. Job Description</a:t>
            </a:r>
          </a:p>
          <a:p>
            <a:r>
              <a:t>6. Person Specification</a:t>
            </a:r>
          </a:p>
          <a:p>
            <a:r>
              <a:t>7. Structured Interview</a:t>
            </a:r>
          </a:p>
          <a:p>
            <a:r>
              <a:t>8. Panel Interview</a:t>
            </a:r>
          </a:p>
          <a:p>
            <a:r>
              <a:t>9. Competency-Based Interview</a:t>
            </a:r>
          </a:p>
          <a:p>
            <a:r>
              <a:t>10. Questioning Techniques</a:t>
            </a:r>
          </a:p>
          <a:p>
            <a:r>
              <a:t>11. Face-to-Face vs Online Interview</a:t>
            </a:r>
          </a:p>
          <a:p>
            <a:r>
              <a:t>12. Conclusion</a:t>
            </a:r>
          </a:p>
          <a:p>
            <a:r>
              <a:t>13. References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Introduction to Ocado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/>
          </a:p>
          <a:p>
            <a:r>
              <a:t>Ocado Group is a British online supermarket and technology company headquartered in London (Ocado, 2024).</a:t>
            </a:r>
          </a:p>
          <a:p>
            <a:r>
              <a:t>Founded in 2000, it uses advanced robotics and automation for grocery delivery.</a:t>
            </a:r>
          </a:p>
          <a:p>
            <a:r>
              <a:t>Employs over 20,000 staff worldwide.</a:t>
            </a:r>
          </a:p>
          <a:p>
            <a:r>
              <a:t>The HR Manager role is crucial for managing people and supporting business transformation.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Importance of Recruitment in HR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/>
          </a:p>
          <a:p>
            <a:r>
              <a:t>Recruitment ensures the right people are hired for the right job (Armstrong &amp; Taylor, 2023).</a:t>
            </a:r>
          </a:p>
          <a:p>
            <a:r>
              <a:t>According to Sinek (2009), people who share company values work with passion and commitment.</a:t>
            </a:r>
          </a:p>
          <a:p>
            <a:r>
              <a:t>Effective HR recruitment enhances employee performance and organisational success.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Recruitment Process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r>
              <a:t>Recruitment includes job analysis, job description, person specification, advertising, shortlisting, and interviews (CIPD, 2024).</a:t>
            </a:r>
          </a:p>
          <a:p>
            <a:r>
              <a:t>A structured process ensures fairness and consistency in hiring decisions.</a:t>
            </a:r>
          </a:p>
          <a:p>
            <a:r>
              <a:t>At Ocado, recruitment aims to attract innovative and adaptable HR professionals.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www.assignmentpoint.com/wp-content/uploads/2016/01/x4-10.jpg?8322be                                                              &#10;Recruitment Process Overview">
            <a:extLst>
              <a:ext uri="{FF2B5EF4-FFF2-40B4-BE49-F238E27FC236}">
                <a16:creationId xmlns:a16="http://schemas.microsoft.com/office/drawing/2014/main" id="{B97C9543-404A-F98D-018C-5575D7E7D2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413" y="1202179"/>
            <a:ext cx="6550430" cy="4732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32CF1627-592F-8B65-9553-622A88BDCBA0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457200" y="274638"/>
            <a:ext cx="7969045" cy="757749"/>
          </a:xfrm>
        </p:spPr>
        <p:txBody>
          <a:bodyPr>
            <a:normAutofit fontScale="90000"/>
          </a:bodyPr>
          <a:lstStyle/>
          <a:p>
            <a:r>
              <a:rPr lang="en-GB" dirty="0"/>
              <a:t>Recruitment Process </a:t>
            </a:r>
          </a:p>
        </p:txBody>
      </p:sp>
    </p:spTree>
    <p:extLst>
      <p:ext uri="{BB962C8B-B14F-4D97-AF65-F5344CB8AC3E}">
        <p14:creationId xmlns:p14="http://schemas.microsoft.com/office/powerpoint/2010/main" val="28376744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Job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r>
              <a:t>Defines job duties, responsibilities, and skills needed (ACAS, 2023).</a:t>
            </a:r>
          </a:p>
          <a:p>
            <a:r>
              <a:t>HR Manager responsibilities: workforce planning, recruitment, training, and compliance.</a:t>
            </a:r>
          </a:p>
          <a:p>
            <a:r>
              <a:t>Skills: leadership, communication, decision-making, and knowledge of employment law.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Job Description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/>
          </a:p>
          <a:p>
            <a:r>
              <a:t>Job Title: HR Manager</a:t>
            </a:r>
          </a:p>
          <a:p>
            <a:r>
              <a:t>Reports to: Head of HR</a:t>
            </a:r>
          </a:p>
          <a:p>
            <a:r>
              <a:t>Key Responsibilities: manage HR operations, lead recruitment, employee relations, and policy development.</a:t>
            </a:r>
          </a:p>
          <a:p>
            <a:r>
              <a:t>Supports Ocado’s strategic business transformation goals (Armstrong &amp; Taylor, 2023).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Person Specification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/>
          </a:p>
          <a:p>
            <a:r>
              <a:t>Education: HR Management degree or CIPD Level 5 qualification.</a:t>
            </a:r>
          </a:p>
          <a:p>
            <a:r>
              <a:t>Experience: minimum 3–5 years in HR leadership.</a:t>
            </a:r>
          </a:p>
          <a:p>
            <a:r>
              <a:t>Skills: analytical, interpersonal, leadership, and organisational (CIPD, 2024).</a:t>
            </a:r>
          </a:p>
          <a:p>
            <a:r>
              <a:t>Qualities: adaptability, problem-solving, and ethical judgement.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Structured Interview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r>
              <a:t>Uses a fixed set of questions for all candidates (Gatewood et al., 2020).</a:t>
            </a:r>
          </a:p>
          <a:p>
            <a:r>
              <a:t>Ensures fairness and easy comparison between applicants.</a:t>
            </a:r>
          </a:p>
          <a:p>
            <a:r>
              <a:t>Effective for managerial roles requiring consistent evaluation.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Panel Interview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r>
              <a:t>Involves multiple interviewers assessing one candidate (CIPD, 2024).</a:t>
            </a:r>
          </a:p>
          <a:p>
            <a:r>
              <a:t>Encourages balanced decision-making and reduces individual bias.</a:t>
            </a:r>
          </a:p>
          <a:p>
            <a:r>
              <a:t>For Ocado, the panel may include HR, Operations, and Finance leaders.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Competency-Based Interview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r>
              <a:t>Focuses on past experiences to predict future performance (Roberts, 2021).</a:t>
            </a:r>
          </a:p>
          <a:p>
            <a:r>
              <a:t>Example: 'Tell me about a time you managed a difficult employee situation.'</a:t>
            </a:r>
          </a:p>
          <a:p>
            <a:r>
              <a:t>Helps assess leadership, conflict resolution, and decision-making skills.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Questioning Techniques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r>
              <a:t>Probing questions explore details and clarify responses (Armstrong &amp; Taylor, 2023).</a:t>
            </a:r>
          </a:p>
          <a:p>
            <a:r>
              <a:t>Open-ended questions encourage discussion and reflection.</a:t>
            </a:r>
          </a:p>
          <a:p>
            <a:r>
              <a:t>Behavioural questions assess how candidates acted in real scenarios (ACAS, 2023).</a:t>
            </a:r>
          </a:p>
          <a:p>
            <a:r>
              <a:t>Avoid leading questions that suggest answers.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Face-to-Face vs Online Interview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r>
              <a:t>Face-to-face: builds rapport and allows observation of body language (Indeed, 2024).</a:t>
            </a:r>
          </a:p>
          <a:p>
            <a:r>
              <a:t>Online: flexible and cost-effective, suitable for remote candidates (CIPD, 2024).</a:t>
            </a:r>
          </a:p>
          <a:p>
            <a:r>
              <a:t>Hybrid approach: best balance for Ocado’s recruitment strategy.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/>
          </a:p>
          <a:p>
            <a:r>
              <a:t>Effective recruitment is key to hiring the right HR Manager for Ocado.</a:t>
            </a:r>
          </a:p>
          <a:p>
            <a:r>
              <a:t>Structured and competency-based interviews improve fairness and performance prediction.</a:t>
            </a:r>
          </a:p>
          <a:p>
            <a:r>
              <a:t>A hybrid interview approach ensures inclusivity and efficiency.</a:t>
            </a:r>
          </a:p>
          <a:p>
            <a:r>
              <a:t>Recruitment excellence supports Ocado’s sustainable business success.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endParaRPr/>
          </a:p>
          <a:p>
            <a:r>
              <a:t>ACAS (2023) Managing People. Advisory, Conciliation and Arbitration Service.</a:t>
            </a:r>
          </a:p>
          <a:p>
            <a:r>
              <a:t>Armstrong, M. and Taylor, S. (2023) Armstrong’s Handbook of Human Resource Management Practice. Kogan Page.</a:t>
            </a:r>
          </a:p>
          <a:p>
            <a:r>
              <a:t>CIPD (2024) Recruitment and Selection Factsheet. Chartered Institute of Personnel and Development.</a:t>
            </a:r>
          </a:p>
          <a:p>
            <a:r>
              <a:t>Gatewood, R., Feild, H. and Barrick, M. (2020) Human Resource Selection. Cengage.</a:t>
            </a:r>
          </a:p>
          <a:p>
            <a:r>
              <a:t>Indeed (2024) ‘Online vs Face-to-Face Interviews: Pros and Cons.’ Available at: www.indeed.co.uk</a:t>
            </a:r>
          </a:p>
          <a:p>
            <a:r>
              <a:t>Ocado Group (2024) Annual Report and Accounts 2024. London: Ocado Group plc.</a:t>
            </a:r>
          </a:p>
          <a:p>
            <a:r>
              <a:t>Roberts, G. (2021) Recruitment and Selection. CIPD Publishing.</a:t>
            </a:r>
          </a:p>
          <a:p>
            <a:r>
              <a:t>Sinek, S. (2009) Start with Why. Portfolio.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6E4C94D3791F742BF2CEB284273B86F" ma:contentTypeVersion="6" ma:contentTypeDescription="Create a new document." ma:contentTypeScope="" ma:versionID="c47a0192a4d9c08ada0894ce7c5f1ae5">
  <xsd:schema xmlns:xsd="http://www.w3.org/2001/XMLSchema" xmlns:xs="http://www.w3.org/2001/XMLSchema" xmlns:p="http://schemas.microsoft.com/office/2006/metadata/properties" xmlns:ns3="0085e1a2-9cbf-4b92-866b-21f3c89040b6" targetNamespace="http://schemas.microsoft.com/office/2006/metadata/properties" ma:root="true" ma:fieldsID="e0d33ab9d80d72850f128cb81fc5f868" ns3:_="">
    <xsd:import namespace="0085e1a2-9cbf-4b92-866b-21f3c89040b6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085e1a2-9cbf-4b92-866b-21f3c89040b6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085e1a2-9cbf-4b92-866b-21f3c89040b6" xsi:nil="true"/>
  </documentManagement>
</p:properties>
</file>

<file path=customXml/itemProps1.xml><?xml version="1.0" encoding="utf-8"?>
<ds:datastoreItem xmlns:ds="http://schemas.openxmlformats.org/officeDocument/2006/customXml" ds:itemID="{ADAFA382-37E8-4916-AFA4-8D846D84BD9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085e1a2-9cbf-4b92-866b-21f3c89040b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7914EC6-541E-4F4E-B3C7-C3A526870C5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CC7E96C-6B3F-4600-8F39-F743B748C2DA}">
  <ds:schemaRefs>
    <ds:schemaRef ds:uri="http://www.w3.org/XML/1998/namespace"/>
    <ds:schemaRef ds:uri="http://purl.org/dc/terms/"/>
    <ds:schemaRef ds:uri="http://purl.org/dc/elements/1.1/"/>
    <ds:schemaRef ds:uri="http://schemas.openxmlformats.org/package/2006/metadata/core-properties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0085e1a2-9cbf-4b92-866b-21f3c89040b6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776</Words>
  <Application>Microsoft Office PowerPoint</Application>
  <PresentationFormat>On-screen Show (4:3)</PresentationFormat>
  <Paragraphs>98</Paragraphs>
  <Slides>16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Aptos</vt:lpstr>
      <vt:lpstr>Arial</vt:lpstr>
      <vt:lpstr>Calibri</vt:lpstr>
      <vt:lpstr>Office Theme</vt:lpstr>
      <vt:lpstr>Recruitment and Selection of an HR Manager at Ocado</vt:lpstr>
      <vt:lpstr>Table of Contents</vt:lpstr>
      <vt:lpstr>Introduction to Ocado</vt:lpstr>
      <vt:lpstr>Importance of Recruitment in HR Management</vt:lpstr>
      <vt:lpstr>Recruitment Process Overview</vt:lpstr>
      <vt:lpstr>Recruitment Process </vt:lpstr>
      <vt:lpstr>Job Analysis</vt:lpstr>
      <vt:lpstr>Job Description</vt:lpstr>
      <vt:lpstr>Person Specification</vt:lpstr>
      <vt:lpstr>Structured Interview</vt:lpstr>
      <vt:lpstr>Panel Interview</vt:lpstr>
      <vt:lpstr>Competency-Based Interview</vt:lpstr>
      <vt:lpstr>Questioning Techniques</vt:lpstr>
      <vt:lpstr>Face-to-Face vs Online Interview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Loredana-Iulia Mocanu (2412744)</cp:lastModifiedBy>
  <cp:revision>2</cp:revision>
  <dcterms:created xsi:type="dcterms:W3CDTF">2013-01-27T09:14:16Z</dcterms:created>
  <dcterms:modified xsi:type="dcterms:W3CDTF">2025-10-13T11:10:53Z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0x01010086E4C94D3791F742BF2CEB284273B86F</vt:lpwstr>
  </property>
</Properties>
</file>