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sldIdLst>
    <p:sldId id="256" r:id="rId2"/>
  </p:sldIdLst>
  <p:sldSz cx="15113000" cy="213741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tableStyles" Target="tableStyles.xml" /><Relationship Id="rId5" Type="http://schemas.openxmlformats.org/officeDocument/2006/relationships/theme" Target="theme/theme1.xml" /><Relationship Id="rId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3/26/2026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 /><Relationship Id="rId3" Type="http://schemas.openxmlformats.org/officeDocument/2006/relationships/image" Target="../media/image2.png" /><Relationship Id="rId7" Type="http://schemas.openxmlformats.org/officeDocument/2006/relationships/image" Target="../media/image6.png" /><Relationship Id="rId2" Type="http://schemas.openxmlformats.org/officeDocument/2006/relationships/image" Target="../media/image1.png" /><Relationship Id="rId1" Type="http://schemas.openxmlformats.org/officeDocument/2006/relationships/slideLayout" Target="../slideLayouts/slideLayout7.xml" /><Relationship Id="rId6" Type="http://schemas.openxmlformats.org/officeDocument/2006/relationships/image" Target="../media/image5.png" /><Relationship Id="rId5" Type="http://schemas.openxmlformats.org/officeDocument/2006/relationships/image" Target="../media/image4.png" /><Relationship Id="rId4" Type="http://schemas.openxmlformats.org/officeDocument/2006/relationships/image" Target="../media/image3.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5120000" cy="21384000"/>
          </a:xfrm>
          <a:custGeom>
            <a:avLst/>
            <a:gdLst/>
            <a:ahLst/>
            <a:cxnLst/>
            <a:rect l="l" t="t" r="r" b="b"/>
            <a:pathLst>
              <a:path w="15120000" h="21384000">
                <a:moveTo>
                  <a:pt x="0" y="0"/>
                </a:moveTo>
                <a:lnTo>
                  <a:pt x="15120000" y="0"/>
                </a:lnTo>
                <a:lnTo>
                  <a:pt x="15120000" y="21384000"/>
                </a:lnTo>
                <a:lnTo>
                  <a:pt x="0" y="21384000"/>
                </a:lnTo>
                <a:lnTo>
                  <a:pt x="0" y="0"/>
                </a:lnTo>
                <a:close/>
              </a:path>
            </a:pathLst>
          </a:custGeom>
          <a:blipFill>
            <a:blip r:embed="rId2"/>
            <a:stretch>
              <a:fillRect l="-21470" t="-534" r="-21470" b="-534"/>
            </a:stretch>
          </a:blipFill>
        </p:spPr>
      </p:sp>
      <p:grpSp>
        <p:nvGrpSpPr>
          <p:cNvPr id="3" name="Group 3"/>
          <p:cNvGrpSpPr/>
          <p:nvPr/>
        </p:nvGrpSpPr>
        <p:grpSpPr>
          <a:xfrm>
            <a:off x="773227" y="468463"/>
            <a:ext cx="13573546" cy="20447074"/>
            <a:chOff x="0" y="0"/>
            <a:chExt cx="2183964" cy="3289905"/>
          </a:xfrm>
        </p:grpSpPr>
        <p:sp>
          <p:nvSpPr>
            <p:cNvPr id="4" name="Freeform 4"/>
            <p:cNvSpPr/>
            <p:nvPr/>
          </p:nvSpPr>
          <p:spPr>
            <a:xfrm>
              <a:off x="0" y="0"/>
              <a:ext cx="2183964" cy="3289905"/>
            </a:xfrm>
            <a:custGeom>
              <a:avLst/>
              <a:gdLst/>
              <a:ahLst/>
              <a:cxnLst/>
              <a:rect l="l" t="t" r="r" b="b"/>
              <a:pathLst>
                <a:path w="2183964" h="3289905">
                  <a:moveTo>
                    <a:pt x="19963" y="0"/>
                  </a:moveTo>
                  <a:lnTo>
                    <a:pt x="2164001" y="0"/>
                  </a:lnTo>
                  <a:cubicBezTo>
                    <a:pt x="2175026" y="0"/>
                    <a:pt x="2183964" y="8938"/>
                    <a:pt x="2183964" y="19963"/>
                  </a:cubicBezTo>
                  <a:lnTo>
                    <a:pt x="2183964" y="3269942"/>
                  </a:lnTo>
                  <a:cubicBezTo>
                    <a:pt x="2183964" y="3275236"/>
                    <a:pt x="2181861" y="3280314"/>
                    <a:pt x="2178117" y="3284058"/>
                  </a:cubicBezTo>
                  <a:cubicBezTo>
                    <a:pt x="2174373" y="3287801"/>
                    <a:pt x="2169295" y="3289905"/>
                    <a:pt x="2164001" y="3289905"/>
                  </a:cubicBezTo>
                  <a:lnTo>
                    <a:pt x="19963" y="3289905"/>
                  </a:lnTo>
                  <a:cubicBezTo>
                    <a:pt x="14668" y="3289905"/>
                    <a:pt x="9591" y="3287801"/>
                    <a:pt x="5847" y="3284058"/>
                  </a:cubicBezTo>
                  <a:cubicBezTo>
                    <a:pt x="2103" y="3280314"/>
                    <a:pt x="0" y="3275236"/>
                    <a:pt x="0" y="3269942"/>
                  </a:cubicBezTo>
                  <a:lnTo>
                    <a:pt x="0" y="19963"/>
                  </a:lnTo>
                  <a:cubicBezTo>
                    <a:pt x="0" y="14668"/>
                    <a:pt x="2103" y="9591"/>
                    <a:pt x="5847" y="5847"/>
                  </a:cubicBezTo>
                  <a:cubicBezTo>
                    <a:pt x="9591" y="2103"/>
                    <a:pt x="14668" y="0"/>
                    <a:pt x="19963" y="0"/>
                  </a:cubicBezTo>
                  <a:close/>
                </a:path>
              </a:pathLst>
            </a:custGeom>
            <a:solidFill>
              <a:srgbClr val="FFFFFF"/>
            </a:solidFill>
          </p:spPr>
        </p:sp>
        <p:sp>
          <p:nvSpPr>
            <p:cNvPr id="5" name="TextBox 5"/>
            <p:cNvSpPr txBox="1"/>
            <p:nvPr/>
          </p:nvSpPr>
          <p:spPr>
            <a:xfrm>
              <a:off x="0" y="-38100"/>
              <a:ext cx="2183964" cy="3328005"/>
            </a:xfrm>
            <a:prstGeom prst="rect">
              <a:avLst/>
            </a:prstGeom>
          </p:spPr>
          <p:txBody>
            <a:bodyPr lIns="50800" tIns="50800" rIns="50800" bIns="50800" rtlCol="0" anchor="ctr"/>
            <a:lstStyle/>
            <a:p>
              <a:pPr algn="ctr">
                <a:lnSpc>
                  <a:spcPts val="3900"/>
                </a:lnSpc>
              </a:pPr>
              <a:endParaRPr/>
            </a:p>
          </p:txBody>
        </p:sp>
      </p:grpSp>
      <p:grpSp>
        <p:nvGrpSpPr>
          <p:cNvPr id="6" name="Group 6"/>
          <p:cNvGrpSpPr/>
          <p:nvPr/>
        </p:nvGrpSpPr>
        <p:grpSpPr>
          <a:xfrm>
            <a:off x="1096285" y="2421322"/>
            <a:ext cx="6496901" cy="2225112"/>
            <a:chOff x="0" y="0"/>
            <a:chExt cx="1164171" cy="398715"/>
          </a:xfrm>
        </p:grpSpPr>
        <p:sp>
          <p:nvSpPr>
            <p:cNvPr id="7" name="Freeform 7"/>
            <p:cNvSpPr/>
            <p:nvPr/>
          </p:nvSpPr>
          <p:spPr>
            <a:xfrm>
              <a:off x="0" y="0"/>
              <a:ext cx="1164171" cy="398715"/>
            </a:xfrm>
            <a:custGeom>
              <a:avLst/>
              <a:gdLst/>
              <a:ahLst/>
              <a:cxnLst/>
              <a:rect l="l" t="t" r="r" b="b"/>
              <a:pathLst>
                <a:path w="1164171" h="398715">
                  <a:moveTo>
                    <a:pt x="88181" y="0"/>
                  </a:moveTo>
                  <a:lnTo>
                    <a:pt x="1075990" y="0"/>
                  </a:lnTo>
                  <a:cubicBezTo>
                    <a:pt x="1124691" y="0"/>
                    <a:pt x="1164171" y="39480"/>
                    <a:pt x="1164171" y="88181"/>
                  </a:cubicBezTo>
                  <a:lnTo>
                    <a:pt x="1164171" y="310534"/>
                  </a:lnTo>
                  <a:cubicBezTo>
                    <a:pt x="1164171" y="359235"/>
                    <a:pt x="1124691" y="398715"/>
                    <a:pt x="1075990" y="398715"/>
                  </a:cubicBezTo>
                  <a:lnTo>
                    <a:pt x="88181" y="398715"/>
                  </a:lnTo>
                  <a:cubicBezTo>
                    <a:pt x="39480" y="398715"/>
                    <a:pt x="0" y="359235"/>
                    <a:pt x="0" y="310534"/>
                  </a:cubicBezTo>
                  <a:lnTo>
                    <a:pt x="0" y="88181"/>
                  </a:lnTo>
                  <a:cubicBezTo>
                    <a:pt x="0" y="39480"/>
                    <a:pt x="39480" y="0"/>
                    <a:pt x="88181" y="0"/>
                  </a:cubicBezTo>
                  <a:close/>
                </a:path>
              </a:pathLst>
            </a:custGeom>
            <a:solidFill>
              <a:srgbClr val="FFFFFF"/>
            </a:solidFill>
            <a:ln w="57150" cap="rnd">
              <a:solidFill>
                <a:srgbClr val="03989E"/>
              </a:solidFill>
              <a:prstDash val="solid"/>
              <a:round/>
            </a:ln>
          </p:spPr>
        </p:sp>
        <p:sp>
          <p:nvSpPr>
            <p:cNvPr id="8" name="TextBox 8"/>
            <p:cNvSpPr txBox="1"/>
            <p:nvPr/>
          </p:nvSpPr>
          <p:spPr>
            <a:xfrm>
              <a:off x="0" y="-38100"/>
              <a:ext cx="1164171" cy="436815"/>
            </a:xfrm>
            <a:prstGeom prst="rect">
              <a:avLst/>
            </a:prstGeom>
          </p:spPr>
          <p:txBody>
            <a:bodyPr lIns="50800" tIns="50800" rIns="50800" bIns="50800" rtlCol="0" anchor="ctr"/>
            <a:lstStyle/>
            <a:p>
              <a:pPr algn="ctr">
                <a:lnSpc>
                  <a:spcPts val="3900"/>
                </a:lnSpc>
              </a:pPr>
              <a:endParaRPr/>
            </a:p>
          </p:txBody>
        </p:sp>
      </p:grpSp>
      <p:sp>
        <p:nvSpPr>
          <p:cNvPr id="9" name="Freeform 9"/>
          <p:cNvSpPr/>
          <p:nvPr/>
        </p:nvSpPr>
        <p:spPr>
          <a:xfrm>
            <a:off x="7721380" y="2540100"/>
            <a:ext cx="6302335" cy="1940602"/>
          </a:xfrm>
          <a:custGeom>
            <a:avLst/>
            <a:gdLst/>
            <a:ahLst/>
            <a:cxnLst/>
            <a:rect l="l" t="t" r="r" b="b"/>
            <a:pathLst>
              <a:path w="6302335" h="1940602">
                <a:moveTo>
                  <a:pt x="0" y="0"/>
                </a:moveTo>
                <a:lnTo>
                  <a:pt x="6302335" y="0"/>
                </a:lnTo>
                <a:lnTo>
                  <a:pt x="6302335" y="1940602"/>
                </a:lnTo>
                <a:lnTo>
                  <a:pt x="0" y="1940602"/>
                </a:lnTo>
                <a:lnTo>
                  <a:pt x="0" y="0"/>
                </a:lnTo>
                <a:close/>
              </a:path>
            </a:pathLst>
          </a:custGeom>
          <a:blipFill>
            <a:blip r:embed="rId3"/>
            <a:stretch>
              <a:fillRect/>
            </a:stretch>
          </a:blipFill>
        </p:spPr>
      </p:sp>
      <p:grpSp>
        <p:nvGrpSpPr>
          <p:cNvPr id="10" name="Group 10"/>
          <p:cNvGrpSpPr/>
          <p:nvPr/>
        </p:nvGrpSpPr>
        <p:grpSpPr>
          <a:xfrm>
            <a:off x="7962444" y="4756927"/>
            <a:ext cx="6061271" cy="2225112"/>
            <a:chOff x="0" y="0"/>
            <a:chExt cx="1086111" cy="398715"/>
          </a:xfrm>
        </p:grpSpPr>
        <p:sp>
          <p:nvSpPr>
            <p:cNvPr id="11" name="Freeform 11"/>
            <p:cNvSpPr/>
            <p:nvPr/>
          </p:nvSpPr>
          <p:spPr>
            <a:xfrm>
              <a:off x="0" y="0"/>
              <a:ext cx="1086111" cy="398715"/>
            </a:xfrm>
            <a:custGeom>
              <a:avLst/>
              <a:gdLst/>
              <a:ahLst/>
              <a:cxnLst/>
              <a:rect l="l" t="t" r="r" b="b"/>
              <a:pathLst>
                <a:path w="1086111" h="398715">
                  <a:moveTo>
                    <a:pt x="94518" y="0"/>
                  </a:moveTo>
                  <a:lnTo>
                    <a:pt x="991593" y="0"/>
                  </a:lnTo>
                  <a:cubicBezTo>
                    <a:pt x="1016661" y="0"/>
                    <a:pt x="1040702" y="9958"/>
                    <a:pt x="1058428" y="27684"/>
                  </a:cubicBezTo>
                  <a:cubicBezTo>
                    <a:pt x="1076153" y="45409"/>
                    <a:pt x="1086111" y="69451"/>
                    <a:pt x="1086111" y="94518"/>
                  </a:cubicBezTo>
                  <a:lnTo>
                    <a:pt x="1086111" y="304196"/>
                  </a:lnTo>
                  <a:cubicBezTo>
                    <a:pt x="1086111" y="356398"/>
                    <a:pt x="1043794" y="398715"/>
                    <a:pt x="991593" y="398715"/>
                  </a:cubicBezTo>
                  <a:lnTo>
                    <a:pt x="94518" y="398715"/>
                  </a:lnTo>
                  <a:cubicBezTo>
                    <a:pt x="42317" y="398715"/>
                    <a:pt x="0" y="356398"/>
                    <a:pt x="0" y="304196"/>
                  </a:cubicBezTo>
                  <a:lnTo>
                    <a:pt x="0" y="94518"/>
                  </a:lnTo>
                  <a:cubicBezTo>
                    <a:pt x="0" y="69451"/>
                    <a:pt x="9958" y="45409"/>
                    <a:pt x="27684" y="27684"/>
                  </a:cubicBezTo>
                  <a:cubicBezTo>
                    <a:pt x="45409" y="9958"/>
                    <a:pt x="69451" y="0"/>
                    <a:pt x="94518" y="0"/>
                  </a:cubicBezTo>
                  <a:close/>
                </a:path>
              </a:pathLst>
            </a:custGeom>
            <a:solidFill>
              <a:srgbClr val="FFFFFF"/>
            </a:solidFill>
            <a:ln w="57150" cap="rnd">
              <a:solidFill>
                <a:srgbClr val="03989E"/>
              </a:solidFill>
              <a:prstDash val="solid"/>
              <a:round/>
            </a:ln>
          </p:spPr>
        </p:sp>
        <p:sp>
          <p:nvSpPr>
            <p:cNvPr id="12" name="TextBox 12"/>
            <p:cNvSpPr txBox="1"/>
            <p:nvPr/>
          </p:nvSpPr>
          <p:spPr>
            <a:xfrm>
              <a:off x="0" y="-38100"/>
              <a:ext cx="1086111" cy="436815"/>
            </a:xfrm>
            <a:prstGeom prst="rect">
              <a:avLst/>
            </a:prstGeom>
          </p:spPr>
          <p:txBody>
            <a:bodyPr lIns="50800" tIns="50800" rIns="50800" bIns="50800" rtlCol="0" anchor="ctr"/>
            <a:lstStyle/>
            <a:p>
              <a:pPr algn="ctr">
                <a:lnSpc>
                  <a:spcPts val="3900"/>
                </a:lnSpc>
              </a:pPr>
              <a:endParaRPr/>
            </a:p>
          </p:txBody>
        </p:sp>
      </p:grpSp>
      <p:sp>
        <p:nvSpPr>
          <p:cNvPr id="13" name="Freeform 13"/>
          <p:cNvSpPr/>
          <p:nvPr/>
        </p:nvSpPr>
        <p:spPr>
          <a:xfrm>
            <a:off x="4274881" y="4908656"/>
            <a:ext cx="3446499" cy="2040432"/>
          </a:xfrm>
          <a:custGeom>
            <a:avLst/>
            <a:gdLst/>
            <a:ahLst/>
            <a:cxnLst/>
            <a:rect l="l" t="t" r="r" b="b"/>
            <a:pathLst>
              <a:path w="3446499" h="2040432">
                <a:moveTo>
                  <a:pt x="0" y="0"/>
                </a:moveTo>
                <a:lnTo>
                  <a:pt x="3446499" y="0"/>
                </a:lnTo>
                <a:lnTo>
                  <a:pt x="3446499" y="2040432"/>
                </a:lnTo>
                <a:lnTo>
                  <a:pt x="0" y="2040432"/>
                </a:lnTo>
                <a:lnTo>
                  <a:pt x="0" y="0"/>
                </a:lnTo>
                <a:close/>
              </a:path>
            </a:pathLst>
          </a:custGeom>
          <a:blipFill>
            <a:blip r:embed="rId4"/>
            <a:stretch>
              <a:fillRect/>
            </a:stretch>
          </a:blipFill>
        </p:spPr>
      </p:sp>
      <p:sp>
        <p:nvSpPr>
          <p:cNvPr id="14" name="Freeform 14"/>
          <p:cNvSpPr/>
          <p:nvPr/>
        </p:nvSpPr>
        <p:spPr>
          <a:xfrm>
            <a:off x="1096285" y="4980480"/>
            <a:ext cx="2940472" cy="1896783"/>
          </a:xfrm>
          <a:custGeom>
            <a:avLst/>
            <a:gdLst/>
            <a:ahLst/>
            <a:cxnLst/>
            <a:rect l="l" t="t" r="r" b="b"/>
            <a:pathLst>
              <a:path w="2940472" h="1896783">
                <a:moveTo>
                  <a:pt x="0" y="0"/>
                </a:moveTo>
                <a:lnTo>
                  <a:pt x="2940471" y="0"/>
                </a:lnTo>
                <a:lnTo>
                  <a:pt x="2940471" y="1896783"/>
                </a:lnTo>
                <a:lnTo>
                  <a:pt x="0" y="1896783"/>
                </a:lnTo>
                <a:lnTo>
                  <a:pt x="0" y="0"/>
                </a:lnTo>
                <a:close/>
              </a:path>
            </a:pathLst>
          </a:custGeom>
          <a:blipFill>
            <a:blip r:embed="rId5"/>
            <a:stretch>
              <a:fillRect l="-7338" r="-7338"/>
            </a:stretch>
          </a:blipFill>
        </p:spPr>
      </p:sp>
      <p:grpSp>
        <p:nvGrpSpPr>
          <p:cNvPr id="15" name="Group 15"/>
          <p:cNvGrpSpPr/>
          <p:nvPr/>
        </p:nvGrpSpPr>
        <p:grpSpPr>
          <a:xfrm>
            <a:off x="1068097" y="7158638"/>
            <a:ext cx="6653283" cy="5919176"/>
            <a:chOff x="0" y="0"/>
            <a:chExt cx="1192193" cy="1060649"/>
          </a:xfrm>
        </p:grpSpPr>
        <p:sp>
          <p:nvSpPr>
            <p:cNvPr id="16" name="Freeform 16"/>
            <p:cNvSpPr/>
            <p:nvPr/>
          </p:nvSpPr>
          <p:spPr>
            <a:xfrm>
              <a:off x="0" y="0"/>
              <a:ext cx="1192193" cy="1060650"/>
            </a:xfrm>
            <a:custGeom>
              <a:avLst/>
              <a:gdLst/>
              <a:ahLst/>
              <a:cxnLst/>
              <a:rect l="l" t="t" r="r" b="b"/>
              <a:pathLst>
                <a:path w="1192193" h="1060650">
                  <a:moveTo>
                    <a:pt x="86108" y="0"/>
                  </a:moveTo>
                  <a:lnTo>
                    <a:pt x="1106085" y="0"/>
                  </a:lnTo>
                  <a:cubicBezTo>
                    <a:pt x="1128922" y="0"/>
                    <a:pt x="1150824" y="9072"/>
                    <a:pt x="1166973" y="25221"/>
                  </a:cubicBezTo>
                  <a:cubicBezTo>
                    <a:pt x="1183121" y="41369"/>
                    <a:pt x="1192193" y="63271"/>
                    <a:pt x="1192193" y="86108"/>
                  </a:cubicBezTo>
                  <a:lnTo>
                    <a:pt x="1192193" y="974541"/>
                  </a:lnTo>
                  <a:cubicBezTo>
                    <a:pt x="1192193" y="997379"/>
                    <a:pt x="1183121" y="1019281"/>
                    <a:pt x="1166973" y="1035429"/>
                  </a:cubicBezTo>
                  <a:cubicBezTo>
                    <a:pt x="1150824" y="1051577"/>
                    <a:pt x="1128922" y="1060650"/>
                    <a:pt x="1106085" y="1060650"/>
                  </a:cubicBezTo>
                  <a:lnTo>
                    <a:pt x="86108" y="1060650"/>
                  </a:lnTo>
                  <a:cubicBezTo>
                    <a:pt x="63271" y="1060650"/>
                    <a:pt x="41369" y="1051577"/>
                    <a:pt x="25221" y="1035429"/>
                  </a:cubicBezTo>
                  <a:cubicBezTo>
                    <a:pt x="9072" y="1019281"/>
                    <a:pt x="0" y="997379"/>
                    <a:pt x="0" y="974541"/>
                  </a:cubicBezTo>
                  <a:lnTo>
                    <a:pt x="0" y="86108"/>
                  </a:lnTo>
                  <a:cubicBezTo>
                    <a:pt x="0" y="63271"/>
                    <a:pt x="9072" y="41369"/>
                    <a:pt x="25221" y="25221"/>
                  </a:cubicBezTo>
                  <a:cubicBezTo>
                    <a:pt x="41369" y="9072"/>
                    <a:pt x="63271" y="0"/>
                    <a:pt x="86108" y="0"/>
                  </a:cubicBezTo>
                  <a:close/>
                </a:path>
              </a:pathLst>
            </a:custGeom>
            <a:solidFill>
              <a:srgbClr val="FFFFFF"/>
            </a:solidFill>
            <a:ln w="57150" cap="rnd">
              <a:solidFill>
                <a:srgbClr val="03989E"/>
              </a:solidFill>
              <a:prstDash val="solid"/>
              <a:round/>
            </a:ln>
          </p:spPr>
        </p:sp>
        <p:sp>
          <p:nvSpPr>
            <p:cNvPr id="17" name="TextBox 17"/>
            <p:cNvSpPr txBox="1"/>
            <p:nvPr/>
          </p:nvSpPr>
          <p:spPr>
            <a:xfrm>
              <a:off x="0" y="-38100"/>
              <a:ext cx="1192193" cy="1098749"/>
            </a:xfrm>
            <a:prstGeom prst="rect">
              <a:avLst/>
            </a:prstGeom>
          </p:spPr>
          <p:txBody>
            <a:bodyPr lIns="50800" tIns="50800" rIns="50800" bIns="50800" rtlCol="0" anchor="ctr"/>
            <a:lstStyle/>
            <a:p>
              <a:pPr algn="ctr">
                <a:lnSpc>
                  <a:spcPts val="3900"/>
                </a:lnSpc>
              </a:pPr>
              <a:endParaRPr/>
            </a:p>
          </p:txBody>
        </p:sp>
      </p:grpSp>
      <p:grpSp>
        <p:nvGrpSpPr>
          <p:cNvPr id="18" name="Group 18"/>
          <p:cNvGrpSpPr/>
          <p:nvPr/>
        </p:nvGrpSpPr>
        <p:grpSpPr>
          <a:xfrm>
            <a:off x="7962444" y="7158638"/>
            <a:ext cx="6061271" cy="708435"/>
            <a:chOff x="0" y="0"/>
            <a:chExt cx="1086111" cy="126944"/>
          </a:xfrm>
        </p:grpSpPr>
        <p:sp>
          <p:nvSpPr>
            <p:cNvPr id="19" name="Freeform 19"/>
            <p:cNvSpPr/>
            <p:nvPr/>
          </p:nvSpPr>
          <p:spPr>
            <a:xfrm>
              <a:off x="0" y="0"/>
              <a:ext cx="1086111" cy="126944"/>
            </a:xfrm>
            <a:custGeom>
              <a:avLst/>
              <a:gdLst/>
              <a:ahLst/>
              <a:cxnLst/>
              <a:rect l="l" t="t" r="r" b="b"/>
              <a:pathLst>
                <a:path w="1086111" h="126944">
                  <a:moveTo>
                    <a:pt x="63472" y="0"/>
                  </a:moveTo>
                  <a:lnTo>
                    <a:pt x="1022640" y="0"/>
                  </a:lnTo>
                  <a:cubicBezTo>
                    <a:pt x="1039473" y="0"/>
                    <a:pt x="1055618" y="6687"/>
                    <a:pt x="1067521" y="18590"/>
                  </a:cubicBezTo>
                  <a:cubicBezTo>
                    <a:pt x="1079424" y="30494"/>
                    <a:pt x="1086111" y="46638"/>
                    <a:pt x="1086111" y="63472"/>
                  </a:cubicBezTo>
                  <a:lnTo>
                    <a:pt x="1086111" y="63472"/>
                  </a:lnTo>
                  <a:cubicBezTo>
                    <a:pt x="1086111" y="80306"/>
                    <a:pt x="1079424" y="96450"/>
                    <a:pt x="1067521" y="108353"/>
                  </a:cubicBezTo>
                  <a:cubicBezTo>
                    <a:pt x="1055618" y="120256"/>
                    <a:pt x="1039473" y="126944"/>
                    <a:pt x="1022640" y="126944"/>
                  </a:cubicBezTo>
                  <a:lnTo>
                    <a:pt x="63472" y="126944"/>
                  </a:lnTo>
                  <a:cubicBezTo>
                    <a:pt x="46638" y="126944"/>
                    <a:pt x="30494" y="120256"/>
                    <a:pt x="18590" y="108353"/>
                  </a:cubicBezTo>
                  <a:cubicBezTo>
                    <a:pt x="6687" y="96450"/>
                    <a:pt x="0" y="80306"/>
                    <a:pt x="0" y="63472"/>
                  </a:cubicBezTo>
                  <a:lnTo>
                    <a:pt x="0" y="63472"/>
                  </a:lnTo>
                  <a:cubicBezTo>
                    <a:pt x="0" y="46638"/>
                    <a:pt x="6687" y="30494"/>
                    <a:pt x="18590" y="18590"/>
                  </a:cubicBezTo>
                  <a:cubicBezTo>
                    <a:pt x="30494" y="6687"/>
                    <a:pt x="46638" y="0"/>
                    <a:pt x="63472" y="0"/>
                  </a:cubicBezTo>
                  <a:close/>
                </a:path>
              </a:pathLst>
            </a:custGeom>
            <a:solidFill>
              <a:srgbClr val="FFFFFF"/>
            </a:solidFill>
            <a:ln w="57150" cap="rnd">
              <a:solidFill>
                <a:srgbClr val="03989E"/>
              </a:solidFill>
              <a:prstDash val="solid"/>
              <a:round/>
            </a:ln>
          </p:spPr>
        </p:sp>
        <p:sp>
          <p:nvSpPr>
            <p:cNvPr id="20" name="TextBox 20"/>
            <p:cNvSpPr txBox="1"/>
            <p:nvPr/>
          </p:nvSpPr>
          <p:spPr>
            <a:xfrm>
              <a:off x="0" y="-38100"/>
              <a:ext cx="1086111" cy="165044"/>
            </a:xfrm>
            <a:prstGeom prst="rect">
              <a:avLst/>
            </a:prstGeom>
          </p:spPr>
          <p:txBody>
            <a:bodyPr lIns="50800" tIns="50800" rIns="50800" bIns="50800" rtlCol="0" anchor="ctr"/>
            <a:lstStyle/>
            <a:p>
              <a:pPr algn="ctr">
                <a:lnSpc>
                  <a:spcPts val="3900"/>
                </a:lnSpc>
              </a:pPr>
              <a:endParaRPr/>
            </a:p>
          </p:txBody>
        </p:sp>
      </p:grpSp>
      <p:sp>
        <p:nvSpPr>
          <p:cNvPr id="21" name="Freeform 21"/>
          <p:cNvSpPr/>
          <p:nvPr/>
        </p:nvSpPr>
        <p:spPr>
          <a:xfrm>
            <a:off x="7962444" y="8048048"/>
            <a:ext cx="6159380" cy="7464367"/>
          </a:xfrm>
          <a:custGeom>
            <a:avLst/>
            <a:gdLst/>
            <a:ahLst/>
            <a:cxnLst/>
            <a:rect l="l" t="t" r="r" b="b"/>
            <a:pathLst>
              <a:path w="6159380" h="7464367">
                <a:moveTo>
                  <a:pt x="0" y="0"/>
                </a:moveTo>
                <a:lnTo>
                  <a:pt x="6159380" y="0"/>
                </a:lnTo>
                <a:lnTo>
                  <a:pt x="6159380" y="7464367"/>
                </a:lnTo>
                <a:lnTo>
                  <a:pt x="0" y="7464367"/>
                </a:lnTo>
                <a:lnTo>
                  <a:pt x="0" y="0"/>
                </a:lnTo>
                <a:close/>
              </a:path>
            </a:pathLst>
          </a:custGeom>
          <a:blipFill>
            <a:blip r:embed="rId6"/>
            <a:stretch>
              <a:fillRect t="-1403" b="-2228"/>
            </a:stretch>
          </a:blipFill>
        </p:spPr>
      </p:sp>
      <p:grpSp>
        <p:nvGrpSpPr>
          <p:cNvPr id="22" name="Group 22"/>
          <p:cNvGrpSpPr/>
          <p:nvPr/>
        </p:nvGrpSpPr>
        <p:grpSpPr>
          <a:xfrm>
            <a:off x="1096285" y="13344514"/>
            <a:ext cx="6625096" cy="2272676"/>
            <a:chOff x="0" y="0"/>
            <a:chExt cx="1187142" cy="407238"/>
          </a:xfrm>
        </p:grpSpPr>
        <p:sp>
          <p:nvSpPr>
            <p:cNvPr id="23" name="Freeform 23"/>
            <p:cNvSpPr/>
            <p:nvPr/>
          </p:nvSpPr>
          <p:spPr>
            <a:xfrm>
              <a:off x="0" y="0"/>
              <a:ext cx="1187142" cy="407238"/>
            </a:xfrm>
            <a:custGeom>
              <a:avLst/>
              <a:gdLst/>
              <a:ahLst/>
              <a:cxnLst/>
              <a:rect l="l" t="t" r="r" b="b"/>
              <a:pathLst>
                <a:path w="1187142" h="407238">
                  <a:moveTo>
                    <a:pt x="86475" y="0"/>
                  </a:moveTo>
                  <a:lnTo>
                    <a:pt x="1100668" y="0"/>
                  </a:lnTo>
                  <a:cubicBezTo>
                    <a:pt x="1148426" y="0"/>
                    <a:pt x="1187142" y="38716"/>
                    <a:pt x="1187142" y="86475"/>
                  </a:cubicBezTo>
                  <a:lnTo>
                    <a:pt x="1187142" y="320763"/>
                  </a:lnTo>
                  <a:cubicBezTo>
                    <a:pt x="1187142" y="368522"/>
                    <a:pt x="1148426" y="407238"/>
                    <a:pt x="1100668" y="407238"/>
                  </a:cubicBezTo>
                  <a:lnTo>
                    <a:pt x="86475" y="407238"/>
                  </a:lnTo>
                  <a:cubicBezTo>
                    <a:pt x="38716" y="407238"/>
                    <a:pt x="0" y="368522"/>
                    <a:pt x="0" y="320763"/>
                  </a:cubicBezTo>
                  <a:lnTo>
                    <a:pt x="0" y="86475"/>
                  </a:lnTo>
                  <a:cubicBezTo>
                    <a:pt x="0" y="38716"/>
                    <a:pt x="38716" y="0"/>
                    <a:pt x="86475" y="0"/>
                  </a:cubicBezTo>
                  <a:close/>
                </a:path>
              </a:pathLst>
            </a:custGeom>
            <a:solidFill>
              <a:srgbClr val="FFFFFF"/>
            </a:solidFill>
            <a:ln w="57150" cap="rnd">
              <a:solidFill>
                <a:srgbClr val="03989E"/>
              </a:solidFill>
              <a:prstDash val="solid"/>
              <a:round/>
            </a:ln>
          </p:spPr>
        </p:sp>
        <p:sp>
          <p:nvSpPr>
            <p:cNvPr id="24" name="TextBox 24"/>
            <p:cNvSpPr txBox="1"/>
            <p:nvPr/>
          </p:nvSpPr>
          <p:spPr>
            <a:xfrm>
              <a:off x="0" y="-38100"/>
              <a:ext cx="1187142" cy="445338"/>
            </a:xfrm>
            <a:prstGeom prst="rect">
              <a:avLst/>
            </a:prstGeom>
          </p:spPr>
          <p:txBody>
            <a:bodyPr lIns="50800" tIns="50800" rIns="50800" bIns="50800" rtlCol="0" anchor="ctr"/>
            <a:lstStyle/>
            <a:p>
              <a:pPr algn="ctr">
                <a:lnSpc>
                  <a:spcPts val="3900"/>
                </a:lnSpc>
              </a:pPr>
              <a:endParaRPr/>
            </a:p>
          </p:txBody>
        </p:sp>
      </p:grpSp>
      <p:grpSp>
        <p:nvGrpSpPr>
          <p:cNvPr id="25" name="Group 25"/>
          <p:cNvGrpSpPr/>
          <p:nvPr/>
        </p:nvGrpSpPr>
        <p:grpSpPr>
          <a:xfrm>
            <a:off x="1068097" y="15783533"/>
            <a:ext cx="6625096" cy="1854265"/>
            <a:chOff x="0" y="0"/>
            <a:chExt cx="1187142" cy="332263"/>
          </a:xfrm>
        </p:grpSpPr>
        <p:sp>
          <p:nvSpPr>
            <p:cNvPr id="26" name="Freeform 26"/>
            <p:cNvSpPr/>
            <p:nvPr/>
          </p:nvSpPr>
          <p:spPr>
            <a:xfrm>
              <a:off x="0" y="0"/>
              <a:ext cx="1187142" cy="332263"/>
            </a:xfrm>
            <a:custGeom>
              <a:avLst/>
              <a:gdLst/>
              <a:ahLst/>
              <a:cxnLst/>
              <a:rect l="l" t="t" r="r" b="b"/>
              <a:pathLst>
                <a:path w="1187142" h="332263">
                  <a:moveTo>
                    <a:pt x="86475" y="0"/>
                  </a:moveTo>
                  <a:lnTo>
                    <a:pt x="1100668" y="0"/>
                  </a:lnTo>
                  <a:cubicBezTo>
                    <a:pt x="1148426" y="0"/>
                    <a:pt x="1187142" y="38716"/>
                    <a:pt x="1187142" y="86475"/>
                  </a:cubicBezTo>
                  <a:lnTo>
                    <a:pt x="1187142" y="245789"/>
                  </a:lnTo>
                  <a:cubicBezTo>
                    <a:pt x="1187142" y="268723"/>
                    <a:pt x="1178032" y="290718"/>
                    <a:pt x="1161815" y="306936"/>
                  </a:cubicBezTo>
                  <a:cubicBezTo>
                    <a:pt x="1145597" y="323153"/>
                    <a:pt x="1123602" y="332263"/>
                    <a:pt x="1100668" y="332263"/>
                  </a:cubicBezTo>
                  <a:lnTo>
                    <a:pt x="86475" y="332263"/>
                  </a:lnTo>
                  <a:cubicBezTo>
                    <a:pt x="38716" y="332263"/>
                    <a:pt x="0" y="293547"/>
                    <a:pt x="0" y="245789"/>
                  </a:cubicBezTo>
                  <a:lnTo>
                    <a:pt x="0" y="86475"/>
                  </a:lnTo>
                  <a:cubicBezTo>
                    <a:pt x="0" y="38716"/>
                    <a:pt x="38716" y="0"/>
                    <a:pt x="86475" y="0"/>
                  </a:cubicBezTo>
                  <a:close/>
                </a:path>
              </a:pathLst>
            </a:custGeom>
            <a:solidFill>
              <a:srgbClr val="FFFFFF"/>
            </a:solidFill>
            <a:ln w="57150" cap="rnd">
              <a:solidFill>
                <a:srgbClr val="03989E"/>
              </a:solidFill>
              <a:prstDash val="solid"/>
              <a:round/>
            </a:ln>
          </p:spPr>
        </p:sp>
        <p:sp>
          <p:nvSpPr>
            <p:cNvPr id="27" name="TextBox 27"/>
            <p:cNvSpPr txBox="1"/>
            <p:nvPr/>
          </p:nvSpPr>
          <p:spPr>
            <a:xfrm>
              <a:off x="0" y="-38100"/>
              <a:ext cx="1187142" cy="370363"/>
            </a:xfrm>
            <a:prstGeom prst="rect">
              <a:avLst/>
            </a:prstGeom>
          </p:spPr>
          <p:txBody>
            <a:bodyPr lIns="50800" tIns="50800" rIns="50800" bIns="50800" rtlCol="0" anchor="ctr"/>
            <a:lstStyle/>
            <a:p>
              <a:pPr algn="ctr">
                <a:lnSpc>
                  <a:spcPts val="3900"/>
                </a:lnSpc>
              </a:pPr>
              <a:endParaRPr/>
            </a:p>
          </p:txBody>
        </p:sp>
      </p:grpSp>
      <p:grpSp>
        <p:nvGrpSpPr>
          <p:cNvPr id="28" name="Group 28"/>
          <p:cNvGrpSpPr/>
          <p:nvPr/>
        </p:nvGrpSpPr>
        <p:grpSpPr>
          <a:xfrm>
            <a:off x="1096285" y="17818773"/>
            <a:ext cx="13025540" cy="2536769"/>
            <a:chOff x="0" y="0"/>
            <a:chExt cx="2334030" cy="454560"/>
          </a:xfrm>
        </p:grpSpPr>
        <p:sp>
          <p:nvSpPr>
            <p:cNvPr id="29" name="Freeform 29"/>
            <p:cNvSpPr/>
            <p:nvPr/>
          </p:nvSpPr>
          <p:spPr>
            <a:xfrm>
              <a:off x="0" y="0"/>
              <a:ext cx="2334030" cy="454560"/>
            </a:xfrm>
            <a:custGeom>
              <a:avLst/>
              <a:gdLst/>
              <a:ahLst/>
              <a:cxnLst/>
              <a:rect l="l" t="t" r="r" b="b"/>
              <a:pathLst>
                <a:path w="2334030" h="454560">
                  <a:moveTo>
                    <a:pt x="43983" y="0"/>
                  </a:moveTo>
                  <a:lnTo>
                    <a:pt x="2290047" y="0"/>
                  </a:lnTo>
                  <a:cubicBezTo>
                    <a:pt x="2314338" y="0"/>
                    <a:pt x="2334030" y="19692"/>
                    <a:pt x="2334030" y="43983"/>
                  </a:cubicBezTo>
                  <a:lnTo>
                    <a:pt x="2334030" y="410577"/>
                  </a:lnTo>
                  <a:cubicBezTo>
                    <a:pt x="2334030" y="434869"/>
                    <a:pt x="2314338" y="454560"/>
                    <a:pt x="2290047" y="454560"/>
                  </a:cubicBezTo>
                  <a:lnTo>
                    <a:pt x="43983" y="454560"/>
                  </a:lnTo>
                  <a:cubicBezTo>
                    <a:pt x="19692" y="454560"/>
                    <a:pt x="0" y="434869"/>
                    <a:pt x="0" y="410577"/>
                  </a:cubicBezTo>
                  <a:lnTo>
                    <a:pt x="0" y="43983"/>
                  </a:lnTo>
                  <a:cubicBezTo>
                    <a:pt x="0" y="19692"/>
                    <a:pt x="19692" y="0"/>
                    <a:pt x="43983" y="0"/>
                  </a:cubicBezTo>
                  <a:close/>
                </a:path>
              </a:pathLst>
            </a:custGeom>
            <a:solidFill>
              <a:srgbClr val="FFFFFF"/>
            </a:solidFill>
            <a:ln w="57150" cap="rnd">
              <a:solidFill>
                <a:srgbClr val="03989E"/>
              </a:solidFill>
              <a:prstDash val="solid"/>
              <a:round/>
            </a:ln>
          </p:spPr>
        </p:sp>
        <p:sp>
          <p:nvSpPr>
            <p:cNvPr id="30" name="TextBox 30"/>
            <p:cNvSpPr txBox="1"/>
            <p:nvPr/>
          </p:nvSpPr>
          <p:spPr>
            <a:xfrm>
              <a:off x="0" y="-38100"/>
              <a:ext cx="2334030" cy="492660"/>
            </a:xfrm>
            <a:prstGeom prst="rect">
              <a:avLst/>
            </a:prstGeom>
          </p:spPr>
          <p:txBody>
            <a:bodyPr lIns="50800" tIns="50800" rIns="50800" bIns="50800" rtlCol="0" anchor="ctr"/>
            <a:lstStyle/>
            <a:p>
              <a:pPr algn="ctr">
                <a:lnSpc>
                  <a:spcPts val="3900"/>
                </a:lnSpc>
              </a:pPr>
              <a:endParaRPr/>
            </a:p>
          </p:txBody>
        </p:sp>
      </p:grpSp>
      <p:sp>
        <p:nvSpPr>
          <p:cNvPr id="31" name="Freeform 31"/>
          <p:cNvSpPr/>
          <p:nvPr/>
        </p:nvSpPr>
        <p:spPr>
          <a:xfrm>
            <a:off x="7962444" y="15675967"/>
            <a:ext cx="5645556" cy="1961831"/>
          </a:xfrm>
          <a:custGeom>
            <a:avLst/>
            <a:gdLst/>
            <a:ahLst/>
            <a:cxnLst/>
            <a:rect l="l" t="t" r="r" b="b"/>
            <a:pathLst>
              <a:path w="5645556" h="1961831">
                <a:moveTo>
                  <a:pt x="0" y="0"/>
                </a:moveTo>
                <a:lnTo>
                  <a:pt x="5645556" y="0"/>
                </a:lnTo>
                <a:lnTo>
                  <a:pt x="5645556" y="1961831"/>
                </a:lnTo>
                <a:lnTo>
                  <a:pt x="0" y="1961831"/>
                </a:lnTo>
                <a:lnTo>
                  <a:pt x="0" y="0"/>
                </a:lnTo>
                <a:close/>
              </a:path>
            </a:pathLst>
          </a:custGeom>
          <a:blipFill>
            <a:blip r:embed="rId7"/>
            <a:stretch>
              <a:fillRect/>
            </a:stretch>
          </a:blipFill>
        </p:spPr>
      </p:sp>
      <p:sp>
        <p:nvSpPr>
          <p:cNvPr id="32" name="Freeform 32"/>
          <p:cNvSpPr/>
          <p:nvPr/>
        </p:nvSpPr>
        <p:spPr>
          <a:xfrm>
            <a:off x="190804" y="953909"/>
            <a:ext cx="2428738" cy="972112"/>
          </a:xfrm>
          <a:custGeom>
            <a:avLst/>
            <a:gdLst/>
            <a:ahLst/>
            <a:cxnLst/>
            <a:rect l="l" t="t" r="r" b="b"/>
            <a:pathLst>
              <a:path w="2428738" h="972112">
                <a:moveTo>
                  <a:pt x="0" y="0"/>
                </a:moveTo>
                <a:lnTo>
                  <a:pt x="2428738" y="0"/>
                </a:lnTo>
                <a:lnTo>
                  <a:pt x="2428738" y="972113"/>
                </a:lnTo>
                <a:lnTo>
                  <a:pt x="0" y="972113"/>
                </a:lnTo>
                <a:lnTo>
                  <a:pt x="0" y="0"/>
                </a:lnTo>
                <a:close/>
              </a:path>
            </a:pathLst>
          </a:custGeom>
          <a:blipFill>
            <a:blip r:embed="rId8"/>
            <a:stretch>
              <a:fillRect/>
            </a:stretch>
          </a:blipFill>
        </p:spPr>
      </p:sp>
      <p:sp>
        <p:nvSpPr>
          <p:cNvPr id="33" name="TextBox 33"/>
          <p:cNvSpPr txBox="1"/>
          <p:nvPr/>
        </p:nvSpPr>
        <p:spPr>
          <a:xfrm>
            <a:off x="2566520" y="886516"/>
            <a:ext cx="7001467" cy="1327168"/>
          </a:xfrm>
          <a:prstGeom prst="rect">
            <a:avLst/>
          </a:prstGeom>
        </p:spPr>
        <p:txBody>
          <a:bodyPr lIns="0" tIns="0" rIns="0" bIns="0" rtlCol="0" anchor="t">
            <a:spAutoFit/>
          </a:bodyPr>
          <a:lstStyle/>
          <a:p>
            <a:pPr algn="ctr">
              <a:lnSpc>
                <a:spcPts val="4940"/>
              </a:lnSpc>
            </a:pPr>
            <a:r>
              <a:rPr lang="en-US" sz="5200" b="1" spc="-260">
                <a:solidFill>
                  <a:srgbClr val="242325"/>
                </a:solidFill>
                <a:latin typeface="Poppins Bold"/>
                <a:ea typeface="Poppins Bold"/>
                <a:cs typeface="Poppins Bold"/>
                <a:sym typeface="Poppins Bold"/>
              </a:rPr>
              <a:t>HOW TO CREATE A NEW TEAMS MEETING</a:t>
            </a:r>
          </a:p>
        </p:txBody>
      </p:sp>
      <p:sp>
        <p:nvSpPr>
          <p:cNvPr id="34" name="TextBox 34"/>
          <p:cNvSpPr txBox="1"/>
          <p:nvPr/>
        </p:nvSpPr>
        <p:spPr>
          <a:xfrm>
            <a:off x="1794165" y="2521050"/>
            <a:ext cx="5335203" cy="2125383"/>
          </a:xfrm>
          <a:prstGeom prst="rect">
            <a:avLst/>
          </a:prstGeom>
        </p:spPr>
        <p:txBody>
          <a:bodyPr lIns="0" tIns="0" rIns="0" bIns="0" rtlCol="0" anchor="t">
            <a:spAutoFit/>
          </a:bodyPr>
          <a:lstStyle/>
          <a:p>
            <a:pPr algn="just">
              <a:lnSpc>
                <a:spcPts val="2076"/>
              </a:lnSpc>
            </a:pPr>
            <a:r>
              <a:rPr lang="en-US" sz="1596" b="1" spc="79">
                <a:solidFill>
                  <a:srgbClr val="242325"/>
                </a:solidFill>
                <a:latin typeface="Proxima Nova Bold"/>
                <a:ea typeface="Proxima Nova Bold"/>
                <a:cs typeface="Proxima Nova Bold"/>
                <a:sym typeface="Proxima Nova Bold"/>
              </a:rPr>
              <a:t>Introduction</a:t>
            </a:r>
          </a:p>
          <a:p>
            <a:pPr algn="just">
              <a:lnSpc>
                <a:spcPts val="1686"/>
              </a:lnSpc>
            </a:pPr>
            <a:r>
              <a:rPr lang="en-US" sz="1297" spc="64">
                <a:solidFill>
                  <a:srgbClr val="242325"/>
                </a:solidFill>
                <a:latin typeface="Proxima Nova"/>
                <a:ea typeface="Proxima Nova"/>
                <a:cs typeface="Proxima Nova"/>
                <a:sym typeface="Proxima Nova"/>
              </a:rPr>
              <a:t>Microsoft Teams is an online collaboration tool allowing communicating with chat, video conferencing, and file sharing. It promotes work as a team across distance as employees can connect to work with others at other locations. Meetings are significant because they enable teams to network even when distanced, organise chores efficiently and exchange information on a real-time basis and keep orderliness and efficiency at the work place.</a:t>
            </a:r>
          </a:p>
          <a:p>
            <a:pPr algn="just">
              <a:lnSpc>
                <a:spcPts val="1556"/>
              </a:lnSpc>
            </a:pPr>
            <a:endParaRPr lang="en-US" sz="1297" spc="64">
              <a:solidFill>
                <a:srgbClr val="242325"/>
              </a:solidFill>
              <a:latin typeface="Proxima Nova"/>
              <a:ea typeface="Proxima Nova"/>
              <a:cs typeface="Proxima Nova"/>
              <a:sym typeface="Proxima Nova"/>
            </a:endParaRPr>
          </a:p>
        </p:txBody>
      </p:sp>
      <p:sp>
        <p:nvSpPr>
          <p:cNvPr id="35" name="TextBox 35"/>
          <p:cNvSpPr txBox="1"/>
          <p:nvPr/>
        </p:nvSpPr>
        <p:spPr>
          <a:xfrm>
            <a:off x="8312860" y="4961430"/>
            <a:ext cx="5247039" cy="1915833"/>
          </a:xfrm>
          <a:prstGeom prst="rect">
            <a:avLst/>
          </a:prstGeom>
        </p:spPr>
        <p:txBody>
          <a:bodyPr lIns="0" tIns="0" rIns="0" bIns="0" rtlCol="0" anchor="t">
            <a:spAutoFit/>
          </a:bodyPr>
          <a:lstStyle/>
          <a:p>
            <a:pPr algn="just">
              <a:lnSpc>
                <a:spcPts val="2076"/>
              </a:lnSpc>
            </a:pPr>
            <a:r>
              <a:rPr lang="en-US" sz="1596" b="1" spc="79">
                <a:solidFill>
                  <a:srgbClr val="242325"/>
                </a:solidFill>
                <a:latin typeface="Proxima Nova Bold"/>
                <a:ea typeface="Proxima Nova Bold"/>
                <a:cs typeface="Proxima Nova Bold"/>
                <a:sym typeface="Proxima Nova Bold"/>
              </a:rPr>
              <a:t>Requirements</a:t>
            </a:r>
          </a:p>
          <a:p>
            <a:pPr algn="just">
              <a:lnSpc>
                <a:spcPts val="1686"/>
              </a:lnSpc>
            </a:pPr>
            <a:r>
              <a:rPr lang="en-US" sz="1297" spc="64">
                <a:solidFill>
                  <a:srgbClr val="242325"/>
                </a:solidFill>
                <a:latin typeface="Proxima Nova"/>
                <a:ea typeface="Proxima Nova"/>
                <a:cs typeface="Proxima Nova"/>
                <a:sym typeface="Proxima Nova"/>
              </a:rPr>
              <a:t>It is required to have an active account of Microsoft Teams, a steady internet connexion, and Microsoft Teams calendar before you can create a Teams meeting. Furthermore, it is required to list the emails of the participants, which enables to invite individuals rapidly and disregard complications in the organisation of the order of actions and contacts (Siddique et al., 2022).</a:t>
            </a:r>
          </a:p>
          <a:p>
            <a:pPr algn="just">
              <a:lnSpc>
                <a:spcPts val="1556"/>
              </a:lnSpc>
            </a:pPr>
            <a:endParaRPr lang="en-US" sz="1297" spc="64">
              <a:solidFill>
                <a:srgbClr val="242325"/>
              </a:solidFill>
              <a:latin typeface="Proxima Nova"/>
              <a:ea typeface="Proxima Nova"/>
              <a:cs typeface="Proxima Nova"/>
              <a:sym typeface="Proxima Nova"/>
            </a:endParaRPr>
          </a:p>
        </p:txBody>
      </p:sp>
      <p:sp>
        <p:nvSpPr>
          <p:cNvPr id="36" name="TextBox 36"/>
          <p:cNvSpPr txBox="1"/>
          <p:nvPr/>
        </p:nvSpPr>
        <p:spPr>
          <a:xfrm>
            <a:off x="1373664" y="7364231"/>
            <a:ext cx="6042148" cy="5488940"/>
          </a:xfrm>
          <a:prstGeom prst="rect">
            <a:avLst/>
          </a:prstGeom>
        </p:spPr>
        <p:txBody>
          <a:bodyPr lIns="0" tIns="0" rIns="0" bIns="0" rtlCol="0" anchor="t">
            <a:spAutoFit/>
          </a:bodyPr>
          <a:lstStyle/>
          <a:p>
            <a:pPr algn="just">
              <a:lnSpc>
                <a:spcPts val="1819"/>
              </a:lnSpc>
            </a:pPr>
            <a:r>
              <a:rPr lang="en-US" sz="1399" b="1" spc="69">
                <a:solidFill>
                  <a:srgbClr val="242325"/>
                </a:solidFill>
                <a:latin typeface="Proxima Nova Bold"/>
                <a:ea typeface="Proxima Nova Bold"/>
                <a:cs typeface="Proxima Nova Bold"/>
                <a:sym typeface="Proxima Nova Bold"/>
              </a:rPr>
              <a:t>Step-by-Step Process</a:t>
            </a:r>
          </a:p>
          <a:p>
            <a:pPr algn="just">
              <a:lnSpc>
                <a:spcPts val="1819"/>
              </a:lnSpc>
            </a:pPr>
            <a:r>
              <a:rPr lang="en-US" sz="1399" b="1" spc="69">
                <a:solidFill>
                  <a:srgbClr val="242325"/>
                </a:solidFill>
                <a:latin typeface="Proxima Nova Bold"/>
                <a:ea typeface="Proxima Nova Bold"/>
                <a:cs typeface="Proxima Nova Bold"/>
                <a:sym typeface="Proxima Nova Bold"/>
              </a:rPr>
              <a:t>Step 1: Open Microsoft Teams</a:t>
            </a:r>
          </a:p>
          <a:p>
            <a:pPr algn="just">
              <a:lnSpc>
                <a:spcPts val="1560"/>
              </a:lnSpc>
            </a:pPr>
            <a:r>
              <a:rPr lang="en-US" sz="1200" spc="60">
                <a:solidFill>
                  <a:srgbClr val="242325"/>
                </a:solidFill>
                <a:latin typeface="Proxima Nova"/>
                <a:ea typeface="Proxima Nova"/>
                <a:cs typeface="Proxima Nova"/>
                <a:sym typeface="Proxima Nova"/>
              </a:rPr>
              <a:t>The Microsoft Teams application is accessible through a web-based tool or on your device where you can log into it through your account in a secure manner (Evans, 2022).</a:t>
            </a:r>
          </a:p>
          <a:p>
            <a:pPr algn="just">
              <a:lnSpc>
                <a:spcPts val="1819"/>
              </a:lnSpc>
            </a:pPr>
            <a:r>
              <a:rPr lang="en-US" sz="1399" b="1" spc="69">
                <a:solidFill>
                  <a:srgbClr val="242325"/>
                </a:solidFill>
                <a:latin typeface="Proxima Nova Bold"/>
                <a:ea typeface="Proxima Nova Bold"/>
                <a:cs typeface="Proxima Nova Bold"/>
                <a:sym typeface="Proxima Nova Bold"/>
              </a:rPr>
              <a:t>Step 2: Go to the Calendar</a:t>
            </a:r>
          </a:p>
          <a:p>
            <a:pPr algn="just">
              <a:lnSpc>
                <a:spcPts val="1560"/>
              </a:lnSpc>
            </a:pPr>
            <a:r>
              <a:rPr lang="en-US" sz="1200" spc="60">
                <a:solidFill>
                  <a:srgbClr val="242325"/>
                </a:solidFill>
                <a:latin typeface="Proxima Nova"/>
                <a:ea typeface="Proxima Nova"/>
                <a:cs typeface="Proxima Nova"/>
                <a:sym typeface="Proxima Nova"/>
              </a:rPr>
              <a:t>In the left-hand sidebar, there is an icon labelled Calendar that opens the field and displays any future meetings.</a:t>
            </a:r>
          </a:p>
          <a:p>
            <a:pPr algn="just">
              <a:lnSpc>
                <a:spcPts val="1819"/>
              </a:lnSpc>
            </a:pPr>
            <a:r>
              <a:rPr lang="en-US" sz="1399" b="1" spc="69">
                <a:solidFill>
                  <a:srgbClr val="242325"/>
                </a:solidFill>
                <a:latin typeface="Proxima Nova Bold"/>
                <a:ea typeface="Proxima Nova Bold"/>
                <a:cs typeface="Proxima Nova Bold"/>
                <a:sym typeface="Proxima Nova Bold"/>
              </a:rPr>
              <a:t>Step 3: Click ‘New Meeting’</a:t>
            </a:r>
          </a:p>
          <a:p>
            <a:pPr algn="just">
              <a:lnSpc>
                <a:spcPts val="1560"/>
              </a:lnSpc>
            </a:pPr>
            <a:r>
              <a:rPr lang="en-US" sz="1200" spc="60">
                <a:solidFill>
                  <a:srgbClr val="242325"/>
                </a:solidFill>
                <a:latin typeface="Proxima Nova"/>
                <a:ea typeface="Proxima Nova"/>
                <a:cs typeface="Proxima Nova"/>
                <a:sym typeface="Proxima Nova"/>
              </a:rPr>
              <a:t>On the upper-right side of the screen, one needs to choose the button of the new meeting and start the process of organising the new session.</a:t>
            </a:r>
          </a:p>
          <a:p>
            <a:pPr algn="just">
              <a:lnSpc>
                <a:spcPts val="1819"/>
              </a:lnSpc>
            </a:pPr>
            <a:r>
              <a:rPr lang="en-US" sz="1399" b="1" spc="69">
                <a:solidFill>
                  <a:srgbClr val="242325"/>
                </a:solidFill>
                <a:latin typeface="Proxima Nova Bold"/>
                <a:ea typeface="Proxima Nova Bold"/>
                <a:cs typeface="Proxima Nova Bold"/>
                <a:sym typeface="Proxima Nova Bold"/>
              </a:rPr>
              <a:t>Step 4: Add Meeting Details</a:t>
            </a:r>
          </a:p>
          <a:p>
            <a:pPr algn="just">
              <a:lnSpc>
                <a:spcPts val="1560"/>
              </a:lnSpc>
            </a:pPr>
            <a:r>
              <a:rPr lang="en-US" sz="1200" spc="60">
                <a:solidFill>
                  <a:srgbClr val="242325"/>
                </a:solidFill>
                <a:latin typeface="Proxima Nova"/>
                <a:ea typeface="Proxima Nova"/>
                <a:cs typeface="Proxima Nova"/>
                <a:sym typeface="Proxima Nova"/>
              </a:rPr>
              <a:t>Add crucial details such as the name of the meeting, choose date and time and specify the time of the meeting (Frey, and Bloch, 2023).</a:t>
            </a:r>
          </a:p>
          <a:p>
            <a:pPr algn="just">
              <a:lnSpc>
                <a:spcPts val="1819"/>
              </a:lnSpc>
            </a:pPr>
            <a:r>
              <a:rPr lang="en-US" sz="1399" b="1" spc="69">
                <a:solidFill>
                  <a:srgbClr val="242325"/>
                </a:solidFill>
                <a:latin typeface="Proxima Nova Bold"/>
                <a:ea typeface="Proxima Nova Bold"/>
                <a:cs typeface="Proxima Nova Bold"/>
                <a:sym typeface="Proxima Nova Bold"/>
              </a:rPr>
              <a:t>Step 5: Add Participants</a:t>
            </a:r>
          </a:p>
          <a:p>
            <a:pPr algn="just">
              <a:lnSpc>
                <a:spcPts val="1560"/>
              </a:lnSpc>
            </a:pPr>
            <a:r>
              <a:rPr lang="en-US" sz="1200" spc="60">
                <a:solidFill>
                  <a:srgbClr val="242325"/>
                </a:solidFill>
                <a:latin typeface="Proxima Nova"/>
                <a:ea typeface="Proxima Nova"/>
                <a:cs typeface="Proxima Nova"/>
                <a:sym typeface="Proxima Nova"/>
              </a:rPr>
              <a:t>Enter names or email address of the participants and set them as mandatory or voluntary participants.</a:t>
            </a:r>
          </a:p>
          <a:p>
            <a:pPr algn="just">
              <a:lnSpc>
                <a:spcPts val="1819"/>
              </a:lnSpc>
            </a:pPr>
            <a:r>
              <a:rPr lang="en-US" sz="1399" b="1" spc="69">
                <a:solidFill>
                  <a:srgbClr val="242325"/>
                </a:solidFill>
                <a:latin typeface="Proxima Nova Bold"/>
                <a:ea typeface="Proxima Nova Bold"/>
                <a:cs typeface="Proxima Nova Bold"/>
                <a:sym typeface="Proxima Nova Bold"/>
              </a:rPr>
              <a:t>Step 6: Add Meeting Description (Optional)</a:t>
            </a:r>
          </a:p>
          <a:p>
            <a:pPr algn="just">
              <a:lnSpc>
                <a:spcPts val="1560"/>
              </a:lnSpc>
            </a:pPr>
            <a:r>
              <a:rPr lang="en-US" sz="1200" spc="60">
                <a:solidFill>
                  <a:srgbClr val="242325"/>
                </a:solidFill>
                <a:latin typeface="Proxima Nova"/>
                <a:ea typeface="Proxima Nova"/>
                <a:cs typeface="Proxima Nova"/>
                <a:sym typeface="Proxima Nova"/>
              </a:rPr>
              <a:t>Provide other information like meeting agenda, goals, or notes to enable those participating in the meeting prepare in advance.</a:t>
            </a:r>
          </a:p>
          <a:p>
            <a:pPr algn="just">
              <a:lnSpc>
                <a:spcPts val="1819"/>
              </a:lnSpc>
            </a:pPr>
            <a:r>
              <a:rPr lang="en-US" sz="1399" b="1" spc="69">
                <a:solidFill>
                  <a:srgbClr val="242325"/>
                </a:solidFill>
                <a:latin typeface="Proxima Nova Bold"/>
                <a:ea typeface="Proxima Nova Bold"/>
                <a:cs typeface="Proxima Nova Bold"/>
                <a:sym typeface="Proxima Nova Bold"/>
              </a:rPr>
              <a:t>Step 7: Choose Channel (Optional)</a:t>
            </a:r>
          </a:p>
          <a:p>
            <a:pPr algn="just">
              <a:lnSpc>
                <a:spcPts val="1560"/>
              </a:lnSpc>
            </a:pPr>
            <a:r>
              <a:rPr lang="en-US" sz="1200" spc="60">
                <a:solidFill>
                  <a:srgbClr val="242325"/>
                </a:solidFill>
                <a:latin typeface="Proxima Nova"/>
                <a:ea typeface="Proxima Nova"/>
                <a:cs typeface="Proxima Nova"/>
                <a:sym typeface="Proxima Nova"/>
              </a:rPr>
              <a:t>Choose a Team or Channel, in case you desire the meeting to be linked to a certain group or project.</a:t>
            </a:r>
          </a:p>
          <a:p>
            <a:pPr algn="just">
              <a:lnSpc>
                <a:spcPts val="1819"/>
              </a:lnSpc>
            </a:pPr>
            <a:r>
              <a:rPr lang="en-US" sz="1399" b="1" spc="69">
                <a:solidFill>
                  <a:srgbClr val="242325"/>
                </a:solidFill>
                <a:latin typeface="Proxima Nova Bold"/>
                <a:ea typeface="Proxima Nova Bold"/>
                <a:cs typeface="Proxima Nova Bold"/>
                <a:sym typeface="Proxima Nova Bold"/>
              </a:rPr>
              <a:t>Step 8: Click ‘Save’ or ‘Send’</a:t>
            </a:r>
          </a:p>
          <a:p>
            <a:pPr algn="just">
              <a:lnSpc>
                <a:spcPts val="1560"/>
              </a:lnSpc>
            </a:pPr>
            <a:r>
              <a:rPr lang="en-US" sz="1200" spc="60">
                <a:solidFill>
                  <a:srgbClr val="242325"/>
                </a:solidFill>
                <a:latin typeface="Proxima Nova"/>
                <a:ea typeface="Proxima Nova"/>
                <a:cs typeface="Proxima Nova"/>
                <a:sym typeface="Proxima Nova"/>
              </a:rPr>
              <a:t>Press send and the meeting will be scheduled and invitations will be automatically sent to all the participants chosen.</a:t>
            </a:r>
          </a:p>
          <a:p>
            <a:pPr algn="just">
              <a:lnSpc>
                <a:spcPts val="1560"/>
              </a:lnSpc>
            </a:pPr>
            <a:endParaRPr lang="en-US" sz="1200" spc="60">
              <a:solidFill>
                <a:srgbClr val="242325"/>
              </a:solidFill>
              <a:latin typeface="Proxima Nova"/>
              <a:ea typeface="Proxima Nova"/>
              <a:cs typeface="Proxima Nova"/>
              <a:sym typeface="Proxima Nova"/>
            </a:endParaRPr>
          </a:p>
        </p:txBody>
      </p:sp>
      <p:sp>
        <p:nvSpPr>
          <p:cNvPr id="37" name="TextBox 37"/>
          <p:cNvSpPr txBox="1"/>
          <p:nvPr/>
        </p:nvSpPr>
        <p:spPr>
          <a:xfrm>
            <a:off x="8360961" y="7326781"/>
            <a:ext cx="5247039" cy="353098"/>
          </a:xfrm>
          <a:prstGeom prst="rect">
            <a:avLst/>
          </a:prstGeom>
        </p:spPr>
        <p:txBody>
          <a:bodyPr lIns="0" tIns="0" rIns="0" bIns="0" rtlCol="0" anchor="t">
            <a:spAutoFit/>
          </a:bodyPr>
          <a:lstStyle/>
          <a:p>
            <a:pPr algn="ctr">
              <a:lnSpc>
                <a:spcPts val="2856"/>
              </a:lnSpc>
            </a:pPr>
            <a:r>
              <a:rPr lang="en-US" sz="2196" b="1" spc="109">
                <a:solidFill>
                  <a:srgbClr val="242325"/>
                </a:solidFill>
                <a:latin typeface="Proxima Nova Bold"/>
                <a:ea typeface="Proxima Nova Bold"/>
                <a:cs typeface="Proxima Nova Bold"/>
                <a:sym typeface="Proxima Nova Bold"/>
              </a:rPr>
              <a:t>Visual Elements</a:t>
            </a:r>
          </a:p>
        </p:txBody>
      </p:sp>
      <p:sp>
        <p:nvSpPr>
          <p:cNvPr id="38" name="TextBox 38"/>
          <p:cNvSpPr txBox="1"/>
          <p:nvPr/>
        </p:nvSpPr>
        <p:spPr>
          <a:xfrm>
            <a:off x="1477173" y="13491807"/>
            <a:ext cx="5735123" cy="2125383"/>
          </a:xfrm>
          <a:prstGeom prst="rect">
            <a:avLst/>
          </a:prstGeom>
        </p:spPr>
        <p:txBody>
          <a:bodyPr lIns="0" tIns="0" rIns="0" bIns="0" rtlCol="0" anchor="t">
            <a:spAutoFit/>
          </a:bodyPr>
          <a:lstStyle/>
          <a:p>
            <a:pPr algn="just">
              <a:lnSpc>
                <a:spcPts val="2076"/>
              </a:lnSpc>
            </a:pPr>
            <a:r>
              <a:rPr lang="en-US" sz="1596" b="1" spc="79">
                <a:solidFill>
                  <a:srgbClr val="242325"/>
                </a:solidFill>
                <a:latin typeface="Proxima Nova Bold"/>
                <a:ea typeface="Proxima Nova Bold"/>
                <a:cs typeface="Proxima Nova Bold"/>
                <a:sym typeface="Proxima Nova Bold"/>
              </a:rPr>
              <a:t>Best practices</a:t>
            </a:r>
          </a:p>
          <a:p>
            <a:pPr algn="just">
              <a:lnSpc>
                <a:spcPts val="1686"/>
              </a:lnSpc>
            </a:pPr>
            <a:r>
              <a:rPr lang="en-US" sz="1297" spc="64">
                <a:solidFill>
                  <a:srgbClr val="242325"/>
                </a:solidFill>
                <a:latin typeface="Proxima Nova"/>
                <a:ea typeface="Proxima Nova"/>
                <a:cs typeface="Proxima Nova"/>
                <a:sym typeface="Proxima Nova"/>
              </a:rPr>
              <a:t>The date and time of a Teams meeting should always be checked before an invite is sent, to ensure that there are no issues with scheduling or misunderstandings during the meeting. A descriptive meeting title in a clear way will ensure that the members of the meeting know what the meeting is all about. Briefly introducing the agenda assists participants to prepare beforehand, to keep discussions on track and enhanced productivity, as the meeting will become more organised, efficient, and purposeful (Keerio et al., 2022).</a:t>
            </a:r>
          </a:p>
          <a:p>
            <a:pPr algn="just">
              <a:lnSpc>
                <a:spcPts val="1556"/>
              </a:lnSpc>
            </a:pPr>
            <a:endParaRPr lang="en-US" sz="1297" spc="64">
              <a:solidFill>
                <a:srgbClr val="242325"/>
              </a:solidFill>
              <a:latin typeface="Proxima Nova"/>
              <a:ea typeface="Proxima Nova"/>
              <a:cs typeface="Proxima Nova"/>
              <a:sym typeface="Proxima Nova"/>
            </a:endParaRPr>
          </a:p>
        </p:txBody>
      </p:sp>
      <p:sp>
        <p:nvSpPr>
          <p:cNvPr id="39" name="TextBox 39"/>
          <p:cNvSpPr txBox="1"/>
          <p:nvPr/>
        </p:nvSpPr>
        <p:spPr>
          <a:xfrm>
            <a:off x="1541271" y="15931515"/>
            <a:ext cx="5735123" cy="1706283"/>
          </a:xfrm>
          <a:prstGeom prst="rect">
            <a:avLst/>
          </a:prstGeom>
        </p:spPr>
        <p:txBody>
          <a:bodyPr lIns="0" tIns="0" rIns="0" bIns="0" rtlCol="0" anchor="t">
            <a:spAutoFit/>
          </a:bodyPr>
          <a:lstStyle/>
          <a:p>
            <a:pPr algn="just">
              <a:lnSpc>
                <a:spcPts val="2076"/>
              </a:lnSpc>
            </a:pPr>
            <a:r>
              <a:rPr lang="en-US" sz="1596" b="1" spc="79">
                <a:solidFill>
                  <a:srgbClr val="242325"/>
                </a:solidFill>
                <a:latin typeface="Proxima Nova Bold"/>
                <a:ea typeface="Proxima Nova Bold"/>
                <a:cs typeface="Proxima Nova Bold"/>
                <a:sym typeface="Proxima Nova Bold"/>
              </a:rPr>
              <a:t>Conclusion</a:t>
            </a:r>
          </a:p>
          <a:p>
            <a:pPr algn="just">
              <a:lnSpc>
                <a:spcPts val="1686"/>
              </a:lnSpc>
            </a:pPr>
            <a:r>
              <a:rPr lang="en-US" sz="1297" spc="64">
                <a:solidFill>
                  <a:srgbClr val="242325"/>
                </a:solidFill>
                <a:latin typeface="Proxima Nova"/>
                <a:ea typeface="Proxima Nova"/>
                <a:cs typeface="Proxima Nova"/>
                <a:sym typeface="Proxima Nova"/>
              </a:rPr>
              <a:t>Teams meeting in Microsoft is an easy and effective process that facilitates the communication process at work. It enables teams to interact fast, arrange conversations, and work together without any problems. It assists in saving time by simplifying the scheduling process and decreasing intervals of time wastage in professional setting.</a:t>
            </a:r>
          </a:p>
          <a:p>
            <a:pPr algn="just">
              <a:lnSpc>
                <a:spcPts val="1556"/>
              </a:lnSpc>
            </a:pPr>
            <a:endParaRPr lang="en-US" sz="1297" spc="64">
              <a:solidFill>
                <a:srgbClr val="242325"/>
              </a:solidFill>
              <a:latin typeface="Proxima Nova"/>
              <a:ea typeface="Proxima Nova"/>
              <a:cs typeface="Proxima Nova"/>
              <a:sym typeface="Proxima Nova"/>
            </a:endParaRPr>
          </a:p>
        </p:txBody>
      </p:sp>
      <p:sp>
        <p:nvSpPr>
          <p:cNvPr id="40" name="TextBox 40"/>
          <p:cNvSpPr txBox="1"/>
          <p:nvPr/>
        </p:nvSpPr>
        <p:spPr>
          <a:xfrm>
            <a:off x="1373664" y="18074463"/>
            <a:ext cx="12403941" cy="2506383"/>
          </a:xfrm>
          <a:prstGeom prst="rect">
            <a:avLst/>
          </a:prstGeom>
        </p:spPr>
        <p:txBody>
          <a:bodyPr lIns="0" tIns="0" rIns="0" bIns="0" rtlCol="0" anchor="t">
            <a:spAutoFit/>
          </a:bodyPr>
          <a:lstStyle/>
          <a:p>
            <a:pPr algn="just">
              <a:lnSpc>
                <a:spcPts val="2076"/>
              </a:lnSpc>
            </a:pPr>
            <a:r>
              <a:rPr lang="en-US" sz="1596" b="1" spc="79">
                <a:solidFill>
                  <a:srgbClr val="242325"/>
                </a:solidFill>
                <a:latin typeface="Proxima Nova Bold"/>
                <a:ea typeface="Proxima Nova Bold"/>
                <a:cs typeface="Proxima Nova Bold"/>
                <a:sym typeface="Proxima Nova Bold"/>
              </a:rPr>
              <a:t>References</a:t>
            </a:r>
          </a:p>
          <a:p>
            <a:pPr algn="just">
              <a:lnSpc>
                <a:spcPts val="2076"/>
              </a:lnSpc>
            </a:pPr>
            <a:r>
              <a:rPr lang="en-US" sz="1596" spc="79">
                <a:solidFill>
                  <a:srgbClr val="242325"/>
                </a:solidFill>
                <a:latin typeface="Proxima Nova"/>
                <a:ea typeface="Proxima Nova"/>
                <a:cs typeface="Proxima Nova"/>
                <a:sym typeface="Proxima Nova"/>
              </a:rPr>
              <a:t>Evans, N., (2022). Microsoft Teams Supports Authentic Assessment of Learning. Journal of Teaching and Learning with Technology, 11, pp.37-50.</a:t>
            </a:r>
          </a:p>
          <a:p>
            <a:pPr algn="just">
              <a:lnSpc>
                <a:spcPts val="2076"/>
              </a:lnSpc>
            </a:pPr>
            <a:r>
              <a:rPr lang="en-US" sz="1596" spc="79">
                <a:solidFill>
                  <a:srgbClr val="242325"/>
                </a:solidFill>
                <a:latin typeface="Proxima Nova"/>
                <a:ea typeface="Proxima Nova"/>
                <a:cs typeface="Proxima Nova"/>
                <a:sym typeface="Proxima Nova"/>
              </a:rPr>
              <a:t>Frey, T.K. and Bloch, B.S., (2023). Using Microsoft Teams to facilitate asynchronous online focus groups. International Journal of Qualitative Methods, 22, p.16094069231211251.</a:t>
            </a:r>
          </a:p>
          <a:p>
            <a:pPr algn="just">
              <a:lnSpc>
                <a:spcPts val="2076"/>
              </a:lnSpc>
            </a:pPr>
            <a:r>
              <a:rPr lang="en-US" sz="1596" spc="79">
                <a:solidFill>
                  <a:srgbClr val="242325"/>
                </a:solidFill>
                <a:latin typeface="Proxima Nova"/>
                <a:ea typeface="Proxima Nova"/>
                <a:cs typeface="Proxima Nova"/>
                <a:sym typeface="Proxima Nova"/>
              </a:rPr>
              <a:t>Keerio, M.U., Bajwa, M.S.B., Mugheri, N.H., Memon, R.H., Bhayo, M.A. and Samo, K.A., (2022). Evaluating students’ perceptions of Microsoft Teams for online academics improvement. Pakistan Journal of Engineering and Technology, 5(1), pp.56-67.</a:t>
            </a:r>
          </a:p>
          <a:p>
            <a:pPr algn="just">
              <a:lnSpc>
                <a:spcPts val="2076"/>
              </a:lnSpc>
            </a:pPr>
            <a:r>
              <a:rPr lang="en-US" sz="1596" spc="79">
                <a:solidFill>
                  <a:srgbClr val="242325"/>
                </a:solidFill>
                <a:latin typeface="Proxima Nova"/>
                <a:ea typeface="Proxima Nova"/>
                <a:cs typeface="Proxima Nova"/>
                <a:sym typeface="Proxima Nova"/>
              </a:rPr>
              <a:t>Siddique, M.N., Wahid, A., Sarker, M.S.N. and Polash, J., (2022). Documenting team meetings in Microsoft Teams.</a:t>
            </a:r>
          </a:p>
          <a:p>
            <a:pPr algn="just">
              <a:lnSpc>
                <a:spcPts val="2076"/>
              </a:lnSpc>
            </a:pPr>
            <a:endParaRPr lang="en-US" sz="1596" spc="79">
              <a:solidFill>
                <a:srgbClr val="242325"/>
              </a:solidFill>
              <a:latin typeface="Proxima Nova"/>
              <a:ea typeface="Proxima Nova"/>
              <a:cs typeface="Proxima Nova"/>
              <a:sym typeface="Proxima Nova"/>
            </a:endParaRPr>
          </a:p>
          <a:p>
            <a:pPr algn="just">
              <a:lnSpc>
                <a:spcPts val="1556"/>
              </a:lnSpc>
            </a:pPr>
            <a:endParaRPr lang="en-US" sz="1596" spc="79">
              <a:solidFill>
                <a:srgbClr val="242325"/>
              </a:solidFill>
              <a:latin typeface="Proxima Nova"/>
              <a:ea typeface="Proxima Nova"/>
              <a:cs typeface="Proxima Nova"/>
              <a:sym typeface="Proxima Nova"/>
            </a:endParaRPr>
          </a:p>
        </p:txBody>
      </p:sp>
      <p:sp>
        <p:nvSpPr>
          <p:cNvPr id="41" name="TextBox 41"/>
          <p:cNvSpPr txBox="1"/>
          <p:nvPr/>
        </p:nvSpPr>
        <p:spPr>
          <a:xfrm>
            <a:off x="9691467" y="539888"/>
            <a:ext cx="4296248" cy="2057400"/>
          </a:xfrm>
          <a:prstGeom prst="rect">
            <a:avLst/>
          </a:prstGeom>
        </p:spPr>
        <p:txBody>
          <a:bodyPr lIns="0" tIns="0" rIns="0" bIns="0" rtlCol="0" anchor="t">
            <a:spAutoFit/>
          </a:bodyPr>
          <a:lstStyle/>
          <a:p>
            <a:pPr algn="just">
              <a:lnSpc>
                <a:spcPts val="2039"/>
              </a:lnSpc>
            </a:pPr>
            <a:r>
              <a:rPr lang="en-US" sz="1699" b="1" spc="33">
                <a:solidFill>
                  <a:srgbClr val="000000"/>
                </a:solidFill>
                <a:latin typeface="Hussar Bold"/>
                <a:ea typeface="Hussar Bold"/>
                <a:cs typeface="Hussar Bold"/>
                <a:sym typeface="Hussar Bold"/>
              </a:rPr>
              <a:t>ST NAME: IONUT VALENTIN CHIHAIA</a:t>
            </a:r>
          </a:p>
          <a:p>
            <a:pPr algn="just">
              <a:lnSpc>
                <a:spcPts val="2039"/>
              </a:lnSpc>
            </a:pPr>
            <a:r>
              <a:rPr lang="en-US" sz="1699" b="1" spc="33">
                <a:solidFill>
                  <a:srgbClr val="000000"/>
                </a:solidFill>
                <a:latin typeface="Hussar Bold"/>
                <a:ea typeface="Hussar Bold"/>
                <a:cs typeface="Hussar Bold"/>
                <a:sym typeface="Hussar Bold"/>
              </a:rPr>
              <a:t>ST ID:  2524760</a:t>
            </a:r>
          </a:p>
          <a:p>
            <a:pPr algn="just">
              <a:lnSpc>
                <a:spcPts val="2039"/>
              </a:lnSpc>
            </a:pPr>
            <a:r>
              <a:rPr lang="en-US" sz="1699" b="1" spc="33">
                <a:solidFill>
                  <a:srgbClr val="000000"/>
                </a:solidFill>
                <a:latin typeface="Hussar Bold"/>
                <a:ea typeface="Hussar Bold"/>
                <a:cs typeface="Hussar Bold"/>
                <a:sym typeface="Hussar Bold"/>
              </a:rPr>
              <a:t>GROUP: 3 </a:t>
            </a:r>
          </a:p>
          <a:p>
            <a:pPr algn="just">
              <a:lnSpc>
                <a:spcPts val="2039"/>
              </a:lnSpc>
            </a:pPr>
            <a:r>
              <a:rPr lang="en-US" sz="1699" b="1" spc="33">
                <a:solidFill>
                  <a:srgbClr val="000000"/>
                </a:solidFill>
                <a:latin typeface="Hussar Bold"/>
                <a:ea typeface="Hussar Bold"/>
                <a:cs typeface="Hussar Bold"/>
                <a:sym typeface="Hussar Bold"/>
              </a:rPr>
              <a:t>MODULE CODE: LCLM4002</a:t>
            </a:r>
          </a:p>
          <a:p>
            <a:pPr algn="just">
              <a:lnSpc>
                <a:spcPts val="2039"/>
              </a:lnSpc>
            </a:pPr>
            <a:r>
              <a:rPr lang="en-US" sz="1699" b="1" spc="33">
                <a:solidFill>
                  <a:srgbClr val="000000"/>
                </a:solidFill>
                <a:latin typeface="Hussar Bold"/>
                <a:ea typeface="Hussar Bold"/>
                <a:cs typeface="Hussar Bold"/>
                <a:sym typeface="Hussar Bold"/>
              </a:rPr>
              <a:t>MODULE NAME: DIGITAL SKILLS </a:t>
            </a:r>
          </a:p>
          <a:p>
            <a:pPr algn="just">
              <a:lnSpc>
                <a:spcPts val="2039"/>
              </a:lnSpc>
            </a:pPr>
            <a:r>
              <a:rPr lang="en-US" sz="1699" b="1" spc="33">
                <a:solidFill>
                  <a:srgbClr val="000000"/>
                </a:solidFill>
                <a:latin typeface="Hussar Bold"/>
                <a:ea typeface="Hussar Bold"/>
                <a:cs typeface="Hussar Bold"/>
                <a:sym typeface="Hussar Bold"/>
              </a:rPr>
              <a:t>LECTURER NAME: REJWAN BIN SULAIMAN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Particularizare</PresentationFormat>
  <Slides>1</Slides>
  <Notes>0</Notes>
  <HiddenSlides>0</HiddenSlides>
  <ScaleCrop>false</ScaleCrop>
  <HeadingPairs>
    <vt:vector size="4" baseType="variant">
      <vt:variant>
        <vt:lpstr>Temă</vt:lpstr>
      </vt:variant>
      <vt:variant>
        <vt:i4>1</vt:i4>
      </vt:variant>
      <vt:variant>
        <vt:lpstr>Titluri diapozitive</vt:lpstr>
      </vt:variant>
      <vt:variant>
        <vt:i4>1</vt:i4>
      </vt:variant>
    </vt:vector>
  </HeadingPairs>
  <TitlesOfParts>
    <vt:vector size="2" baseType="lpstr">
      <vt:lpstr>Office Theme</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Prezentare PowerPoint</dc:title>
  <cp:lastModifiedBy>chihaiaionut1@gmail.com</cp:lastModifiedBy>
  <cp:revision>1</cp:revision>
  <dcterms:modified xsi:type="dcterms:W3CDTF">2026-03-26T20:59:45Z</dcterms:modified>
</cp:coreProperties>
</file>