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58"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DD507C-81BA-072F-15D4-CAC8D20FDE03}" v="18" dt="2022-12-11T09:25:24.705"/>
    <p1510:client id="{59153469-E56E-44B6-A112-2BB1B220D041}" v="889" dt="2022-12-11T17:45:20.838"/>
    <p1510:client id="{9726F5AF-93AC-E7A8-7752-52BF57A4FAFE}" v="169" dt="2022-12-12T07:54:16.735"/>
    <p1510:client id="{AA1954A1-C82B-4F08-A1BA-A8A302C289D7}" v="62" dt="2022-12-11T09:11:58.6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11/12/2022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11/12/2022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11/12/2022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11/12/2022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11/12/2022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aihr.com/blog/hr-change-management/#author" TargetMode="External"/><Relationship Id="rId3" Type="http://schemas.openxmlformats.org/officeDocument/2006/relationships/hyperlink" Target="https://www.economist.com/business/2022/07/07/reading-corporate-culture-from-the-outside" TargetMode="External"/><Relationship Id="rId7" Type="http://schemas.openxmlformats.org/officeDocument/2006/relationships/hyperlink" Target="https://www.cipd.co.uk/news-views/viewpoint/organisational-culture#gref" TargetMode="External"/><Relationship Id="rId2" Type="http://schemas.openxmlformats.org/officeDocument/2006/relationships/hyperlink" Target="https://www.forbes.com/sites/pragyaagarwaleurope/2018/08/29/how-to-create-a-positive-work-place-cult" TargetMode="External"/><Relationship Id="rId1" Type="http://schemas.openxmlformats.org/officeDocument/2006/relationships/slideLayout" Target="../slideLayouts/slideLayout2.xml"/><Relationship Id="rId6" Type="http://schemas.openxmlformats.org/officeDocument/2006/relationships/hyperlink" Target="https://peopleprofession.cipd.org/insights/articles/hr-role-digital-transformation-workplace#gref" TargetMode="External"/><Relationship Id="rId5" Type="http://schemas.openxmlformats.org/officeDocument/2006/relationships/hyperlink" Target="https://www.cipd.co.uk/knowledge/strategy/organisational-development/workforce-planning-factsheet" TargetMode="External"/><Relationship Id="rId4" Type="http://schemas.openxmlformats.org/officeDocument/2006/relationships/hyperlink" Target="https://www.cipd.co.uk/knowledge/strategy/organisational-development/pestle-analysis-factsheet#gref"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melintregwynt.co.uk/" TargetMode="External"/><Relationship Id="rId3" Type="http://schemas.openxmlformats.org/officeDocument/2006/relationships/hyperlink" Target="https://www.forbes.com/sites/forbescoachescouncil/2022/01/19/12-goals-for-coaching-hr-teams-to-excel" TargetMode="External"/><Relationship Id="rId7" Type="http://schemas.openxmlformats.org/officeDocument/2006/relationships/hyperlink" Target="https://managementhelp.org/" TargetMode="External"/><Relationship Id="rId2" Type="http://schemas.openxmlformats.org/officeDocument/2006/relationships/hyperlink" Target="https://www.forbes.com/sites/forbeshumanresourcescouncil/2021/03/08/redefining-the-role-of-hr-in-202" TargetMode="External"/><Relationship Id="rId1" Type="http://schemas.openxmlformats.org/officeDocument/2006/relationships/slideLayout" Target="../slideLayouts/slideLayout2.xml"/><Relationship Id="rId6" Type="http://schemas.openxmlformats.org/officeDocument/2006/relationships/hyperlink" Target="https://business.linkedin.com/talent-solutions/talent-insights" TargetMode="External"/><Relationship Id="rId5" Type="http://schemas.openxmlformats.org/officeDocument/2006/relationships/hyperlink" Target="https://www.imd.org/reflections/change-management/" TargetMode="External"/><Relationship Id="rId4" Type="http://schemas.openxmlformats.org/officeDocument/2006/relationships/hyperlink" Target="https://smallbusiness.chron.com/importance-planning-organization-1137.html"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ww.ox.ac.uk/news/2019-10-24-happy-workers-are-13-more-productive" TargetMode="External"/><Relationship Id="rId3" Type="http://schemas.openxmlformats.org/officeDocument/2006/relationships/hyperlink" Target="https://www.peoplemanagement.co.uk/article/1804093/why-communication-key-overcoming-employee-resista" TargetMode="External"/><Relationship Id="rId7" Type="http://schemas.openxmlformats.org/officeDocument/2006/relationships/hyperlink" Target="https://talentadore.com/blog/ai-matching-recruitment" TargetMode="External"/><Relationship Id="rId2" Type="http://schemas.openxmlformats.org/officeDocument/2006/relationships/hyperlink" Target="https://www.mckinsey.com/~/media/mckinsey/industries/retail/our%20insights/state%20of%20fashion/2021" TargetMode="External"/><Relationship Id="rId1" Type="http://schemas.openxmlformats.org/officeDocument/2006/relationships/slideLayout" Target="../slideLayouts/slideLayout2.xml"/><Relationship Id="rId6" Type="http://schemas.openxmlformats.org/officeDocument/2006/relationships/hyperlink" Target="https://www.economicsobservatory.com/how-is-the-cost-of-living-crisis-affecting-retailers-and-their-" TargetMode="External"/><Relationship Id="rId5" Type="http://schemas.openxmlformats.org/officeDocument/2006/relationships/hyperlink" Target="https://www.retaileconomics.co.uk/retail-insights/thought-leadership-reports/outlook-for-the-UK-reta" TargetMode="External"/><Relationship Id="rId4" Type="http://schemas.openxmlformats.org/officeDocument/2006/relationships/hyperlink" Target="https://peopleinsight.co.uk/how-can-we-define-organisational-culture/" TargetMode="External"/></Relationships>
</file>

<file path=ppt/slides/_rels/slide14.xml.rels><?xml version="1.0" encoding="UTF-8" standalone="yes"?>
<Relationships xmlns="http://schemas.openxmlformats.org/package/2006/relationships"><Relationship Id="rId2" Type="http://schemas.openxmlformats.org/officeDocument/2006/relationships/hyperlink" Target="https://www.betterup.com/blog/change-managemen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297762" y="640080"/>
            <a:ext cx="6251110" cy="3566160"/>
          </a:xfrm>
        </p:spPr>
        <p:txBody>
          <a:bodyPr anchor="b">
            <a:normAutofit/>
          </a:bodyPr>
          <a:lstStyle/>
          <a:p>
            <a:pPr algn="l"/>
            <a:r>
              <a:rPr lang="en-GB" sz="2400" dirty="0">
                <a:latin typeface="Californian FB"/>
                <a:ea typeface="+mj-lt"/>
                <a:cs typeface="+mj-lt"/>
              </a:rPr>
              <a:t>This information sheet is about the organisation’s external environment influences, goals, products/services and customers, its culture and the importance of change management.</a:t>
            </a:r>
            <a:endParaRPr lang="en-GB" sz="2400" dirty="0">
              <a:latin typeface="Californian FB"/>
              <a:cs typeface="Calibri Light"/>
            </a:endParaRPr>
          </a:p>
        </p:txBody>
      </p:sp>
      <p:sp>
        <p:nvSpPr>
          <p:cNvPr id="3" name="Subtitle 2"/>
          <p:cNvSpPr>
            <a:spLocks noGrp="1"/>
          </p:cNvSpPr>
          <p:nvPr>
            <p:ph type="subTitle" idx="1"/>
          </p:nvPr>
        </p:nvSpPr>
        <p:spPr>
          <a:xfrm>
            <a:off x="5297760" y="1891076"/>
            <a:ext cx="6251111" cy="585632"/>
          </a:xfrm>
        </p:spPr>
        <p:txBody>
          <a:bodyPr vert="horz" lIns="91440" tIns="45720" rIns="91440" bIns="45720" rtlCol="0" anchor="t">
            <a:normAutofit/>
          </a:bodyPr>
          <a:lstStyle/>
          <a:p>
            <a:pPr algn="l"/>
            <a:r>
              <a:rPr lang="en-GB" b="1" u="sng" dirty="0">
                <a:latin typeface="Californian FB"/>
                <a:cs typeface="Calibri"/>
              </a:rPr>
              <a:t>INFORMATION SHEET </a:t>
            </a:r>
            <a:endParaRPr lang="en-GB" b="1" u="sng" dirty="0">
              <a:latin typeface="Californian FB"/>
            </a:endParaRPr>
          </a:p>
        </p:txBody>
      </p:sp>
      <p:pic>
        <p:nvPicPr>
          <p:cNvPr id="8" name="Picture 9" descr="A picture containing tree, outdoor, house, green&#10;&#10;Description automatically generated">
            <a:extLst>
              <a:ext uri="{FF2B5EF4-FFF2-40B4-BE49-F238E27FC236}">
                <a16:creationId xmlns:a16="http://schemas.microsoft.com/office/drawing/2014/main" id="{CD27B045-7F8F-CBF6-BFB0-42A66E0E2E5D}"/>
              </a:ext>
            </a:extLst>
          </p:cNvPr>
          <p:cNvPicPr>
            <a:picLocks noChangeAspect="1"/>
          </p:cNvPicPr>
          <p:nvPr/>
        </p:nvPicPr>
        <p:blipFill rotWithShape="1">
          <a:blip r:embed="rId2"/>
          <a:srcRect t="1710" r="-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ext&#10;&#10;Description automatically generated">
            <a:extLst>
              <a:ext uri="{FF2B5EF4-FFF2-40B4-BE49-F238E27FC236}">
                <a16:creationId xmlns:a16="http://schemas.microsoft.com/office/drawing/2014/main" id="{727EA251-3DAE-084B-8F6B-CB66846BF35F}"/>
              </a:ext>
            </a:extLst>
          </p:cNvPr>
          <p:cNvPicPr>
            <a:picLocks noChangeAspect="1"/>
          </p:cNvPicPr>
          <p:nvPr/>
        </p:nvPicPr>
        <p:blipFill rotWithShape="1">
          <a:blip r:embed="rId3"/>
          <a:srcRect b="17895"/>
          <a:stretch/>
        </p:blipFill>
        <p:spPr>
          <a:xfrm>
            <a:off x="5414962" y="4703283"/>
            <a:ext cx="1694368" cy="678450"/>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8C206F-2F36-7374-EC04-D74B5A6C104A}"/>
              </a:ext>
            </a:extLst>
          </p:cNvPr>
          <p:cNvSpPr>
            <a:spLocks noGrp="1"/>
          </p:cNvSpPr>
          <p:nvPr>
            <p:ph type="title"/>
          </p:nvPr>
        </p:nvSpPr>
        <p:spPr>
          <a:xfrm>
            <a:off x="838200" y="365125"/>
            <a:ext cx="10515600" cy="1325563"/>
          </a:xfrm>
        </p:spPr>
        <p:txBody>
          <a:bodyPr>
            <a:normAutofit/>
          </a:bodyPr>
          <a:lstStyle/>
          <a:p>
            <a:r>
              <a:rPr lang="en-GB" sz="3200" b="1" dirty="0">
                <a:latin typeface="Californian FB"/>
                <a:ea typeface="+mj-lt"/>
                <a:cs typeface="+mj-lt"/>
              </a:rPr>
              <a:t>1.1 External influences</a:t>
            </a:r>
            <a:endParaRPr lang="en-GB" sz="3200" dirty="0">
              <a:latin typeface="Californian FB"/>
              <a:ea typeface="+mj-lt"/>
              <a:cs typeface="+mj-lt"/>
            </a:endParaRP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6BC2D9-FA01-0F05-1FB4-00249FB7B0B9}"/>
              </a:ext>
            </a:extLst>
          </p:cNvPr>
          <p:cNvSpPr>
            <a:spLocks noGrp="1"/>
          </p:cNvSpPr>
          <p:nvPr>
            <p:ph idx="1"/>
          </p:nvPr>
        </p:nvSpPr>
        <p:spPr>
          <a:xfrm>
            <a:off x="734291" y="1773520"/>
            <a:ext cx="10515600" cy="5879868"/>
          </a:xfrm>
        </p:spPr>
        <p:txBody>
          <a:bodyPr vert="horz" lIns="91440" tIns="45720" rIns="91440" bIns="45720" rtlCol="0" anchor="t">
            <a:noAutofit/>
          </a:bodyPr>
          <a:lstStyle/>
          <a:p>
            <a:pPr>
              <a:buNone/>
            </a:pPr>
            <a:r>
              <a:rPr lang="en-GB" sz="1200" dirty="0">
                <a:ea typeface="+mn-lt"/>
                <a:cs typeface="+mn-lt"/>
              </a:rPr>
              <a:t>There are many influences which affect the way the company operates, however, one way of analysing the external environment is by using a PESTLE analysis - Political, Economic, Social, Technological, Environmental and Legal influences.  </a:t>
            </a:r>
            <a:endParaRPr lang="en-US">
              <a:ea typeface="+mn-lt"/>
              <a:cs typeface="+mn-lt"/>
            </a:endParaRPr>
          </a:p>
          <a:p>
            <a:pPr>
              <a:buNone/>
            </a:pPr>
            <a:r>
              <a:rPr lang="en-GB" sz="1200" dirty="0">
                <a:ea typeface="+mn-lt"/>
                <a:cs typeface="+mn-lt"/>
              </a:rPr>
              <a:t>The CIPD website defines the PESTLE analysis as providing contextual information about the business direction, its brand positioning, growth targets and risks (such as another pandemic) to productivity (</a:t>
            </a:r>
            <a:r>
              <a:rPr lang="en-GB" sz="1200" i="1" dirty="0">
                <a:ea typeface="+mn-lt"/>
                <a:cs typeface="+mn-lt"/>
              </a:rPr>
              <a:t>CIPD, 2021)</a:t>
            </a:r>
            <a:r>
              <a:rPr lang="en-GB" sz="1200" dirty="0">
                <a:ea typeface="+mn-lt"/>
                <a:cs typeface="+mn-lt"/>
              </a:rPr>
              <a:t>.</a:t>
            </a:r>
            <a:endParaRPr lang="en-GB">
              <a:ea typeface="+mn-lt"/>
              <a:cs typeface="+mn-lt"/>
            </a:endParaRPr>
          </a:p>
          <a:p>
            <a:pPr>
              <a:buNone/>
            </a:pPr>
            <a:r>
              <a:rPr lang="en-GB" sz="1200" dirty="0">
                <a:ea typeface="+mn-lt"/>
                <a:cs typeface="+mn-lt"/>
              </a:rPr>
              <a:t>According to Mullins, to analyse its opportunities and risks, an organisation may undertake a broader evaluation of the business environment and strategic capability by undertaking a SWOT analysis, which focuses on the Strengths, Weaknesses, Opportunities and Threats facing the organisation </a:t>
            </a:r>
            <a:r>
              <a:rPr lang="en-GB" sz="1200" i="1" dirty="0">
                <a:ea typeface="+mn-lt"/>
                <a:cs typeface="+mn-lt"/>
              </a:rPr>
              <a:t>(Mullins et al.,2019, p.608).</a:t>
            </a:r>
            <a:endParaRPr lang="en-GB" sz="1200" dirty="0">
              <a:ea typeface="+mn-lt"/>
              <a:cs typeface="+mn-lt"/>
            </a:endParaRPr>
          </a:p>
          <a:p>
            <a:pPr>
              <a:buNone/>
            </a:pPr>
            <a:r>
              <a:rPr lang="en-GB" sz="1200" dirty="0">
                <a:ea typeface="+mn-lt"/>
                <a:cs typeface="+mn-lt"/>
              </a:rPr>
              <a:t>Economic factors that impact Melin </a:t>
            </a:r>
            <a:r>
              <a:rPr lang="en-GB" sz="1200" dirty="0" err="1">
                <a:ea typeface="+mn-lt"/>
                <a:cs typeface="+mn-lt"/>
              </a:rPr>
              <a:t>Tregwynt’s</a:t>
            </a:r>
            <a:r>
              <a:rPr lang="en-GB" sz="1200" dirty="0">
                <a:ea typeface="+mn-lt"/>
                <a:cs typeface="+mn-lt"/>
              </a:rPr>
              <a:t> business environment include the current cost of living crisis and inflation. This is a threat to the business as rising yarn, supplier, and manufacturing costs force fabric prices to increase, which may price us out of the market </a:t>
            </a:r>
            <a:r>
              <a:rPr lang="en-GB" sz="1200" i="1" dirty="0">
                <a:ea typeface="+mn-lt"/>
                <a:cs typeface="+mn-lt"/>
              </a:rPr>
              <a:t>(Mission &amp; Vision Notes, 2022a).</a:t>
            </a:r>
            <a:r>
              <a:rPr lang="en-GB" sz="1200" dirty="0">
                <a:ea typeface="+mn-lt"/>
                <a:cs typeface="+mn-lt"/>
              </a:rPr>
              <a:t> However, as economic pressure mounts, the Bank of England and the UK government are currently indicating that cost of living issues (and especially inflation) are temporary, with the two hopeful that pressures will ease in 2023, and that inflation will return to its 2% target by 2024 </a:t>
            </a:r>
            <a:r>
              <a:rPr lang="en-GB" sz="1200" i="1" dirty="0">
                <a:ea typeface="+mn-lt"/>
                <a:cs typeface="+mn-lt"/>
              </a:rPr>
              <a:t>(Sparks, 2022)</a:t>
            </a:r>
            <a:r>
              <a:rPr lang="en-GB" sz="1200" dirty="0">
                <a:ea typeface="+mn-lt"/>
                <a:cs typeface="+mn-lt"/>
              </a:rPr>
              <a:t>. This will be an opportunity for Melin </a:t>
            </a:r>
            <a:r>
              <a:rPr lang="en-GB" sz="1200" dirty="0" err="1">
                <a:ea typeface="+mn-lt"/>
                <a:cs typeface="+mn-lt"/>
              </a:rPr>
              <a:t>Tregwynt</a:t>
            </a:r>
            <a:r>
              <a:rPr lang="en-GB" sz="1200" dirty="0">
                <a:ea typeface="+mn-lt"/>
                <a:cs typeface="+mn-lt"/>
              </a:rPr>
              <a:t>.  </a:t>
            </a:r>
            <a:endParaRPr lang="en-GB" dirty="0">
              <a:ea typeface="+mn-lt"/>
              <a:cs typeface="+mn-lt"/>
            </a:endParaRPr>
          </a:p>
          <a:p>
            <a:pPr>
              <a:buNone/>
            </a:pPr>
            <a:r>
              <a:rPr lang="en-GB" sz="1200" dirty="0">
                <a:ea typeface="+mn-lt"/>
                <a:cs typeface="+mn-lt"/>
              </a:rPr>
              <a:t>A technological factor that influences the impacts of the business environment, is the dramatic shift to e-commerce platforms required by small, local businesses in the wake of COVID-19 lockdowns. Periods of lockdown necessitated a shift to online retail for many consumers, especially those categorised as 'slow digital adopters’.</a:t>
            </a:r>
            <a:r>
              <a:rPr lang="en-GB" sz="1200" baseline="30000" dirty="0">
                <a:ea typeface="+mn-lt"/>
                <a:cs typeface="+mn-lt"/>
              </a:rPr>
              <a:t> </a:t>
            </a:r>
            <a:r>
              <a:rPr lang="en-GB" sz="1200" dirty="0">
                <a:ea typeface="+mn-lt"/>
                <a:cs typeface="+mn-lt"/>
              </a:rPr>
              <a:t> Traditionally, and more specifically, pre pandemic, digital savvy consumers started shopping online for categories they would typically reserve for an in-store visit, such as furniture. The proportion of online sales has risen from 19% in 2019 to 26% in 2021, with many retail categories seeing the steep change in online sales persisting beyond lockdowns </a:t>
            </a:r>
            <a:r>
              <a:rPr lang="en-GB" sz="1200" i="1" dirty="0">
                <a:ea typeface="+mn-lt"/>
                <a:cs typeface="+mn-lt"/>
              </a:rPr>
              <a:t>(Retail Economics, 2022)</a:t>
            </a:r>
            <a:r>
              <a:rPr lang="en-GB" sz="1200" dirty="0">
                <a:ea typeface="+mn-lt"/>
                <a:cs typeface="+mn-lt"/>
              </a:rPr>
              <a:t>.</a:t>
            </a:r>
            <a:endParaRPr lang="en-GB" dirty="0">
              <a:ea typeface="+mn-lt"/>
              <a:cs typeface="+mn-lt"/>
            </a:endParaRPr>
          </a:p>
          <a:p>
            <a:pPr>
              <a:buNone/>
            </a:pPr>
            <a:r>
              <a:rPr lang="en-GB" sz="1200" dirty="0">
                <a:ea typeface="+mn-lt"/>
                <a:cs typeface="+mn-lt"/>
              </a:rPr>
              <a:t>Finally, the third and final external influence I will examine is the social influence on business environment; the rise and effect of working from home. For Melin </a:t>
            </a:r>
            <a:r>
              <a:rPr lang="en-GB" sz="1200" dirty="0" err="1">
                <a:ea typeface="+mn-lt"/>
                <a:cs typeface="+mn-lt"/>
              </a:rPr>
              <a:t>Tregwynt</a:t>
            </a:r>
            <a:r>
              <a:rPr lang="en-GB" sz="1200" dirty="0">
                <a:ea typeface="+mn-lt"/>
                <a:cs typeface="+mn-lt"/>
              </a:rPr>
              <a:t>, most of the company resorted to working from home, an unprecedented move for the company that has built its brand on local, authentic connections (</a:t>
            </a:r>
            <a:r>
              <a:rPr lang="en-GB" sz="1200" i="1" dirty="0">
                <a:ea typeface="+mn-lt"/>
                <a:cs typeface="+mn-lt"/>
              </a:rPr>
              <a:t>Mission &amp; Vision Notes,2022b)</a:t>
            </a:r>
            <a:r>
              <a:rPr lang="en-GB" sz="1200" dirty="0">
                <a:ea typeface="+mn-lt"/>
                <a:cs typeface="+mn-lt"/>
              </a:rPr>
              <a:t>. New research into remote work and wellbeing has shown mixed results – in Microsoft’s 2022 New Future of Work Report, researchers found that although remote work can improve job satisfaction, it can also lead to employees feeling "socially isolated, guilty and trying to overcompensate". However, many companies and agencies are now indicating that working from home can become a strength to an organisation, with leading economists noting that working from home is fuelling growth at companies around the world and other studies support his claim, with one finding that 77% of workers reported increased productivity when operating remotely </a:t>
            </a:r>
            <a:r>
              <a:rPr lang="en-GB" sz="1200" i="1" dirty="0">
                <a:ea typeface="+mn-lt"/>
                <a:cs typeface="+mn-lt"/>
              </a:rPr>
              <a:t>(McKinsey,2021)</a:t>
            </a:r>
            <a:r>
              <a:rPr lang="en-GB" sz="1200" dirty="0">
                <a:ea typeface="+mn-lt"/>
                <a:cs typeface="+mn-lt"/>
              </a:rPr>
              <a:t>. </a:t>
            </a:r>
            <a:endParaRPr lang="en-GB" dirty="0">
              <a:ea typeface="+mn-lt"/>
              <a:cs typeface="+mn-lt"/>
            </a:endParaRPr>
          </a:p>
          <a:p>
            <a:pPr>
              <a:buNone/>
            </a:pPr>
            <a:endParaRPr lang="en-GB"/>
          </a:p>
          <a:p>
            <a:pPr>
              <a:buNone/>
            </a:pPr>
            <a:endParaRPr lang="en-GB"/>
          </a:p>
          <a:p>
            <a:pPr>
              <a:buNone/>
            </a:pPr>
            <a:endParaRPr lang="en-GB" sz="1200" dirty="0">
              <a:solidFill>
                <a:schemeClr val="tx1">
                  <a:lumMod val="95000"/>
                  <a:lumOff val="5000"/>
                </a:schemeClr>
              </a:solidFill>
              <a:latin typeface="Calibri"/>
              <a:ea typeface="+mn-lt"/>
              <a:cs typeface="+mn-lt"/>
            </a:endParaRPr>
          </a:p>
          <a:p>
            <a:pPr marL="0" indent="0">
              <a:buNone/>
            </a:pPr>
            <a:endParaRPr lang="en-GB" sz="2200" dirty="0">
              <a:cs typeface="Calibri" panose="020F0502020204030204"/>
            </a:endParaRPr>
          </a:p>
        </p:txBody>
      </p:sp>
    </p:spTree>
    <p:extLst>
      <p:ext uri="{BB962C8B-B14F-4D97-AF65-F5344CB8AC3E}">
        <p14:creationId xmlns:p14="http://schemas.microsoft.com/office/powerpoint/2010/main" val="15637043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8C206F-2F36-7374-EC04-D74B5A6C104A}"/>
              </a:ext>
            </a:extLst>
          </p:cNvPr>
          <p:cNvSpPr>
            <a:spLocks noGrp="1"/>
          </p:cNvSpPr>
          <p:nvPr>
            <p:ph type="title"/>
          </p:nvPr>
        </p:nvSpPr>
        <p:spPr>
          <a:xfrm>
            <a:off x="838200" y="365125"/>
            <a:ext cx="10515600" cy="1325563"/>
          </a:xfrm>
        </p:spPr>
        <p:txBody>
          <a:bodyPr>
            <a:normAutofit/>
          </a:bodyPr>
          <a:lstStyle/>
          <a:p>
            <a:r>
              <a:rPr lang="en-GB" sz="3200" b="1" dirty="0">
                <a:latin typeface="Californian FB"/>
                <a:ea typeface="+mj-lt"/>
                <a:cs typeface="+mj-lt"/>
              </a:rPr>
              <a:t>1.2 Goals and Planning </a:t>
            </a:r>
            <a:endParaRPr lang="en-GB" sz="3200" dirty="0">
              <a:latin typeface="Californian FB"/>
              <a:ea typeface="+mj-lt"/>
              <a:cs typeface="+mj-lt"/>
            </a:endParaRP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6BC2D9-FA01-0F05-1FB4-00249FB7B0B9}"/>
              </a:ext>
            </a:extLst>
          </p:cNvPr>
          <p:cNvSpPr>
            <a:spLocks noGrp="1"/>
          </p:cNvSpPr>
          <p:nvPr>
            <p:ph idx="1"/>
          </p:nvPr>
        </p:nvSpPr>
        <p:spPr>
          <a:xfrm>
            <a:off x="838200" y="1929384"/>
            <a:ext cx="10515600" cy="4390504"/>
          </a:xfrm>
        </p:spPr>
        <p:txBody>
          <a:bodyPr vert="horz" lIns="91440" tIns="45720" rIns="91440" bIns="45720" rtlCol="0" anchor="t">
            <a:noAutofit/>
          </a:bodyPr>
          <a:lstStyle/>
          <a:p>
            <a:pPr>
              <a:buNone/>
            </a:pPr>
            <a:r>
              <a:rPr lang="en-GB" sz="1200" dirty="0">
                <a:ea typeface="+mn-lt"/>
                <a:cs typeface="+mn-lt"/>
              </a:rPr>
              <a:t>In this exercise, I am defining organisational goals as future expectations, a desired future state and/or something an organisation is striving to accomplish </a:t>
            </a:r>
            <a:r>
              <a:rPr lang="en-GB" sz="1200" i="1" dirty="0">
                <a:ea typeface="+mn-lt"/>
                <a:cs typeface="+mn-lt"/>
              </a:rPr>
              <a:t>(Mullins and McLean, 2019, p.610)</a:t>
            </a:r>
            <a:r>
              <a:rPr lang="en-GB" sz="1200" dirty="0">
                <a:ea typeface="+mn-lt"/>
                <a:cs typeface="+mn-lt"/>
              </a:rPr>
              <a:t>. Organisational goals are important for organisations because they help set targets, drive better performance, and ensure the entire organisation is aligned to a cohesive outcome, or set of goals</a:t>
            </a:r>
            <a:r>
              <a:rPr lang="en-GB" sz="1200" b="1" dirty="0">
                <a:ea typeface="+mn-lt"/>
                <a:cs typeface="+mn-lt"/>
              </a:rPr>
              <a:t> </a:t>
            </a:r>
            <a:r>
              <a:rPr lang="en-GB" sz="1200" i="1" dirty="0">
                <a:ea typeface="+mn-lt"/>
                <a:cs typeface="+mn-lt"/>
              </a:rPr>
              <a:t>(Hill,2019).</a:t>
            </a:r>
            <a:r>
              <a:rPr lang="en-GB" sz="1200" dirty="0">
                <a:ea typeface="+mn-lt"/>
                <a:cs typeface="+mn-lt"/>
              </a:rPr>
              <a:t> </a:t>
            </a:r>
            <a:endParaRPr lang="en-US" sz="1200">
              <a:ea typeface="+mn-lt"/>
              <a:cs typeface="+mn-lt"/>
            </a:endParaRPr>
          </a:p>
          <a:p>
            <a:pPr>
              <a:buNone/>
            </a:pPr>
            <a:r>
              <a:rPr lang="en-GB" sz="1200" dirty="0">
                <a:ea typeface="+mn-lt"/>
                <a:cs typeface="+mn-lt"/>
              </a:rPr>
              <a:t>As a retail/design company, Melin </a:t>
            </a:r>
            <a:r>
              <a:rPr lang="en-GB" sz="1200" dirty="0" err="1">
                <a:ea typeface="+mn-lt"/>
                <a:cs typeface="+mn-lt"/>
              </a:rPr>
              <a:t>Tregwynt’s</a:t>
            </a:r>
            <a:r>
              <a:rPr lang="en-GB" sz="1200" dirty="0">
                <a:ea typeface="+mn-lt"/>
                <a:cs typeface="+mn-lt"/>
              </a:rPr>
              <a:t> main goals are to protect and preserve manufacturing skills and create/safeguard sustainable jobs in our rural location </a:t>
            </a:r>
            <a:r>
              <a:rPr lang="en-GB" sz="1200" i="1" dirty="0">
                <a:ea typeface="+mn-lt"/>
                <a:cs typeface="+mn-lt"/>
              </a:rPr>
              <a:t>(Melin </a:t>
            </a:r>
            <a:r>
              <a:rPr lang="en-GB" sz="1200" i="1" dirty="0" err="1">
                <a:ea typeface="+mn-lt"/>
                <a:cs typeface="+mn-lt"/>
              </a:rPr>
              <a:t>Tregwynt</a:t>
            </a:r>
            <a:r>
              <a:rPr lang="en-GB" sz="1200" i="1" dirty="0">
                <a:ea typeface="+mn-lt"/>
                <a:cs typeface="+mn-lt"/>
              </a:rPr>
              <a:t>, 2022)</a:t>
            </a:r>
            <a:r>
              <a:rPr lang="en-GB" sz="1200" dirty="0">
                <a:ea typeface="+mn-lt"/>
                <a:cs typeface="+mn-lt"/>
              </a:rPr>
              <a:t>. As a newly formed Employee-Owned Trust, developing a strong management team and a </a:t>
            </a:r>
            <a:r>
              <a:rPr lang="en-GB" sz="1200" dirty="0" err="1">
                <a:ea typeface="+mn-lt"/>
                <a:cs typeface="+mn-lt"/>
              </a:rPr>
              <a:t>mutli</a:t>
            </a:r>
            <a:r>
              <a:rPr lang="en-GB" sz="1200" dirty="0">
                <a:ea typeface="+mn-lt"/>
                <a:cs typeface="+mn-lt"/>
              </a:rPr>
              <a:t>-skilled workforce is crucial to the succession of the company as well as fulfilling the company's original purpose. As outlined by Waite, organisations who do not plan risk not progressing at all</a:t>
            </a:r>
            <a:r>
              <a:rPr lang="en-GB" sz="1200" baseline="30000" dirty="0">
                <a:ea typeface="+mn-lt"/>
                <a:cs typeface="+mn-lt"/>
              </a:rPr>
              <a:t> </a:t>
            </a:r>
            <a:r>
              <a:rPr lang="en-GB" sz="1200" i="1" dirty="0">
                <a:ea typeface="+mn-lt"/>
                <a:cs typeface="+mn-lt"/>
              </a:rPr>
              <a:t>(Waite et al. 2021a, p.12)</a:t>
            </a:r>
            <a:r>
              <a:rPr lang="en-GB" sz="1200" dirty="0">
                <a:ea typeface="+mn-lt"/>
                <a:cs typeface="+mn-lt"/>
              </a:rPr>
              <a:t>. Taking Melin </a:t>
            </a:r>
            <a:r>
              <a:rPr lang="en-GB" sz="1200" dirty="0" err="1">
                <a:ea typeface="+mn-lt"/>
                <a:cs typeface="+mn-lt"/>
              </a:rPr>
              <a:t>Tregwynt</a:t>
            </a:r>
            <a:r>
              <a:rPr lang="en-GB" sz="1200" dirty="0">
                <a:ea typeface="+mn-lt"/>
                <a:cs typeface="+mn-lt"/>
              </a:rPr>
              <a:t> as an example, under the new Employee-Owned Trust, the business aims to invest in new products, markets, training, and information systems to deliver the best quality of service and product. Therefore, translating the organisation's mission into business goals that are fully aligned with company values is an "essential exercise" to ensure the new management team, and all employees, can help drive the company into the future, as outlined as part of the Employee-Owned Trust's agenda. (</a:t>
            </a:r>
            <a:r>
              <a:rPr lang="en-GB" sz="1200" i="1" dirty="0">
                <a:ea typeface="+mn-lt"/>
                <a:cs typeface="+mn-lt"/>
              </a:rPr>
              <a:t>Business Plan Current Operation, 2022).</a:t>
            </a:r>
            <a:r>
              <a:rPr lang="en-GB" sz="1200" dirty="0">
                <a:ea typeface="+mn-lt"/>
                <a:cs typeface="+mn-lt"/>
              </a:rPr>
              <a:t> </a:t>
            </a:r>
            <a:br>
              <a:rPr lang="en-GB" sz="1200" dirty="0">
                <a:ea typeface="+mn-lt"/>
                <a:cs typeface="+mn-lt"/>
              </a:rPr>
            </a:br>
            <a:r>
              <a:rPr lang="en-GB" sz="1200" dirty="0">
                <a:ea typeface="+mn-lt"/>
                <a:cs typeface="+mn-lt"/>
              </a:rPr>
              <a:t> Having a contingency plan enables flexibility and takes some of the concern out of unexpected events and any problems which affect achievement of original objectives </a:t>
            </a:r>
            <a:r>
              <a:rPr lang="en-GB" sz="1200" i="1" dirty="0">
                <a:ea typeface="+mn-lt"/>
                <a:cs typeface="+mn-lt"/>
              </a:rPr>
              <a:t>(Waite et al. 2021b, p.15). </a:t>
            </a:r>
            <a:endParaRPr lang="en-GB" sz="1200" i="1">
              <a:ea typeface="+mn-lt"/>
              <a:cs typeface="+mn-lt"/>
            </a:endParaRPr>
          </a:p>
          <a:p>
            <a:pPr>
              <a:buNone/>
            </a:pPr>
            <a:endParaRPr lang="en-GB"/>
          </a:p>
          <a:p>
            <a:pPr>
              <a:buNone/>
            </a:pPr>
            <a:endParaRPr lang="en-GB"/>
          </a:p>
          <a:p>
            <a:pPr>
              <a:buNone/>
            </a:pPr>
            <a:endParaRPr lang="en-GB" sz="1700" b="1" i="1" dirty="0">
              <a:ea typeface="+mn-lt"/>
              <a:cs typeface="+mn-lt"/>
            </a:endParaRPr>
          </a:p>
          <a:p>
            <a:pPr>
              <a:buNone/>
            </a:pPr>
            <a:endParaRPr lang="en-GB" sz="1150" dirty="0">
              <a:solidFill>
                <a:schemeClr val="tx1">
                  <a:lumMod val="95000"/>
                  <a:lumOff val="5000"/>
                </a:schemeClr>
              </a:solidFill>
              <a:ea typeface="+mn-lt"/>
              <a:cs typeface="+mn-lt"/>
            </a:endParaRPr>
          </a:p>
        </p:txBody>
      </p:sp>
    </p:spTree>
    <p:extLst>
      <p:ext uri="{BB962C8B-B14F-4D97-AF65-F5344CB8AC3E}">
        <p14:creationId xmlns:p14="http://schemas.microsoft.com/office/powerpoint/2010/main" val="3742984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9663D9-9BAB-65D6-0E30-527737E06C3D}"/>
              </a:ext>
            </a:extLst>
          </p:cNvPr>
          <p:cNvSpPr>
            <a:spLocks noGrp="1"/>
          </p:cNvSpPr>
          <p:nvPr>
            <p:ph type="title"/>
          </p:nvPr>
        </p:nvSpPr>
        <p:spPr>
          <a:xfrm>
            <a:off x="838200" y="365125"/>
            <a:ext cx="10515600" cy="1325563"/>
          </a:xfrm>
        </p:spPr>
        <p:txBody>
          <a:bodyPr>
            <a:normAutofit/>
          </a:bodyPr>
          <a:lstStyle/>
          <a:p>
            <a:r>
              <a:rPr lang="en-GB" sz="3200" b="1" dirty="0">
                <a:latin typeface="Californian FB"/>
                <a:ea typeface="+mj-lt"/>
                <a:cs typeface="+mj-lt"/>
              </a:rPr>
              <a:t>1.3 Products, Services and Customers</a:t>
            </a:r>
            <a:endParaRPr lang="en-GB" sz="3200" dirty="0">
              <a:latin typeface="Californian FB"/>
              <a:ea typeface="+mj-lt"/>
              <a:cs typeface="+mj-lt"/>
            </a:endParaRP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9F2066E-D765-7838-9E80-2B56EE3D2799}"/>
              </a:ext>
            </a:extLst>
          </p:cNvPr>
          <p:cNvSpPr>
            <a:spLocks noGrp="1"/>
          </p:cNvSpPr>
          <p:nvPr>
            <p:ph idx="1"/>
          </p:nvPr>
        </p:nvSpPr>
        <p:spPr>
          <a:xfrm>
            <a:off x="838200" y="1929384"/>
            <a:ext cx="10515600" cy="4251960"/>
          </a:xfrm>
        </p:spPr>
        <p:txBody>
          <a:bodyPr vert="horz" lIns="91440" tIns="45720" rIns="91440" bIns="45720" rtlCol="0" anchor="t">
            <a:normAutofit/>
          </a:bodyPr>
          <a:lstStyle/>
          <a:p>
            <a:pPr>
              <a:buNone/>
            </a:pPr>
            <a:r>
              <a:rPr lang="en-GB" sz="1200" dirty="0">
                <a:ea typeface="+mn-lt"/>
                <a:cs typeface="+mn-lt"/>
              </a:rPr>
              <a:t>    Melin </a:t>
            </a:r>
            <a:r>
              <a:rPr lang="en-GB" sz="1200" dirty="0" err="1">
                <a:ea typeface="+mn-lt"/>
                <a:cs typeface="+mn-lt"/>
              </a:rPr>
              <a:t>Tregwynt</a:t>
            </a:r>
            <a:r>
              <a:rPr lang="en-GB" sz="1200" dirty="0">
                <a:ea typeface="+mn-lt"/>
                <a:cs typeface="+mn-lt"/>
              </a:rPr>
              <a:t> is a native Welsh company, committed to manufacturing in Wales. Our products are based on traditional Welsh weaves and are seen as authentic, honest, and distinctive. In addition to producing and selling woollen products, the mill is also a tourist attraction and has an on-site cafe and shop. The site itself delivers a range of unique woollen products, including but not limited to cushions, rugs and clothing which can be bought on site, whilst the mill feeds into the native experience and allows customers to experience the making of our products from inception to production, accompanied by a slice of local delicacy at the on-site cafe (</a:t>
            </a:r>
            <a:r>
              <a:rPr lang="en-GB" sz="1200" i="1" dirty="0">
                <a:ea typeface="+mn-lt"/>
                <a:cs typeface="+mn-lt"/>
              </a:rPr>
              <a:t>Business Plan Current Operation,2022a). </a:t>
            </a:r>
            <a:r>
              <a:rPr lang="en-GB" sz="1200" dirty="0">
                <a:ea typeface="+mn-lt"/>
                <a:cs typeface="+mn-lt"/>
              </a:rPr>
              <a:t>  </a:t>
            </a:r>
            <a:endParaRPr lang="en-US" sz="1200">
              <a:cs typeface="Calibri"/>
            </a:endParaRPr>
          </a:p>
          <a:p>
            <a:pPr>
              <a:buNone/>
            </a:pPr>
            <a:r>
              <a:rPr lang="en-GB" sz="1200" dirty="0">
                <a:ea typeface="+mn-lt"/>
                <a:cs typeface="+mn-lt"/>
              </a:rPr>
              <a:t>     Our customers are twofold; firstly, individual customers who we reach directly through our e-commerce website, mail order, and the mill shop, and secondly our stockists. We supply our stock ranges to design led home and accessory shops, boutique hotels and privately owned holiday cottages. The products are sold to a global market and are popular in the UK, as well as overseas in France, Japan and USA </a:t>
            </a:r>
            <a:r>
              <a:rPr lang="en-GB" sz="1200" i="1" dirty="0">
                <a:ea typeface="+mn-lt"/>
                <a:cs typeface="+mn-lt"/>
              </a:rPr>
              <a:t>(Melin Tregwynt,2022)</a:t>
            </a:r>
            <a:r>
              <a:rPr lang="en-GB" sz="1200" dirty="0">
                <a:ea typeface="+mn-lt"/>
                <a:cs typeface="+mn-lt"/>
              </a:rPr>
              <a:t>. The building of the new café in 2016 has made the site more attractive for tourists and has developed a loyal, local customer following, becoming a local community hub. </a:t>
            </a:r>
            <a:endParaRPr lang="en-GB" sz="1200">
              <a:cs typeface="Calibri" panose="020F0502020204030204"/>
            </a:endParaRPr>
          </a:p>
          <a:p>
            <a:pPr>
              <a:buNone/>
            </a:pPr>
            <a:br>
              <a:rPr lang="en-US" sz="1200" dirty="0"/>
            </a:br>
            <a:r>
              <a:rPr lang="en-GB" sz="1200" dirty="0">
                <a:ea typeface="+mn-lt"/>
                <a:cs typeface="+mn-lt"/>
              </a:rPr>
              <a:t>In a recent survey carried out by Cardiff Business School, the average demographic of our customer base is female, 35 years old, Welsh native, professional working in law, media or banking, residing in the Vale of Glamorgan </a:t>
            </a:r>
            <a:r>
              <a:rPr lang="en-GB" sz="1200" i="1" dirty="0">
                <a:ea typeface="+mn-lt"/>
                <a:cs typeface="+mn-lt"/>
              </a:rPr>
              <a:t>(Mission &amp; Vision Notes Aug 2022).</a:t>
            </a:r>
            <a:r>
              <a:rPr lang="en-GB" sz="1200" dirty="0">
                <a:ea typeface="+mn-lt"/>
                <a:cs typeface="+mn-lt"/>
              </a:rPr>
              <a:t> Covid-19 led to an erosion of our trade customer base by the high value of sterling, general uncertainty in the home retail market, and increased competition from cheap imports. This situation has now been reversed, with demand for UK made products increasing, and the gradual shift from B2B to D2C has produced increased profit margins </a:t>
            </a:r>
            <a:r>
              <a:rPr lang="en-GB" sz="1200" i="1" dirty="0">
                <a:ea typeface="+mn-lt"/>
                <a:cs typeface="+mn-lt"/>
              </a:rPr>
              <a:t>(Business Plan Current Operation,2022b)</a:t>
            </a:r>
            <a:r>
              <a:rPr lang="en-GB" sz="1200" dirty="0">
                <a:ea typeface="+mn-lt"/>
                <a:cs typeface="+mn-lt"/>
              </a:rPr>
              <a:t>. </a:t>
            </a:r>
            <a:endParaRPr lang="en-GB" sz="1200">
              <a:cs typeface="Calibri"/>
            </a:endParaRPr>
          </a:p>
          <a:p>
            <a:pPr>
              <a:buNone/>
            </a:pPr>
            <a:endParaRPr lang="en-GB" sz="2200" dirty="0">
              <a:cs typeface="Calibri"/>
            </a:endParaRPr>
          </a:p>
          <a:p>
            <a:pPr>
              <a:buNone/>
            </a:pPr>
            <a:endParaRPr lang="en-US"/>
          </a:p>
          <a:p>
            <a:pPr>
              <a:buNone/>
            </a:pPr>
            <a:endParaRPr lang="en-US"/>
          </a:p>
          <a:p>
            <a:pPr>
              <a:buNone/>
            </a:pPr>
            <a:endParaRPr lang="en-GB" sz="2200" dirty="0">
              <a:ea typeface="+mn-lt"/>
              <a:cs typeface="+mn-lt"/>
            </a:endParaRPr>
          </a:p>
          <a:p>
            <a:pPr marL="0" indent="0">
              <a:buNone/>
            </a:pPr>
            <a:endParaRPr lang="en-GB" sz="2200" dirty="0">
              <a:cs typeface="Calibri" panose="020F0502020204030204"/>
            </a:endParaRPr>
          </a:p>
        </p:txBody>
      </p:sp>
    </p:spTree>
    <p:extLst>
      <p:ext uri="{BB962C8B-B14F-4D97-AF65-F5344CB8AC3E}">
        <p14:creationId xmlns:p14="http://schemas.microsoft.com/office/powerpoint/2010/main" val="635397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9663D9-9BAB-65D6-0E30-527737E06C3D}"/>
              </a:ext>
            </a:extLst>
          </p:cNvPr>
          <p:cNvSpPr>
            <a:spLocks noGrp="1"/>
          </p:cNvSpPr>
          <p:nvPr>
            <p:ph type="title"/>
          </p:nvPr>
        </p:nvSpPr>
        <p:spPr>
          <a:xfrm>
            <a:off x="838200" y="365125"/>
            <a:ext cx="10515600" cy="1325563"/>
          </a:xfrm>
        </p:spPr>
        <p:txBody>
          <a:bodyPr>
            <a:normAutofit/>
          </a:bodyPr>
          <a:lstStyle/>
          <a:p>
            <a:r>
              <a:rPr lang="en-GB" sz="3200" b="1" dirty="0">
                <a:latin typeface="Californian FB"/>
                <a:ea typeface="+mj-lt"/>
                <a:cs typeface="+mj-lt"/>
              </a:rPr>
              <a:t>1.4 Technology </a:t>
            </a:r>
            <a:endParaRPr lang="en-GB" sz="3200" dirty="0">
              <a:latin typeface="Californian FB"/>
              <a:ea typeface="+mj-lt"/>
              <a:cs typeface="+mj-lt"/>
            </a:endParaRP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9F2066E-D765-7838-9E80-2B56EE3D2799}"/>
              </a:ext>
            </a:extLst>
          </p:cNvPr>
          <p:cNvSpPr>
            <a:spLocks noGrp="1"/>
          </p:cNvSpPr>
          <p:nvPr>
            <p:ph idx="1"/>
          </p:nvPr>
        </p:nvSpPr>
        <p:spPr>
          <a:xfrm>
            <a:off x="838200" y="1929384"/>
            <a:ext cx="10515600" cy="4251960"/>
          </a:xfrm>
        </p:spPr>
        <p:txBody>
          <a:bodyPr vert="horz" lIns="91440" tIns="45720" rIns="91440" bIns="45720" rtlCol="0" anchor="t">
            <a:normAutofit/>
          </a:bodyPr>
          <a:lstStyle/>
          <a:p>
            <a:pPr>
              <a:buNone/>
            </a:pPr>
            <a:r>
              <a:rPr lang="en-GB" sz="2200" dirty="0">
                <a:ea typeface="+mn-lt"/>
                <a:cs typeface="+mn-lt"/>
              </a:rPr>
              <a:t>  </a:t>
            </a:r>
            <a:r>
              <a:rPr lang="en-GB" sz="1200" dirty="0">
                <a:ea typeface="+mn-lt"/>
                <a:cs typeface="+mn-lt"/>
              </a:rPr>
              <a:t>  In recruiting, technology such as AI matching </a:t>
            </a:r>
            <a:r>
              <a:rPr lang="en-GB" sz="1200" i="1" dirty="0">
                <a:ea typeface="+mn-lt"/>
                <a:cs typeface="+mn-lt"/>
              </a:rPr>
              <a:t>(Talent Adore)</a:t>
            </a:r>
            <a:r>
              <a:rPr lang="en-GB" sz="1200" dirty="0">
                <a:ea typeface="+mn-lt"/>
                <a:cs typeface="+mn-lt"/>
              </a:rPr>
              <a:t> can help match skills and capabilities to roles, has a reported number of benefits including accessibility for candidates, reducing unconscious bias, speeding up of the process, increasing the diversity and quality of candidates and improving the candidate experience, particularly when processing high volumes of applicants </a:t>
            </a:r>
            <a:r>
              <a:rPr lang="en-GB" sz="1200" i="1" dirty="0">
                <a:ea typeface="+mn-lt"/>
                <a:cs typeface="+mn-lt"/>
              </a:rPr>
              <a:t>(Taylor and Woodhams,2022, p.96)</a:t>
            </a:r>
            <a:r>
              <a:rPr lang="en-GB" sz="1200" dirty="0">
                <a:ea typeface="+mn-lt"/>
                <a:cs typeface="+mn-lt"/>
              </a:rPr>
              <a:t>.</a:t>
            </a:r>
            <a:endParaRPr lang="en-US" sz="1200">
              <a:ea typeface="+mn-lt"/>
              <a:cs typeface="+mn-lt"/>
            </a:endParaRPr>
          </a:p>
          <a:p>
            <a:pPr>
              <a:buNone/>
            </a:pPr>
            <a:r>
              <a:rPr lang="en-GB" sz="1200" dirty="0">
                <a:ea typeface="+mn-lt"/>
                <a:cs typeface="+mn-lt"/>
              </a:rPr>
              <a:t>    Implemented correctly, technology can improve both employee performance and job quality. For example, using a Talent Management System that captures information on skills across the organisation can help employees learn, grow and develop into leaders. Many platforms such as LinkedIn now capture similar data for likeminded professionals to help track their own achievements to manage their growth and development </a:t>
            </a:r>
            <a:r>
              <a:rPr lang="en-GB" sz="1200" i="1" dirty="0">
                <a:ea typeface="+mn-lt"/>
                <a:cs typeface="+mn-lt"/>
              </a:rPr>
              <a:t>(Talent Insights)</a:t>
            </a:r>
            <a:r>
              <a:rPr lang="en-GB" sz="1200" dirty="0">
                <a:ea typeface="+mn-lt"/>
                <a:cs typeface="+mn-lt"/>
              </a:rPr>
              <a:t>.  </a:t>
            </a:r>
          </a:p>
          <a:p>
            <a:pPr>
              <a:buNone/>
            </a:pPr>
            <a:r>
              <a:rPr lang="en-GB" sz="1200" dirty="0">
                <a:ea typeface="+mn-lt"/>
                <a:cs typeface="+mn-lt"/>
              </a:rPr>
              <a:t>    Technology can be utilised to improve collaboration by replicating practices of everyday life – a high percentage of collaboration in our personal lives happens on social media and as noted by Waite et al, social media can be a great way of communicating with people at work and can also give great insight into how our own organisation (and its competitors) is really operating and being perceived by its customers </a:t>
            </a:r>
            <a:r>
              <a:rPr lang="en-GB" sz="1200" i="1" dirty="0">
                <a:ea typeface="+mn-lt"/>
                <a:cs typeface="+mn-lt"/>
              </a:rPr>
              <a:t>(Waite et al.,2021a, p.23)</a:t>
            </a:r>
            <a:r>
              <a:rPr lang="en-GB" sz="1200" dirty="0">
                <a:ea typeface="+mn-lt"/>
                <a:cs typeface="+mn-lt"/>
              </a:rPr>
              <a:t>. One of the developments that has already been adopted in the people functions is the use of chatbots. Chatbots are used by some organisations to assist in recruitment and selection, onboarding, and employee service amongst other areas. Chatbots can deal with routine questions and enquiries that are repeated, leaving employees time to focus on non-routine activity where they can add value </a:t>
            </a:r>
            <a:r>
              <a:rPr lang="en-GB" sz="1200" i="1" dirty="0">
                <a:ea typeface="+mn-lt"/>
                <a:cs typeface="+mn-lt"/>
              </a:rPr>
              <a:t>(Waite et al.,2021b, p.25)</a:t>
            </a:r>
            <a:r>
              <a:rPr lang="en-GB" sz="1200" dirty="0">
                <a:ea typeface="+mn-lt"/>
                <a:cs typeface="+mn-lt"/>
              </a:rPr>
              <a:t> </a:t>
            </a:r>
          </a:p>
          <a:p>
            <a:pPr>
              <a:buNone/>
            </a:pPr>
            <a:endParaRPr lang="en-GB" sz="2200" dirty="0">
              <a:ea typeface="+mn-lt"/>
              <a:cs typeface="+mn-lt"/>
            </a:endParaRPr>
          </a:p>
          <a:p>
            <a:pPr>
              <a:buNone/>
            </a:pPr>
            <a:endParaRPr lang="en-GB" sz="2200" dirty="0">
              <a:ea typeface="+mn-lt"/>
              <a:cs typeface="+mn-lt"/>
            </a:endParaRPr>
          </a:p>
          <a:p>
            <a:pPr marL="0" indent="0">
              <a:buNone/>
            </a:pPr>
            <a:endParaRPr lang="en-GB" sz="2200" dirty="0">
              <a:cs typeface="Calibri" panose="020F0502020204030204"/>
            </a:endParaRPr>
          </a:p>
        </p:txBody>
      </p:sp>
    </p:spTree>
    <p:extLst>
      <p:ext uri="{BB962C8B-B14F-4D97-AF65-F5344CB8AC3E}">
        <p14:creationId xmlns:p14="http://schemas.microsoft.com/office/powerpoint/2010/main" val="27770767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9663D9-9BAB-65D6-0E30-527737E06C3D}"/>
              </a:ext>
            </a:extLst>
          </p:cNvPr>
          <p:cNvSpPr>
            <a:spLocks noGrp="1"/>
          </p:cNvSpPr>
          <p:nvPr>
            <p:ph type="title"/>
          </p:nvPr>
        </p:nvSpPr>
        <p:spPr>
          <a:xfrm>
            <a:off x="838200" y="365125"/>
            <a:ext cx="10515600" cy="1325563"/>
          </a:xfrm>
        </p:spPr>
        <p:txBody>
          <a:bodyPr>
            <a:normAutofit/>
          </a:bodyPr>
          <a:lstStyle/>
          <a:p>
            <a:r>
              <a:rPr lang="en-GB" sz="3200" b="1" dirty="0">
                <a:latin typeface="Californian FB"/>
                <a:ea typeface="+mj-lt"/>
                <a:cs typeface="+mj-lt"/>
              </a:rPr>
              <a:t>2.1 Culture </a:t>
            </a:r>
            <a:endParaRPr lang="en-GB" sz="3200" dirty="0">
              <a:latin typeface="Californian FB"/>
              <a:ea typeface="+mj-lt"/>
              <a:cs typeface="+mj-lt"/>
            </a:endParaRP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9F2066E-D765-7838-9E80-2B56EE3D2799}"/>
              </a:ext>
            </a:extLst>
          </p:cNvPr>
          <p:cNvSpPr>
            <a:spLocks noGrp="1"/>
          </p:cNvSpPr>
          <p:nvPr>
            <p:ph idx="1"/>
          </p:nvPr>
        </p:nvSpPr>
        <p:spPr>
          <a:xfrm>
            <a:off x="838200" y="1929384"/>
            <a:ext cx="10515600" cy="4251960"/>
          </a:xfrm>
        </p:spPr>
        <p:txBody>
          <a:bodyPr vert="horz" lIns="91440" tIns="45720" rIns="91440" bIns="45720" rtlCol="0" anchor="t">
            <a:normAutofit/>
          </a:bodyPr>
          <a:lstStyle/>
          <a:p>
            <a:pPr>
              <a:buNone/>
            </a:pPr>
            <a:r>
              <a:rPr lang="en-GB" sz="2200" dirty="0">
                <a:ea typeface="+mn-lt"/>
                <a:cs typeface="+mn-lt"/>
              </a:rPr>
              <a:t> </a:t>
            </a:r>
            <a:r>
              <a:rPr lang="en-GB" sz="1200" dirty="0">
                <a:ea typeface="+mn-lt"/>
                <a:cs typeface="+mn-lt"/>
              </a:rPr>
              <a:t>    A report by People Insight states that one way of defining organisational culture is by its shared beliefs, expectations, language, customs, habits, and attitudes of its employees, as well as the company’s underlying values, norms, and standards </a:t>
            </a:r>
            <a:r>
              <a:rPr lang="en-GB" sz="1200" i="1" dirty="0">
                <a:ea typeface="+mn-lt"/>
                <a:cs typeface="+mn-lt"/>
              </a:rPr>
              <a:t>(People Insight, date unknown). “</a:t>
            </a:r>
            <a:r>
              <a:rPr lang="en-GB" sz="1200" dirty="0">
                <a:ea typeface="+mn-lt"/>
                <a:cs typeface="+mn-lt"/>
              </a:rPr>
              <a:t>Organisation culture provides the context in which people operate. It indicates what is acceptable or not in that environment and can help people understand where they ‘are’ in an organisation” </a:t>
            </a:r>
            <a:r>
              <a:rPr lang="en-GB" sz="1200" i="1" dirty="0">
                <a:ea typeface="+mn-lt"/>
                <a:cs typeface="+mn-lt"/>
              </a:rPr>
              <a:t>(Waite et al., 2021a, p.28.)</a:t>
            </a:r>
            <a:r>
              <a:rPr lang="en-GB" sz="1200" dirty="0">
                <a:ea typeface="+mn-lt"/>
                <a:cs typeface="+mn-lt"/>
              </a:rPr>
              <a:t>. </a:t>
            </a:r>
            <a:endParaRPr lang="en-US" sz="1200">
              <a:ea typeface="+mn-lt"/>
              <a:cs typeface="+mn-lt"/>
            </a:endParaRPr>
          </a:p>
          <a:p>
            <a:pPr>
              <a:buNone/>
            </a:pPr>
            <a:r>
              <a:rPr lang="en-GB" sz="1200" dirty="0">
                <a:ea typeface="+mn-lt"/>
                <a:cs typeface="+mn-lt"/>
              </a:rPr>
              <a:t>     A positive workplace culture improves teamwork, raises the morale, increases productivity and efficiency, and enhances retention of the workforce. Job satisfaction, collaboration and work performance are all enhanced, but most importantly, a positive workplace environment reduces stress in employees </a:t>
            </a:r>
            <a:r>
              <a:rPr lang="en-GB" sz="1200" i="1" dirty="0">
                <a:ea typeface="+mn-lt"/>
                <a:cs typeface="+mn-lt"/>
              </a:rPr>
              <a:t>(Agarwal, 2018)</a:t>
            </a:r>
            <a:r>
              <a:rPr lang="en-GB" sz="1200" dirty="0">
                <a:ea typeface="+mn-lt"/>
                <a:cs typeface="+mn-lt"/>
              </a:rPr>
              <a:t>. </a:t>
            </a:r>
          </a:p>
          <a:p>
            <a:pPr>
              <a:buNone/>
            </a:pPr>
            <a:r>
              <a:rPr lang="en-GB" sz="1200" dirty="0">
                <a:ea typeface="+mn-lt"/>
                <a:cs typeface="+mn-lt"/>
              </a:rPr>
              <a:t>    Research conducted by Oxford University found that workers are 13% more productive when happy. In addition to this, Mark Lobosco (LinkedIn) claims that if employees feel cared for at work, they are 3.2 times more likely to be happy at work and 3.7 times more likely to recommend working for the company </a:t>
            </a:r>
            <a:r>
              <a:rPr lang="en-GB" sz="1200" i="1" dirty="0">
                <a:ea typeface="+mn-lt"/>
                <a:cs typeface="+mn-lt"/>
              </a:rPr>
              <a:t>(Oxford University, 2019)</a:t>
            </a:r>
            <a:r>
              <a:rPr lang="en-GB" sz="1200" dirty="0">
                <a:ea typeface="+mn-lt"/>
                <a:cs typeface="+mn-lt"/>
              </a:rPr>
              <a:t>. </a:t>
            </a:r>
          </a:p>
          <a:p>
            <a:pPr>
              <a:buNone/>
            </a:pPr>
            <a:r>
              <a:rPr lang="en-GB" sz="1200" dirty="0">
                <a:ea typeface="+mn-lt"/>
                <a:cs typeface="+mn-lt"/>
              </a:rPr>
              <a:t>    Allowing employees to understand the organisation and feel that their voice matters in driving the business is essential, says </a:t>
            </a:r>
            <a:r>
              <a:rPr lang="en-GB" sz="1200" i="1" dirty="0">
                <a:ea typeface="+mn-lt"/>
                <a:cs typeface="+mn-lt"/>
              </a:rPr>
              <a:t>(CIPD,2022).</a:t>
            </a:r>
            <a:r>
              <a:rPr lang="en-GB" sz="1200" b="1" i="1" dirty="0">
                <a:ea typeface="+mn-lt"/>
                <a:cs typeface="+mn-lt"/>
              </a:rPr>
              <a:t> </a:t>
            </a:r>
            <a:r>
              <a:rPr lang="en-GB" sz="1200" dirty="0">
                <a:ea typeface="+mn-lt"/>
                <a:cs typeface="+mn-lt"/>
              </a:rPr>
              <a:t>A study published last year by Jason </a:t>
            </a:r>
            <a:r>
              <a:rPr lang="en-GB" sz="1200" dirty="0" err="1">
                <a:ea typeface="+mn-lt"/>
                <a:cs typeface="+mn-lt"/>
              </a:rPr>
              <a:t>Sockin</a:t>
            </a:r>
            <a:r>
              <a:rPr lang="en-GB" sz="1200" dirty="0">
                <a:ea typeface="+mn-lt"/>
                <a:cs typeface="+mn-lt"/>
              </a:rPr>
              <a:t> found that workers rated things like respectfulness, work-life balance, and morale as more important to job satisfaction than pay </a:t>
            </a:r>
            <a:r>
              <a:rPr lang="en-GB" sz="1200" i="1" dirty="0">
                <a:ea typeface="+mn-lt"/>
                <a:cs typeface="+mn-lt"/>
              </a:rPr>
              <a:t>(Bartleby, 2022).</a:t>
            </a:r>
            <a:r>
              <a:rPr lang="en-GB" sz="1200" dirty="0">
                <a:ea typeface="+mn-lt"/>
                <a:cs typeface="+mn-lt"/>
              </a:rPr>
              <a:t> </a:t>
            </a:r>
          </a:p>
          <a:p>
            <a:pPr>
              <a:buNone/>
            </a:pPr>
            <a:r>
              <a:rPr lang="en-GB" sz="1200" dirty="0">
                <a:ea typeface="+mn-lt"/>
                <a:cs typeface="+mn-lt"/>
              </a:rPr>
              <a:t>    To summarise, People Practice highlights that positive cultures are not all about organisational values and management styles; all employees have a part to play. Biz Stone, the co-founder of Twitter, reflects this when he says that ‘Positive culture comes from being mindful, respecting your co-workers and being empathetic’ </a:t>
            </a:r>
            <a:r>
              <a:rPr lang="en-GB" sz="1200" i="1" dirty="0">
                <a:ea typeface="+mn-lt"/>
                <a:cs typeface="+mn-lt"/>
              </a:rPr>
              <a:t>(Waite et al., 2021b, p.29.)</a:t>
            </a:r>
            <a:r>
              <a:rPr lang="en-GB" sz="1200" dirty="0">
                <a:ea typeface="+mn-lt"/>
                <a:cs typeface="+mn-lt"/>
              </a:rPr>
              <a:t>. </a:t>
            </a:r>
            <a:endParaRPr lang="en-GB" sz="1200">
              <a:ea typeface="+mn-lt"/>
              <a:cs typeface="+mn-lt"/>
            </a:endParaRPr>
          </a:p>
          <a:p>
            <a:pPr>
              <a:buNone/>
            </a:pPr>
            <a:endParaRPr lang="en-GB" sz="2200" dirty="0">
              <a:ea typeface="+mn-lt"/>
              <a:cs typeface="+mn-lt"/>
            </a:endParaRPr>
          </a:p>
          <a:p>
            <a:pPr>
              <a:buNone/>
            </a:pPr>
            <a:endParaRPr lang="en-GB" sz="2200" dirty="0">
              <a:ea typeface="+mn-lt"/>
              <a:cs typeface="+mn-lt"/>
            </a:endParaRPr>
          </a:p>
          <a:p>
            <a:pPr>
              <a:buNone/>
            </a:pPr>
            <a:endParaRPr lang="en-GB" sz="2200" dirty="0">
              <a:ea typeface="+mn-lt"/>
              <a:cs typeface="+mn-lt"/>
            </a:endParaRPr>
          </a:p>
          <a:p>
            <a:pPr marL="0" indent="0">
              <a:buNone/>
            </a:pPr>
            <a:endParaRPr lang="en-GB" sz="2200" dirty="0">
              <a:cs typeface="Calibri" panose="020F0502020204030204"/>
            </a:endParaRPr>
          </a:p>
        </p:txBody>
      </p:sp>
    </p:spTree>
    <p:extLst>
      <p:ext uri="{BB962C8B-B14F-4D97-AF65-F5344CB8AC3E}">
        <p14:creationId xmlns:p14="http://schemas.microsoft.com/office/powerpoint/2010/main" val="13222375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9663D9-9BAB-65D6-0E30-527737E06C3D}"/>
              </a:ext>
            </a:extLst>
          </p:cNvPr>
          <p:cNvSpPr>
            <a:spLocks noGrp="1"/>
          </p:cNvSpPr>
          <p:nvPr>
            <p:ph type="title"/>
          </p:nvPr>
        </p:nvSpPr>
        <p:spPr>
          <a:xfrm>
            <a:off x="838200" y="365125"/>
            <a:ext cx="10515600" cy="1325563"/>
          </a:xfrm>
        </p:spPr>
        <p:txBody>
          <a:bodyPr>
            <a:normAutofit/>
          </a:bodyPr>
          <a:lstStyle/>
          <a:p>
            <a:r>
              <a:rPr lang="en-GB" sz="3200" b="1" dirty="0">
                <a:latin typeface="Californian FB"/>
                <a:ea typeface="+mj-lt"/>
                <a:cs typeface="+mj-lt"/>
              </a:rPr>
              <a:t>2.2 Organisations as whole systems </a:t>
            </a:r>
            <a:endParaRPr lang="en-GB" sz="3200">
              <a:latin typeface="Calibri Light" panose="020F0302020204030204"/>
              <a:ea typeface="+mj-lt"/>
              <a:cs typeface="+mj-lt"/>
            </a:endParaRP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9F2066E-D765-7838-9E80-2B56EE3D2799}"/>
              </a:ext>
            </a:extLst>
          </p:cNvPr>
          <p:cNvSpPr>
            <a:spLocks noGrp="1"/>
          </p:cNvSpPr>
          <p:nvPr>
            <p:ph idx="1"/>
          </p:nvPr>
        </p:nvSpPr>
        <p:spPr>
          <a:xfrm>
            <a:off x="838200" y="1929384"/>
            <a:ext cx="10515600" cy="4251960"/>
          </a:xfrm>
        </p:spPr>
        <p:txBody>
          <a:bodyPr vert="horz" lIns="91440" tIns="45720" rIns="91440" bIns="45720" rtlCol="0" anchor="t">
            <a:normAutofit/>
          </a:bodyPr>
          <a:lstStyle/>
          <a:p>
            <a:pPr>
              <a:buNone/>
            </a:pPr>
            <a:r>
              <a:rPr lang="en-GB" sz="2200" dirty="0">
                <a:ea typeface="+mn-lt"/>
                <a:cs typeface="+mn-lt"/>
              </a:rPr>
              <a:t>   </a:t>
            </a:r>
            <a:r>
              <a:rPr lang="en-GB" sz="1200" dirty="0">
                <a:ea typeface="+mn-lt"/>
                <a:cs typeface="+mn-lt"/>
              </a:rPr>
              <a:t>People Practice explains that while we can see organisations as a combination of different functions, divisions, teams, offices, cultures or systems, there is increasing recognition of how the different aspects of an organisation interrelate and how significantly one aspect can affect the other. The McKinsey 7-S framework model reflects how seven key aspects or elements of an organisation are interrelated and dependent on each other. The 7 elements are: Structure, Systems, Style, Staff, Skills, Strategy and Shared values </a:t>
            </a:r>
            <a:r>
              <a:rPr lang="en-GB" sz="1200" i="1" dirty="0">
                <a:ea typeface="+mn-lt"/>
                <a:cs typeface="+mn-lt"/>
              </a:rPr>
              <a:t>(Waite et al. 2021, p34</a:t>
            </a:r>
            <a:r>
              <a:rPr lang="en-GB" sz="1200" dirty="0">
                <a:ea typeface="+mn-lt"/>
                <a:cs typeface="+mn-lt"/>
              </a:rPr>
              <a:t>). </a:t>
            </a:r>
          </a:p>
          <a:p>
            <a:pPr>
              <a:buNone/>
            </a:pPr>
            <a:r>
              <a:rPr lang="en-GB" sz="1200" dirty="0">
                <a:ea typeface="+mn-lt"/>
                <a:cs typeface="+mn-lt"/>
              </a:rPr>
              <a:t>      McNamara describes organisational systems as having various inputs which are processed to produce certain outputs, that together, accomplish the overall goal desired by the system. </a:t>
            </a:r>
            <a:r>
              <a:rPr lang="en-GB" sz="1200" i="1" dirty="0">
                <a:ea typeface="+mn-lt"/>
                <a:cs typeface="+mn-lt"/>
              </a:rPr>
              <a:t>(McNamara,2022)</a:t>
            </a:r>
            <a:r>
              <a:rPr lang="en-GB" sz="1200" dirty="0">
                <a:ea typeface="+mn-lt"/>
                <a:cs typeface="+mn-lt"/>
              </a:rPr>
              <a:t>. </a:t>
            </a:r>
            <a:endParaRPr lang="en-GB" sz="1200">
              <a:cs typeface="Calibri"/>
            </a:endParaRPr>
          </a:p>
          <a:p>
            <a:pPr>
              <a:buNone/>
            </a:pPr>
            <a:r>
              <a:rPr lang="en-GB" sz="1200" dirty="0">
                <a:ea typeface="+mn-lt"/>
                <a:cs typeface="+mn-lt"/>
              </a:rPr>
              <a:t>      For example, in an organisation, the inputs might be funding, people, facilities and technologies. Processes would be, for example, using the money to train people, developing and marketing products and services, and measuring customer satisfaction. Outputs would be, for example, the number of products and services that were sold. </a:t>
            </a:r>
            <a:endParaRPr lang="en-GB" sz="1200">
              <a:cs typeface="Calibri"/>
            </a:endParaRPr>
          </a:p>
          <a:p>
            <a:pPr>
              <a:buNone/>
            </a:pPr>
            <a:r>
              <a:rPr lang="en-GB" sz="1200" dirty="0">
                <a:ea typeface="+mn-lt"/>
                <a:cs typeface="+mn-lt"/>
              </a:rPr>
              <a:t>      HR may be involved in providing data and metrics about critical areas of people practices which could impact the strategy, such as turnover rates, the availability of ‘ready now’ talent, the availability of mission-critical skills within the organisation, and more. The HR function may have a direct contribution to make at an organisational level, such as hiring people for a new division or project, developing, and deploying training relating to organisational change, or leading on an organisational restructure (which could include redundancies) </a:t>
            </a:r>
            <a:r>
              <a:rPr lang="en-GB" sz="1200" i="1" dirty="0">
                <a:ea typeface="+mn-lt"/>
                <a:cs typeface="+mn-lt"/>
              </a:rPr>
              <a:t>(Taylor and Woodhams, 2022, p.52).</a:t>
            </a:r>
            <a:r>
              <a:rPr lang="en-GB" sz="1200" dirty="0">
                <a:ea typeface="+mn-lt"/>
                <a:cs typeface="+mn-lt"/>
              </a:rPr>
              <a:t> </a:t>
            </a:r>
            <a:endParaRPr lang="en-GB" sz="1200" dirty="0"/>
          </a:p>
          <a:p>
            <a:pPr>
              <a:buNone/>
            </a:pPr>
            <a:endParaRPr lang="en-GB" sz="2200" dirty="0">
              <a:ea typeface="+mn-lt"/>
              <a:cs typeface="+mn-lt"/>
            </a:endParaRPr>
          </a:p>
          <a:p>
            <a:pPr>
              <a:buNone/>
            </a:pPr>
            <a:endParaRPr lang="en-GB" sz="2200" dirty="0">
              <a:ea typeface="+mn-lt"/>
              <a:cs typeface="+mn-lt"/>
            </a:endParaRPr>
          </a:p>
          <a:p>
            <a:pPr>
              <a:buNone/>
            </a:pPr>
            <a:endParaRPr lang="en-GB" sz="2200" dirty="0">
              <a:ea typeface="+mn-lt"/>
              <a:cs typeface="+mn-lt"/>
            </a:endParaRPr>
          </a:p>
          <a:p>
            <a:pPr marL="0" indent="0">
              <a:buNone/>
            </a:pPr>
            <a:endParaRPr lang="en-GB" sz="2200" dirty="0">
              <a:cs typeface="Calibri" panose="020F0502020204030204"/>
            </a:endParaRPr>
          </a:p>
        </p:txBody>
      </p:sp>
    </p:spTree>
    <p:extLst>
      <p:ext uri="{BB962C8B-B14F-4D97-AF65-F5344CB8AC3E}">
        <p14:creationId xmlns:p14="http://schemas.microsoft.com/office/powerpoint/2010/main" val="37195979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9663D9-9BAB-65D6-0E30-527737E06C3D}"/>
              </a:ext>
            </a:extLst>
          </p:cNvPr>
          <p:cNvSpPr>
            <a:spLocks noGrp="1"/>
          </p:cNvSpPr>
          <p:nvPr>
            <p:ph type="title"/>
          </p:nvPr>
        </p:nvSpPr>
        <p:spPr>
          <a:xfrm>
            <a:off x="838200" y="365125"/>
            <a:ext cx="10515600" cy="1325563"/>
          </a:xfrm>
        </p:spPr>
        <p:txBody>
          <a:bodyPr>
            <a:normAutofit/>
          </a:bodyPr>
          <a:lstStyle/>
          <a:p>
            <a:r>
              <a:rPr lang="en-GB" sz="3200" b="1" dirty="0">
                <a:latin typeface="Californian FB"/>
                <a:ea typeface="+mj-lt"/>
                <a:cs typeface="+mj-lt"/>
              </a:rPr>
              <a:t>3.1 Managing Change</a:t>
            </a:r>
            <a:endParaRPr lang="en-GB" sz="3200">
              <a:latin typeface="Calibri Light" panose="020F0302020204030204"/>
              <a:ea typeface="+mj-lt"/>
              <a:cs typeface="+mj-lt"/>
            </a:endParaRP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9F2066E-D765-7838-9E80-2B56EE3D2799}"/>
              </a:ext>
            </a:extLst>
          </p:cNvPr>
          <p:cNvSpPr>
            <a:spLocks noGrp="1"/>
          </p:cNvSpPr>
          <p:nvPr>
            <p:ph idx="1"/>
          </p:nvPr>
        </p:nvSpPr>
        <p:spPr>
          <a:xfrm>
            <a:off x="838200" y="1929384"/>
            <a:ext cx="10515600" cy="4251960"/>
          </a:xfrm>
        </p:spPr>
        <p:txBody>
          <a:bodyPr vert="horz" lIns="91440" tIns="45720" rIns="91440" bIns="45720" rtlCol="0" anchor="t">
            <a:noAutofit/>
          </a:bodyPr>
          <a:lstStyle/>
          <a:p>
            <a:pPr>
              <a:buNone/>
            </a:pPr>
            <a:r>
              <a:rPr lang="en-GB" sz="1200" dirty="0">
                <a:ea typeface="+mn-lt"/>
                <a:cs typeface="+mn-lt"/>
              </a:rPr>
              <a:t>      The IMD explains that change management is the process of planning, implementing and monitoring changes in an organisation. It’s important because it helps ensure that changes are implemented smoothly and without issue. Employees need to be prepared for changes, and the change management process should be followed in order to ensure that everyone is on the same page. Changes can be difficult for employees, so it’s important to have a plan in place to help them through the transition </a:t>
            </a:r>
            <a:r>
              <a:rPr lang="en-GB" sz="1200" i="1" dirty="0">
                <a:ea typeface="+mn-lt"/>
                <a:cs typeface="+mn-lt"/>
              </a:rPr>
              <a:t>(International Institute for Management Development,2022b).</a:t>
            </a:r>
            <a:r>
              <a:rPr lang="en-GB" sz="1200" dirty="0">
                <a:ea typeface="+mn-lt"/>
                <a:cs typeface="+mn-lt"/>
              </a:rPr>
              <a:t> </a:t>
            </a:r>
            <a:endParaRPr lang="en-US" sz="1200">
              <a:cs typeface="Calibri"/>
            </a:endParaRPr>
          </a:p>
          <a:p>
            <a:pPr>
              <a:buNone/>
            </a:pPr>
            <a:r>
              <a:rPr lang="en-GB" sz="1200" dirty="0">
                <a:ea typeface="+mn-lt"/>
                <a:cs typeface="+mn-lt"/>
              </a:rPr>
              <a:t>     Wool</a:t>
            </a:r>
            <a:r>
              <a:rPr lang="en-GB" sz="1200" b="1" dirty="0">
                <a:ea typeface="+mn-lt"/>
                <a:cs typeface="+mn-lt"/>
              </a:rPr>
              <a:t> </a:t>
            </a:r>
            <a:r>
              <a:rPr lang="en-GB" sz="1200" dirty="0">
                <a:ea typeface="+mn-lt"/>
                <a:cs typeface="+mn-lt"/>
              </a:rPr>
              <a:t>explains that an effective change management process guides the organization and all the people involved. It helps them get out of the current state, through the transition phase, and into the future state. A typical change management process includes identifying the groups of people who will be involved in the change and define the actions they must take; sharing curated plans for each level of the organisation. The plans are tools to help employees implement and adopt the change </a:t>
            </a:r>
            <a:r>
              <a:rPr lang="en-GB" sz="1200" i="1" dirty="0">
                <a:ea typeface="+mn-lt"/>
                <a:cs typeface="+mn-lt"/>
              </a:rPr>
              <a:t>(Maggie Wool,2022a).</a:t>
            </a:r>
            <a:r>
              <a:rPr lang="en-GB" sz="1200" dirty="0">
                <a:ea typeface="+mn-lt"/>
                <a:cs typeface="+mn-lt"/>
              </a:rPr>
              <a:t>  </a:t>
            </a:r>
            <a:endParaRPr lang="en-GB" sz="1200">
              <a:cs typeface="Calibri"/>
            </a:endParaRPr>
          </a:p>
          <a:p>
            <a:pPr>
              <a:buNone/>
            </a:pPr>
            <a:r>
              <a:rPr lang="en-GB" sz="1200" dirty="0">
                <a:ea typeface="+mn-lt"/>
                <a:cs typeface="+mn-lt"/>
              </a:rPr>
              <a:t>The focus of Kotter’s eight step model is to keep up the momentum of the change process and prevent the project from stalling. </a:t>
            </a:r>
            <a:endParaRPr lang="en-GB" sz="1200">
              <a:cs typeface="Calibri"/>
            </a:endParaRPr>
          </a:p>
          <a:p>
            <a:pPr>
              <a:buNone/>
            </a:pPr>
            <a:r>
              <a:rPr lang="en-GB" sz="1200" dirty="0">
                <a:ea typeface="+mn-lt"/>
                <a:cs typeface="+mn-lt"/>
              </a:rPr>
              <a:t>     One recognised change management method is Kotter’s eight step model; designed to keep up the momentum of change and prevent the project from stalling. The eight steps include; </a:t>
            </a:r>
            <a:endParaRPr lang="en-GB" sz="1200">
              <a:cs typeface="Calibri"/>
            </a:endParaRPr>
          </a:p>
          <a:p>
            <a:pPr>
              <a:buNone/>
            </a:pPr>
            <a:r>
              <a:rPr lang="en-GB" sz="1200" dirty="0">
                <a:ea typeface="+mn-lt"/>
                <a:cs typeface="+mn-lt"/>
              </a:rPr>
              <a:t>1.Create a sense of urgency, 2. Build a guiding coalition, 3. Form a strategic vision and initiatives, 4. Enlist a volunteer army, 5. Enable action by removing barriers, 6. Generate short-term wins, 7. Sustain acceleration, 8. Institute change.</a:t>
            </a:r>
            <a:r>
              <a:rPr lang="en-GB" sz="1200" b="1" dirty="0">
                <a:ea typeface="+mn-lt"/>
                <a:cs typeface="+mn-lt"/>
              </a:rPr>
              <a:t> </a:t>
            </a:r>
            <a:r>
              <a:rPr lang="en-GB" sz="1200" dirty="0">
                <a:ea typeface="+mn-lt"/>
                <a:cs typeface="+mn-lt"/>
              </a:rPr>
              <a:t>(Maggie Wool,2022b)                                                                                                </a:t>
            </a:r>
            <a:r>
              <a:rPr lang="en-GB" sz="1200" b="1" dirty="0">
                <a:ea typeface="+mn-lt"/>
                <a:cs typeface="+mn-lt"/>
              </a:rPr>
              <a:t>                       </a:t>
            </a:r>
            <a:endParaRPr lang="en-GB" sz="1200" b="1">
              <a:cs typeface="Calibri"/>
            </a:endParaRPr>
          </a:p>
          <a:p>
            <a:pPr>
              <a:buNone/>
            </a:pPr>
            <a:r>
              <a:rPr lang="en-GB" sz="1200" dirty="0">
                <a:ea typeface="+mn-lt"/>
                <a:cs typeface="+mn-lt"/>
              </a:rPr>
              <a:t>     A successful organisational change has benefits that can lead to an increase in moral amongst workers, contributing to positive teamwork and job satisfaction. These factors can be directly correlated to productivity and quality, helping drive efficiencies across time and cost. Organisational change management, when executed effectively, allows a company to continue running the day-to-day business as usual whilst also being in a constant state of evolution; most importantly allowing workers to remain motivated and productive during the introduction of new technologies or procedures </a:t>
            </a:r>
            <a:r>
              <a:rPr lang="en-GB" sz="1200" i="1" dirty="0">
                <a:ea typeface="+mn-lt"/>
                <a:cs typeface="+mn-lt"/>
              </a:rPr>
              <a:t>(McLean and Mullins, 2019, p.580).</a:t>
            </a:r>
            <a:endParaRPr lang="en-GB" sz="1200" dirty="0"/>
          </a:p>
          <a:p>
            <a:pPr>
              <a:buNone/>
            </a:pPr>
            <a:endParaRPr lang="en-GB" sz="1450" b="1" i="1" dirty="0">
              <a:ea typeface="+mn-lt"/>
              <a:cs typeface="+mn-lt"/>
            </a:endParaRPr>
          </a:p>
          <a:p>
            <a:pPr>
              <a:buNone/>
            </a:pPr>
            <a:endParaRPr lang="en-GB" sz="2200" dirty="0">
              <a:ea typeface="+mn-lt"/>
              <a:cs typeface="+mn-lt"/>
            </a:endParaRPr>
          </a:p>
          <a:p>
            <a:pPr>
              <a:buNone/>
            </a:pPr>
            <a:endParaRPr lang="en-GB" sz="2200" dirty="0">
              <a:ea typeface="+mn-lt"/>
              <a:cs typeface="+mn-lt"/>
            </a:endParaRPr>
          </a:p>
          <a:p>
            <a:pPr>
              <a:buNone/>
            </a:pPr>
            <a:endParaRPr lang="en-GB" sz="2200" dirty="0">
              <a:ea typeface="+mn-lt"/>
              <a:cs typeface="+mn-lt"/>
            </a:endParaRPr>
          </a:p>
          <a:p>
            <a:pPr marL="0" indent="0">
              <a:buNone/>
            </a:pPr>
            <a:endParaRPr lang="en-GB" sz="2200" dirty="0">
              <a:cs typeface="Calibri" panose="020F0502020204030204"/>
            </a:endParaRPr>
          </a:p>
        </p:txBody>
      </p:sp>
    </p:spTree>
    <p:extLst>
      <p:ext uri="{BB962C8B-B14F-4D97-AF65-F5344CB8AC3E}">
        <p14:creationId xmlns:p14="http://schemas.microsoft.com/office/powerpoint/2010/main" val="19149774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9663D9-9BAB-65D6-0E30-527737E06C3D}"/>
              </a:ext>
            </a:extLst>
          </p:cNvPr>
          <p:cNvSpPr>
            <a:spLocks noGrp="1"/>
          </p:cNvSpPr>
          <p:nvPr>
            <p:ph type="title"/>
          </p:nvPr>
        </p:nvSpPr>
        <p:spPr>
          <a:xfrm>
            <a:off x="838200" y="365125"/>
            <a:ext cx="10515600" cy="1325563"/>
          </a:xfrm>
        </p:spPr>
        <p:txBody>
          <a:bodyPr>
            <a:normAutofit/>
          </a:bodyPr>
          <a:lstStyle/>
          <a:p>
            <a:r>
              <a:rPr lang="en-GB" sz="3200" b="1" dirty="0">
                <a:latin typeface="Californian FB"/>
                <a:ea typeface="+mj-lt"/>
                <a:cs typeface="+mj-lt"/>
              </a:rPr>
              <a:t>3.2 Role of a People’s Professional </a:t>
            </a:r>
            <a:endParaRPr lang="en-GB" sz="3200" dirty="0">
              <a:latin typeface="Californian FB"/>
              <a:ea typeface="+mj-lt"/>
              <a:cs typeface="+mj-lt"/>
            </a:endParaRP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9F2066E-D765-7838-9E80-2B56EE3D2799}"/>
              </a:ext>
            </a:extLst>
          </p:cNvPr>
          <p:cNvSpPr>
            <a:spLocks noGrp="1"/>
          </p:cNvSpPr>
          <p:nvPr>
            <p:ph idx="1"/>
          </p:nvPr>
        </p:nvSpPr>
        <p:spPr>
          <a:xfrm>
            <a:off x="838200" y="1929384"/>
            <a:ext cx="10515600" cy="4251960"/>
          </a:xfrm>
        </p:spPr>
        <p:txBody>
          <a:bodyPr vert="horz" lIns="91440" tIns="45720" rIns="91440" bIns="45720" rtlCol="0" anchor="t">
            <a:noAutofit/>
          </a:bodyPr>
          <a:lstStyle/>
          <a:p>
            <a:pPr>
              <a:buNone/>
            </a:pPr>
            <a:r>
              <a:rPr lang="en-GB" sz="1200" dirty="0">
                <a:ea typeface="+mn-lt"/>
                <a:cs typeface="+mn-lt"/>
              </a:rPr>
              <a:t>     People professionals play a crucial role in any change management process. The role can be played in many ways; ‘stage directors of change’ playing a role behind the scenes, often working with business leaders as the ‘hidden hand’ of change, their management of the business and its employees crucial to the success of change </a:t>
            </a:r>
            <a:r>
              <a:rPr lang="en-GB" sz="1200" i="1" dirty="0">
                <a:ea typeface="+mn-lt"/>
                <a:cs typeface="+mn-lt"/>
              </a:rPr>
              <a:t>(CIPD, 2021).</a:t>
            </a:r>
            <a:r>
              <a:rPr lang="en-GB" sz="1200" dirty="0">
                <a:ea typeface="+mn-lt"/>
                <a:cs typeface="+mn-lt"/>
              </a:rPr>
              <a:t> Working in partnership with the CEO/business leader, the people professionals and their executive team will act as a ‘backstage’ support for their ‘front stage’ activity. </a:t>
            </a:r>
            <a:endParaRPr lang="en-US" sz="1200">
              <a:cs typeface="Calibri"/>
            </a:endParaRPr>
          </a:p>
          <a:p>
            <a:pPr>
              <a:buNone/>
            </a:pPr>
            <a:r>
              <a:rPr lang="en-GB" sz="1200" dirty="0">
                <a:ea typeface="+mn-lt"/>
                <a:cs typeface="+mn-lt"/>
              </a:rPr>
              <a:t>     An article by Creelman communicates that HR can play many roles in providing support on change management, working with the business as demonstrated above, but also playing a hand in building the change plan, communication and training </a:t>
            </a:r>
            <a:r>
              <a:rPr lang="en-GB" sz="1200" i="1" dirty="0">
                <a:ea typeface="+mn-lt"/>
                <a:cs typeface="+mn-lt"/>
              </a:rPr>
              <a:t>(</a:t>
            </a:r>
            <a:r>
              <a:rPr lang="en-GB" sz="1200" i="1" dirty="0" err="1">
                <a:ea typeface="+mn-lt"/>
                <a:cs typeface="+mn-lt"/>
              </a:rPr>
              <a:t>Creelman,D.,date</a:t>
            </a:r>
            <a:r>
              <a:rPr lang="en-GB" sz="1200" i="1" dirty="0">
                <a:ea typeface="+mn-lt"/>
                <a:cs typeface="+mn-lt"/>
              </a:rPr>
              <a:t> unknown)</a:t>
            </a:r>
            <a:r>
              <a:rPr lang="en-GB" sz="1200" dirty="0">
                <a:ea typeface="+mn-lt"/>
                <a:cs typeface="+mn-lt"/>
              </a:rPr>
              <a:t>. Further, HR can drive change in employee engagement and culture by addressing issues and implementing solutions — often by coaching company leaders (</a:t>
            </a:r>
            <a:r>
              <a:rPr lang="en-GB" sz="1200" i="1" dirty="0">
                <a:ea typeface="+mn-lt"/>
                <a:cs typeface="+mn-lt"/>
              </a:rPr>
              <a:t>Williams, 2021a)</a:t>
            </a:r>
            <a:r>
              <a:rPr lang="en-GB" sz="1200" dirty="0">
                <a:ea typeface="+mn-lt"/>
                <a:cs typeface="+mn-lt"/>
              </a:rPr>
              <a:t>. Given their role often being behind the scenes, People Professionals play a critical role in obtaining employee feedback, ensuring alignment between shifting strategies and operational changes and their impact on employees.  </a:t>
            </a:r>
            <a:endParaRPr lang="en-GB" sz="1200">
              <a:cs typeface="Calibri"/>
            </a:endParaRPr>
          </a:p>
          <a:p>
            <a:pPr>
              <a:buNone/>
            </a:pPr>
            <a:r>
              <a:rPr lang="en-GB" sz="1200" dirty="0">
                <a:ea typeface="+mn-lt"/>
                <a:cs typeface="+mn-lt"/>
              </a:rPr>
              <a:t>     Forbes Council</a:t>
            </a:r>
            <a:r>
              <a:rPr lang="en-GB" sz="1200" i="1" dirty="0">
                <a:ea typeface="+mn-lt"/>
                <a:cs typeface="+mn-lt"/>
              </a:rPr>
              <a:t> </a:t>
            </a:r>
            <a:r>
              <a:rPr lang="en-GB" sz="1200" dirty="0">
                <a:ea typeface="+mn-lt"/>
                <a:cs typeface="+mn-lt"/>
              </a:rPr>
              <a:t>states that people professionals should normalise the struggle of change in HR by saying that change is constant and inevitable. Holding that awareness at all times with a growth mindset enables the HR team to have empathy and understanding when employees express concern about changes being made. Change is hard and often uncomfortable for organisations, it can often lead to cognitive strain, slowing down a process they were familiar with prior to the change. Normalising the struggle is crucial </a:t>
            </a:r>
            <a:r>
              <a:rPr lang="en-GB" sz="1200" i="1" dirty="0">
                <a:ea typeface="+mn-lt"/>
                <a:cs typeface="+mn-lt"/>
              </a:rPr>
              <a:t>(Forbes Council, 2022)</a:t>
            </a:r>
            <a:r>
              <a:rPr lang="en-GB" sz="1200" dirty="0">
                <a:ea typeface="+mn-lt"/>
                <a:cs typeface="+mn-lt"/>
              </a:rPr>
              <a:t>.  </a:t>
            </a:r>
            <a:endParaRPr lang="en-GB" sz="1200">
              <a:cs typeface="Calibri"/>
            </a:endParaRPr>
          </a:p>
          <a:p>
            <a:pPr>
              <a:buNone/>
            </a:pPr>
            <a:r>
              <a:rPr lang="en-GB" sz="1200" dirty="0">
                <a:ea typeface="+mn-lt"/>
                <a:cs typeface="+mn-lt"/>
              </a:rPr>
              <a:t>     In working environments, change management is critical to keeping the organisation moving forward and the role people professionals play as gatekeepers to delivering and maintaining a productive workforce remains hugely important </a:t>
            </a:r>
            <a:r>
              <a:rPr lang="en-GB" sz="1200" i="1" dirty="0">
                <a:ea typeface="+mn-lt"/>
                <a:cs typeface="+mn-lt"/>
              </a:rPr>
              <a:t>(Williams, 2021b)</a:t>
            </a:r>
            <a:r>
              <a:rPr lang="en-GB" sz="1200" dirty="0">
                <a:ea typeface="+mn-lt"/>
                <a:cs typeface="+mn-lt"/>
              </a:rPr>
              <a:t>. Speaking the language of the businesses you support by championing employee needs, embracing innovation and continuing professional development and education is a great opportunity to redefine the role of a people professional, demonstrating the value to the organisation </a:t>
            </a:r>
            <a:r>
              <a:rPr lang="en-GB" sz="1200" i="1" dirty="0">
                <a:ea typeface="+mn-lt"/>
                <a:cs typeface="+mn-lt"/>
              </a:rPr>
              <a:t>(Williams,2021c)</a:t>
            </a:r>
            <a:r>
              <a:rPr lang="en-GB" sz="1200" dirty="0">
                <a:ea typeface="+mn-lt"/>
                <a:cs typeface="+mn-lt"/>
              </a:rPr>
              <a:t>.</a:t>
            </a:r>
            <a:endParaRPr lang="en-GB" sz="1200" dirty="0"/>
          </a:p>
          <a:p>
            <a:pPr>
              <a:buNone/>
            </a:pPr>
            <a:endParaRPr lang="en-GB" sz="1450" dirty="0">
              <a:ea typeface="+mn-lt"/>
              <a:cs typeface="+mn-lt"/>
            </a:endParaRPr>
          </a:p>
          <a:p>
            <a:pPr>
              <a:buNone/>
            </a:pPr>
            <a:endParaRPr lang="en-GB" sz="1450" b="1" i="1" dirty="0">
              <a:ea typeface="+mn-lt"/>
              <a:cs typeface="+mn-lt"/>
            </a:endParaRPr>
          </a:p>
          <a:p>
            <a:pPr>
              <a:buNone/>
            </a:pPr>
            <a:endParaRPr lang="en-GB" sz="2200" dirty="0">
              <a:ea typeface="+mn-lt"/>
              <a:cs typeface="+mn-lt"/>
            </a:endParaRPr>
          </a:p>
          <a:p>
            <a:pPr>
              <a:buNone/>
            </a:pPr>
            <a:endParaRPr lang="en-GB" sz="2200" dirty="0">
              <a:ea typeface="+mn-lt"/>
              <a:cs typeface="+mn-lt"/>
            </a:endParaRPr>
          </a:p>
          <a:p>
            <a:pPr>
              <a:buNone/>
            </a:pPr>
            <a:endParaRPr lang="en-GB" sz="2200" dirty="0">
              <a:ea typeface="+mn-lt"/>
              <a:cs typeface="+mn-lt"/>
            </a:endParaRPr>
          </a:p>
          <a:p>
            <a:pPr marL="0" indent="0">
              <a:buNone/>
            </a:pPr>
            <a:endParaRPr lang="en-GB" sz="2200" dirty="0">
              <a:cs typeface="Calibri" panose="020F0502020204030204"/>
            </a:endParaRPr>
          </a:p>
        </p:txBody>
      </p:sp>
    </p:spTree>
    <p:extLst>
      <p:ext uri="{BB962C8B-B14F-4D97-AF65-F5344CB8AC3E}">
        <p14:creationId xmlns:p14="http://schemas.microsoft.com/office/powerpoint/2010/main" val="35045885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9663D9-9BAB-65D6-0E30-527737E06C3D}"/>
              </a:ext>
            </a:extLst>
          </p:cNvPr>
          <p:cNvSpPr>
            <a:spLocks noGrp="1"/>
          </p:cNvSpPr>
          <p:nvPr>
            <p:ph type="title"/>
          </p:nvPr>
        </p:nvSpPr>
        <p:spPr>
          <a:xfrm>
            <a:off x="838200" y="365125"/>
            <a:ext cx="10515600" cy="1325563"/>
          </a:xfrm>
        </p:spPr>
        <p:txBody>
          <a:bodyPr>
            <a:normAutofit/>
          </a:bodyPr>
          <a:lstStyle/>
          <a:p>
            <a:r>
              <a:rPr lang="en-GB" sz="3200" b="1" dirty="0">
                <a:latin typeface="Californian FB"/>
                <a:ea typeface="+mj-lt"/>
                <a:cs typeface="+mj-lt"/>
              </a:rPr>
              <a:t>3.3 Impact of change</a:t>
            </a:r>
            <a:endParaRPr lang="en-GB" sz="3200" dirty="0">
              <a:latin typeface="Californian FB"/>
              <a:ea typeface="+mj-lt"/>
              <a:cs typeface="+mj-lt"/>
            </a:endParaRP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9F2066E-D765-7838-9E80-2B56EE3D2799}"/>
              </a:ext>
            </a:extLst>
          </p:cNvPr>
          <p:cNvSpPr>
            <a:spLocks noGrp="1"/>
          </p:cNvSpPr>
          <p:nvPr>
            <p:ph idx="1"/>
          </p:nvPr>
        </p:nvSpPr>
        <p:spPr>
          <a:xfrm>
            <a:off x="838200" y="1929384"/>
            <a:ext cx="10688781" cy="4251960"/>
          </a:xfrm>
        </p:spPr>
        <p:txBody>
          <a:bodyPr vert="horz" lIns="91440" tIns="45720" rIns="91440" bIns="45720" rtlCol="0" anchor="t">
            <a:noAutofit/>
          </a:bodyPr>
          <a:lstStyle/>
          <a:p>
            <a:pPr>
              <a:buNone/>
            </a:pPr>
            <a:r>
              <a:rPr lang="en-GB" sz="1700" dirty="0">
                <a:ea typeface="+mn-lt"/>
                <a:cs typeface="+mn-lt"/>
              </a:rPr>
              <a:t> </a:t>
            </a:r>
            <a:r>
              <a:rPr lang="en-GB" sz="1200" dirty="0">
                <a:ea typeface="+mn-lt"/>
                <a:cs typeface="+mn-lt"/>
              </a:rPr>
              <a:t>   Change happens in organisations all the time and can impact people in different ways. Change is not always wanted or welcomed by employees as it may impact the day-to-day work, lead to reductions in force or structural changes </a:t>
            </a:r>
            <a:r>
              <a:rPr lang="en-GB" sz="1200" i="1" dirty="0">
                <a:ea typeface="+mn-lt"/>
                <a:cs typeface="+mn-lt"/>
              </a:rPr>
              <a:t>(Patient, 2022a). </a:t>
            </a:r>
            <a:endParaRPr lang="en-US" sz="1200" i="1">
              <a:cs typeface="Calibri"/>
            </a:endParaRPr>
          </a:p>
          <a:p>
            <a:pPr>
              <a:buNone/>
            </a:pPr>
            <a:r>
              <a:rPr lang="en-GB" sz="1200" dirty="0">
                <a:ea typeface="+mn-lt"/>
                <a:cs typeface="+mn-lt"/>
              </a:rPr>
              <a:t>    The Kubler-Ross theory, which is referred to as the Change Curve, states that when change happens suddenly, there is a recognised series of responses. The responses are in the order below: </a:t>
            </a:r>
            <a:endParaRPr lang="en-GB" sz="1200">
              <a:cs typeface="Calibri" panose="020F0502020204030204"/>
            </a:endParaRPr>
          </a:p>
          <a:p>
            <a:pPr marL="0" indent="0">
              <a:buNone/>
            </a:pPr>
            <a:r>
              <a:rPr lang="en-GB" sz="1200" dirty="0">
                <a:ea typeface="+mn-lt"/>
                <a:cs typeface="+mn-lt"/>
              </a:rPr>
              <a:t>1. Shock and denial, 2. Anger, 3. Bargaining, 4. Depression &amp; 5. Acceptance </a:t>
            </a:r>
            <a:r>
              <a:rPr lang="en-GB" sz="1200" i="1" dirty="0">
                <a:ea typeface="+mn-lt"/>
                <a:cs typeface="+mn-lt"/>
              </a:rPr>
              <a:t>(Waite et al,.2021a, p.40). </a:t>
            </a:r>
            <a:endParaRPr lang="en-GB" sz="1200" i="1">
              <a:cs typeface="Calibri"/>
            </a:endParaRPr>
          </a:p>
          <a:p>
            <a:pPr indent="0">
              <a:buNone/>
            </a:pPr>
            <a:r>
              <a:rPr lang="en-GB" sz="1200" dirty="0">
                <a:ea typeface="+mn-lt"/>
                <a:cs typeface="+mn-lt"/>
              </a:rPr>
              <a:t>An organisation’s response to change will vary as the change is subjective; each individual responding differently with different experiences such as upbringing, morals and views and personality all determining response to change </a:t>
            </a:r>
            <a:r>
              <a:rPr lang="en-GB" sz="1200" i="1" dirty="0">
                <a:ea typeface="+mn-lt"/>
                <a:cs typeface="+mn-lt"/>
              </a:rPr>
              <a:t>(Waite et al,.2021b, p.40)</a:t>
            </a:r>
            <a:r>
              <a:rPr lang="en-GB" sz="1200" dirty="0">
                <a:ea typeface="+mn-lt"/>
                <a:cs typeface="+mn-lt"/>
              </a:rPr>
              <a:t>. The demographics of a workforce can impact the success of a change; once one employee disagrees with your decision making as an organisation, it could cause other personnel to become disillusioned or unhappy with the changes, and maybe even result in widespread resistance </a:t>
            </a:r>
            <a:r>
              <a:rPr lang="en-GB" sz="1200" i="1" dirty="0">
                <a:ea typeface="+mn-lt"/>
                <a:cs typeface="+mn-lt"/>
              </a:rPr>
              <a:t>(Patient, 2022b).</a:t>
            </a:r>
            <a:r>
              <a:rPr lang="en-GB" sz="1200" dirty="0">
                <a:ea typeface="+mn-lt"/>
                <a:cs typeface="+mn-lt"/>
              </a:rPr>
              <a:t> Unknown change that confronts people according to Mullins et al., </a:t>
            </a:r>
            <a:r>
              <a:rPr lang="en-GB" sz="1200" i="1" dirty="0">
                <a:ea typeface="+mn-lt"/>
                <a:cs typeface="+mn-lt"/>
              </a:rPr>
              <a:t>(Mullins et al.,2019a, p.580)</a:t>
            </a:r>
            <a:r>
              <a:rPr lang="en-GB" sz="1200" dirty="0">
                <a:ea typeface="+mn-lt"/>
                <a:cs typeface="+mn-lt"/>
              </a:rPr>
              <a:t> tend to cause anxiety or fear.  </a:t>
            </a:r>
            <a:endParaRPr lang="en-GB" sz="1200">
              <a:cs typeface="Calibri"/>
            </a:endParaRPr>
          </a:p>
          <a:p>
            <a:pPr>
              <a:buNone/>
            </a:pPr>
            <a:r>
              <a:rPr lang="en-GB" sz="1200" dirty="0">
                <a:ea typeface="+mn-lt"/>
                <a:cs typeface="+mn-lt"/>
              </a:rPr>
              <a:t>    Change can be hugely positive or incredibly challenging for an organisation. The level of uncertainty attached to a change whether it be new technology, organisation structure, new role(s) can create anxiety and a desire to reflect on the past, clinging on to that sense of security </a:t>
            </a:r>
            <a:r>
              <a:rPr lang="en-GB" sz="1200" i="1" dirty="0">
                <a:ea typeface="+mn-lt"/>
                <a:cs typeface="+mn-lt"/>
              </a:rPr>
              <a:t>(Mullins et al.,2019b, p.580)</a:t>
            </a:r>
            <a:r>
              <a:rPr lang="en-GB" sz="1200" b="1" dirty="0">
                <a:ea typeface="+mn-lt"/>
                <a:cs typeface="+mn-lt"/>
              </a:rPr>
              <a:t>.</a:t>
            </a:r>
            <a:endParaRPr lang="en-GB" sz="1200" dirty="0"/>
          </a:p>
          <a:p>
            <a:pPr>
              <a:buNone/>
            </a:pPr>
            <a:endParaRPr lang="en-GB" sz="1600" dirty="0">
              <a:cs typeface="Calibri"/>
            </a:endParaRPr>
          </a:p>
          <a:p>
            <a:pPr>
              <a:buNone/>
            </a:pPr>
            <a:endParaRPr lang="en-GB" sz="1600" dirty="0">
              <a:ea typeface="+mn-lt"/>
              <a:cs typeface="+mn-lt"/>
            </a:endParaRPr>
          </a:p>
          <a:p>
            <a:pPr>
              <a:buNone/>
            </a:pPr>
            <a:endParaRPr lang="en-GB" sz="1450" dirty="0">
              <a:ea typeface="+mn-lt"/>
              <a:cs typeface="+mn-lt"/>
            </a:endParaRPr>
          </a:p>
          <a:p>
            <a:pPr>
              <a:buNone/>
            </a:pPr>
            <a:endParaRPr lang="en-GB" sz="1450" b="1" i="1" dirty="0">
              <a:ea typeface="+mn-lt"/>
              <a:cs typeface="+mn-lt"/>
            </a:endParaRPr>
          </a:p>
          <a:p>
            <a:pPr>
              <a:buNone/>
            </a:pPr>
            <a:endParaRPr lang="en-GB" sz="2200" dirty="0">
              <a:ea typeface="+mn-lt"/>
              <a:cs typeface="+mn-lt"/>
            </a:endParaRPr>
          </a:p>
          <a:p>
            <a:pPr>
              <a:buNone/>
            </a:pPr>
            <a:endParaRPr lang="en-GB" sz="2200" dirty="0">
              <a:ea typeface="+mn-lt"/>
              <a:cs typeface="+mn-lt"/>
            </a:endParaRPr>
          </a:p>
          <a:p>
            <a:pPr>
              <a:buNone/>
            </a:pPr>
            <a:endParaRPr lang="en-GB" sz="2200" dirty="0">
              <a:ea typeface="+mn-lt"/>
              <a:cs typeface="+mn-lt"/>
            </a:endParaRPr>
          </a:p>
          <a:p>
            <a:pPr marL="0" indent="0">
              <a:buNone/>
            </a:pPr>
            <a:endParaRPr lang="en-GB" sz="2200" dirty="0">
              <a:cs typeface="Calibri" panose="020F0502020204030204"/>
            </a:endParaRPr>
          </a:p>
        </p:txBody>
      </p:sp>
    </p:spTree>
    <p:extLst>
      <p:ext uri="{BB962C8B-B14F-4D97-AF65-F5344CB8AC3E}">
        <p14:creationId xmlns:p14="http://schemas.microsoft.com/office/powerpoint/2010/main" val="146270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9663D9-9BAB-65D6-0E30-527737E06C3D}"/>
              </a:ext>
            </a:extLst>
          </p:cNvPr>
          <p:cNvSpPr>
            <a:spLocks noGrp="1"/>
          </p:cNvSpPr>
          <p:nvPr>
            <p:ph type="title"/>
          </p:nvPr>
        </p:nvSpPr>
        <p:spPr>
          <a:xfrm>
            <a:off x="838200" y="365125"/>
            <a:ext cx="10515600" cy="1325563"/>
          </a:xfrm>
        </p:spPr>
        <p:txBody>
          <a:bodyPr>
            <a:normAutofit/>
          </a:bodyPr>
          <a:lstStyle/>
          <a:p>
            <a:r>
              <a:rPr lang="en-GB" sz="3200" b="1" dirty="0">
                <a:latin typeface="Californian FB"/>
                <a:ea typeface="+mj-lt"/>
                <a:cs typeface="+mj-lt"/>
              </a:rPr>
              <a:t>Bibliography</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9F2066E-D765-7838-9E80-2B56EE3D2799}"/>
              </a:ext>
            </a:extLst>
          </p:cNvPr>
          <p:cNvSpPr>
            <a:spLocks noGrp="1"/>
          </p:cNvSpPr>
          <p:nvPr>
            <p:ph idx="1"/>
          </p:nvPr>
        </p:nvSpPr>
        <p:spPr>
          <a:xfrm>
            <a:off x="838200" y="1929384"/>
            <a:ext cx="10515600" cy="4251960"/>
          </a:xfrm>
        </p:spPr>
        <p:txBody>
          <a:bodyPr vert="horz" lIns="91440" tIns="45720" rIns="91440" bIns="45720" rtlCol="0" anchor="t">
            <a:noAutofit/>
          </a:bodyPr>
          <a:lstStyle/>
          <a:p>
            <a:pPr>
              <a:buNone/>
            </a:pPr>
            <a:endParaRPr lang="en-GB" sz="1600" dirty="0">
              <a:ea typeface="+mn-lt"/>
              <a:cs typeface="+mn-lt"/>
            </a:endParaRPr>
          </a:p>
          <a:p>
            <a:pPr>
              <a:buNone/>
            </a:pPr>
            <a:endParaRPr lang="en-GB" sz="1600" dirty="0">
              <a:ea typeface="+mn-lt"/>
              <a:cs typeface="+mn-lt"/>
            </a:endParaRPr>
          </a:p>
          <a:p>
            <a:pPr>
              <a:buNone/>
            </a:pPr>
            <a:endParaRPr lang="en-GB" sz="1450" dirty="0">
              <a:ea typeface="+mn-lt"/>
              <a:cs typeface="+mn-lt"/>
            </a:endParaRPr>
          </a:p>
          <a:p>
            <a:pPr>
              <a:buNone/>
            </a:pPr>
            <a:endParaRPr lang="en-GB" sz="1450" b="1" i="1" dirty="0">
              <a:ea typeface="+mn-lt"/>
              <a:cs typeface="+mn-lt"/>
            </a:endParaRPr>
          </a:p>
          <a:p>
            <a:pPr>
              <a:buNone/>
            </a:pPr>
            <a:endParaRPr lang="en-GB" sz="2200" dirty="0">
              <a:ea typeface="+mn-lt"/>
              <a:cs typeface="+mn-lt"/>
            </a:endParaRPr>
          </a:p>
          <a:p>
            <a:pPr>
              <a:buNone/>
            </a:pPr>
            <a:endParaRPr lang="en-GB" sz="2200" dirty="0">
              <a:ea typeface="+mn-lt"/>
              <a:cs typeface="+mn-lt"/>
            </a:endParaRPr>
          </a:p>
          <a:p>
            <a:pPr>
              <a:buNone/>
            </a:pPr>
            <a:endParaRPr lang="en-GB" sz="2200" dirty="0">
              <a:ea typeface="+mn-lt"/>
              <a:cs typeface="+mn-lt"/>
            </a:endParaRPr>
          </a:p>
          <a:p>
            <a:pPr marL="0" indent="0">
              <a:buNone/>
            </a:pPr>
            <a:endParaRPr lang="en-GB" sz="2200" dirty="0">
              <a:cs typeface="Calibri" panose="020F0502020204030204"/>
            </a:endParaRPr>
          </a:p>
        </p:txBody>
      </p:sp>
      <p:sp>
        <p:nvSpPr>
          <p:cNvPr id="4" name="TextBox 3">
            <a:extLst>
              <a:ext uri="{FF2B5EF4-FFF2-40B4-BE49-F238E27FC236}">
                <a16:creationId xmlns:a16="http://schemas.microsoft.com/office/drawing/2014/main" id="{B205D259-2A77-0995-ADCA-2D2A44F795AB}"/>
              </a:ext>
            </a:extLst>
          </p:cNvPr>
          <p:cNvSpPr txBox="1"/>
          <p:nvPr/>
        </p:nvSpPr>
        <p:spPr>
          <a:xfrm>
            <a:off x="796635" y="1801090"/>
            <a:ext cx="10598727" cy="4739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200" dirty="0">
              <a:cs typeface="Calibri"/>
            </a:endParaRPr>
          </a:p>
          <a:p>
            <a:pPr marL="285750" indent="-285750">
              <a:buFont typeface="Arial"/>
              <a:buChar char="•"/>
            </a:pPr>
            <a:r>
              <a:rPr lang="en-GB" sz="1200" dirty="0">
                <a:ea typeface="+mn-lt"/>
                <a:cs typeface="+mn-lt"/>
              </a:rPr>
              <a:t>Agarwal, P. (2018). How to Create a Positive Workplace Culture. [Online]. Forbes. Last Updated: August 29th 2018. Available at: </a:t>
            </a:r>
            <a:r>
              <a:rPr lang="en-GB" sz="1200" dirty="0">
                <a:ea typeface="+mn-lt"/>
                <a:cs typeface="+mn-lt"/>
                <a:hlinkClick r:id="rId2"/>
              </a:rPr>
              <a:t>https://www.forbes.com/sites/pragyaagarwaleurope/2018/08/29/how-to-create-a-positive-work-place-cult</a:t>
            </a:r>
            <a:r>
              <a:rPr lang="en-GB" sz="1200" dirty="0">
                <a:ea typeface="+mn-lt"/>
                <a:cs typeface="+mn-lt"/>
              </a:rPr>
              <a:t> [Accessed 7 December 2022].</a:t>
            </a:r>
            <a:endParaRPr lang="en-GB" sz="1200" dirty="0">
              <a:cs typeface="Calibri"/>
            </a:endParaRPr>
          </a:p>
          <a:p>
            <a:endParaRPr lang="en-GB" sz="1200" dirty="0">
              <a:ea typeface="+mn-lt"/>
              <a:cs typeface="+mn-lt"/>
            </a:endParaRPr>
          </a:p>
          <a:p>
            <a:pPr marL="285750" indent="-285750">
              <a:buFont typeface="Arial"/>
              <a:buChar char="•"/>
            </a:pPr>
            <a:r>
              <a:rPr lang="en-GB" sz="1200" dirty="0">
                <a:ea typeface="+mn-lt"/>
                <a:cs typeface="+mn-lt"/>
              </a:rPr>
              <a:t>Bartleby, The Economist. (2022). Reading Corporate Culture. (Online). . Available at: </a:t>
            </a:r>
            <a:r>
              <a:rPr lang="en-GB" sz="1200" dirty="0">
                <a:ea typeface="+mn-lt"/>
                <a:cs typeface="+mn-lt"/>
                <a:hlinkClick r:id="rId3"/>
              </a:rPr>
              <a:t>https://www.economist.com/business/2022/07/07/reading-corporate-culture-from-the-outside</a:t>
            </a:r>
            <a:r>
              <a:rPr lang="en-GB" sz="1200" dirty="0">
                <a:ea typeface="+mn-lt"/>
                <a:cs typeface="+mn-lt"/>
              </a:rPr>
              <a:t> (Accessed 7 December 2022).</a:t>
            </a:r>
            <a:endParaRPr lang="en-GB" sz="1200" dirty="0">
              <a:cs typeface="Calibri"/>
            </a:endParaRPr>
          </a:p>
          <a:p>
            <a:endParaRPr lang="en-GB" sz="1200" dirty="0">
              <a:cs typeface="Calibri"/>
            </a:endParaRPr>
          </a:p>
          <a:p>
            <a:pPr marL="285750" indent="-285750">
              <a:buFont typeface="Arial"/>
              <a:buChar char="•"/>
            </a:pPr>
            <a:r>
              <a:rPr lang="en-GB" sz="1200" dirty="0">
                <a:ea typeface="+mn-lt"/>
                <a:cs typeface="+mn-lt"/>
              </a:rPr>
              <a:t>CIPD (2021) Pestle Analysis. Available at: </a:t>
            </a:r>
            <a:r>
              <a:rPr lang="en-GB" sz="1200" dirty="0">
                <a:ea typeface="+mn-lt"/>
                <a:cs typeface="+mn-lt"/>
                <a:hlinkClick r:id="rId4"/>
              </a:rPr>
              <a:t>https://www.cipd.co.uk/knowledge/strategy/organisational-development/pestle-analysis-factsheet#gref</a:t>
            </a:r>
            <a:r>
              <a:rPr lang="en-GB" sz="1200" dirty="0">
                <a:ea typeface="+mn-lt"/>
                <a:cs typeface="+mn-lt"/>
              </a:rPr>
              <a:t> (Accessed: 6th December 2022. </a:t>
            </a:r>
            <a:endParaRPr lang="en-GB" sz="1200" dirty="0">
              <a:cs typeface="Calibri"/>
            </a:endParaRPr>
          </a:p>
          <a:p>
            <a:endParaRPr lang="en-GB" sz="1200" dirty="0">
              <a:ea typeface="+mn-lt"/>
              <a:cs typeface="+mn-lt"/>
            </a:endParaRPr>
          </a:p>
          <a:p>
            <a:pPr marL="285750" indent="-285750">
              <a:buFont typeface="Arial"/>
              <a:buChar char="•"/>
            </a:pPr>
            <a:r>
              <a:rPr lang="en-GB" sz="1200" dirty="0">
                <a:ea typeface="+mn-lt"/>
                <a:cs typeface="+mn-lt"/>
              </a:rPr>
              <a:t>CIPD (2022) Workforce planning. Available at: </a:t>
            </a:r>
            <a:r>
              <a:rPr lang="en-GB" sz="1200" dirty="0">
                <a:ea typeface="+mn-lt"/>
                <a:cs typeface="+mn-lt"/>
                <a:hlinkClick r:id="rId5"/>
              </a:rPr>
              <a:t>https://www.cipd.co.uk/knowledge/strategy/organisational-development/workforce-planning-factsheet</a:t>
            </a:r>
            <a:r>
              <a:rPr lang="en-GB" sz="1200" dirty="0">
                <a:ea typeface="+mn-lt"/>
                <a:cs typeface="+mn-lt"/>
              </a:rPr>
              <a:t> (Accessed: 6th December 2022). </a:t>
            </a:r>
            <a:endParaRPr lang="en-GB" sz="1200" dirty="0">
              <a:cs typeface="Calibri"/>
            </a:endParaRPr>
          </a:p>
          <a:p>
            <a:endParaRPr lang="en-GB" sz="1200" dirty="0">
              <a:ea typeface="+mn-lt"/>
              <a:cs typeface="+mn-lt"/>
            </a:endParaRPr>
          </a:p>
          <a:p>
            <a:pPr marL="285750" indent="-285750">
              <a:buFont typeface="Arial"/>
              <a:buChar char="•"/>
            </a:pPr>
            <a:r>
              <a:rPr lang="en-GB" sz="1200" dirty="0">
                <a:ea typeface="+mn-lt"/>
                <a:cs typeface="+mn-lt"/>
              </a:rPr>
              <a:t>CIPD. (2021). How can HR play a lead role in digital transformation in the workplace?. [Online]. CIPD. Available at: </a:t>
            </a:r>
            <a:r>
              <a:rPr lang="en-GB" sz="1200" dirty="0">
                <a:ea typeface="+mn-lt"/>
                <a:cs typeface="+mn-lt"/>
                <a:hlinkClick r:id="rId6"/>
              </a:rPr>
              <a:t>https://peopleprofession.cipd.org/insights/articles/hr-role-digital-transformation-workplace#gref</a:t>
            </a:r>
            <a:r>
              <a:rPr lang="en-GB" sz="1200" dirty="0">
                <a:ea typeface="+mn-lt"/>
                <a:cs typeface="+mn-lt"/>
              </a:rPr>
              <a:t> (Accessed December 6, 2022)</a:t>
            </a:r>
            <a:endParaRPr lang="en-GB" sz="1200">
              <a:cs typeface="Calibri" panose="020F0502020204030204"/>
            </a:endParaRPr>
          </a:p>
          <a:p>
            <a:endParaRPr lang="en-GB" sz="1200" dirty="0">
              <a:cs typeface="Calibri"/>
            </a:endParaRPr>
          </a:p>
          <a:p>
            <a:pPr marL="285750" indent="-285750">
              <a:buFont typeface="Arial,Sans-Serif"/>
              <a:buChar char="•"/>
            </a:pPr>
            <a:r>
              <a:rPr lang="en-GB" sz="1200" dirty="0">
                <a:ea typeface="+mn-lt"/>
                <a:cs typeface="+mn-lt"/>
              </a:rPr>
              <a:t>CIPD. (2022). Organisational culture. [Online]. . Available at: </a:t>
            </a:r>
            <a:r>
              <a:rPr lang="en-GB" sz="1200" dirty="0">
                <a:ea typeface="+mn-lt"/>
                <a:cs typeface="+mn-lt"/>
                <a:hlinkClick r:id="rId7"/>
              </a:rPr>
              <a:t>https://www.cipd.co.uk/news-views/viewpoint/organisational-culture#gref</a:t>
            </a:r>
            <a:r>
              <a:rPr lang="en-GB" sz="1200" dirty="0">
                <a:ea typeface="+mn-lt"/>
                <a:cs typeface="+mn-lt"/>
              </a:rPr>
              <a:t> (Accessed 7 December 2022).</a:t>
            </a:r>
            <a:br>
              <a:rPr lang="en-US" sz="1200" dirty="0">
                <a:ea typeface="+mn-lt"/>
                <a:cs typeface="+mn-lt"/>
              </a:rPr>
            </a:br>
            <a:endParaRPr lang="en-US" sz="1200">
              <a:ea typeface="+mn-lt"/>
              <a:cs typeface="+mn-lt"/>
            </a:endParaRPr>
          </a:p>
          <a:p>
            <a:pPr marL="285750" indent="-285750">
              <a:buFont typeface="Arial,Sans-Serif"/>
              <a:buChar char="•"/>
            </a:pPr>
            <a:r>
              <a:rPr lang="en-GB" sz="1200" dirty="0">
                <a:ea typeface="+mn-lt"/>
                <a:cs typeface="+mn-lt"/>
              </a:rPr>
              <a:t>Creelman, D. (Date unknown) </a:t>
            </a:r>
            <a:r>
              <a:rPr lang="en-GB" sz="1200" i="1" dirty="0">
                <a:ea typeface="+mn-lt"/>
                <a:cs typeface="+mn-lt"/>
              </a:rPr>
              <a:t>HR &amp; Change Management: Beyond the Kotter Model</a:t>
            </a:r>
            <a:r>
              <a:rPr lang="en-GB" sz="1200" dirty="0">
                <a:ea typeface="+mn-lt"/>
                <a:cs typeface="+mn-lt"/>
              </a:rPr>
              <a:t>. Available at: </a:t>
            </a:r>
            <a:r>
              <a:rPr lang="en-GB" sz="1200" dirty="0">
                <a:ea typeface="+mn-lt"/>
                <a:cs typeface="+mn-lt"/>
                <a:hlinkClick r:id="rId8"/>
              </a:rPr>
              <a:t>https://www.aihr.com/blog/hr-change-management/#author</a:t>
            </a:r>
            <a:r>
              <a:rPr lang="en-GB" sz="1200" dirty="0">
                <a:ea typeface="+mn-lt"/>
                <a:cs typeface="+mn-lt"/>
              </a:rPr>
              <a:t> (Accessed: December 6, 2022).</a:t>
            </a:r>
          </a:p>
          <a:p>
            <a:pPr marL="285750" indent="-285750">
              <a:buFont typeface="Arial"/>
              <a:buChar char="•"/>
            </a:pPr>
            <a:endParaRPr lang="en-US" sz="1400" dirty="0">
              <a:ea typeface="+mn-lt"/>
              <a:cs typeface="+mn-lt"/>
            </a:endParaRPr>
          </a:p>
          <a:p>
            <a:endParaRPr lang="en-US" dirty="0">
              <a:cs typeface="Calibri" panose="020F0502020204030204"/>
            </a:endParaRPr>
          </a:p>
          <a:p>
            <a:endParaRPr lang="en-GB" dirty="0">
              <a:cs typeface="Calibri" panose="020F0502020204030204"/>
            </a:endParaRPr>
          </a:p>
        </p:txBody>
      </p:sp>
    </p:spTree>
    <p:extLst>
      <p:ext uri="{BB962C8B-B14F-4D97-AF65-F5344CB8AC3E}">
        <p14:creationId xmlns:p14="http://schemas.microsoft.com/office/powerpoint/2010/main" val="22226495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E0BB05D-DEF8-C3FE-5850-29FF30152397}"/>
              </a:ext>
            </a:extLst>
          </p:cNvPr>
          <p:cNvSpPr txBox="1"/>
          <p:nvPr/>
        </p:nvSpPr>
        <p:spPr>
          <a:xfrm>
            <a:off x="389659" y="688938"/>
            <a:ext cx="11412681" cy="54784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sz="1200" dirty="0">
              <a:ea typeface="+mn-lt"/>
              <a:cs typeface="+mn-lt"/>
            </a:endParaRPr>
          </a:p>
          <a:p>
            <a:pPr marL="285750" indent="-285750">
              <a:buFont typeface="Arial,Sans-Serif"/>
              <a:buChar char="•"/>
            </a:pPr>
            <a:r>
              <a:rPr lang="en-GB" sz="1200" dirty="0">
                <a:ea typeface="+mn-lt"/>
                <a:cs typeface="+mn-lt"/>
              </a:rPr>
              <a:t>Crystal Williams. (2021). Redefining The Role Of HR In 2021. [Online]. Forbes. Available at: </a:t>
            </a:r>
            <a:r>
              <a:rPr lang="en-GB" sz="1200" dirty="0">
                <a:ea typeface="+mn-lt"/>
                <a:cs typeface="+mn-lt"/>
                <a:hlinkClick r:id="rId2"/>
              </a:rPr>
              <a:t>https://www.forbes.com/sites/forbeshumanresourcescouncil/2021/03/08/redefining-the-role-of-hr-in-202</a:t>
            </a:r>
            <a:r>
              <a:rPr lang="en-GB" sz="1200" dirty="0">
                <a:ea typeface="+mn-lt"/>
                <a:cs typeface="+mn-lt"/>
              </a:rPr>
              <a:t> [Accessed 7 December 2022].</a:t>
            </a:r>
            <a:br>
              <a:rPr lang="en-US" sz="1200" dirty="0">
                <a:ea typeface="+mn-lt"/>
                <a:cs typeface="+mn-lt"/>
              </a:rPr>
            </a:br>
            <a:endParaRPr lang="en-US" sz="1200" dirty="0">
              <a:ea typeface="+mn-lt"/>
              <a:cs typeface="+mn-lt"/>
            </a:endParaRPr>
          </a:p>
          <a:p>
            <a:pPr marL="285750" indent="-285750">
              <a:buFont typeface="Arial,Sans-Serif"/>
              <a:buChar char="•"/>
            </a:pPr>
            <a:r>
              <a:rPr lang="en-GB" sz="1200" dirty="0">
                <a:ea typeface="+mn-lt"/>
                <a:cs typeface="+mn-lt"/>
              </a:rPr>
              <a:t>Forbes Coaches Council. (2022). 12 Goals For Coaching HR Teams To Excel At Change Management. [Online]. Forbes. Available at: </a:t>
            </a:r>
            <a:r>
              <a:rPr lang="en-GB" sz="1200" dirty="0">
                <a:ea typeface="+mn-lt"/>
                <a:cs typeface="+mn-lt"/>
                <a:hlinkClick r:id="rId3"/>
              </a:rPr>
              <a:t>https://www.forbes.com/sites/forbescoachescouncil/2022/01/19/12-goals-for-coaching-hr-teams-to-excel</a:t>
            </a:r>
            <a:r>
              <a:rPr lang="en-GB" sz="1200" dirty="0">
                <a:ea typeface="+mn-lt"/>
                <a:cs typeface="+mn-lt"/>
              </a:rPr>
              <a:t> [Accessed 7 December 2022].</a:t>
            </a:r>
          </a:p>
          <a:p>
            <a:endParaRPr lang="en-GB" sz="1200" dirty="0">
              <a:ea typeface="+mn-lt"/>
              <a:cs typeface="+mn-lt"/>
            </a:endParaRPr>
          </a:p>
          <a:p>
            <a:pPr marL="285750" indent="-285750">
              <a:buFont typeface="Arial,Sans-Serif"/>
              <a:buChar char="•"/>
            </a:pPr>
            <a:r>
              <a:rPr lang="en-GB" sz="1200" dirty="0">
                <a:ea typeface="+mn-lt"/>
                <a:cs typeface="+mn-lt"/>
              </a:rPr>
              <a:t>Hill, B. (2019) ‘The Importance of Planning in an Organisation’, Small Business - chron.com. Chron.com. Available at: </a:t>
            </a:r>
            <a:r>
              <a:rPr lang="en-GB" sz="1200" dirty="0">
                <a:ea typeface="+mn-lt"/>
                <a:cs typeface="+mn-lt"/>
                <a:hlinkClick r:id="rId4"/>
              </a:rPr>
              <a:t>https://smallbusiness.chron.com/importance-planning-organization-1137.html</a:t>
            </a:r>
            <a:r>
              <a:rPr lang="en-GB" sz="1200" dirty="0">
                <a:ea typeface="+mn-lt"/>
                <a:cs typeface="+mn-lt"/>
              </a:rPr>
              <a:t> (Accessed December 6,2022).</a:t>
            </a:r>
            <a:endParaRPr lang="en-GB" sz="1200">
              <a:cs typeface="Calibri"/>
            </a:endParaRPr>
          </a:p>
          <a:p>
            <a:endParaRPr lang="en-US" sz="1200" dirty="0">
              <a:ea typeface="+mn-lt"/>
              <a:cs typeface="+mn-lt"/>
            </a:endParaRPr>
          </a:p>
          <a:p>
            <a:pPr marL="285750" indent="-285750">
              <a:buFont typeface="Arial,Sans-Serif"/>
              <a:buChar char="•"/>
            </a:pPr>
            <a:r>
              <a:rPr lang="en-GB" sz="1200" dirty="0">
                <a:ea typeface="+mn-lt"/>
                <a:cs typeface="+mn-lt"/>
              </a:rPr>
              <a:t>International Institute for Management Development. (2022). Change Management 101. (Online).  Available at: </a:t>
            </a:r>
            <a:r>
              <a:rPr lang="en-GB" sz="1200" dirty="0">
                <a:ea typeface="+mn-lt"/>
                <a:cs typeface="+mn-lt"/>
                <a:hlinkClick r:id="rId5"/>
              </a:rPr>
              <a:t>https://www.imd.org/reflections/change-management/</a:t>
            </a:r>
            <a:r>
              <a:rPr lang="en-GB" sz="1200" dirty="0">
                <a:ea typeface="+mn-lt"/>
                <a:cs typeface="+mn-lt"/>
              </a:rPr>
              <a:t> (Accessed 7 December 2022).</a:t>
            </a:r>
          </a:p>
          <a:p>
            <a:endParaRPr lang="en-US" sz="1200" dirty="0">
              <a:ea typeface="+mn-lt"/>
              <a:cs typeface="+mn-lt"/>
            </a:endParaRPr>
          </a:p>
          <a:p>
            <a:pPr marL="285750" indent="-285750">
              <a:buFont typeface="Arial,Sans-Serif"/>
              <a:buChar char="•"/>
            </a:pPr>
            <a:r>
              <a:rPr lang="en-GB" sz="1200" dirty="0">
                <a:ea typeface="+mn-lt"/>
                <a:cs typeface="+mn-lt"/>
              </a:rPr>
              <a:t>Linked In. (Date unknown). Talent Insights. [Online]. . Available at: </a:t>
            </a:r>
            <a:r>
              <a:rPr lang="en-GB" sz="1200" dirty="0">
                <a:ea typeface="+mn-lt"/>
                <a:cs typeface="+mn-lt"/>
                <a:hlinkClick r:id="rId6"/>
              </a:rPr>
              <a:t>https://business.linkedin.com/talent-solutions/talent-insights</a:t>
            </a:r>
            <a:r>
              <a:rPr lang="en-GB" sz="1200" dirty="0">
                <a:ea typeface="+mn-lt"/>
                <a:cs typeface="+mn-lt"/>
              </a:rPr>
              <a:t> [Accessed 7 December 2022].</a:t>
            </a:r>
          </a:p>
          <a:p>
            <a:endParaRPr lang="en-GB" sz="1200" dirty="0">
              <a:ea typeface="+mn-lt"/>
              <a:cs typeface="+mn-lt"/>
            </a:endParaRPr>
          </a:p>
          <a:p>
            <a:pPr marL="285750" indent="-285750">
              <a:buFont typeface="Arial,Sans-Serif"/>
              <a:buChar char="•"/>
            </a:pPr>
            <a:r>
              <a:rPr lang="en-GB" sz="1200" dirty="0">
                <a:ea typeface="+mn-lt"/>
                <a:cs typeface="+mn-lt"/>
              </a:rPr>
              <a:t>Management Library. (2022). How All Social Organizations Are the Same: They’re All Systems. [Online]. . Available at: </a:t>
            </a:r>
            <a:r>
              <a:rPr lang="en-GB" sz="1200" dirty="0">
                <a:ea typeface="+mn-lt"/>
                <a:cs typeface="+mn-lt"/>
                <a:hlinkClick r:id="rId7"/>
              </a:rPr>
              <a:t>https://managementhelp.org</a:t>
            </a:r>
            <a:r>
              <a:rPr lang="en-GB" sz="1200" dirty="0">
                <a:ea typeface="+mn-lt"/>
                <a:cs typeface="+mn-lt"/>
              </a:rPr>
              <a:t> (Accessed 7 December 2022).</a:t>
            </a:r>
            <a:endParaRPr lang="en-GB" sz="1200">
              <a:cs typeface="Calibri"/>
            </a:endParaRPr>
          </a:p>
          <a:p>
            <a:pPr marL="285750" indent="-285750">
              <a:buFont typeface="Arial"/>
              <a:buChar char="•"/>
            </a:pPr>
            <a:endParaRPr lang="en-GB" sz="1200" dirty="0">
              <a:ea typeface="+mn-lt"/>
              <a:cs typeface="+mn-lt"/>
            </a:endParaRPr>
          </a:p>
          <a:p>
            <a:pPr marL="285750" indent="-285750">
              <a:buFont typeface="Arial,Sans-Serif"/>
              <a:buChar char="•"/>
            </a:pPr>
            <a:r>
              <a:rPr lang="en-GB" sz="1200" dirty="0">
                <a:ea typeface="+mn-lt"/>
                <a:cs typeface="+mn-lt"/>
              </a:rPr>
              <a:t>Melin </a:t>
            </a:r>
            <a:r>
              <a:rPr lang="en-GB" sz="1200" dirty="0" err="1">
                <a:ea typeface="+mn-lt"/>
                <a:cs typeface="+mn-lt"/>
              </a:rPr>
              <a:t>Tregwynt</a:t>
            </a:r>
            <a:r>
              <a:rPr lang="en-GB" sz="1200" dirty="0">
                <a:ea typeface="+mn-lt"/>
                <a:cs typeface="+mn-lt"/>
              </a:rPr>
              <a:t>. (2022). Web-page. [Online]. . Available at: </a:t>
            </a:r>
            <a:r>
              <a:rPr lang="en-GB" sz="1200" dirty="0">
                <a:ea typeface="+mn-lt"/>
                <a:cs typeface="+mn-lt"/>
                <a:hlinkClick r:id="rId8"/>
              </a:rPr>
              <a:t>https://melintregwynt.co.uk</a:t>
            </a:r>
            <a:br>
              <a:rPr lang="en-US" sz="1200" dirty="0">
                <a:ea typeface="+mn-lt"/>
                <a:cs typeface="+mn-lt"/>
              </a:rPr>
            </a:br>
            <a:endParaRPr lang="en-US" sz="1200" dirty="0">
              <a:ea typeface="+mn-lt"/>
              <a:cs typeface="+mn-lt"/>
            </a:endParaRPr>
          </a:p>
          <a:p>
            <a:pPr marL="285750" indent="-285750">
              <a:buFont typeface="Arial,Sans-Serif"/>
              <a:buChar char="•"/>
            </a:pPr>
            <a:r>
              <a:rPr lang="en-GB" sz="1200" dirty="0">
                <a:ea typeface="+mn-lt"/>
                <a:cs typeface="+mn-lt"/>
              </a:rPr>
              <a:t>Melin </a:t>
            </a:r>
            <a:r>
              <a:rPr lang="en-GB" sz="1200" dirty="0" err="1">
                <a:ea typeface="+mn-lt"/>
                <a:cs typeface="+mn-lt"/>
              </a:rPr>
              <a:t>Tregwynt</a:t>
            </a:r>
            <a:r>
              <a:rPr lang="en-GB" sz="1200" dirty="0">
                <a:ea typeface="+mn-lt"/>
                <a:cs typeface="+mn-lt"/>
              </a:rPr>
              <a:t>. Mission &amp; Vision Notes Aug 2022. Unpublished confidential document; 2022</a:t>
            </a:r>
            <a:endParaRPr lang="en-US" sz="1200" dirty="0">
              <a:ea typeface="+mn-lt"/>
              <a:cs typeface="+mn-lt"/>
            </a:endParaRPr>
          </a:p>
          <a:p>
            <a:endParaRPr lang="en-GB" sz="1200" dirty="0">
              <a:ea typeface="+mn-lt"/>
              <a:cs typeface="+mn-lt"/>
            </a:endParaRPr>
          </a:p>
          <a:p>
            <a:pPr marL="285750" indent="-285750">
              <a:buFont typeface="Arial,Sans-Serif"/>
              <a:buChar char="•"/>
            </a:pPr>
            <a:r>
              <a:rPr lang="en-GB" sz="1200" dirty="0">
                <a:ea typeface="+mn-lt"/>
                <a:cs typeface="+mn-lt"/>
              </a:rPr>
              <a:t>Melin </a:t>
            </a:r>
            <a:r>
              <a:rPr lang="en-GB" sz="1200" dirty="0" err="1">
                <a:ea typeface="+mn-lt"/>
                <a:cs typeface="+mn-lt"/>
              </a:rPr>
              <a:t>Tregwynt</a:t>
            </a:r>
            <a:r>
              <a:rPr lang="en-GB" sz="1200" dirty="0">
                <a:ea typeface="+mn-lt"/>
                <a:cs typeface="+mn-lt"/>
              </a:rPr>
              <a:t>. 22-27 Business Plan Current Operation. Unpublished confidential document;2022</a:t>
            </a:r>
            <a:endParaRPr lang="en-US" sz="1200" dirty="0">
              <a:ea typeface="+mn-lt"/>
              <a:cs typeface="+mn-lt"/>
            </a:endParaRPr>
          </a:p>
          <a:p>
            <a:endParaRPr lang="en-US" sz="1200" dirty="0">
              <a:ea typeface="+mn-lt"/>
              <a:cs typeface="+mn-lt"/>
            </a:endParaRPr>
          </a:p>
          <a:p>
            <a:pPr marL="285750" indent="-285750">
              <a:buFont typeface="Arial,Sans-Serif"/>
              <a:buChar char="•"/>
            </a:pPr>
            <a:r>
              <a:rPr lang="en-GB" sz="1200" dirty="0">
                <a:ea typeface="+mn-lt"/>
                <a:cs typeface="+mn-lt"/>
              </a:rPr>
              <a:t>Mullins, L. and McLean, J.E. (2019) Mullins: Organisational Behaviour in the Workplace, Harlow: Pearson.p.608 </a:t>
            </a:r>
            <a:endParaRPr lang="en-US" sz="1200" dirty="0">
              <a:ea typeface="+mn-lt"/>
              <a:cs typeface="+mn-lt"/>
            </a:endParaRPr>
          </a:p>
          <a:p>
            <a:endParaRPr lang="en-US" sz="1200" dirty="0">
              <a:ea typeface="+mn-lt"/>
              <a:cs typeface="+mn-lt"/>
            </a:endParaRPr>
          </a:p>
          <a:p>
            <a:pPr marL="285750" indent="-285750">
              <a:buFont typeface="Arial,Sans-Serif"/>
              <a:buChar char="•"/>
            </a:pPr>
            <a:r>
              <a:rPr lang="en-GB" sz="1200" dirty="0">
                <a:ea typeface="+mn-lt"/>
                <a:cs typeface="+mn-lt"/>
              </a:rPr>
              <a:t>Mullins, L. and McLean, J.E. (2019) Mullins: Organisational Behaviour in the Workplace, Harlow: Pearson.p.610</a:t>
            </a:r>
            <a:endParaRPr lang="en-US" sz="1200" dirty="0">
              <a:ea typeface="+mn-lt"/>
              <a:cs typeface="+mn-lt"/>
            </a:endParaRPr>
          </a:p>
          <a:p>
            <a:endParaRPr lang="en-US" sz="1200" dirty="0">
              <a:ea typeface="+mn-lt"/>
              <a:cs typeface="+mn-lt"/>
            </a:endParaRPr>
          </a:p>
          <a:p>
            <a:pPr marL="285750" indent="-285750">
              <a:buFont typeface="Arial,Sans-Serif"/>
              <a:buChar char="•"/>
            </a:pPr>
            <a:r>
              <a:rPr lang="en-GB" sz="1200" dirty="0">
                <a:ea typeface="+mn-lt"/>
                <a:cs typeface="+mn-lt"/>
              </a:rPr>
              <a:t>Mullins, L. and McLean, J.E. (2019) Mullins: Organisational Behaviour in the Workplace, Harlow: Pearson.p.580</a:t>
            </a:r>
            <a:endParaRPr lang="en-US" sz="1200" dirty="0">
              <a:ea typeface="+mn-lt"/>
              <a:cs typeface="+mn-lt"/>
            </a:endParaRPr>
          </a:p>
          <a:p>
            <a:endParaRPr lang="en-US" sz="1400" dirty="0">
              <a:ea typeface="+mn-lt"/>
              <a:cs typeface="+mn-lt"/>
            </a:endParaRPr>
          </a:p>
        </p:txBody>
      </p:sp>
    </p:spTree>
    <p:extLst>
      <p:ext uri="{BB962C8B-B14F-4D97-AF65-F5344CB8AC3E}">
        <p14:creationId xmlns:p14="http://schemas.microsoft.com/office/powerpoint/2010/main" val="7652541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E0BB05D-DEF8-C3FE-5850-29FF30152397}"/>
              </a:ext>
            </a:extLst>
          </p:cNvPr>
          <p:cNvSpPr txBox="1"/>
          <p:nvPr/>
        </p:nvSpPr>
        <p:spPr>
          <a:xfrm>
            <a:off x="389659" y="242454"/>
            <a:ext cx="11412681" cy="65864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sz="1200" dirty="0">
              <a:ea typeface="+mn-lt"/>
              <a:cs typeface="+mn-lt"/>
            </a:endParaRPr>
          </a:p>
          <a:p>
            <a:pPr marL="285750" indent="-285750">
              <a:buFont typeface="Arial,Sans-Serif"/>
              <a:buChar char="•"/>
            </a:pPr>
            <a:r>
              <a:rPr lang="en-GB" sz="1200" dirty="0">
                <a:ea typeface="+mn-lt"/>
                <a:cs typeface="+mn-lt"/>
              </a:rPr>
              <a:t>McKinsey &amp; Co. (2021). The State of Fashion 2021. (Online). Available at: </a:t>
            </a:r>
            <a:r>
              <a:rPr lang="en-GB" sz="1200" dirty="0">
                <a:ea typeface="+mn-lt"/>
                <a:cs typeface="+mn-lt"/>
                <a:hlinkClick r:id="rId2"/>
              </a:rPr>
              <a:t>https://www.mckinsey.com/~/media/mckinsey/industries/retail/our%20insights/state%20of%20fashion/2021</a:t>
            </a:r>
            <a:r>
              <a:rPr lang="en-GB" sz="1200" dirty="0">
                <a:ea typeface="+mn-lt"/>
                <a:cs typeface="+mn-lt"/>
              </a:rPr>
              <a:t> (Accessed 6 December 2022).</a:t>
            </a:r>
            <a:br>
              <a:rPr lang="en-US" sz="1200" dirty="0">
                <a:ea typeface="+mn-lt"/>
                <a:cs typeface="+mn-lt"/>
              </a:rPr>
            </a:br>
            <a:endParaRPr lang="en-US" sz="1200" dirty="0">
              <a:ea typeface="+mn-lt"/>
              <a:cs typeface="+mn-lt"/>
            </a:endParaRPr>
          </a:p>
          <a:p>
            <a:pPr marL="285750" indent="-285750">
              <a:buFont typeface="Arial,Sans-Serif"/>
              <a:buChar char="•"/>
            </a:pPr>
            <a:r>
              <a:rPr lang="en-GB" sz="1200" dirty="0">
                <a:ea typeface="+mn-lt"/>
                <a:cs typeface="+mn-lt"/>
              </a:rPr>
              <a:t>Patient, D. (2022). Why communication is key to overcoming employee resistance to organisational change. (Online). People Management. Last Updated: 3rd November 2022. Available at: </a:t>
            </a:r>
            <a:r>
              <a:rPr lang="en-GB" sz="1200" dirty="0">
                <a:ea typeface="+mn-lt"/>
                <a:cs typeface="+mn-lt"/>
                <a:hlinkClick r:id="rId3"/>
              </a:rPr>
              <a:t>https://www.peoplemanagement.co.uk/article/1804093/why-communication-key-overcoming-employee-resista</a:t>
            </a:r>
            <a:r>
              <a:rPr lang="en-GB" sz="1200" dirty="0">
                <a:ea typeface="+mn-lt"/>
                <a:cs typeface="+mn-lt"/>
              </a:rPr>
              <a:t> (Accessed 7 December 2022).</a:t>
            </a:r>
            <a:br>
              <a:rPr lang="en-US" sz="1200" dirty="0">
                <a:ea typeface="+mn-lt"/>
                <a:cs typeface="+mn-lt"/>
              </a:rPr>
            </a:br>
            <a:endParaRPr lang="en-US" sz="1200" dirty="0">
              <a:ea typeface="+mn-lt"/>
              <a:cs typeface="+mn-lt"/>
            </a:endParaRPr>
          </a:p>
          <a:p>
            <a:pPr marL="285750" indent="-285750">
              <a:buFont typeface="Arial,Sans-Serif"/>
              <a:buChar char="•"/>
            </a:pPr>
            <a:r>
              <a:rPr lang="en-GB" sz="1200" dirty="0">
                <a:ea typeface="+mn-lt"/>
                <a:cs typeface="+mn-lt"/>
              </a:rPr>
              <a:t>People Insight (date unknown) ‘How can we define organisational culture’, Available at: </a:t>
            </a:r>
            <a:r>
              <a:rPr lang="en-GB" sz="1200" dirty="0">
                <a:ea typeface="+mn-lt"/>
                <a:cs typeface="+mn-lt"/>
                <a:hlinkClick r:id="rId4"/>
              </a:rPr>
              <a:t>https://peopleinsight.co.uk/how-can-we-define-organisational-culture/</a:t>
            </a:r>
            <a:r>
              <a:rPr lang="en-GB" sz="1200" dirty="0">
                <a:ea typeface="+mn-lt"/>
                <a:cs typeface="+mn-lt"/>
              </a:rPr>
              <a:t> (Accessed 7 December 2022)</a:t>
            </a:r>
            <a:endParaRPr lang="en-US" sz="1200" dirty="0">
              <a:ea typeface="+mn-lt"/>
              <a:cs typeface="+mn-lt"/>
            </a:endParaRPr>
          </a:p>
          <a:p>
            <a:endParaRPr lang="en-US" sz="1200" dirty="0">
              <a:ea typeface="+mn-lt"/>
              <a:cs typeface="+mn-lt"/>
            </a:endParaRPr>
          </a:p>
          <a:p>
            <a:pPr marL="285750" indent="-285750">
              <a:buFont typeface="Arial,Sans-Serif"/>
              <a:buChar char="•"/>
            </a:pPr>
            <a:r>
              <a:rPr lang="en-GB" sz="1200" dirty="0">
                <a:ea typeface="+mn-lt"/>
                <a:cs typeface="+mn-lt"/>
              </a:rPr>
              <a:t>Retail Economics. (2022). Outlook for the UK Retail &amp; Consumer Industry 2022. (Online). Retail Economics. Available at: </a:t>
            </a:r>
            <a:r>
              <a:rPr lang="en-GB" sz="1200" dirty="0">
                <a:ea typeface="+mn-lt"/>
                <a:cs typeface="+mn-lt"/>
                <a:hlinkClick r:id="rId5"/>
              </a:rPr>
              <a:t>https://www.retaileconomics.co.uk/retail-insights/thought-leadership-reports/outlook-for-the-UK-reta</a:t>
            </a:r>
            <a:r>
              <a:rPr lang="en-GB" sz="1200" dirty="0">
                <a:ea typeface="+mn-lt"/>
                <a:cs typeface="+mn-lt"/>
              </a:rPr>
              <a:t> (Accessed 7 December 2022).</a:t>
            </a:r>
            <a:endParaRPr lang="en-US" sz="1200" dirty="0">
              <a:ea typeface="+mn-lt"/>
              <a:cs typeface="+mn-lt"/>
            </a:endParaRPr>
          </a:p>
          <a:p>
            <a:endParaRPr lang="en-GB" sz="1200" dirty="0">
              <a:ea typeface="+mn-lt"/>
              <a:cs typeface="+mn-lt"/>
            </a:endParaRPr>
          </a:p>
          <a:p>
            <a:pPr marL="285750" indent="-285750">
              <a:buFont typeface="Arial,Sans-Serif"/>
              <a:buChar char="•"/>
            </a:pPr>
            <a:r>
              <a:rPr lang="en-GB" sz="1200" dirty="0">
                <a:ea typeface="+mn-lt"/>
                <a:cs typeface="+mn-lt"/>
              </a:rPr>
              <a:t>Sparks, L. (2022). How is the cost of living crisis affecting retailers and their customers?. [Online]. Economics Observatory. Available at: </a:t>
            </a:r>
            <a:r>
              <a:rPr lang="en-GB" sz="1200" dirty="0">
                <a:ea typeface="+mn-lt"/>
                <a:cs typeface="+mn-lt"/>
                <a:hlinkClick r:id="rId6"/>
              </a:rPr>
              <a:t>https://www.economicsobservatory.com/how-is-the-cost-of-living-crisis-affecting-retailers-and-their-</a:t>
            </a:r>
            <a:r>
              <a:rPr lang="en-GB" sz="1200" dirty="0">
                <a:ea typeface="+mn-lt"/>
                <a:cs typeface="+mn-lt"/>
              </a:rPr>
              <a:t> (Accessed 7 December 2022).</a:t>
            </a:r>
            <a:endParaRPr lang="en-US" sz="1200" dirty="0">
              <a:ea typeface="+mn-lt"/>
              <a:cs typeface="+mn-lt"/>
            </a:endParaRPr>
          </a:p>
          <a:p>
            <a:endParaRPr lang="en-GB" sz="1200" dirty="0">
              <a:ea typeface="+mn-lt"/>
              <a:cs typeface="+mn-lt"/>
            </a:endParaRPr>
          </a:p>
          <a:p>
            <a:pPr marL="285750" indent="-285750">
              <a:buFont typeface="Arial,Sans-Serif"/>
              <a:buChar char="•"/>
            </a:pPr>
            <a:r>
              <a:rPr lang="en-GB" sz="1200" dirty="0">
                <a:ea typeface="+mn-lt"/>
                <a:cs typeface="+mn-lt"/>
              </a:rPr>
              <a:t>Talent Adore. (Date unknown). AI MATCHING CONNECTS CANDIDATES AND JOBS. [Online]. . Available at: </a:t>
            </a:r>
            <a:r>
              <a:rPr lang="en-GB" sz="1200" dirty="0">
                <a:ea typeface="+mn-lt"/>
                <a:cs typeface="+mn-lt"/>
                <a:hlinkClick r:id="rId7"/>
              </a:rPr>
              <a:t>https://talentadore.com/blog/ai-matching-recruitment</a:t>
            </a:r>
            <a:r>
              <a:rPr lang="en-GB" sz="1200" dirty="0">
                <a:ea typeface="+mn-lt"/>
                <a:cs typeface="+mn-lt"/>
              </a:rPr>
              <a:t> [Accessed 7 December 2022].</a:t>
            </a:r>
            <a:endParaRPr lang="en-US" sz="1200" dirty="0">
              <a:ea typeface="+mn-lt"/>
              <a:cs typeface="+mn-lt"/>
            </a:endParaRPr>
          </a:p>
          <a:p>
            <a:endParaRPr lang="en-GB" sz="1200" dirty="0">
              <a:ea typeface="+mn-lt"/>
              <a:cs typeface="+mn-lt"/>
            </a:endParaRPr>
          </a:p>
          <a:p>
            <a:pPr marL="285750" indent="-285750">
              <a:buFont typeface="Arial,Sans-Serif"/>
              <a:buChar char="•"/>
            </a:pPr>
            <a:r>
              <a:rPr lang="en-GB" sz="1200" dirty="0">
                <a:ea typeface="+mn-lt"/>
                <a:cs typeface="+mn-lt"/>
              </a:rPr>
              <a:t>Taylor, S. and Woodhams, C. (2022). Studying Human Resource Management. 3rd ed. London: Kogan Page. P.96.</a:t>
            </a:r>
            <a:endParaRPr lang="en-US" sz="1200" dirty="0">
              <a:ea typeface="+mn-lt"/>
              <a:cs typeface="+mn-lt"/>
            </a:endParaRPr>
          </a:p>
          <a:p>
            <a:endParaRPr lang="en-GB" sz="1200" dirty="0">
              <a:ea typeface="+mn-lt"/>
              <a:cs typeface="+mn-lt"/>
            </a:endParaRPr>
          </a:p>
          <a:p>
            <a:pPr marL="285750" indent="-285750">
              <a:buFont typeface="Arial,Sans-Serif"/>
              <a:buChar char="•"/>
            </a:pPr>
            <a:r>
              <a:rPr lang="en-GB" sz="1200" dirty="0">
                <a:ea typeface="+mn-lt"/>
                <a:cs typeface="+mn-lt"/>
              </a:rPr>
              <a:t>Taylor, S. and Woodhams, C. (2022). Studying Human Resource Management. 3rd ed. London: Kogan Page. P.52.</a:t>
            </a:r>
            <a:endParaRPr lang="en-US" sz="1200" dirty="0">
              <a:ea typeface="+mn-lt"/>
              <a:cs typeface="+mn-lt"/>
            </a:endParaRPr>
          </a:p>
          <a:p>
            <a:endParaRPr lang="en-GB" sz="1200" dirty="0">
              <a:ea typeface="+mn-lt"/>
              <a:cs typeface="+mn-lt"/>
            </a:endParaRPr>
          </a:p>
          <a:p>
            <a:pPr marL="285750" indent="-285750">
              <a:buFont typeface="Arial,Sans-Serif"/>
              <a:buChar char="•"/>
            </a:pPr>
            <a:r>
              <a:rPr lang="en-GB" sz="1200" dirty="0">
                <a:ea typeface="+mn-lt"/>
                <a:cs typeface="+mn-lt"/>
              </a:rPr>
              <a:t>University of Oxford. (2019). Happy workers are 13% more productive. [Online]. . Last Updated: 24th October 2019. Available at: </a:t>
            </a:r>
            <a:r>
              <a:rPr lang="en-GB" sz="1200" dirty="0">
                <a:ea typeface="+mn-lt"/>
                <a:cs typeface="+mn-lt"/>
                <a:hlinkClick r:id="rId8"/>
              </a:rPr>
              <a:t>https://www.ox.ac.uk/news/2019-10-24-happy-workers-are-13-more-productive</a:t>
            </a:r>
            <a:r>
              <a:rPr lang="en-GB" sz="1200" dirty="0">
                <a:ea typeface="+mn-lt"/>
                <a:cs typeface="+mn-lt"/>
              </a:rPr>
              <a:t> (Accessed 7 December 2022).</a:t>
            </a:r>
            <a:endParaRPr lang="en-US" sz="1200" dirty="0">
              <a:ea typeface="+mn-lt"/>
              <a:cs typeface="+mn-lt"/>
            </a:endParaRPr>
          </a:p>
          <a:p>
            <a:endParaRPr lang="en-US" sz="1200" dirty="0">
              <a:ea typeface="+mn-lt"/>
              <a:cs typeface="+mn-lt"/>
            </a:endParaRPr>
          </a:p>
          <a:p>
            <a:pPr marL="285750" indent="-285750">
              <a:buFont typeface="Arial,Sans-Serif"/>
              <a:buChar char="•"/>
            </a:pPr>
            <a:r>
              <a:rPr lang="en-GB" sz="1200" dirty="0">
                <a:ea typeface="+mn-lt"/>
                <a:cs typeface="+mn-lt"/>
              </a:rPr>
              <a:t>Waite, K., et al. (2021) People Practice. London: Kogan Page Ltd.p.12</a:t>
            </a:r>
            <a:endParaRPr lang="en-US" sz="1200" dirty="0">
              <a:ea typeface="+mn-lt"/>
              <a:cs typeface="+mn-lt"/>
            </a:endParaRPr>
          </a:p>
          <a:p>
            <a:endParaRPr lang="en-GB" sz="1400" dirty="0">
              <a:ea typeface="+mn-lt"/>
              <a:cs typeface="+mn-lt"/>
            </a:endParaRPr>
          </a:p>
          <a:p>
            <a:pPr marL="285750" indent="-285750">
              <a:buFont typeface="Arial,Sans-Serif"/>
              <a:buChar char="•"/>
            </a:pPr>
            <a:endParaRPr lang="en-GB" sz="1400" dirty="0">
              <a:ea typeface="+mn-lt"/>
              <a:cs typeface="+mn-lt"/>
            </a:endParaRPr>
          </a:p>
          <a:p>
            <a:pPr marL="285750" indent="-285750">
              <a:buFont typeface="Arial,Sans-Serif"/>
              <a:buChar char="•"/>
            </a:pPr>
            <a:endParaRPr lang="en-GB" sz="1400" dirty="0">
              <a:ea typeface="+mn-lt"/>
              <a:cs typeface="+mn-lt"/>
            </a:endParaRPr>
          </a:p>
          <a:p>
            <a:endParaRPr lang="en-US" sz="1400" dirty="0">
              <a:ea typeface="+mn-lt"/>
              <a:cs typeface="+mn-lt"/>
            </a:endParaRPr>
          </a:p>
          <a:p>
            <a:endParaRPr lang="en-US" sz="1400" dirty="0">
              <a:ea typeface="+mn-lt"/>
              <a:cs typeface="+mn-lt"/>
            </a:endParaRPr>
          </a:p>
          <a:p>
            <a:pPr marL="285750" indent="-285750">
              <a:buFont typeface="Arial,Sans-Serif"/>
              <a:buChar char="•"/>
            </a:pPr>
            <a:endParaRPr lang="en-GB" sz="1400" dirty="0">
              <a:ea typeface="+mn-lt"/>
              <a:cs typeface="+mn-lt"/>
            </a:endParaRPr>
          </a:p>
          <a:p>
            <a:endParaRPr lang="en-US" sz="1400" dirty="0">
              <a:ea typeface="+mn-lt"/>
              <a:cs typeface="+mn-lt"/>
            </a:endParaRPr>
          </a:p>
        </p:txBody>
      </p:sp>
    </p:spTree>
    <p:extLst>
      <p:ext uri="{BB962C8B-B14F-4D97-AF65-F5344CB8AC3E}">
        <p14:creationId xmlns:p14="http://schemas.microsoft.com/office/powerpoint/2010/main" val="1189867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E0BB05D-DEF8-C3FE-5850-29FF30152397}"/>
              </a:ext>
            </a:extLst>
          </p:cNvPr>
          <p:cNvSpPr txBox="1"/>
          <p:nvPr/>
        </p:nvSpPr>
        <p:spPr>
          <a:xfrm>
            <a:off x="389659" y="242454"/>
            <a:ext cx="11412681"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sz="1200" dirty="0">
              <a:ea typeface="+mn-lt"/>
              <a:cs typeface="+mn-lt"/>
            </a:endParaRPr>
          </a:p>
          <a:p>
            <a:pPr marL="285750" indent="-285750">
              <a:buFont typeface="Arial,Sans-Serif"/>
              <a:buChar char="•"/>
            </a:pPr>
            <a:r>
              <a:rPr lang="en-GB" sz="1200" dirty="0">
                <a:ea typeface="+mn-lt"/>
                <a:cs typeface="+mn-lt"/>
              </a:rPr>
              <a:t>Waite, K., et al. (2021). People Practice. London: Kogan Page. P.28.</a:t>
            </a:r>
            <a:endParaRPr lang="en-US" sz="1200" dirty="0">
              <a:ea typeface="+mn-lt"/>
              <a:cs typeface="+mn-lt"/>
            </a:endParaRPr>
          </a:p>
          <a:p>
            <a:endParaRPr lang="en-GB" sz="1200" dirty="0">
              <a:ea typeface="+mn-lt"/>
              <a:cs typeface="+mn-lt"/>
            </a:endParaRPr>
          </a:p>
          <a:p>
            <a:pPr marL="285750" indent="-285750">
              <a:buFont typeface="Arial,Sans-Serif"/>
              <a:buChar char="•"/>
            </a:pPr>
            <a:r>
              <a:rPr lang="en-GB" sz="1200" dirty="0">
                <a:ea typeface="+mn-lt"/>
                <a:cs typeface="+mn-lt"/>
              </a:rPr>
              <a:t>Waite, K., et al. (2021). People Practice. London: Kogan Page. P.29.</a:t>
            </a:r>
            <a:endParaRPr lang="en-US" sz="1200" dirty="0">
              <a:ea typeface="+mn-lt"/>
              <a:cs typeface="+mn-lt"/>
            </a:endParaRPr>
          </a:p>
          <a:p>
            <a:endParaRPr lang="en-GB" sz="1200" dirty="0">
              <a:ea typeface="+mn-lt"/>
              <a:cs typeface="+mn-lt"/>
            </a:endParaRPr>
          </a:p>
          <a:p>
            <a:pPr marL="285750" indent="-285750">
              <a:buFont typeface="Arial,Sans-Serif"/>
              <a:buChar char="•"/>
            </a:pPr>
            <a:r>
              <a:rPr lang="en-GB" sz="1200" dirty="0">
                <a:ea typeface="+mn-lt"/>
                <a:cs typeface="+mn-lt"/>
              </a:rPr>
              <a:t>Waite, K., et al. (2021). People Practice. London: Kogan Page. pp.23-25.</a:t>
            </a:r>
            <a:endParaRPr lang="en-US" sz="1200" dirty="0">
              <a:ea typeface="+mn-lt"/>
              <a:cs typeface="+mn-lt"/>
            </a:endParaRPr>
          </a:p>
          <a:p>
            <a:endParaRPr lang="en-US" sz="1200" dirty="0">
              <a:ea typeface="+mn-lt"/>
              <a:cs typeface="+mn-lt"/>
            </a:endParaRPr>
          </a:p>
          <a:p>
            <a:pPr marL="285750" indent="-285750">
              <a:buFont typeface="Arial,Sans-Serif"/>
              <a:buChar char="•"/>
            </a:pPr>
            <a:r>
              <a:rPr lang="en-GB" sz="1200" dirty="0">
                <a:ea typeface="+mn-lt"/>
                <a:cs typeface="+mn-lt"/>
              </a:rPr>
              <a:t>Wool, M. (2022) ‘What is change management? Conquer it with this guide’, </a:t>
            </a:r>
            <a:r>
              <a:rPr lang="en-GB" sz="1200" dirty="0" err="1">
                <a:ea typeface="+mn-lt"/>
                <a:cs typeface="+mn-lt"/>
              </a:rPr>
              <a:t>BetterUp</a:t>
            </a:r>
            <a:r>
              <a:rPr lang="en-GB" sz="1200" dirty="0">
                <a:ea typeface="+mn-lt"/>
                <a:cs typeface="+mn-lt"/>
              </a:rPr>
              <a:t>. Available at: </a:t>
            </a:r>
            <a:r>
              <a:rPr lang="en-GB" sz="1200" dirty="0">
                <a:ea typeface="+mn-lt"/>
                <a:cs typeface="+mn-lt"/>
                <a:hlinkClick r:id="rId2"/>
              </a:rPr>
              <a:t>https://www.betterup.com/blog/change-management</a:t>
            </a:r>
            <a:r>
              <a:rPr lang="en-GB" sz="1200" dirty="0">
                <a:ea typeface="+mn-lt"/>
                <a:cs typeface="+mn-lt"/>
              </a:rPr>
              <a:t> (Accessed 7 December 2022).</a:t>
            </a:r>
            <a:endParaRPr lang="en-US" sz="1200" dirty="0">
              <a:ea typeface="+mn-lt"/>
              <a:cs typeface="+mn-lt"/>
            </a:endParaRPr>
          </a:p>
          <a:p>
            <a:endParaRPr lang="en-US" sz="1400" dirty="0">
              <a:ea typeface="+mn-lt"/>
              <a:cs typeface="+mn-lt"/>
            </a:endParaRPr>
          </a:p>
          <a:p>
            <a:pPr marL="285750" indent="-285750">
              <a:buFont typeface="Arial,Sans-Serif"/>
              <a:buChar char="•"/>
            </a:pPr>
            <a:endParaRPr lang="en-GB" sz="1400" dirty="0">
              <a:ea typeface="+mn-lt"/>
              <a:cs typeface="+mn-lt"/>
            </a:endParaRPr>
          </a:p>
          <a:p>
            <a:endParaRPr lang="en-GB" sz="1400" dirty="0">
              <a:ea typeface="+mn-lt"/>
              <a:cs typeface="+mn-lt"/>
            </a:endParaRPr>
          </a:p>
          <a:p>
            <a:pPr marL="285750" indent="-285750">
              <a:buFont typeface="Arial,Sans-Serif"/>
              <a:buChar char="•"/>
            </a:pPr>
            <a:endParaRPr lang="en-GB" sz="1400" dirty="0">
              <a:ea typeface="+mn-lt"/>
              <a:cs typeface="+mn-lt"/>
            </a:endParaRPr>
          </a:p>
          <a:p>
            <a:pPr marL="285750" indent="-285750">
              <a:buFont typeface="Arial,Sans-Serif"/>
              <a:buChar char="•"/>
            </a:pPr>
            <a:endParaRPr lang="en-GB" sz="1400" dirty="0">
              <a:ea typeface="+mn-lt"/>
              <a:cs typeface="+mn-lt"/>
            </a:endParaRPr>
          </a:p>
          <a:p>
            <a:endParaRPr lang="en-US" sz="1400" dirty="0">
              <a:ea typeface="+mn-lt"/>
              <a:cs typeface="+mn-lt"/>
            </a:endParaRPr>
          </a:p>
          <a:p>
            <a:endParaRPr lang="en-US" sz="1400" dirty="0">
              <a:ea typeface="+mn-lt"/>
              <a:cs typeface="+mn-lt"/>
            </a:endParaRPr>
          </a:p>
          <a:p>
            <a:pPr marL="285750" indent="-285750">
              <a:buFont typeface="Arial,Sans-Serif"/>
              <a:buChar char="•"/>
            </a:pPr>
            <a:endParaRPr lang="en-GB" sz="1400" dirty="0">
              <a:ea typeface="+mn-lt"/>
              <a:cs typeface="+mn-lt"/>
            </a:endParaRPr>
          </a:p>
          <a:p>
            <a:endParaRPr lang="en-US" sz="1400" dirty="0">
              <a:ea typeface="+mn-lt"/>
              <a:cs typeface="+mn-lt"/>
            </a:endParaRPr>
          </a:p>
        </p:txBody>
      </p:sp>
    </p:spTree>
    <p:extLst>
      <p:ext uri="{BB962C8B-B14F-4D97-AF65-F5344CB8AC3E}">
        <p14:creationId xmlns:p14="http://schemas.microsoft.com/office/powerpoint/2010/main" val="31065407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This information sheet is about the organisation’s external environment influences, goals, products/services and customers, its culture and the importance of change management.</vt:lpstr>
      <vt:lpstr>1.1 External influences</vt:lpstr>
      <vt:lpstr>1.2 Goals and Planning </vt:lpstr>
      <vt:lpstr>1.3 Products, Services and Customers</vt:lpstr>
      <vt:lpstr>1.4 Technology </vt:lpstr>
      <vt:lpstr>2.1 Culture </vt:lpstr>
      <vt:lpstr>2.2 Organisations as whole systems </vt:lpstr>
      <vt:lpstr>3.1 Managing Change</vt:lpstr>
      <vt:lpstr>3.2 Role of a People’s Professional </vt:lpstr>
      <vt:lpstr>3.3 Impact of change</vt:lpstr>
      <vt:lpstr>Bibliography</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398</cp:revision>
  <dcterms:created xsi:type="dcterms:W3CDTF">2022-12-11T08:59:32Z</dcterms:created>
  <dcterms:modified xsi:type="dcterms:W3CDTF">2022-12-12T07:55:03Z</dcterms:modified>
</cp:coreProperties>
</file>