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88"/>
  </p:notesMasterIdLst>
  <p:sldIdLst>
    <p:sldId id="257" r:id="rId5"/>
    <p:sldId id="299" r:id="rId6"/>
    <p:sldId id="342" r:id="rId7"/>
    <p:sldId id="301" r:id="rId8"/>
    <p:sldId id="343" r:id="rId9"/>
    <p:sldId id="344" r:id="rId10"/>
    <p:sldId id="345" r:id="rId11"/>
    <p:sldId id="335" r:id="rId12"/>
    <p:sldId id="346" r:id="rId13"/>
    <p:sldId id="347" r:id="rId14"/>
    <p:sldId id="348" r:id="rId15"/>
    <p:sldId id="349" r:id="rId16"/>
    <p:sldId id="350" r:id="rId17"/>
    <p:sldId id="351" r:id="rId18"/>
    <p:sldId id="352" r:id="rId19"/>
    <p:sldId id="353" r:id="rId20"/>
    <p:sldId id="354" r:id="rId21"/>
    <p:sldId id="355" r:id="rId22"/>
    <p:sldId id="356" r:id="rId23"/>
    <p:sldId id="357" r:id="rId24"/>
    <p:sldId id="358" r:id="rId25"/>
    <p:sldId id="359" r:id="rId26"/>
    <p:sldId id="318" r:id="rId27"/>
    <p:sldId id="361" r:id="rId28"/>
    <p:sldId id="360" r:id="rId29"/>
    <p:sldId id="309" r:id="rId30"/>
    <p:sldId id="310" r:id="rId31"/>
    <p:sldId id="258" r:id="rId32"/>
    <p:sldId id="259" r:id="rId33"/>
    <p:sldId id="274" r:id="rId34"/>
    <p:sldId id="264" r:id="rId35"/>
    <p:sldId id="331" r:id="rId36"/>
    <p:sldId id="303" r:id="rId37"/>
    <p:sldId id="332" r:id="rId38"/>
    <p:sldId id="337" r:id="rId39"/>
    <p:sldId id="333" r:id="rId40"/>
    <p:sldId id="341" r:id="rId41"/>
    <p:sldId id="334" r:id="rId42"/>
    <p:sldId id="265" r:id="rId43"/>
    <p:sldId id="260" r:id="rId44"/>
    <p:sldId id="276" r:id="rId45"/>
    <p:sldId id="277" r:id="rId46"/>
    <p:sldId id="278" r:id="rId47"/>
    <p:sldId id="262" r:id="rId48"/>
    <p:sldId id="279" r:id="rId49"/>
    <p:sldId id="268" r:id="rId50"/>
    <p:sldId id="270" r:id="rId51"/>
    <p:sldId id="271" r:id="rId52"/>
    <p:sldId id="269" r:id="rId53"/>
    <p:sldId id="340" r:id="rId54"/>
    <p:sldId id="285" r:id="rId55"/>
    <p:sldId id="339" r:id="rId56"/>
    <p:sldId id="338" r:id="rId57"/>
    <p:sldId id="284" r:id="rId58"/>
    <p:sldId id="289" r:id="rId59"/>
    <p:sldId id="280" r:id="rId60"/>
    <p:sldId id="287" r:id="rId61"/>
    <p:sldId id="293" r:id="rId62"/>
    <p:sldId id="290" r:id="rId63"/>
    <p:sldId id="291" r:id="rId64"/>
    <p:sldId id="283" r:id="rId65"/>
    <p:sldId id="306" r:id="rId66"/>
    <p:sldId id="295" r:id="rId67"/>
    <p:sldId id="296" r:id="rId68"/>
    <p:sldId id="297" r:id="rId69"/>
    <p:sldId id="324" r:id="rId70"/>
    <p:sldId id="326" r:id="rId71"/>
    <p:sldId id="308" r:id="rId72"/>
    <p:sldId id="311" r:id="rId73"/>
    <p:sldId id="312" r:id="rId74"/>
    <p:sldId id="336" r:id="rId75"/>
    <p:sldId id="314" r:id="rId76"/>
    <p:sldId id="315" r:id="rId77"/>
    <p:sldId id="316" r:id="rId78"/>
    <p:sldId id="307" r:id="rId79"/>
    <p:sldId id="317" r:id="rId80"/>
    <p:sldId id="319" r:id="rId81"/>
    <p:sldId id="321" r:id="rId82"/>
    <p:sldId id="323" r:id="rId83"/>
    <p:sldId id="322" r:id="rId84"/>
    <p:sldId id="327" r:id="rId85"/>
    <p:sldId id="328" r:id="rId86"/>
    <p:sldId id="329" r:id="rId87"/>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70741" autoAdjust="0"/>
  </p:normalViewPr>
  <p:slideViewPr>
    <p:cSldViewPr snapToGrid="0">
      <p:cViewPr varScale="1">
        <p:scale>
          <a:sx n="60" d="100"/>
          <a:sy n="60" d="100"/>
        </p:scale>
        <p:origin x="168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presProps" Target="presProp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viewProps" Target="viewProps.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notesMaster" Target="notesMasters/notesMaster1.xml"/><Relationship Id="rId9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tableStyles" Target="tableStyles.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8E0E3063-525C-4713-88B9-01DCFCFA2A22}" type="datetimeFigureOut">
              <a:rPr lang="en-GB" smtClean="0"/>
              <a:t>26/11/2021</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84757A61-22D0-4A9C-95FE-C6FAB330C38D}" type="slidenum">
              <a:rPr lang="en-GB" smtClean="0"/>
              <a:t>‹#›</a:t>
            </a:fld>
            <a:endParaRPr lang="en-GB"/>
          </a:p>
        </p:txBody>
      </p:sp>
    </p:spTree>
    <p:extLst>
      <p:ext uri="{BB962C8B-B14F-4D97-AF65-F5344CB8AC3E}">
        <p14:creationId xmlns:p14="http://schemas.microsoft.com/office/powerpoint/2010/main" val="3711560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hyperlink" Target="https://www.marxists.org/archive/padmore/1947/pan-african-congress/ch01.htm"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77863" y="1390650"/>
            <a:ext cx="5003800" cy="3752850"/>
          </a:xfrm>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5"/>
          </p:nvPr>
        </p:nvSpPr>
        <p:spPr/>
        <p:txBody>
          <a:bodyPr/>
          <a:lstStyle/>
          <a:p>
            <a:pPr defTabSz="910102">
              <a:defRPr/>
            </a:pPr>
            <a:fld id="{C9DF3834-AE5E-4216-B825-DD970B2831FA}" type="slidenum">
              <a:rPr lang="en-GB">
                <a:solidFill>
                  <a:prstClr val="black"/>
                </a:solidFill>
                <a:latin typeface="Calibri" panose="020F0502020204030204"/>
              </a:rPr>
              <a:pPr defTabSz="910102">
                <a:defRPr/>
              </a:pPr>
              <a:t>1</a:t>
            </a:fld>
            <a:endParaRPr lang="en-GB">
              <a:solidFill>
                <a:prstClr val="black"/>
              </a:solidFill>
              <a:latin typeface="Calibri" panose="020F0502020204030204"/>
            </a:endParaRPr>
          </a:p>
        </p:txBody>
      </p:sp>
    </p:spTree>
    <p:extLst>
      <p:ext uri="{BB962C8B-B14F-4D97-AF65-F5344CB8AC3E}">
        <p14:creationId xmlns:p14="http://schemas.microsoft.com/office/powerpoint/2010/main" val="732330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2510816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9557162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D4EF5C-ACCA-445C-B1AD-01AE3BE0CCE6}" type="slidenum">
              <a:rPr lang="en-GB" smtClean="0"/>
              <a:t>7</a:t>
            </a:fld>
            <a:endParaRPr lang="en-GB" dirty="0"/>
          </a:p>
        </p:txBody>
      </p:sp>
    </p:spTree>
    <p:extLst>
      <p:ext uri="{BB962C8B-B14F-4D97-AF65-F5344CB8AC3E}">
        <p14:creationId xmlns:p14="http://schemas.microsoft.com/office/powerpoint/2010/main" val="22945727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11588052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4057142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818358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dirty="0">
              <a:solidFill>
                <a:prstClr val="black"/>
              </a:solidFill>
            </a:endParaRPr>
          </a:p>
        </p:txBody>
      </p:sp>
    </p:spTree>
    <p:extLst>
      <p:ext uri="{BB962C8B-B14F-4D97-AF65-F5344CB8AC3E}">
        <p14:creationId xmlns:p14="http://schemas.microsoft.com/office/powerpoint/2010/main" val="619517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37085673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40580464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38390190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4281863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3531720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5980965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22</a:t>
            </a:fld>
            <a:endParaRPr lang="en-GB" dirty="0">
              <a:solidFill>
                <a:prstClr val="black"/>
              </a:solidFill>
            </a:endParaRPr>
          </a:p>
        </p:txBody>
      </p:sp>
    </p:spTree>
    <p:extLst>
      <p:ext uri="{BB962C8B-B14F-4D97-AF65-F5344CB8AC3E}">
        <p14:creationId xmlns:p14="http://schemas.microsoft.com/office/powerpoint/2010/main" val="27494370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23</a:t>
            </a:fld>
            <a:endParaRPr lang="en-GB" dirty="0">
              <a:solidFill>
                <a:prstClr val="black"/>
              </a:solidFill>
            </a:endParaRPr>
          </a:p>
        </p:txBody>
      </p:sp>
    </p:spTree>
    <p:extLst>
      <p:ext uri="{BB962C8B-B14F-4D97-AF65-F5344CB8AC3E}">
        <p14:creationId xmlns:p14="http://schemas.microsoft.com/office/powerpoint/2010/main" val="21096812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77863" y="1390650"/>
            <a:ext cx="5003800" cy="3752850"/>
          </a:xfrm>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5"/>
          </p:nvPr>
        </p:nvSpPr>
        <p:spPr/>
        <p:txBody>
          <a:bodyPr/>
          <a:lstStyle/>
          <a:p>
            <a:pPr defTabSz="910102">
              <a:defRPr/>
            </a:pPr>
            <a:fld id="{C9DF3834-AE5E-4216-B825-DD970B2831FA}" type="slidenum">
              <a:rPr lang="en-GB">
                <a:solidFill>
                  <a:prstClr val="black"/>
                </a:solidFill>
                <a:latin typeface="Calibri" panose="020F0502020204030204"/>
              </a:rPr>
              <a:pPr defTabSz="910102">
                <a:defRPr/>
              </a:pPr>
              <a:t>24</a:t>
            </a:fld>
            <a:endParaRPr lang="en-GB">
              <a:solidFill>
                <a:prstClr val="black"/>
              </a:solidFill>
              <a:latin typeface="Calibri" panose="020F0502020204030204"/>
            </a:endParaRPr>
          </a:p>
        </p:txBody>
      </p:sp>
    </p:spTree>
    <p:extLst>
      <p:ext uri="{BB962C8B-B14F-4D97-AF65-F5344CB8AC3E}">
        <p14:creationId xmlns:p14="http://schemas.microsoft.com/office/powerpoint/2010/main" val="10849219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An informing</a:t>
            </a:r>
            <a:r>
              <a:rPr lang="en-GB" baseline="0" dirty="0"/>
              <a:t> backdrop to the debates between Du Bois and Washington was not just the expansion of the United States’ industrial economy, but also the nation’s territorial expansion – first through the conquest and settlement of lands in the American West from Native American Indians; and second through the acquisition of territories in the Pacific and the Caribbean.</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The latter took place over several decades, reaching a crescendo with the 1898 Spanish-American War, when the United States annexed colonial territories from the decrepit Spanish Empire in Guam, Puerto Rico and the Philippines – while also gaining virtual economic hegemony over Cuba</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With this the United States joined the roll call of European empires which exerted control over much of the world.</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The turn of the 20</a:t>
            </a:r>
            <a:r>
              <a:rPr lang="en-GB" baseline="30000" dirty="0"/>
              <a:t>th</a:t>
            </a:r>
            <a:r>
              <a:rPr lang="en-GB" baseline="0" dirty="0"/>
              <a:t> century, moreover, was a time when western empires were vastly increasing their colonial possessions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The era referred to as New Imperialism was also the age of the so-called ‘Scramble for Africa’ in which European powers essentially divvied up the continent between themselves – CLICK TO NEXT SLIDE BRIEFLY</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The process of cementing the colonial boundaries was initiated by the 1884-85 Berlin Conference. </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Convened to mediate territorial disputes in Africa generally, but specifically called at behest of Belgian monarch King Leopold regime to sure up his personal claim to the territories that would become Congo in central Africa</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The era also saw a hardening of racial ideology, with the application of Social Darwinist thought and racial pseudoscience to justify white superiority over peoples of colour, with Caucasians perceived as the most evolved and ‘fittest’ within a hierarchy of different ethnic groups.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A sense of necessity and inevitability of Anglo-Saxon rule – as encapsulated by Rudyard Kipling’s famous line ‘The White Man's Burden’ – a phrase first coined in a poem celebrating US victory in the Spanish-American War</a:t>
            </a:r>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26</a:t>
            </a:fld>
            <a:endParaRPr lang="en-GB" dirty="0"/>
          </a:p>
        </p:txBody>
      </p:sp>
    </p:spTree>
    <p:extLst>
      <p:ext uri="{BB962C8B-B14F-4D97-AF65-F5344CB8AC3E}">
        <p14:creationId xmlns:p14="http://schemas.microsoft.com/office/powerpoint/2010/main" val="32774013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27</a:t>
            </a:fld>
            <a:endParaRPr lang="en-GB"/>
          </a:p>
        </p:txBody>
      </p:sp>
    </p:spTree>
    <p:extLst>
      <p:ext uri="{BB962C8B-B14F-4D97-AF65-F5344CB8AC3E}">
        <p14:creationId xmlns:p14="http://schemas.microsoft.com/office/powerpoint/2010/main" val="23151367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Our</a:t>
            </a:r>
            <a:r>
              <a:rPr lang="en-GB" baseline="0" dirty="0"/>
              <a:t> titular theme for this lecture, Pan-Africanism, was moulded in response to the emergence and solidification of the </a:t>
            </a:r>
            <a:r>
              <a:rPr lang="en-GB" baseline="0" dirty="0" err="1"/>
              <a:t>Euroamerican</a:t>
            </a:r>
            <a:r>
              <a:rPr lang="en-GB" baseline="0" dirty="0"/>
              <a:t> empire.</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People of colour sought to carve out a place for themselves in this global order in various ways – and increasingly looked to solutions that transcended individual national or colonial borders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Aided by the improved communications of the late 19</a:t>
            </a:r>
            <a:r>
              <a:rPr lang="en-GB" baseline="30000" dirty="0"/>
              <a:t>th</a:t>
            </a:r>
            <a:r>
              <a:rPr lang="en-GB" baseline="0" dirty="0"/>
              <a:t> century. Photography, radio, steamships, newspapers and telegraphs allowed more interconnectivity between different continents, and an increase awareness of shared experiences and grievances</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One practical outcome</a:t>
            </a:r>
            <a:r>
              <a:rPr lang="en-GB" baseline="0" dirty="0"/>
              <a:t> was the convening of the First Pan-African conference in July 1900 London with the purpose, as it says on this invitation, of “discussing …”</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28</a:t>
            </a:fld>
            <a:endParaRPr lang="en-GB"/>
          </a:p>
        </p:txBody>
      </p:sp>
    </p:spTree>
    <p:extLst>
      <p:ext uri="{BB962C8B-B14F-4D97-AF65-F5344CB8AC3E}">
        <p14:creationId xmlns:p14="http://schemas.microsoft.com/office/powerpoint/2010/main" val="1682562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The conference was organised by lawyer </a:t>
            </a:r>
            <a:r>
              <a:rPr lang="en-GB" baseline="0" dirty="0"/>
              <a:t>Henry Sylvester Williams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While Williams did not go onto become a  major political figure domestically or internationally, his biography underscores the mobility and interconnectivity that typified the lives of many Pan-Africanists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Williams grew up in the Caribbean, becoming a teacher in Trinidad, and mixing with the island’s middle-class black intelligentsia</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He then studies law student in Canada, before moving to Britain and training for the bar at </a:t>
            </a:r>
            <a:r>
              <a:rPr lang="en-GB" baseline="0" dirty="0" err="1"/>
              <a:t>Gray’s</a:t>
            </a:r>
            <a:r>
              <a:rPr lang="en-GB" baseline="0" dirty="0"/>
              <a:t> Inn, London,</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Upon graduation, Williams went onto become the first black lawyer in the Cape Colony, although he only stayed a few years , largely because of his dissatisfaction with the emerging system of racial segregation that would characterise South African society for most of the next century</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29</a:t>
            </a:fld>
            <a:endParaRPr lang="en-GB"/>
          </a:p>
        </p:txBody>
      </p:sp>
    </p:spTree>
    <p:extLst>
      <p:ext uri="{BB962C8B-B14F-4D97-AF65-F5344CB8AC3E}">
        <p14:creationId xmlns:p14="http://schemas.microsoft.com/office/powerpoint/2010/main" val="5807871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Williams</a:t>
            </a:r>
            <a:r>
              <a:rPr lang="en-GB" baseline="0" dirty="0"/>
              <a:t> was successful in encouraging a diverse set of luminaries to the Pan-African Conference</a:t>
            </a:r>
          </a:p>
          <a:p>
            <a:pPr marL="170644" indent="-170644" defTabSz="910102">
              <a:buFont typeface="Arial" panose="020B0604020202020204" pitchFamily="34" charset="0"/>
              <a:buChar char="•"/>
              <a:defRPr/>
            </a:pPr>
            <a:endParaRPr lang="en-GB" dirty="0"/>
          </a:p>
          <a:p>
            <a:pPr marL="170644" indent="-170644" defTabSz="910102">
              <a:buFont typeface="Arial" panose="020B0604020202020204" pitchFamily="34" charset="0"/>
              <a:buChar char="•"/>
              <a:defRPr/>
            </a:pPr>
            <a:r>
              <a:rPr lang="en-GB" dirty="0"/>
              <a:t>Delegates appeared representing United States, Canada, Ethiopia, Haiti, Liberia, Sierra Leone, Gold Coast (Ghana) and British West </a:t>
            </a:r>
            <a:r>
              <a:rPr lang="en-GB" dirty="0" err="1"/>
              <a:t>lndies</a:t>
            </a:r>
            <a:r>
              <a:rPr lang="en-GB" dirty="0"/>
              <a:t>.</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In</a:t>
            </a:r>
            <a:r>
              <a:rPr lang="en-GB" baseline="0" dirty="0"/>
              <a:t> particular, he did a good job of attracting notable African Americans to attend, including Du Bois and fellow alumni of Fisk University James Nathan Calloway – one of Washington’s protégés at the Tuskegee Institute</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There were also several African American musicians at the conference, including the director of the Fisk Jubilee Singers – a touring troupe who, over the course of several decades, did much to popularise African American spiritual songs to a European audience (something Du Bois discusses in the final chapter of </a:t>
            </a:r>
            <a:r>
              <a:rPr lang="en-GB" i="1" baseline="0" dirty="0"/>
              <a:t>Souls of Black Folk</a:t>
            </a:r>
            <a:r>
              <a:rPr lang="en-GB" i="0" baseline="0" dirty="0"/>
              <a:t>).</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30</a:t>
            </a:fld>
            <a:endParaRPr lang="en-GB"/>
          </a:p>
        </p:txBody>
      </p:sp>
    </p:spTree>
    <p:extLst>
      <p:ext uri="{BB962C8B-B14F-4D97-AF65-F5344CB8AC3E}">
        <p14:creationId xmlns:p14="http://schemas.microsoft.com/office/powerpoint/2010/main" val="18372339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Williams</a:t>
            </a:r>
            <a:r>
              <a:rPr lang="en-GB" baseline="0" dirty="0"/>
              <a:t> was aided in this regard by Booker T Washington, who he had met during the American’s tour of Europe in 1899</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Washington responded positively to the Williams’ plans to hold a conference, writing this favourable notice which appeared in African American newspapers.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Beginning by speaking of how African, West Indian and African American people converged in London, Washington comments …</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Pan-African conference also conceived as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baseline="0" dirty="0"/>
          </a:p>
          <a:p>
            <a:pPr marL="170644" indent="-170644" defTabSz="910102">
              <a:buFont typeface="Arial" panose="020B0604020202020204" pitchFamily="34" charset="0"/>
              <a:buChar char="•"/>
              <a:defRPr/>
            </a:pPr>
            <a:r>
              <a:rPr lang="en-GB" dirty="0"/>
              <a:t>In</a:t>
            </a:r>
            <a:r>
              <a:rPr lang="en-GB" baseline="0" dirty="0"/>
              <a:t> other regards, </a:t>
            </a:r>
            <a:r>
              <a:rPr lang="en-GB" dirty="0"/>
              <a:t>Washington, had an </a:t>
            </a:r>
            <a:r>
              <a:rPr lang="en-GB" baseline="0" dirty="0"/>
              <a:t>ambivalent relationship towards Pan-Africanism. Whilst he was a keen supporter of the </a:t>
            </a:r>
            <a:r>
              <a:rPr lang="en-GB" baseline="0" dirty="0" err="1"/>
              <a:t>maintence</a:t>
            </a:r>
            <a:r>
              <a:rPr lang="en-GB" baseline="0" dirty="0"/>
              <a:t> of Liberian independence and involved in Congo Reform movements, he was not immune to the prejudices of western society</a:t>
            </a:r>
          </a:p>
          <a:p>
            <a:pPr marL="170644" indent="-170644" defTabSz="910102">
              <a:buFont typeface="Arial" panose="020B0604020202020204" pitchFamily="34" charset="0"/>
              <a:buChar char="•"/>
              <a:defRPr/>
            </a:pPr>
            <a:endParaRPr lang="en-GB" baseline="0" dirty="0"/>
          </a:p>
          <a:p>
            <a:pPr marL="170644" indent="-170644" defTabSz="910102">
              <a:buFont typeface="Arial" panose="020B0604020202020204" pitchFamily="34" charset="0"/>
              <a:buChar char="•"/>
              <a:defRPr/>
            </a:pPr>
            <a:r>
              <a:rPr lang="en-GB" baseline="0" dirty="0"/>
              <a:t>Like many black Americans, Washington actually had a somewhat condescending attitude towards Africa and Africans. Note here how he was “surprised by the strong intellectual mould of Africans and West Indians” who he met in London</a:t>
            </a:r>
          </a:p>
          <a:p>
            <a:pPr marL="170644" indent="-170644" defTabSz="910102">
              <a:buFont typeface="Arial" panose="020B0604020202020204" pitchFamily="34" charset="0"/>
              <a:buChar char="•"/>
              <a:defRPr/>
            </a:pPr>
            <a:endParaRPr lang="en-GB" baseline="0"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31</a:t>
            </a:fld>
            <a:endParaRPr lang="en-GB"/>
          </a:p>
        </p:txBody>
      </p:sp>
    </p:spTree>
    <p:extLst>
      <p:ext uri="{BB962C8B-B14F-4D97-AF65-F5344CB8AC3E}">
        <p14:creationId xmlns:p14="http://schemas.microsoft.com/office/powerpoint/2010/main" val="34195684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defTabSz="910102">
              <a:buFont typeface="Arial" panose="020B0604020202020204" pitchFamily="34" charset="0"/>
              <a:buChar char="•"/>
              <a:defRPr/>
            </a:pPr>
            <a:r>
              <a:rPr lang="en-GB" baseline="0" dirty="0"/>
              <a:t>Indeed, Washington’s Tuskegee Institute was later involved in a colonial endeavour in Africa</a:t>
            </a:r>
          </a:p>
          <a:p>
            <a:pPr marL="170644" indent="-170644" defTabSz="910102">
              <a:buFont typeface="Arial" panose="020B0604020202020204" pitchFamily="34" charset="0"/>
              <a:buChar char="•"/>
              <a:defRPr/>
            </a:pPr>
            <a:endParaRPr lang="en-GB" baseline="0" dirty="0"/>
          </a:p>
          <a:p>
            <a:pPr marL="170644" indent="-170644">
              <a:buFont typeface="Arial" panose="020B0604020202020204" pitchFamily="34" charset="0"/>
              <a:buChar char="•"/>
            </a:pPr>
            <a:r>
              <a:rPr lang="en-GB" dirty="0"/>
              <a:t>In 1900, at request of the German empire, Washington’s Tuskegee Institute sent agricultural experts to the Togoland Protectorate –</a:t>
            </a:r>
            <a:r>
              <a:rPr lang="en-GB" baseline="0" dirty="0"/>
              <a:t> which had been established circa the Berlin Conference in 1884</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Was an acknowledgement in many ways of the educational and practical successes of the Tuskegee ethos</a:t>
            </a:r>
          </a:p>
          <a:p>
            <a:pPr marL="170644" indent="-170644">
              <a:buFont typeface="Arial" panose="020B0604020202020204" pitchFamily="34" charset="0"/>
              <a:buChar char="•"/>
            </a:pPr>
            <a:endParaRPr lang="en-GB" baseline="0" dirty="0"/>
          </a:p>
          <a:p>
            <a:pPr marL="170644" indent="-170644" defTabSz="910102">
              <a:buFont typeface="Arial" panose="020B0604020202020204" pitchFamily="34" charset="0"/>
              <a:buChar char="•"/>
              <a:defRPr/>
            </a:pPr>
            <a:r>
              <a:rPr lang="en-GB" dirty="0"/>
              <a:t>The aim to set up cotton plantations in West Africa based on model of US south, using African American expertise and skills</a:t>
            </a:r>
          </a:p>
          <a:p>
            <a:pPr marL="170644" indent="-170644" defTabSz="910102">
              <a:buFont typeface="Arial" panose="020B0604020202020204" pitchFamily="34" charset="0"/>
              <a:buChar char="•"/>
              <a:defRPr/>
            </a:pPr>
            <a:endParaRPr lang="en-GB" dirty="0"/>
          </a:p>
          <a:p>
            <a:pPr marL="170644" indent="-170644" defTabSz="910102">
              <a:buFont typeface="Arial" panose="020B0604020202020204" pitchFamily="34" charset="0"/>
              <a:buChar char="•"/>
              <a:defRPr/>
            </a:pPr>
            <a:r>
              <a:rPr lang="en-GB" dirty="0"/>
              <a:t>So</a:t>
            </a:r>
            <a:r>
              <a:rPr lang="en-GB" baseline="0" dirty="0"/>
              <a:t> Washington certainly </a:t>
            </a:r>
            <a:r>
              <a:rPr lang="en-GB" b="1" baseline="0" dirty="0"/>
              <a:t>was </a:t>
            </a:r>
            <a:r>
              <a:rPr lang="en-GB" b="0" baseline="0" dirty="0"/>
              <a:t>interested in the fortunes of Africa, but in a somewhat paternalistic way. The broad idea was that it was the duty of African Americans, as representatives of what was thought to be the civilised world, to go and educate and instruct the indigenous people of Africa.</a:t>
            </a:r>
          </a:p>
          <a:p>
            <a:pPr marL="170644" indent="-170644" defTabSz="910102">
              <a:buFont typeface="Arial" panose="020B0604020202020204" pitchFamily="34" charset="0"/>
              <a:buChar char="•"/>
              <a:defRPr/>
            </a:pPr>
            <a:endParaRPr lang="en-GB" b="0" baseline="0" dirty="0"/>
          </a:p>
          <a:p>
            <a:pPr marL="170644" indent="-170644" defTabSz="910102">
              <a:buFont typeface="Arial" panose="020B0604020202020204" pitchFamily="34" charset="0"/>
              <a:buChar char="•"/>
              <a:defRPr/>
            </a:pPr>
            <a:endParaRPr lang="en-GB" dirty="0"/>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32</a:t>
            </a:fld>
            <a:endParaRPr lang="en-GB"/>
          </a:p>
        </p:txBody>
      </p:sp>
    </p:spTree>
    <p:extLst>
      <p:ext uri="{BB962C8B-B14F-4D97-AF65-F5344CB8AC3E}">
        <p14:creationId xmlns:p14="http://schemas.microsoft.com/office/powerpoint/2010/main" val="18310350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This</a:t>
            </a:r>
            <a:r>
              <a:rPr lang="en-GB" baseline="0" dirty="0"/>
              <a:t> marks yet another distinction between Washington and Du Bois.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Du Bois was far less equivocal in his support for pan-Africanism – which is hardly surprising given that he was one of the key thinkers in establishing Pan-Africanism as a workable political ethos.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To demonstrate this, it is worth quoting at length a speech Du Bois made at the 1900 conference, which in many ways can be read as a manifesto for pan-Africanism as a whole – and which contains ideas which went onto inform </a:t>
            </a:r>
            <a:r>
              <a:rPr lang="en-GB" i="1" baseline="0" dirty="0"/>
              <a:t>Souls of Black Folk</a:t>
            </a: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Entitled ‘To the Nations of the World,’ Du Bois beg</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33</a:t>
            </a:fld>
            <a:endParaRPr lang="en-GB"/>
          </a:p>
        </p:txBody>
      </p:sp>
    </p:spTree>
    <p:extLst>
      <p:ext uri="{BB962C8B-B14F-4D97-AF65-F5344CB8AC3E}">
        <p14:creationId xmlns:p14="http://schemas.microsoft.com/office/powerpoint/2010/main" val="16736606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i="0" dirty="0"/>
              <a:t>Still,</a:t>
            </a:r>
            <a:r>
              <a:rPr lang="en-GB" i="0" baseline="0" dirty="0"/>
              <a:t> having made this bold introductory statement, later passages of the speech evoked similar prejudices as those detectable n Washington.</a:t>
            </a:r>
          </a:p>
          <a:p>
            <a:pPr marL="170644" indent="-170644">
              <a:buFont typeface="Arial" panose="020B0604020202020204" pitchFamily="34" charset="0"/>
              <a:buChar char="•"/>
            </a:pPr>
            <a:endParaRPr lang="en-GB" i="0" baseline="0" dirty="0"/>
          </a:p>
          <a:p>
            <a:pPr marL="170644" indent="-170644">
              <a:buFont typeface="Arial" panose="020B0604020202020204" pitchFamily="34" charset="0"/>
              <a:buChar char="•"/>
            </a:pPr>
            <a:r>
              <a:rPr lang="en-GB" i="0" baseline="0" dirty="0"/>
              <a:t>A man of his time, Du Bois did belief in a hierarchy of civilisations: “</a:t>
            </a:r>
            <a:r>
              <a:rPr lang="en-GB" dirty="0"/>
              <a:t>To be sure, the darker races are today the least advanced in culture according to European standards.”</a:t>
            </a:r>
          </a:p>
          <a:p>
            <a:pPr marL="170644" indent="-170644">
              <a:buFont typeface="Arial" panose="020B0604020202020204" pitchFamily="34" charset="0"/>
              <a:buChar char="•"/>
            </a:pPr>
            <a:endParaRPr lang="en-GB" i="0" baseline="0" dirty="0"/>
          </a:p>
          <a:p>
            <a:pPr marL="170644" indent="-170644">
              <a:buFont typeface="Arial" panose="020B0604020202020204" pitchFamily="34" charset="0"/>
              <a:buChar char="•"/>
            </a:pPr>
            <a:r>
              <a:rPr lang="en-GB" i="0" baseline="0" dirty="0"/>
              <a:t>However, this hierarchy was not Du Bois, reflected inevitable, citing various historical – and contemporary – examples of black excellence which refuted the presumption innate white racial superiority.</a:t>
            </a:r>
          </a:p>
          <a:p>
            <a:pPr marL="170644" indent="-170644">
              <a:buFont typeface="Arial" panose="020B0604020202020204" pitchFamily="34" charset="0"/>
              <a:buChar char="•"/>
            </a:pPr>
            <a:endParaRPr lang="en-GB" i="0" baseline="0" dirty="0"/>
          </a:p>
          <a:p>
            <a:pPr marL="170644" indent="-170644" defTabSz="910102">
              <a:buFont typeface="Arial" panose="020B0604020202020204" pitchFamily="34" charset="0"/>
              <a:buChar char="•"/>
              <a:defRPr/>
            </a:pPr>
            <a:r>
              <a:rPr lang="en-GB" i="0" baseline="0" dirty="0"/>
              <a:t>The African diaspora, essentially needed to be given proper opportunities to develop in the image of the West: “</a:t>
            </a:r>
            <a:r>
              <a:rPr lang="en-GB" dirty="0"/>
              <a:t>“ </a:t>
            </a:r>
          </a:p>
          <a:p>
            <a:pPr marL="170644" indent="-170644" defTabSz="910102">
              <a:buFont typeface="Arial" panose="020B0604020202020204" pitchFamily="34" charset="0"/>
              <a:buChar char="•"/>
              <a:defRPr/>
            </a:pPr>
            <a:endParaRPr lang="en-GB" dirty="0"/>
          </a:p>
          <a:p>
            <a:pPr marL="170644" indent="-170644" defTabSz="910102">
              <a:buFont typeface="Arial" panose="020B0604020202020204" pitchFamily="34" charset="0"/>
              <a:buChar char="•"/>
              <a:defRPr/>
            </a:pPr>
            <a:r>
              <a:rPr lang="en-GB" dirty="0"/>
              <a:t>“… If now the world of culture bends itself towards giving Negroes and other dark men the largest and broadest opportunity for education and self-development, then this contact and influence is bound to have a beneficial effect upon the world and hasten human progress.”</a:t>
            </a:r>
            <a:endParaRPr lang="en-GB" b="1" dirty="0"/>
          </a:p>
          <a:p>
            <a:pPr marL="170644" indent="-170644">
              <a:buFont typeface="Arial" panose="020B0604020202020204" pitchFamily="34" charset="0"/>
              <a:buChar char="•"/>
            </a:pPr>
            <a:endParaRPr lang="en-GB" i="0" baseline="0" dirty="0"/>
          </a:p>
          <a:p>
            <a:pPr marL="170644" indent="-170644">
              <a:buFont typeface="Arial" panose="020B0604020202020204" pitchFamily="34" charset="0"/>
              <a:buChar char="•"/>
            </a:pPr>
            <a:endParaRPr lang="en-GB" i="0" dirty="0"/>
          </a:p>
        </p:txBody>
      </p:sp>
      <p:sp>
        <p:nvSpPr>
          <p:cNvPr id="4" name="Slide Number Placeholder 3"/>
          <p:cNvSpPr>
            <a:spLocks noGrp="1"/>
          </p:cNvSpPr>
          <p:nvPr>
            <p:ph type="sldNum" sz="quarter" idx="10"/>
          </p:nvPr>
        </p:nvSpPr>
        <p:spPr/>
        <p:txBody>
          <a:bodyPr/>
          <a:lstStyle/>
          <a:p>
            <a:fld id="{84757A61-22D0-4A9C-95FE-C6FAB330C38D}" type="slidenum">
              <a:rPr lang="en-GB" smtClean="0"/>
              <a:t>34</a:t>
            </a:fld>
            <a:endParaRPr lang="en-GB"/>
          </a:p>
        </p:txBody>
      </p:sp>
    </p:spTree>
    <p:extLst>
      <p:ext uri="{BB962C8B-B14F-4D97-AF65-F5344CB8AC3E}">
        <p14:creationId xmlns:p14="http://schemas.microsoft.com/office/powerpoint/2010/main" val="9311797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He continued to assert the collective</a:t>
            </a:r>
            <a:r>
              <a:rPr lang="en-GB" baseline="0" dirty="0"/>
              <a:t> will of delegates in these terms:</a:t>
            </a:r>
          </a:p>
          <a:p>
            <a:pPr marL="170644" indent="-170644">
              <a:buFont typeface="Arial" panose="020B0604020202020204" pitchFamily="34" charset="0"/>
              <a:buChar char="•"/>
            </a:pPr>
            <a:endParaRPr lang="en-GB" baseline="0" dirty="0"/>
          </a:p>
          <a:p>
            <a:pPr defTabSz="910102">
              <a:defRPr/>
            </a:pPr>
            <a:r>
              <a:rPr lang="en-GB" dirty="0"/>
              <a:t>“The men and women of Africa in world congress assembled, solemnly appeal: Let the world take no backward step in that slow but sure progress which has successively refused to let the spirit of class, of caste, of privilege, or of birth, debar from life, liberty and the pursuit of happiness a striving human soul. Let no </a:t>
            </a:r>
            <a:r>
              <a:rPr lang="en-GB" dirty="0" err="1"/>
              <a:t>color</a:t>
            </a:r>
            <a:r>
              <a:rPr lang="en-GB" dirty="0"/>
              <a:t> or race be a feature of distinction between white and black men, regardless of worth or ability.</a:t>
            </a:r>
          </a:p>
          <a:p>
            <a:pPr marL="170644" indent="-170644" defTabSz="910102">
              <a:buFont typeface="Arial" panose="020B0604020202020204" pitchFamily="34" charset="0"/>
              <a:buChar char="•"/>
              <a:defRPr/>
            </a:pPr>
            <a:endParaRPr lang="en-GB" dirty="0"/>
          </a:p>
          <a:p>
            <a:pPr marL="170644" indent="-170644" defTabSz="910102">
              <a:buFont typeface="Arial" panose="020B0604020202020204" pitchFamily="34" charset="0"/>
              <a:buChar char="•"/>
              <a:defRPr/>
            </a:pPr>
            <a:r>
              <a:rPr lang="en-GB" dirty="0"/>
              <a:t>A rejection of racism</a:t>
            </a:r>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35</a:t>
            </a:fld>
            <a:endParaRPr lang="en-GB"/>
          </a:p>
        </p:txBody>
      </p:sp>
    </p:spTree>
    <p:extLst>
      <p:ext uri="{BB962C8B-B14F-4D97-AF65-F5344CB8AC3E}">
        <p14:creationId xmlns:p14="http://schemas.microsoft.com/office/powerpoint/2010/main" val="11460801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And also a condemnation</a:t>
            </a:r>
            <a:r>
              <a:rPr lang="en-GB" baseline="0" dirty="0"/>
              <a:t> of the New Imperialism in Africa</a:t>
            </a:r>
            <a:endParaRPr lang="en-GB" dirty="0"/>
          </a:p>
          <a:p>
            <a:pPr defTabSz="910102">
              <a:defRPr/>
            </a:pPr>
            <a:endParaRPr lang="en-GB"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36</a:t>
            </a:fld>
            <a:endParaRPr lang="en-GB"/>
          </a:p>
        </p:txBody>
      </p:sp>
    </p:spTree>
    <p:extLst>
      <p:ext uri="{BB962C8B-B14F-4D97-AF65-F5344CB8AC3E}">
        <p14:creationId xmlns:p14="http://schemas.microsoft.com/office/powerpoint/2010/main" val="35737738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baseline="0" dirty="0"/>
              <a:t>Important to the ideology of Pan-Africanism in subsequent decades, Du Bois also insisted on the integrity – and educative potential – of the few independent nations governed by people of colour.</a:t>
            </a:r>
          </a:p>
          <a:p>
            <a:pPr marL="170644" indent="-170644">
              <a:buFont typeface="Arial" panose="020B0604020202020204" pitchFamily="34" charset="0"/>
              <a:buChar char="•"/>
            </a:pPr>
            <a:endParaRPr lang="en-GB" baseline="0" dirty="0"/>
          </a:p>
          <a:p>
            <a:r>
              <a:rPr lang="en-GB" dirty="0"/>
              <a:t>“Let the nations of the world </a:t>
            </a:r>
            <a:r>
              <a:rPr lang="en-GB" b="1" dirty="0"/>
              <a:t>respect the integrity and independence of the free Negro states of Abyssinia, Liberia, Haiti, and the rest</a:t>
            </a:r>
            <a:r>
              <a:rPr lang="en-GB" b="0" dirty="0"/>
              <a:t>”</a:t>
            </a:r>
          </a:p>
          <a:p>
            <a:endParaRPr lang="en-GB" b="0" dirty="0"/>
          </a:p>
          <a:p>
            <a:pPr marL="170644" indent="-170644">
              <a:buFont typeface="Arial" panose="020B0604020202020204" pitchFamily="34" charset="0"/>
              <a:buChar char="•"/>
            </a:pPr>
            <a:r>
              <a:rPr lang="en-GB" b="0" dirty="0"/>
              <a:t>Examples</a:t>
            </a:r>
            <a:r>
              <a:rPr lang="en-GB" b="0" baseline="0" dirty="0"/>
              <a:t> to emulated elsewhere</a:t>
            </a:r>
            <a:endParaRPr lang="en-GB" dirty="0"/>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37</a:t>
            </a:fld>
            <a:endParaRPr lang="en-GB"/>
          </a:p>
        </p:txBody>
      </p:sp>
    </p:spTree>
    <p:extLst>
      <p:ext uri="{BB962C8B-B14F-4D97-AF65-F5344CB8AC3E}">
        <p14:creationId xmlns:p14="http://schemas.microsoft.com/office/powerpoint/2010/main" val="36383355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He then called upon his home</a:t>
            </a:r>
            <a:r>
              <a:rPr lang="en-GB" baseline="0" dirty="0"/>
              <a:t> nation to live up to the ideals of earlier generations of abolitionists, namely William Lloyd Garrison and Frederick Douglass</a:t>
            </a:r>
          </a:p>
          <a:p>
            <a:pPr marL="170644" indent="-170644">
              <a:buFont typeface="Arial" panose="020B0604020202020204" pitchFamily="34" charset="0"/>
              <a:buChar char="•"/>
            </a:pPr>
            <a:r>
              <a:rPr lang="en-GB" baseline="0" dirty="0"/>
              <a:t> </a:t>
            </a:r>
          </a:p>
          <a:p>
            <a:pPr marL="170644" indent="-170644">
              <a:buFont typeface="Arial" panose="020B0604020202020204" pitchFamily="34" charset="0"/>
              <a:buChar char="•"/>
            </a:pPr>
            <a:r>
              <a:rPr lang="en-GB" baseline="0" dirty="0"/>
              <a:t>Contra Washington, Du Bois insisted on the need for the right to vote – the franchise –for African American</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Less parochially, and perhaps even more dramatically, he also called for independence for Britain’s colonial possessions</a:t>
            </a:r>
          </a:p>
          <a:p>
            <a:pPr marL="170644" indent="-170644">
              <a:buFont typeface="Arial" panose="020B0604020202020204" pitchFamily="34" charset="0"/>
              <a:buChar char="•"/>
            </a:pPr>
            <a:endParaRPr lang="en-GB" baseline="0" dirty="0"/>
          </a:p>
          <a:p>
            <a:pPr defTabSz="910102">
              <a:defRPr/>
            </a:pPr>
            <a:r>
              <a:rPr lang="en-GB" dirty="0"/>
              <a:t>“Let the British nation, the first modern champion of Negro freedom, hasten to crown the work of Wilberforce … and </a:t>
            </a:r>
            <a:r>
              <a:rPr lang="en-GB" b="1" dirty="0"/>
              <a:t>give, as soon as practicable, the rights of responsible government to the black colonies of Africa and the West Indies</a:t>
            </a:r>
            <a:r>
              <a:rPr lang="en-GB" dirty="0"/>
              <a:t>.”</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38</a:t>
            </a:fld>
            <a:endParaRPr lang="en-GB"/>
          </a:p>
        </p:txBody>
      </p:sp>
    </p:spTree>
    <p:extLst>
      <p:ext uri="{BB962C8B-B14F-4D97-AF65-F5344CB8AC3E}">
        <p14:creationId xmlns:p14="http://schemas.microsoft.com/office/powerpoint/2010/main" val="344495194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The</a:t>
            </a:r>
            <a:r>
              <a:rPr lang="en-GB" baseline="0" dirty="0"/>
              <a:t> ideas espoused by Du Bois took some time to coalesce into a concerted political movement</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It was the best part of twenty years before a comparable meeting of African diasporic people took place with the First Pan-African Congress in Paris, 1919 – Congress as opposed to Conference that is.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Set in motion a more regular set of congresses.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The location of Paris was significant for several reasons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For one thing it was a competitor to London for Du </a:t>
            </a:r>
            <a:r>
              <a:rPr lang="en-GB" baseline="0" dirty="0" err="1"/>
              <a:t>Bois’s</a:t>
            </a:r>
            <a:r>
              <a:rPr lang="en-GB" baseline="0" dirty="0"/>
              <a:t> label “metropolis of the world …”</a:t>
            </a:r>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84757A61-22D0-4A9C-95FE-C6FAB330C38D}" type="slidenum">
              <a:rPr lang="en-GB" smtClean="0"/>
              <a:t>39</a:t>
            </a:fld>
            <a:endParaRPr lang="en-GB"/>
          </a:p>
        </p:txBody>
      </p:sp>
    </p:spTree>
    <p:extLst>
      <p:ext uri="{BB962C8B-B14F-4D97-AF65-F5344CB8AC3E}">
        <p14:creationId xmlns:p14="http://schemas.microsoft.com/office/powerpoint/2010/main" val="24946192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indeed Du</a:t>
            </a:r>
            <a:r>
              <a:rPr lang="en-GB" baseline="0" dirty="0"/>
              <a:t> Bois and others’ participation at the 1900 Conference had been an offshoot of a visit to Paris.</a:t>
            </a:r>
          </a:p>
          <a:p>
            <a:endParaRPr lang="en-GB" baseline="0" dirty="0"/>
          </a:p>
          <a:p>
            <a:pPr marL="170644" indent="-170644">
              <a:buFont typeface="Arial" panose="020B0604020202020204" pitchFamily="34" charset="0"/>
              <a:buChar char="•"/>
            </a:pPr>
            <a:r>
              <a:rPr lang="en-GB" baseline="0" dirty="0"/>
              <a:t>Du Bois organiser of ...</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Paris also, as we’ll mention tomorrow, became an important destination for African American performers and exiles in the 1920s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But there was a more immediate relevance to the congress being held in Paris in 1919. ASK FOR INPUT</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40</a:t>
            </a:fld>
            <a:endParaRPr lang="en-GB"/>
          </a:p>
        </p:txBody>
      </p:sp>
    </p:spTree>
    <p:extLst>
      <p:ext uri="{BB962C8B-B14F-4D97-AF65-F5344CB8AC3E}">
        <p14:creationId xmlns:p14="http://schemas.microsoft.com/office/powerpoint/2010/main" val="63226758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41</a:t>
            </a:fld>
            <a:endParaRPr lang="en-GB"/>
          </a:p>
        </p:txBody>
      </p:sp>
    </p:spTree>
    <p:extLst>
      <p:ext uri="{BB962C8B-B14F-4D97-AF65-F5344CB8AC3E}">
        <p14:creationId xmlns:p14="http://schemas.microsoft.com/office/powerpoint/2010/main" val="41760816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Alongside the specific</a:t>
            </a:r>
            <a:r>
              <a:rPr lang="en-GB" baseline="0" dirty="0"/>
              <a:t> issue of German colonial possessions, the Congress made a more broad-ranging set of assertions which, to varying degrees, characterised pan-Africanism thereafter.</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 </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42</a:t>
            </a:fld>
            <a:endParaRPr lang="en-GB"/>
          </a:p>
        </p:txBody>
      </p:sp>
    </p:spTree>
    <p:extLst>
      <p:ext uri="{BB962C8B-B14F-4D97-AF65-F5344CB8AC3E}">
        <p14:creationId xmlns:p14="http://schemas.microsoft.com/office/powerpoint/2010/main" val="64681552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Lastly,</a:t>
            </a:r>
            <a:r>
              <a:rPr lang="en-GB" baseline="0" dirty="0"/>
              <a:t> s</a:t>
            </a:r>
            <a:r>
              <a:rPr lang="en-GB" dirty="0"/>
              <a:t>elf-government</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But note here even a tinge of hesitancy (“</a:t>
            </a:r>
            <a:r>
              <a:rPr lang="en-GB" b="1" dirty="0">
                <a:solidFill>
                  <a:srgbClr val="FF0000"/>
                </a:solidFill>
              </a:rPr>
              <a:t>as far as their development permits …</a:t>
            </a:r>
            <a:r>
              <a:rPr lang="en-GB" dirty="0">
                <a:solidFill>
                  <a:srgbClr val="FF0000"/>
                </a:solidFill>
              </a:rPr>
              <a:t>as education and experience proceeds to the higher offices of State”</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43</a:t>
            </a:fld>
            <a:endParaRPr lang="en-GB"/>
          </a:p>
        </p:txBody>
      </p:sp>
    </p:spTree>
    <p:extLst>
      <p:ext uri="{BB962C8B-B14F-4D97-AF65-F5344CB8AC3E}">
        <p14:creationId xmlns:p14="http://schemas.microsoft.com/office/powerpoint/2010/main" val="319730180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Such gradualism</a:t>
            </a:r>
            <a:r>
              <a:rPr lang="en-GB" baseline="0" dirty="0"/>
              <a:t> had little appeal to the other key Pan-African leader to emerge in the 1910s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Marcus Garvey had already began to make an impact in the Caribbean and the United States by the time of the first </a:t>
            </a:r>
            <a:r>
              <a:rPr lang="en-GB" baseline="0" dirty="0" err="1"/>
              <a:t>Congrees</a:t>
            </a: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Garvey is another exemplary Black Atlantic figure: a Jamaican by birth and attitude, his rise to prominence came while living in New York circa the era we’ll discuss tomorrow: the Harlem Renaissance</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He became something of an enemy of the state in the US, eventually being deported to Jamaica after a spell in prison, before living out his final years in London</a:t>
            </a:r>
          </a:p>
          <a:p>
            <a:pPr marL="170644" indent="-170644">
              <a:buFont typeface="Arial" panose="020B0604020202020204" pitchFamily="34" charset="0"/>
              <a:buChar char="•"/>
            </a:pPr>
            <a:endParaRPr lang="en-GB" baseline="0" dirty="0"/>
          </a:p>
          <a:p>
            <a:pPr marL="341288" indent="-341288" algn="just">
              <a:buFont typeface="Arial" panose="020B0604020202020204" pitchFamily="34" charset="0"/>
              <a:buChar char="•"/>
            </a:pPr>
            <a:r>
              <a:rPr lang="en-GB" sz="2000" dirty="0">
                <a:solidFill>
                  <a:prstClr val="black"/>
                </a:solidFill>
              </a:rPr>
              <a:t>Est. Universal Negro Improvement Association (UNIA), 1914:</a:t>
            </a:r>
          </a:p>
          <a:p>
            <a:pPr marL="796340" lvl="1" indent="-341288" algn="just">
              <a:buFontTx/>
              <a:buChar char="-"/>
            </a:pPr>
            <a:r>
              <a:rPr lang="en-GB" sz="2000" dirty="0">
                <a:solidFill>
                  <a:prstClr val="black"/>
                </a:solidFill>
              </a:rPr>
              <a:t>Self-help (e.g. Black Cross Nurses)</a:t>
            </a:r>
          </a:p>
          <a:p>
            <a:pPr marL="796340" lvl="1" indent="-341288" algn="just">
              <a:buFontTx/>
              <a:buChar char="-"/>
            </a:pPr>
            <a:r>
              <a:rPr lang="en-GB" sz="2000" dirty="0">
                <a:solidFill>
                  <a:prstClr val="black"/>
                </a:solidFill>
              </a:rPr>
              <a:t>Self-sufficiency (Black Star Line, 1919−1922)</a:t>
            </a:r>
          </a:p>
          <a:p>
            <a:pPr marL="170644" indent="-170644">
              <a:buFont typeface="Arial" panose="020B0604020202020204" pitchFamily="34" charset="0"/>
              <a:buChar char="•"/>
            </a:pPr>
            <a:endParaRPr lang="en-GB" baseline="0" dirty="0"/>
          </a:p>
          <a:p>
            <a:pPr marL="170644" indent="-170644" defTabSz="910102">
              <a:buFont typeface="Arial" panose="020B0604020202020204" pitchFamily="34" charset="0"/>
              <a:buChar char="•"/>
              <a:defRPr/>
            </a:pPr>
            <a:r>
              <a:rPr lang="en-GB" baseline="0" dirty="0"/>
              <a:t>One of the reasons Garvey’s reputation became long-lasting was because of his status as a prophet within the Rastafari faith … s</a:t>
            </a:r>
            <a:r>
              <a:rPr lang="en-GB" dirty="0">
                <a:solidFill>
                  <a:prstClr val="black"/>
                </a:solidFill>
              </a:rPr>
              <a:t>aid to have predicted coronation of Ethiopian Emperor Haile Selassie [</a:t>
            </a:r>
            <a:r>
              <a:rPr lang="en-GB" dirty="0" err="1">
                <a:solidFill>
                  <a:prstClr val="black"/>
                </a:solidFill>
              </a:rPr>
              <a:t>Ras</a:t>
            </a:r>
            <a:r>
              <a:rPr lang="en-GB" dirty="0">
                <a:solidFill>
                  <a:prstClr val="black"/>
                </a:solidFill>
              </a:rPr>
              <a:t> </a:t>
            </a:r>
            <a:r>
              <a:rPr lang="en-GB" dirty="0" err="1">
                <a:solidFill>
                  <a:prstClr val="black"/>
                </a:solidFill>
              </a:rPr>
              <a:t>Tafari</a:t>
            </a:r>
            <a:r>
              <a:rPr lang="en-GB" dirty="0">
                <a:solidFill>
                  <a:prstClr val="black"/>
                </a:solidFill>
              </a:rPr>
              <a:t>])</a:t>
            </a:r>
          </a:p>
          <a:p>
            <a:pPr marL="170644" indent="-170644" defTabSz="910102">
              <a:buFont typeface="Arial" panose="020B0604020202020204" pitchFamily="34" charset="0"/>
              <a:buChar char="•"/>
              <a:defRPr/>
            </a:pPr>
            <a:endParaRPr lang="en-GB" dirty="0">
              <a:solidFill>
                <a:prstClr val="black"/>
              </a:solidFill>
            </a:endParaRPr>
          </a:p>
          <a:p>
            <a:pPr marL="170644" indent="-170644" defTabSz="910102">
              <a:buFont typeface="Arial" panose="020B0604020202020204" pitchFamily="34" charset="0"/>
              <a:buChar char="•"/>
              <a:defRPr/>
            </a:pPr>
            <a:r>
              <a:rPr lang="en-GB" dirty="0">
                <a:solidFill>
                  <a:prstClr val="black"/>
                </a:solidFill>
              </a:rPr>
              <a:t>His interest in Ethiopia was indicative of a broader interest in going ‘back to Africa’ – symbolically and literally in some instances</a:t>
            </a:r>
          </a:p>
          <a:p>
            <a:pPr marL="170644" indent="-170644" defTabSz="910102">
              <a:buFont typeface="Arial" panose="020B0604020202020204" pitchFamily="34" charset="0"/>
              <a:buChar char="•"/>
              <a:defRPr/>
            </a:pPr>
            <a:endParaRPr lang="en-GB" dirty="0">
              <a:solidFill>
                <a:prstClr val="black"/>
              </a:solidFill>
            </a:endParaRPr>
          </a:p>
          <a:p>
            <a:pPr marL="170644" indent="-170644" defTabSz="910102">
              <a:buFont typeface="Arial" panose="020B0604020202020204" pitchFamily="34" charset="0"/>
              <a:buChar char="•"/>
              <a:defRPr/>
            </a:pPr>
            <a:r>
              <a:rPr lang="en-GB" dirty="0">
                <a:solidFill>
                  <a:prstClr val="black"/>
                </a:solidFill>
              </a:rPr>
              <a:t>Zionism – deliverance for former slaves and a chosen people</a:t>
            </a:r>
          </a:p>
          <a:p>
            <a:pPr marL="170644" indent="-170644" defTabSz="910102">
              <a:buFont typeface="Arial" panose="020B0604020202020204" pitchFamily="34" charset="0"/>
              <a:buChar char="•"/>
              <a:defRPr/>
            </a:pPr>
            <a:endParaRPr lang="en-GB" dirty="0">
              <a:solidFill>
                <a:prstClr val="black"/>
              </a:solidFill>
            </a:endParaRPr>
          </a:p>
          <a:p>
            <a:pPr marL="170644" indent="-170644" defTabSz="910102">
              <a:buFont typeface="Arial" panose="020B0604020202020204" pitchFamily="34" charset="0"/>
              <a:buChar char="•"/>
              <a:defRPr/>
            </a:pPr>
            <a:r>
              <a:rPr lang="en-GB" dirty="0">
                <a:solidFill>
                  <a:prstClr val="black"/>
                </a:solidFill>
              </a:rPr>
              <a:t>Need for African and black independence and solidarity – as a unified collective, rather than dispersed across individual nations. </a:t>
            </a:r>
          </a:p>
          <a:p>
            <a:pPr marL="170644" indent="-170644" defTabSz="910102">
              <a:buFont typeface="Arial" panose="020B0604020202020204" pitchFamily="34" charset="0"/>
              <a:buChar char="•"/>
              <a:defRPr/>
            </a:pPr>
            <a:endParaRPr lang="en-GB" dirty="0">
              <a:solidFill>
                <a:prstClr val="black"/>
              </a:solidFill>
            </a:endParaRPr>
          </a:p>
          <a:p>
            <a:pPr marL="170644" indent="-170644" defTabSz="910102">
              <a:buFont typeface="Arial" panose="020B0604020202020204" pitchFamily="34" charset="0"/>
              <a:buChar char="•"/>
              <a:defRPr/>
            </a:pPr>
            <a:r>
              <a:rPr lang="en-GB" dirty="0">
                <a:solidFill>
                  <a:prstClr val="black"/>
                </a:solidFill>
              </a:rPr>
              <a:t>Sometimes referred to as black nationalism …</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baseline="0"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44</a:t>
            </a:fld>
            <a:endParaRPr lang="en-GB" dirty="0">
              <a:solidFill>
                <a:prstClr val="black"/>
              </a:solidFill>
            </a:endParaRPr>
          </a:p>
        </p:txBody>
      </p:sp>
    </p:spTree>
    <p:extLst>
      <p:ext uri="{BB962C8B-B14F-4D97-AF65-F5344CB8AC3E}">
        <p14:creationId xmlns:p14="http://schemas.microsoft.com/office/powerpoint/2010/main" val="270183401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as is exemplified by the</a:t>
            </a:r>
            <a:r>
              <a:rPr lang="en-GB" baseline="0" dirty="0"/>
              <a:t> fact that the UNIA issued its own national anthem and its flag.</a:t>
            </a:r>
          </a:p>
          <a:p>
            <a:endParaRPr lang="en-GB" baseline="0" dirty="0"/>
          </a:p>
          <a:p>
            <a:r>
              <a:rPr lang="en-GB" dirty="0"/>
              <a:t>Catechism?</a:t>
            </a:r>
          </a:p>
          <a:p>
            <a:endParaRPr lang="en-GB" dirty="0"/>
          </a:p>
          <a:p>
            <a:r>
              <a:rPr lang="en-GB" dirty="0"/>
              <a:t>sums up key beliefs</a:t>
            </a:r>
            <a:r>
              <a:rPr lang="en-GB" baseline="0" dirty="0"/>
              <a:t> in a way that can be easily understood and recited.</a:t>
            </a:r>
          </a:p>
          <a:p>
            <a:endParaRPr lang="en-GB" baseline="0" dirty="0"/>
          </a:p>
          <a:p>
            <a:pPr marL="170644" indent="-170644">
              <a:buFont typeface="Arial" panose="020B0604020202020204" pitchFamily="34" charset="0"/>
              <a:buChar char="•"/>
            </a:pPr>
            <a:r>
              <a:rPr lang="en-GB" baseline="0" dirty="0"/>
              <a:t>The UNIA was on the radical wing of the Pan-African movement, and Garvey did not live to see the growth in popularity of his credo in the second half of the 20</a:t>
            </a:r>
            <a:r>
              <a:rPr lang="en-GB" baseline="30000" dirty="0"/>
              <a:t>th</a:t>
            </a:r>
            <a:r>
              <a:rPr lang="en-GB" baseline="0" dirty="0"/>
              <a:t> century, dying in 1940.</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45</a:t>
            </a:fld>
            <a:endParaRPr lang="en-GB"/>
          </a:p>
        </p:txBody>
      </p:sp>
    </p:spTree>
    <p:extLst>
      <p:ext uri="{BB962C8B-B14F-4D97-AF65-F5344CB8AC3E}">
        <p14:creationId xmlns:p14="http://schemas.microsoft.com/office/powerpoint/2010/main" val="299092197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defTabSz="910102">
              <a:buFont typeface="Arial" panose="020B0604020202020204" pitchFamily="34" charset="0"/>
              <a:buChar char="•"/>
              <a:defRPr/>
            </a:pPr>
            <a:r>
              <a:rPr lang="pt-BR" i="0" dirty="0"/>
              <a:t>His</a:t>
            </a:r>
            <a:r>
              <a:rPr lang="pt-BR" i="0" baseline="0" dirty="0"/>
              <a:t> second wife, Amy Jacques Garvey, an important figure in her own right, was however on hand at the seminal 5th Pan-African Congress in 1945</a:t>
            </a:r>
          </a:p>
          <a:p>
            <a:pPr marL="170644" indent="-170644" defTabSz="910102">
              <a:buFont typeface="Arial" panose="020B0604020202020204" pitchFamily="34" charset="0"/>
              <a:buChar char="•"/>
              <a:defRPr/>
            </a:pPr>
            <a:endParaRPr lang="pt-BR" i="0" baseline="0" dirty="0"/>
          </a:p>
          <a:p>
            <a:pPr marL="170644" indent="-170644" defTabSz="910102">
              <a:buFont typeface="Arial" panose="020B0604020202020204" pitchFamily="34" charset="0"/>
              <a:buChar char="•"/>
              <a:defRPr/>
            </a:pPr>
            <a:r>
              <a:rPr lang="pt-BR" i="1" baseline="0" dirty="0"/>
              <a:t>So too was </a:t>
            </a:r>
            <a:r>
              <a:rPr lang="pt-BR" i="1" dirty="0"/>
              <a:t>Du Bois, who was referred to as ‘The Father of Pan-Africanism’ by organiser George </a:t>
            </a:r>
            <a:r>
              <a:rPr lang="pt-BR" i="1" dirty="0">
                <a:hlinkClick r:id="rId3"/>
              </a:rPr>
              <a:t>Padmore</a:t>
            </a:r>
            <a:r>
              <a:rPr lang="pt-BR" i="1" dirty="0"/>
              <a:t> in congress</a:t>
            </a:r>
            <a:r>
              <a:rPr lang="pt-BR" i="1" baseline="0" dirty="0"/>
              <a:t> literature</a:t>
            </a:r>
            <a:endParaRPr lang="en-GB" i="1" dirty="0"/>
          </a:p>
          <a:p>
            <a:endParaRPr lang="en-GB" dirty="0"/>
          </a:p>
          <a:p>
            <a:pPr marL="170644" indent="-170644">
              <a:buFont typeface="Arial" panose="020B0604020202020204" pitchFamily="34" charset="0"/>
              <a:buChar char="•"/>
            </a:pPr>
            <a:r>
              <a:rPr lang="en-GB" dirty="0"/>
              <a:t>As</a:t>
            </a:r>
            <a:r>
              <a:rPr lang="en-GB" baseline="0" dirty="0"/>
              <a:t> the poster says here, the 5</a:t>
            </a:r>
            <a:r>
              <a:rPr lang="en-GB" baseline="30000" dirty="0"/>
              <a:t>th</a:t>
            </a:r>
            <a:r>
              <a:rPr lang="en-GB" baseline="0" dirty="0"/>
              <a:t> </a:t>
            </a:r>
            <a:r>
              <a:rPr lang="en-GB" baseline="0" dirty="0" err="1"/>
              <a:t>Congres</a:t>
            </a:r>
            <a:r>
              <a:rPr lang="en-GB" baseline="0" dirty="0"/>
              <a:t> had overlaps with the first in that it was convened explicitly to deliberate the status of Africans and the African diaspora in the aftermath of a World War</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46</a:t>
            </a:fld>
            <a:endParaRPr lang="en-GB"/>
          </a:p>
        </p:txBody>
      </p:sp>
    </p:spTree>
    <p:extLst>
      <p:ext uri="{BB962C8B-B14F-4D97-AF65-F5344CB8AC3E}">
        <p14:creationId xmlns:p14="http://schemas.microsoft.com/office/powerpoint/2010/main" val="245551742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And</a:t>
            </a:r>
            <a:r>
              <a:rPr lang="en-GB" baseline="0" dirty="0"/>
              <a:t> as with the first congress, delegates resolved to make some very bold assertions.</a:t>
            </a:r>
          </a:p>
          <a:p>
            <a:pPr marL="170644" indent="-170644">
              <a:buFont typeface="Arial" panose="020B0604020202020204" pitchFamily="34" charset="0"/>
              <a:buChar char="•"/>
            </a:pPr>
            <a:endParaRPr lang="en-GB" baseline="0" dirty="0"/>
          </a:p>
          <a:p>
            <a:pPr marL="170644" indent="-170644" defTabSz="910102">
              <a:buFont typeface="Arial" panose="020B0604020202020204" pitchFamily="34" charset="0"/>
              <a:buChar char="•"/>
              <a:defRPr/>
            </a:pPr>
            <a:r>
              <a:rPr lang="en-GB" baseline="0" dirty="0"/>
              <a:t>The mood in 1945 was rather different to 1919</a:t>
            </a:r>
          </a:p>
          <a:p>
            <a:pPr marL="170644" indent="-170644" defTabSz="910102">
              <a:buFont typeface="Arial" panose="020B0604020202020204" pitchFamily="34" charset="0"/>
              <a:buChar char="•"/>
              <a:defRPr/>
            </a:pPr>
            <a:endParaRPr lang="en-GB" baseline="0" dirty="0"/>
          </a:p>
          <a:p>
            <a:pPr marL="170644" indent="-170644" defTabSz="910102">
              <a:buFont typeface="Arial" panose="020B0604020202020204" pitchFamily="34" charset="0"/>
              <a:buChar char="•"/>
              <a:defRPr/>
            </a:pPr>
            <a:r>
              <a:rPr lang="en-GB" baseline="0" dirty="0"/>
              <a:t>This wasn’t  a congress for the old guard – Du Bois referred to his own presence in Manchester as “historical” rather than him being a major a player.</a:t>
            </a:r>
          </a:p>
          <a:p>
            <a:pPr marL="170644" indent="-170644" defTabSz="910102">
              <a:buFont typeface="Arial" panose="020B0604020202020204" pitchFamily="34" charset="0"/>
              <a:buChar char="•"/>
              <a:defRPr/>
            </a:pPr>
            <a:endParaRPr lang="en-GB" baseline="0" dirty="0"/>
          </a:p>
          <a:p>
            <a:pPr marL="170644" indent="-170644" defTabSz="910102">
              <a:buFont typeface="Arial" panose="020B0604020202020204" pitchFamily="34" charset="0"/>
              <a:buChar char="•"/>
              <a:defRPr/>
            </a:pPr>
            <a:r>
              <a:rPr lang="en-GB" baseline="0" dirty="0"/>
              <a:t>That many of these ideas came to pass is indicative of the ensemble cast of African luminaries at the congress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47</a:t>
            </a:fld>
            <a:endParaRPr lang="en-GB"/>
          </a:p>
        </p:txBody>
      </p:sp>
    </p:spTree>
    <p:extLst>
      <p:ext uri="{BB962C8B-B14F-4D97-AF65-F5344CB8AC3E}">
        <p14:creationId xmlns:p14="http://schemas.microsoft.com/office/powerpoint/2010/main" val="390482602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48</a:t>
            </a:fld>
            <a:endParaRPr lang="en-GB"/>
          </a:p>
        </p:txBody>
      </p:sp>
    </p:spTree>
    <p:extLst>
      <p:ext uri="{BB962C8B-B14F-4D97-AF65-F5344CB8AC3E}">
        <p14:creationId xmlns:p14="http://schemas.microsoft.com/office/powerpoint/2010/main" val="760287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endParaRPr lang="en-GB" dirty="0"/>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Note also – given</a:t>
            </a:r>
            <a:r>
              <a:rPr lang="en-GB" baseline="0" dirty="0"/>
              <a:t> our lecture topics next week – the presence of </a:t>
            </a:r>
            <a:r>
              <a:rPr lang="en-GB" dirty="0"/>
              <a:t>representatives of </a:t>
            </a:r>
            <a:r>
              <a:rPr lang="en-GB" b="1" dirty="0"/>
              <a:t>worker, welfare &amp; student organisations </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49</a:t>
            </a:fld>
            <a:endParaRPr lang="en-GB"/>
          </a:p>
        </p:txBody>
      </p:sp>
    </p:spTree>
    <p:extLst>
      <p:ext uri="{BB962C8B-B14F-4D97-AF65-F5344CB8AC3E}">
        <p14:creationId xmlns:p14="http://schemas.microsoft.com/office/powerpoint/2010/main" val="216148829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50</a:t>
            </a:fld>
            <a:endParaRPr lang="en-GB"/>
          </a:p>
        </p:txBody>
      </p:sp>
    </p:spTree>
    <p:extLst>
      <p:ext uri="{BB962C8B-B14F-4D97-AF65-F5344CB8AC3E}">
        <p14:creationId xmlns:p14="http://schemas.microsoft.com/office/powerpoint/2010/main" val="360459169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77863" y="1390650"/>
            <a:ext cx="5003800" cy="3752850"/>
          </a:xfrm>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5"/>
          </p:nvPr>
        </p:nvSpPr>
        <p:spPr/>
        <p:txBody>
          <a:bodyPr/>
          <a:lstStyle/>
          <a:p>
            <a:pPr defTabSz="910102">
              <a:defRPr/>
            </a:pPr>
            <a:fld id="{C9DF3834-AE5E-4216-B825-DD970B2831FA}" type="slidenum">
              <a:rPr lang="en-GB">
                <a:solidFill>
                  <a:prstClr val="black"/>
                </a:solidFill>
                <a:latin typeface="Calibri" panose="020F0502020204030204"/>
              </a:rPr>
              <a:pPr defTabSz="910102">
                <a:defRPr/>
              </a:pPr>
              <a:t>51</a:t>
            </a:fld>
            <a:endParaRPr lang="en-GB">
              <a:solidFill>
                <a:prstClr val="black"/>
              </a:solidFill>
              <a:latin typeface="Calibri" panose="020F0502020204030204"/>
            </a:endParaRPr>
          </a:p>
        </p:txBody>
      </p:sp>
    </p:spTree>
    <p:extLst>
      <p:ext uri="{BB962C8B-B14F-4D97-AF65-F5344CB8AC3E}">
        <p14:creationId xmlns:p14="http://schemas.microsoft.com/office/powerpoint/2010/main" val="8512601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Geography</a:t>
            </a:r>
          </a:p>
        </p:txBody>
      </p:sp>
      <p:sp>
        <p:nvSpPr>
          <p:cNvPr id="4" name="Slide Number Placeholder 3"/>
          <p:cNvSpPr>
            <a:spLocks noGrp="1"/>
          </p:cNvSpPr>
          <p:nvPr>
            <p:ph type="sldNum" sz="quarter" idx="10"/>
          </p:nvPr>
        </p:nvSpPr>
        <p:spPr/>
        <p:txBody>
          <a:bodyPr/>
          <a:lstStyle/>
          <a:p>
            <a:fld id="{84757A61-22D0-4A9C-95FE-C6FAB330C38D}" type="slidenum">
              <a:rPr lang="en-GB" smtClean="0"/>
              <a:t>52</a:t>
            </a:fld>
            <a:endParaRPr lang="en-GB"/>
          </a:p>
        </p:txBody>
      </p:sp>
    </p:spTree>
    <p:extLst>
      <p:ext uri="{BB962C8B-B14F-4D97-AF65-F5344CB8AC3E}">
        <p14:creationId xmlns:p14="http://schemas.microsoft.com/office/powerpoint/2010/main" val="259679284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Du </a:t>
            </a:r>
            <a:r>
              <a:rPr lang="en-GB" dirty="0" err="1"/>
              <a:t>Bois’s</a:t>
            </a:r>
            <a:r>
              <a:rPr lang="en-GB" dirty="0"/>
              <a:t> 1900 speech</a:t>
            </a:r>
            <a:r>
              <a:rPr lang="en-GB" baseline="0" dirty="0"/>
              <a:t> had a</a:t>
            </a:r>
            <a:r>
              <a:rPr lang="en-GB" dirty="0"/>
              <a:t>lso turned on the other European</a:t>
            </a:r>
            <a:r>
              <a:rPr lang="en-GB" baseline="0" dirty="0"/>
              <a:t> powers to similarly show beneficence to colonies.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Significant for the second part of this discussion, Du Bois said this of the Congo Free State</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53</a:t>
            </a:fld>
            <a:endParaRPr lang="en-GB"/>
          </a:p>
        </p:txBody>
      </p:sp>
    </p:spTree>
    <p:extLst>
      <p:ext uri="{BB962C8B-B14F-4D97-AF65-F5344CB8AC3E}">
        <p14:creationId xmlns:p14="http://schemas.microsoft.com/office/powerpoint/2010/main" val="172795932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Du Bois quote part</a:t>
            </a:r>
            <a:r>
              <a:rPr lang="en-GB" baseline="0" dirty="0"/>
              <a:t> of a long-term involvement of African Americans in the Congo – predating 1900</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dirty="0"/>
              <a:t>I want to focus on the contributions of one individual in particular – GW Williams</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We’ll come</a:t>
            </a:r>
            <a:r>
              <a:rPr lang="en-GB" baseline="0" dirty="0"/>
              <a:t> to his specific engagement with Congo in due course, but in the meantime it’s important to give some biographical details – not least because they illuminate some of our abiding themes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USE SLIDE</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After the Civil War, Williams resolved to pursue higher education and to become a religious minister (USE SLIDE)</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The 12</a:t>
            </a:r>
            <a:r>
              <a:rPr lang="en-GB" baseline="30000" dirty="0"/>
              <a:t>th</a:t>
            </a:r>
            <a:r>
              <a:rPr lang="en-GB" baseline="0" dirty="0"/>
              <a:t> Baptist was already significant in its own right ….</a:t>
            </a:r>
          </a:p>
        </p:txBody>
      </p:sp>
      <p:sp>
        <p:nvSpPr>
          <p:cNvPr id="4" name="Slide Number Placeholder 3"/>
          <p:cNvSpPr>
            <a:spLocks noGrp="1"/>
          </p:cNvSpPr>
          <p:nvPr>
            <p:ph type="sldNum" sz="quarter" idx="10"/>
          </p:nvPr>
        </p:nvSpPr>
        <p:spPr/>
        <p:txBody>
          <a:bodyPr/>
          <a:lstStyle/>
          <a:p>
            <a:fld id="{84757A61-22D0-4A9C-95FE-C6FAB330C38D}" type="slidenum">
              <a:rPr lang="en-GB" smtClean="0"/>
              <a:t>54</a:t>
            </a:fld>
            <a:endParaRPr lang="en-GB"/>
          </a:p>
        </p:txBody>
      </p:sp>
    </p:spTree>
    <p:extLst>
      <p:ext uri="{BB962C8B-B14F-4D97-AF65-F5344CB8AC3E}">
        <p14:creationId xmlns:p14="http://schemas.microsoft.com/office/powerpoint/2010/main" val="2814557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USE SLIDE</a:t>
            </a:r>
          </a:p>
          <a:p>
            <a:endParaRPr lang="en-GB" dirty="0"/>
          </a:p>
          <a:p>
            <a:pPr marL="170644" indent="-170644">
              <a:buFont typeface="Arial" panose="020B0604020202020204" pitchFamily="34" charset="0"/>
              <a:buChar char="•"/>
            </a:pPr>
            <a:r>
              <a:rPr lang="en-GB" dirty="0"/>
              <a:t>Part</a:t>
            </a:r>
            <a:r>
              <a:rPr lang="en-GB" baseline="0" dirty="0"/>
              <a:t> of a distinctly </a:t>
            </a:r>
            <a:r>
              <a:rPr lang="en-GB" b="1" baseline="0" dirty="0"/>
              <a:t>African American </a:t>
            </a:r>
            <a:r>
              <a:rPr lang="en-GB" b="0" baseline="0" dirty="0"/>
              <a:t>religious tradition</a:t>
            </a:r>
          </a:p>
          <a:p>
            <a:pPr marL="170644" indent="-170644">
              <a:buFont typeface="Arial" panose="020B0604020202020204" pitchFamily="34" charset="0"/>
              <a:buChar char="•"/>
            </a:pPr>
            <a:endParaRPr lang="en-GB" b="0" baseline="0" dirty="0"/>
          </a:p>
          <a:p>
            <a:pPr marL="170644" indent="-170644">
              <a:buFont typeface="Arial" panose="020B0604020202020204" pitchFamily="34" charset="0"/>
              <a:buChar char="•"/>
            </a:pPr>
            <a:r>
              <a:rPr lang="en-GB" b="0" baseline="0" dirty="0"/>
              <a:t>Sometimes referred to as Black Liberation theology</a:t>
            </a:r>
          </a:p>
          <a:p>
            <a:pPr marL="170644" indent="-170644">
              <a:buFont typeface="Arial" panose="020B0604020202020204" pitchFamily="34" charset="0"/>
              <a:buChar char="•"/>
            </a:pPr>
            <a:endParaRPr lang="en-GB" b="0" baseline="0" dirty="0"/>
          </a:p>
        </p:txBody>
      </p:sp>
      <p:sp>
        <p:nvSpPr>
          <p:cNvPr id="4" name="Slide Number Placeholder 3"/>
          <p:cNvSpPr>
            <a:spLocks noGrp="1"/>
          </p:cNvSpPr>
          <p:nvPr>
            <p:ph type="sldNum" sz="quarter" idx="10"/>
          </p:nvPr>
        </p:nvSpPr>
        <p:spPr/>
        <p:txBody>
          <a:bodyPr/>
          <a:lstStyle/>
          <a:p>
            <a:fld id="{84757A61-22D0-4A9C-95FE-C6FAB330C38D}" type="slidenum">
              <a:rPr lang="en-GB" smtClean="0"/>
              <a:t>55</a:t>
            </a:fld>
            <a:endParaRPr lang="en-GB"/>
          </a:p>
        </p:txBody>
      </p:sp>
    </p:spTree>
    <p:extLst>
      <p:ext uri="{BB962C8B-B14F-4D97-AF65-F5344CB8AC3E}">
        <p14:creationId xmlns:p14="http://schemas.microsoft.com/office/powerpoint/2010/main" val="353123095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Pan-African</a:t>
            </a:r>
            <a:r>
              <a:rPr lang="en-GB" baseline="0" dirty="0"/>
              <a:t> elements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Est. of ‘African’ churches in 18</a:t>
            </a:r>
            <a:r>
              <a:rPr lang="en-GB" baseline="30000" dirty="0"/>
              <a:t>th</a:t>
            </a:r>
            <a:r>
              <a:rPr lang="en-GB" baseline="0" dirty="0"/>
              <a:t> century</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Church still in existence today</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56</a:t>
            </a:fld>
            <a:endParaRPr lang="en-GB"/>
          </a:p>
        </p:txBody>
      </p:sp>
    </p:spTree>
    <p:extLst>
      <p:ext uri="{BB962C8B-B14F-4D97-AF65-F5344CB8AC3E}">
        <p14:creationId xmlns:p14="http://schemas.microsoft.com/office/powerpoint/2010/main" val="210707343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Because of this prestigious</a:t>
            </a:r>
            <a:r>
              <a:rPr lang="en-GB" baseline="0" dirty="0"/>
              <a:t> status, having been appointed minister, Williams decided to publish a pamphlet publicising the church’s illustrious </a:t>
            </a:r>
            <a:r>
              <a:rPr lang="en-GB" baseline="0" dirty="0" err="1"/>
              <a:t>historu</a:t>
            </a: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Significant for our purposes, this pamphlet also included several by Williams sermons, including his debut one at the church</a:t>
            </a:r>
          </a:p>
          <a:p>
            <a:pPr marL="170644" indent="-170644">
              <a:buFont typeface="Arial" panose="020B0604020202020204" pitchFamily="34" charset="0"/>
              <a:buChar char="•"/>
            </a:pPr>
            <a:endParaRPr lang="en-GB" baseline="0" dirty="0"/>
          </a:p>
          <a:p>
            <a:pPr marL="170644" indent="-170644" defTabSz="910102">
              <a:buFont typeface="Arial" panose="020B0604020202020204" pitchFamily="34" charset="0"/>
              <a:buChar char="•"/>
            </a:pPr>
            <a:r>
              <a:rPr lang="en-GB" baseline="0" dirty="0"/>
              <a:t>In it, Williams set out what he thought the role of the church was in the post Civil War era:  </a:t>
            </a:r>
            <a:r>
              <a:rPr lang="en-GB" dirty="0"/>
              <a:t>“I hope to see the day when the 4½  millions of our brethren will be emancipated from the bondage of ignorance and sin; with  churches and schools in every city, town, village and hamlet. And I expect it before long too; for they are  making marvellous </a:t>
            </a:r>
            <a:r>
              <a:rPr lang="en-GB" b="1" dirty="0"/>
              <a:t>progress</a:t>
            </a:r>
            <a:r>
              <a:rPr lang="en-GB" dirty="0"/>
              <a:t> now.”</a:t>
            </a:r>
          </a:p>
          <a:p>
            <a:pPr defTabSz="910102"/>
            <a:endParaRPr lang="en-GB" dirty="0"/>
          </a:p>
          <a:p>
            <a:pPr marL="170644" indent="-170644" defTabSz="910102">
              <a:buFont typeface="Arial" panose="020B0604020202020204" pitchFamily="34" charset="0"/>
              <a:buChar char="•"/>
            </a:pPr>
            <a:r>
              <a:rPr lang="en-GB" dirty="0"/>
              <a:t>Such</a:t>
            </a:r>
            <a:r>
              <a:rPr lang="en-GB" baseline="0" dirty="0"/>
              <a:t> evangelical zeal expanded beyond the United States, though.</a:t>
            </a:r>
          </a:p>
          <a:p>
            <a:pPr marL="170644" indent="-170644" defTabSz="910102">
              <a:buFont typeface="Arial" panose="020B0604020202020204" pitchFamily="34" charset="0"/>
              <a:buChar char="•"/>
            </a:pPr>
            <a:endParaRPr lang="en-GB" baseline="0" dirty="0"/>
          </a:p>
          <a:p>
            <a:pPr marL="170644" indent="-170644" defTabSz="910102">
              <a:buFont typeface="Arial" panose="020B0604020202020204" pitchFamily="34" charset="0"/>
              <a:buChar char="•"/>
            </a:pPr>
            <a:endParaRPr lang="en-GB"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57</a:t>
            </a:fld>
            <a:endParaRPr lang="en-GB"/>
          </a:p>
        </p:txBody>
      </p:sp>
    </p:spTree>
    <p:extLst>
      <p:ext uri="{BB962C8B-B14F-4D97-AF65-F5344CB8AC3E}">
        <p14:creationId xmlns:p14="http://schemas.microsoft.com/office/powerpoint/2010/main" val="299131025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ASK STUDENTS TO INTERPRET THIS QUOTE</a:t>
            </a:r>
          </a:p>
          <a:p>
            <a:endParaRPr lang="en-GB" dirty="0"/>
          </a:p>
          <a:p>
            <a:pPr marL="170644" indent="-170644">
              <a:buFont typeface="Arial" panose="020B0604020202020204" pitchFamily="34" charset="0"/>
              <a:buChar char="•"/>
            </a:pPr>
            <a:r>
              <a:rPr lang="en-GB" dirty="0"/>
              <a:t>The particular</a:t>
            </a:r>
            <a:r>
              <a:rPr lang="en-GB" baseline="0" dirty="0"/>
              <a:t> choice of this final verse, Psalms 68:31 in the King James bible has particular importance in African diasporic history</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58</a:t>
            </a:fld>
            <a:endParaRPr lang="en-GB"/>
          </a:p>
        </p:txBody>
      </p:sp>
    </p:spTree>
    <p:extLst>
      <p:ext uri="{BB962C8B-B14F-4D97-AF65-F5344CB8AC3E}">
        <p14:creationId xmlns:p14="http://schemas.microsoft.com/office/powerpoint/2010/main" val="294563820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The manner in</a:t>
            </a:r>
            <a:r>
              <a:rPr lang="en-GB" baseline="0" dirty="0"/>
              <a:t> which Williams used it fitted the line’s use in missionaries’ lexicon dating back a century or more</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Papers of abolitionist Anthony </a:t>
            </a:r>
            <a:r>
              <a:rPr lang="en-GB" baseline="0" dirty="0" err="1"/>
              <a:t>Benezet</a:t>
            </a:r>
            <a:r>
              <a:rPr lang="en-GB" baseline="0" dirty="0"/>
              <a:t> show how he had searched for scriptural support for his belief in the need to spread the word of God to Africans in the United States and, importantly, in Africa</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err="1"/>
              <a:t>Benezet</a:t>
            </a:r>
            <a:r>
              <a:rPr lang="en-GB" baseline="0" dirty="0"/>
              <a:t>, it is worth noting, did much to draw attention to the conditions of Africa in the 18</a:t>
            </a:r>
            <a:r>
              <a:rPr lang="en-GB" baseline="30000" dirty="0"/>
              <a:t>th</a:t>
            </a:r>
            <a:r>
              <a:rPr lang="en-GB" baseline="0" dirty="0"/>
              <a:t> century – thought his book was consulted by Equiano in preparing his </a:t>
            </a:r>
            <a:r>
              <a:rPr lang="en-GB" i="1" baseline="0" dirty="0"/>
              <a:t>Interesting Narrative</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59</a:t>
            </a:fld>
            <a:endParaRPr lang="en-GB"/>
          </a:p>
        </p:txBody>
      </p:sp>
    </p:spTree>
    <p:extLst>
      <p:ext uri="{BB962C8B-B14F-4D97-AF65-F5344CB8AC3E}">
        <p14:creationId xmlns:p14="http://schemas.microsoft.com/office/powerpoint/2010/main" val="312065954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Intriguingly</a:t>
            </a:r>
            <a:r>
              <a:rPr lang="en-GB" baseline="0" dirty="0"/>
              <a:t>, however, Psalms 68:31 also has importance within Pan-African discourse – where the lines service a quite different interpretation.</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From UNIA Catechism</a:t>
            </a:r>
          </a:p>
        </p:txBody>
      </p:sp>
      <p:sp>
        <p:nvSpPr>
          <p:cNvPr id="4" name="Slide Number Placeholder 3"/>
          <p:cNvSpPr>
            <a:spLocks noGrp="1"/>
          </p:cNvSpPr>
          <p:nvPr>
            <p:ph type="sldNum" sz="quarter" idx="10"/>
          </p:nvPr>
        </p:nvSpPr>
        <p:spPr/>
        <p:txBody>
          <a:bodyPr/>
          <a:lstStyle/>
          <a:p>
            <a:fld id="{84757A61-22D0-4A9C-95FE-C6FAB330C38D}" type="slidenum">
              <a:rPr lang="en-GB" smtClean="0"/>
              <a:t>60</a:t>
            </a:fld>
            <a:endParaRPr lang="en-GB"/>
          </a:p>
        </p:txBody>
      </p:sp>
    </p:spTree>
    <p:extLst>
      <p:ext uri="{BB962C8B-B14F-4D97-AF65-F5344CB8AC3E}">
        <p14:creationId xmlns:p14="http://schemas.microsoft.com/office/powerpoint/2010/main" val="173149441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Back to Williams</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61</a:t>
            </a:fld>
            <a:endParaRPr lang="en-GB"/>
          </a:p>
        </p:txBody>
      </p:sp>
    </p:spTree>
    <p:extLst>
      <p:ext uri="{BB962C8B-B14F-4D97-AF65-F5344CB8AC3E}">
        <p14:creationId xmlns:p14="http://schemas.microsoft.com/office/powerpoint/2010/main" val="52218997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This renown</a:t>
            </a:r>
            <a:r>
              <a:rPr lang="en-GB" baseline="0" dirty="0"/>
              <a:t> as a writer would give Williams his first contact with the Congo – indirectly initially</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Press agency commission</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Met with King Leopold, the ruler of the Congo Free State</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62</a:t>
            </a:fld>
            <a:endParaRPr lang="en-GB"/>
          </a:p>
        </p:txBody>
      </p:sp>
    </p:spTree>
    <p:extLst>
      <p:ext uri="{BB962C8B-B14F-4D97-AF65-F5344CB8AC3E}">
        <p14:creationId xmlns:p14="http://schemas.microsoft.com/office/powerpoint/2010/main" val="394175142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Williams</a:t>
            </a:r>
            <a:r>
              <a:rPr lang="en-GB" baseline="0" dirty="0"/>
              <a:t> positive about this meeting: </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Enthused by this, the following year Williams got to fulfil his ambition of going to Africa for </a:t>
            </a:r>
            <a:r>
              <a:rPr lang="en-GB" baseline="0" dirty="0" err="1"/>
              <a:t>himslef</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63</a:t>
            </a:fld>
            <a:endParaRPr lang="en-GB"/>
          </a:p>
        </p:txBody>
      </p:sp>
    </p:spTree>
    <p:extLst>
      <p:ext uri="{BB962C8B-B14F-4D97-AF65-F5344CB8AC3E}">
        <p14:creationId xmlns:p14="http://schemas.microsoft.com/office/powerpoint/2010/main" val="315607524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Meaning of ‘FREE’ in this context</a:t>
            </a:r>
          </a:p>
          <a:p>
            <a:pPr marL="170644" indent="-170644">
              <a:buFontTx/>
              <a:buChar char="-"/>
            </a:pPr>
            <a:r>
              <a:rPr lang="en-GB" dirty="0"/>
              <a:t>Free</a:t>
            </a:r>
            <a:r>
              <a:rPr lang="en-GB" baseline="0" dirty="0"/>
              <a:t> trade</a:t>
            </a:r>
          </a:p>
          <a:p>
            <a:pPr marL="170644" indent="-170644">
              <a:buFontTx/>
              <a:buChar char="-"/>
            </a:pPr>
            <a:r>
              <a:rPr lang="en-GB" baseline="0" dirty="0"/>
              <a:t>(Supposedly) opposed to indigenous slavery and East African (so-called Arab) slave trade</a:t>
            </a:r>
          </a:p>
          <a:p>
            <a:pPr marL="170644" indent="-170644">
              <a:buFontTx/>
              <a:buChar char="-"/>
            </a:pPr>
            <a:r>
              <a:rPr lang="en-GB" baseline="0" dirty="0"/>
              <a:t>Also, a façade that made it seem unlike of colonies</a:t>
            </a:r>
          </a:p>
          <a:p>
            <a:pPr marL="170644" indent="-170644">
              <a:buFontTx/>
              <a:buChar char="-"/>
            </a:pPr>
            <a:endParaRPr lang="en-GB" baseline="0" dirty="0"/>
          </a:p>
          <a:p>
            <a:pPr defTabSz="910102"/>
            <a:r>
              <a:rPr lang="en-GB" baseline="0" dirty="0"/>
              <a:t>FRONT ORGANISATIONS: </a:t>
            </a:r>
            <a:r>
              <a:rPr lang="en-GB" dirty="0"/>
              <a:t>International African Association</a:t>
            </a:r>
          </a:p>
          <a:p>
            <a:endParaRPr lang="en-GB" dirty="0"/>
          </a:p>
          <a:p>
            <a:r>
              <a:rPr lang="en-GB" dirty="0"/>
              <a:t>PERSONAL AGGRANDISEMENT, EGO</a:t>
            </a:r>
          </a:p>
          <a:p>
            <a:endParaRPr lang="en-GB" dirty="0"/>
          </a:p>
          <a:p>
            <a:pPr marL="170644" indent="-170644">
              <a:buFont typeface="Arial" panose="020B0604020202020204" pitchFamily="34" charset="0"/>
              <a:buChar char="•"/>
            </a:pPr>
            <a:r>
              <a:rPr lang="en-GB" dirty="0"/>
              <a:t>But, as one might expect, also financial incentives</a:t>
            </a:r>
          </a:p>
        </p:txBody>
      </p:sp>
      <p:sp>
        <p:nvSpPr>
          <p:cNvPr id="4" name="Slide Number Placeholder 3"/>
          <p:cNvSpPr>
            <a:spLocks noGrp="1"/>
          </p:cNvSpPr>
          <p:nvPr>
            <p:ph type="sldNum" sz="quarter" idx="10"/>
          </p:nvPr>
        </p:nvSpPr>
        <p:spPr/>
        <p:txBody>
          <a:bodyPr/>
          <a:lstStyle/>
          <a:p>
            <a:fld id="{84757A61-22D0-4A9C-95FE-C6FAB330C38D}" type="slidenum">
              <a:rPr lang="en-GB" smtClean="0"/>
              <a:t>64</a:t>
            </a:fld>
            <a:endParaRPr lang="en-GB"/>
          </a:p>
        </p:txBody>
      </p:sp>
    </p:spTree>
    <p:extLst>
      <p:ext uri="{BB962C8B-B14F-4D97-AF65-F5344CB8AC3E}">
        <p14:creationId xmlns:p14="http://schemas.microsoft.com/office/powerpoint/2010/main" val="326985919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Firs</a:t>
            </a:r>
            <a:r>
              <a:rPr lang="en-GB" baseline="0" dirty="0"/>
              <a:t> attraction</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65</a:t>
            </a:fld>
            <a:endParaRPr lang="en-GB"/>
          </a:p>
        </p:txBody>
      </p:sp>
    </p:spTree>
    <p:extLst>
      <p:ext uri="{BB962C8B-B14F-4D97-AF65-F5344CB8AC3E}">
        <p14:creationId xmlns:p14="http://schemas.microsoft.com/office/powerpoint/2010/main" val="215565059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As 19</a:t>
            </a:r>
            <a:r>
              <a:rPr lang="en-GB" baseline="30000" dirty="0"/>
              <a:t>th</a:t>
            </a:r>
            <a:r>
              <a:rPr lang="en-GB" baseline="0" dirty="0"/>
              <a:t> century went on …</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2</a:t>
            </a:r>
            <a:r>
              <a:rPr lang="en-GB" baseline="30000" dirty="0"/>
              <a:t>nd</a:t>
            </a:r>
            <a:r>
              <a:rPr lang="en-GB" baseline="0" dirty="0"/>
              <a:t> industrial revolution: USES?</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66</a:t>
            </a:fld>
            <a:endParaRPr lang="en-GB"/>
          </a:p>
        </p:txBody>
      </p:sp>
    </p:spTree>
    <p:extLst>
      <p:ext uri="{BB962C8B-B14F-4D97-AF65-F5344CB8AC3E}">
        <p14:creationId xmlns:p14="http://schemas.microsoft.com/office/powerpoint/2010/main" val="352769802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Another</a:t>
            </a:r>
            <a:r>
              <a:rPr lang="en-GB" baseline="0" dirty="0"/>
              <a:t> use in C20</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Used in Manhattan project; likely in A-Bombs dropped on H&amp;N</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67</a:t>
            </a:fld>
            <a:endParaRPr lang="en-GB"/>
          </a:p>
        </p:txBody>
      </p:sp>
    </p:spTree>
    <p:extLst>
      <p:ext uri="{BB962C8B-B14F-4D97-AF65-F5344CB8AC3E}">
        <p14:creationId xmlns:p14="http://schemas.microsoft.com/office/powerpoint/2010/main" val="23348036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defTabSz="910102">
              <a:buFont typeface="Arial" panose="020B0604020202020204" pitchFamily="34" charset="0"/>
              <a:buChar char="•"/>
            </a:pPr>
            <a:r>
              <a:rPr lang="en-GB" dirty="0"/>
              <a:t>1890: Williams travels to Africa </a:t>
            </a:r>
            <a:r>
              <a:rPr lang="en-GB" baseline="0" dirty="0"/>
              <a:t>went </a:t>
            </a:r>
            <a:r>
              <a:rPr lang="en-GB" baseline="0" dirty="0" err="1"/>
              <a:t>well</a:t>
            </a:r>
            <a:r>
              <a:rPr lang="en-GB" dirty="0" err="1"/>
              <a:t>and</a:t>
            </a:r>
            <a:r>
              <a:rPr lang="en-GB" dirty="0"/>
              <a:t> visits Transvaal, Zanzibar, Egypt</a:t>
            </a:r>
            <a:r>
              <a:rPr lang="en-GB" baseline="0" dirty="0"/>
              <a:t> initially</a:t>
            </a:r>
          </a:p>
          <a:p>
            <a:pPr marL="170644" indent="-170644" defTabSz="910102">
              <a:buFont typeface="Arial" panose="020B0604020202020204" pitchFamily="34" charset="0"/>
              <a:buChar char="•"/>
            </a:pPr>
            <a:endParaRPr lang="en-GB" baseline="0" dirty="0"/>
          </a:p>
          <a:p>
            <a:pPr marL="170644" indent="-170644" defTabSz="910102">
              <a:buFont typeface="Arial" panose="020B0604020202020204" pitchFamily="34" charset="0"/>
              <a:buChar char="•"/>
            </a:pPr>
            <a:r>
              <a:rPr lang="en-GB" baseline="0" dirty="0"/>
              <a:t>However, his six months in Congo were, to put it mildly, an eye-opener</a:t>
            </a:r>
          </a:p>
          <a:p>
            <a:pPr marL="170644" indent="-170644" defTabSz="910102">
              <a:buFont typeface="Arial" panose="020B0604020202020204" pitchFamily="34" charset="0"/>
              <a:buChar char="•"/>
            </a:pPr>
            <a:endParaRPr lang="en-GB" baseline="0" dirty="0"/>
          </a:p>
          <a:p>
            <a:pPr marL="170644" indent="-170644" defTabSz="910102">
              <a:buFont typeface="Arial" panose="020B0604020202020204" pitchFamily="34" charset="0"/>
              <a:buChar char="•"/>
            </a:pPr>
            <a:r>
              <a:rPr lang="en-GB" baseline="0" dirty="0"/>
              <a:t>ONE man particularly singled out?</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68</a:t>
            </a:fld>
            <a:endParaRPr lang="en-GB"/>
          </a:p>
        </p:txBody>
      </p:sp>
    </p:spTree>
    <p:extLst>
      <p:ext uri="{BB962C8B-B14F-4D97-AF65-F5344CB8AC3E}">
        <p14:creationId xmlns:p14="http://schemas.microsoft.com/office/powerpoint/2010/main" val="236465704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4757A61-22D0-4A9C-95FE-C6FAB330C38D}" type="slidenum">
              <a:rPr lang="en-GB" smtClean="0"/>
              <a:t>69</a:t>
            </a:fld>
            <a:endParaRPr lang="en-GB"/>
          </a:p>
        </p:txBody>
      </p:sp>
    </p:spTree>
    <p:extLst>
      <p:ext uri="{BB962C8B-B14F-4D97-AF65-F5344CB8AC3E}">
        <p14:creationId xmlns:p14="http://schemas.microsoft.com/office/powerpoint/2010/main" val="399559471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4757A61-22D0-4A9C-95FE-C6FAB330C38D}" type="slidenum">
              <a:rPr lang="en-GB" smtClean="0"/>
              <a:t>70</a:t>
            </a:fld>
            <a:endParaRPr lang="en-GB"/>
          </a:p>
        </p:txBody>
      </p:sp>
    </p:spTree>
    <p:extLst>
      <p:ext uri="{BB962C8B-B14F-4D97-AF65-F5344CB8AC3E}">
        <p14:creationId xmlns:p14="http://schemas.microsoft.com/office/powerpoint/2010/main" val="103455835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baseline="0" dirty="0"/>
              <a:t>ASIDE IF THERE’S TIME</a:t>
            </a:r>
          </a:p>
        </p:txBody>
      </p:sp>
      <p:sp>
        <p:nvSpPr>
          <p:cNvPr id="4" name="Slide Number Placeholder 3"/>
          <p:cNvSpPr>
            <a:spLocks noGrp="1"/>
          </p:cNvSpPr>
          <p:nvPr>
            <p:ph type="sldNum" sz="quarter" idx="10"/>
          </p:nvPr>
        </p:nvSpPr>
        <p:spPr/>
        <p:txBody>
          <a:bodyPr/>
          <a:lstStyle/>
          <a:p>
            <a:fld id="{84757A61-22D0-4A9C-95FE-C6FAB330C38D}" type="slidenum">
              <a:rPr lang="en-GB" smtClean="0"/>
              <a:t>71</a:t>
            </a:fld>
            <a:endParaRPr lang="en-GB"/>
          </a:p>
        </p:txBody>
      </p:sp>
    </p:spTree>
    <p:extLst>
      <p:ext uri="{BB962C8B-B14F-4D97-AF65-F5344CB8AC3E}">
        <p14:creationId xmlns:p14="http://schemas.microsoft.com/office/powerpoint/2010/main" val="290415491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Williams was far less</a:t>
            </a:r>
            <a:r>
              <a:rPr lang="en-GB" baseline="0" dirty="0"/>
              <a:t> enamoured with Stanley … singling him out for this </a:t>
            </a:r>
            <a:r>
              <a:rPr lang="en-GB" baseline="0" dirty="0" err="1"/>
              <a:t>oppbrium</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72</a:t>
            </a:fld>
            <a:endParaRPr lang="en-GB"/>
          </a:p>
        </p:txBody>
      </p:sp>
    </p:spTree>
    <p:extLst>
      <p:ext uri="{BB962C8B-B14F-4D97-AF65-F5344CB8AC3E}">
        <p14:creationId xmlns:p14="http://schemas.microsoft.com/office/powerpoint/2010/main" val="2449594787"/>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Drew attention</a:t>
            </a:r>
            <a:r>
              <a:rPr lang="en-GB" baseline="0" dirty="0"/>
              <a:t> to infamous practices …</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73</a:t>
            </a:fld>
            <a:endParaRPr lang="en-GB"/>
          </a:p>
        </p:txBody>
      </p:sp>
    </p:spTree>
    <p:extLst>
      <p:ext uri="{BB962C8B-B14F-4D97-AF65-F5344CB8AC3E}">
        <p14:creationId xmlns:p14="http://schemas.microsoft.com/office/powerpoint/2010/main" val="67444323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Perhaps</a:t>
            </a:r>
            <a:r>
              <a:rPr lang="en-GB" baseline="0" dirty="0"/>
              <a:t> the most heinous of Williams’ findings that – contra the supposed purpose of the Free State – slavery was rampant in  Leopold’s Congo </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74</a:t>
            </a:fld>
            <a:endParaRPr lang="en-GB"/>
          </a:p>
        </p:txBody>
      </p:sp>
    </p:spTree>
    <p:extLst>
      <p:ext uri="{BB962C8B-B14F-4D97-AF65-F5344CB8AC3E}">
        <p14:creationId xmlns:p14="http://schemas.microsoft.com/office/powerpoint/2010/main" val="382701407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Williams</a:t>
            </a:r>
            <a:r>
              <a:rPr lang="en-GB" baseline="0" dirty="0"/>
              <a:t> letter garnered some international attention and coverage in Belgian newspapers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Followed up with a personal letter to the US president …</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75</a:t>
            </a:fld>
            <a:endParaRPr lang="en-GB"/>
          </a:p>
        </p:txBody>
      </p:sp>
    </p:spTree>
    <p:extLst>
      <p:ext uri="{BB962C8B-B14F-4D97-AF65-F5344CB8AC3E}">
        <p14:creationId xmlns:p14="http://schemas.microsoft.com/office/powerpoint/2010/main" val="159430777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Unfortunately,</a:t>
            </a:r>
            <a:r>
              <a:rPr lang="en-GB" baseline="0" dirty="0"/>
              <a:t> Williams’ efforts came to naught in the immediate term …</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76</a:t>
            </a:fld>
            <a:endParaRPr lang="en-GB"/>
          </a:p>
        </p:txBody>
      </p:sp>
    </p:spTree>
    <p:extLst>
      <p:ext uri="{BB962C8B-B14F-4D97-AF65-F5344CB8AC3E}">
        <p14:creationId xmlns:p14="http://schemas.microsoft.com/office/powerpoint/2010/main" val="1142020663"/>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4757A61-22D0-4A9C-95FE-C6FAB330C38D}" type="slidenum">
              <a:rPr lang="en-GB" smtClean="0"/>
              <a:t>77</a:t>
            </a:fld>
            <a:endParaRPr lang="en-GB"/>
          </a:p>
        </p:txBody>
      </p:sp>
    </p:spTree>
    <p:extLst>
      <p:ext uri="{BB962C8B-B14F-4D97-AF65-F5344CB8AC3E}">
        <p14:creationId xmlns:p14="http://schemas.microsoft.com/office/powerpoint/2010/main" val="187700789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4757A61-22D0-4A9C-95FE-C6FAB330C38D}" type="slidenum">
              <a:rPr lang="en-GB" smtClean="0"/>
              <a:t>78</a:t>
            </a:fld>
            <a:endParaRPr lang="en-GB"/>
          </a:p>
        </p:txBody>
      </p:sp>
    </p:spTree>
    <p:extLst>
      <p:ext uri="{BB962C8B-B14F-4D97-AF65-F5344CB8AC3E}">
        <p14:creationId xmlns:p14="http://schemas.microsoft.com/office/powerpoint/2010/main" val="4245896382"/>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4757A61-22D0-4A9C-95FE-C6FAB330C38D}" type="slidenum">
              <a:rPr lang="en-GB" smtClean="0"/>
              <a:t>79</a:t>
            </a:fld>
            <a:endParaRPr lang="en-GB"/>
          </a:p>
        </p:txBody>
      </p:sp>
    </p:spTree>
    <p:extLst>
      <p:ext uri="{BB962C8B-B14F-4D97-AF65-F5344CB8AC3E}">
        <p14:creationId xmlns:p14="http://schemas.microsoft.com/office/powerpoint/2010/main" val="4190916803"/>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a:t>
            </a:r>
            <a:r>
              <a:rPr lang="en-GB" baseline="0" dirty="0"/>
              <a:t> AFRICAN AMERICAN ROLE</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80</a:t>
            </a:fld>
            <a:endParaRPr lang="en-GB"/>
          </a:p>
        </p:txBody>
      </p:sp>
    </p:spTree>
    <p:extLst>
      <p:ext uri="{BB962C8B-B14F-4D97-AF65-F5344CB8AC3E}">
        <p14:creationId xmlns:p14="http://schemas.microsoft.com/office/powerpoint/2010/main" val="350898894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QUICK LOOK</a:t>
            </a:r>
            <a:r>
              <a:rPr lang="en-GB" baseline="0" dirty="0"/>
              <a:t> AT WHS</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81</a:t>
            </a:fld>
            <a:endParaRPr lang="en-GB"/>
          </a:p>
        </p:txBody>
      </p:sp>
    </p:spTree>
    <p:extLst>
      <p:ext uri="{BB962C8B-B14F-4D97-AF65-F5344CB8AC3E}">
        <p14:creationId xmlns:p14="http://schemas.microsoft.com/office/powerpoint/2010/main" val="350878150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Paternalistic</a:t>
            </a:r>
            <a:r>
              <a:rPr lang="en-GB" baseline="0" dirty="0"/>
              <a:t>, civilizing attitude …</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But also genuine, anthropological and artistic interest; WHS as collector</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82</a:t>
            </a:fld>
            <a:endParaRPr lang="en-GB"/>
          </a:p>
        </p:txBody>
      </p:sp>
    </p:spTree>
    <p:extLst>
      <p:ext uri="{BB962C8B-B14F-4D97-AF65-F5344CB8AC3E}">
        <p14:creationId xmlns:p14="http://schemas.microsoft.com/office/powerpoint/2010/main" val="4151047574"/>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Morel and others’ campaigning</a:t>
            </a:r>
            <a:r>
              <a:rPr lang="en-GB" baseline="0" dirty="0"/>
              <a:t> did eventually bear fruit …</a:t>
            </a:r>
            <a:endParaRPr lang="en-GB" dirty="0"/>
          </a:p>
        </p:txBody>
      </p:sp>
      <p:sp>
        <p:nvSpPr>
          <p:cNvPr id="4" name="Slide Number Placeholder 3"/>
          <p:cNvSpPr>
            <a:spLocks noGrp="1"/>
          </p:cNvSpPr>
          <p:nvPr>
            <p:ph type="sldNum" sz="quarter" idx="10"/>
          </p:nvPr>
        </p:nvSpPr>
        <p:spPr/>
        <p:txBody>
          <a:bodyPr/>
          <a:lstStyle/>
          <a:p>
            <a:fld id="{84757A61-22D0-4A9C-95FE-C6FAB330C38D}" type="slidenum">
              <a:rPr lang="en-GB" smtClean="0"/>
              <a:t>83</a:t>
            </a:fld>
            <a:endParaRPr lang="en-GB"/>
          </a:p>
        </p:txBody>
      </p:sp>
    </p:spTree>
    <p:extLst>
      <p:ext uri="{BB962C8B-B14F-4D97-AF65-F5344CB8AC3E}">
        <p14:creationId xmlns:p14="http://schemas.microsoft.com/office/powerpoint/2010/main" val="1029633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016207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419195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30FC8DF-D682-473B-8D33-C11242F5D8BF}"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425056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0FC8DF-D682-473B-8D33-C11242F5D8BF}" type="datetimeFigureOut">
              <a:rPr lang="en-GB" smtClean="0"/>
              <a:t>26/11/2021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159172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FC8DF-D682-473B-8D33-C11242F5D8BF}" type="datetimeFigureOut">
              <a:rPr lang="en-GB" smtClean="0"/>
              <a:t>26/11/2021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65580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0FC8DF-D682-473B-8D33-C11242F5D8BF}" type="datetimeFigureOut">
              <a:rPr lang="en-GB" smtClean="0"/>
              <a:t>26/11/2021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902117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0FC8DF-D682-473B-8D33-C11242F5D8BF}" type="datetimeFigureOut">
              <a:rPr lang="en-GB" smtClean="0"/>
              <a:t>26/11/2021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688958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26/11/2021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40323302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26/11/2021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802891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06963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4124215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1000"/>
            <a:lum/>
          </a:blip>
          <a:srcRect/>
          <a:stretch>
            <a:fillRect t="-25000" b="-2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0FC8DF-D682-473B-8D33-C11242F5D8BF}" type="datetimeFigureOut">
              <a:rPr lang="en-GB" smtClean="0"/>
              <a:t>26/11/2021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3735F0-7832-4F93-ADBC-771C14E6156D}" type="slidenum">
              <a:rPr lang="en-GB" smtClean="0"/>
              <a:t>‹#›</a:t>
            </a:fld>
            <a:endParaRPr lang="en-GB"/>
          </a:p>
        </p:txBody>
      </p:sp>
    </p:spTree>
    <p:extLst>
      <p:ext uri="{BB962C8B-B14F-4D97-AF65-F5344CB8AC3E}">
        <p14:creationId xmlns:p14="http://schemas.microsoft.com/office/powerpoint/2010/main" val="16669997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jp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hyperlink" Target="https://www.loc.gov/item/91898527/"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1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png"/></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png"/></Relationships>
</file>

<file path=ppt/slides/_rels/slide2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3.png"/></Relationships>
</file>

<file path=ppt/slides/_rels/slide3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hyperlink" Target="https://catalog.hathitrust.org/Record/012502691" TargetMode="External"/><Relationship Id="rId4" Type="http://schemas.openxmlformats.org/officeDocument/2006/relationships/image" Target="../media/image46.png"/></Relationships>
</file>

<file path=ppt/slides/_rels/slide32.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49.emf"/><Relationship Id="rId4" Type="http://schemas.openxmlformats.org/officeDocument/2006/relationships/image" Target="../media/image48.emf"/></Relationships>
</file>

<file path=ppt/slides/_rels/slide3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www.blackpast.org/african-american-history/1900-w-e-b-du-bois-nations-world/"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www.blackpast.org/african-american-history/1900-w-e-b-du-bois-nations-world/"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hyperlink" Target="https://www.blackpast.org/african-american-history/1900-w-e-b-du-bois-nations-world/"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www.blackpast.org/african-american-history/1900-w-e-b-du-bois-nations-world/"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s://www.blackpast.org/african-american-history/1900-w-e-b-du-bois-nations-world/"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hyperlink" Target="https://www.blackpast.org/african-american-history/1900-w-e-b-du-bois-nations-world/"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40.xml.rels><?xml version="1.0" encoding="UTF-8" standalone="yes"?>
<Relationships xmlns="http://schemas.openxmlformats.org/package/2006/relationships"><Relationship Id="rId3" Type="http://schemas.openxmlformats.org/officeDocument/2006/relationships/image" Target="../media/image53.png"/><Relationship Id="rId7" Type="http://schemas.openxmlformats.org/officeDocument/2006/relationships/hyperlink" Target="http://www.loc.gov/pictures/search/?st=grid&amp;co=anedub"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4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marxists.org/archive/padmore/1947/pan-african-congress/ch05.htm"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59.jpeg"/></Relationships>
</file>

<file path=ppt/slides/_rels/slide4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7.xml"/><Relationship Id="rId1" Type="http://schemas.openxmlformats.org/officeDocument/2006/relationships/slideLayout" Target="../slideLayouts/slideLayout7.xml"/><Relationship Id="rId5" Type="http://schemas.openxmlformats.org/officeDocument/2006/relationships/image" Target="../media/image62.png"/><Relationship Id="rId4" Type="http://schemas.openxmlformats.org/officeDocument/2006/relationships/image" Target="../media/image61.png"/></Relationships>
</file>

<file path=ppt/slides/_rels/slide4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s>
</file>

<file path=ppt/slides/_rels/slide4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0.xml"/><Relationship Id="rId1" Type="http://schemas.openxmlformats.org/officeDocument/2006/relationships/slideLayout" Target="../slideLayouts/slideLayout2.xml"/><Relationship Id="rId5" Type="http://schemas.openxmlformats.org/officeDocument/2006/relationships/image" Target="../media/image70.png"/><Relationship Id="rId4" Type="http://schemas.openxmlformats.org/officeDocument/2006/relationships/image" Target="../media/image69.png"/></Relationships>
</file>

<file path=ppt/slides/_rels/slide4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hyperlink" Target="https://www.marxists.org/archive/padmore/1947/pan-african-congress/ch13.htm#s2"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72.pn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44.xml"/><Relationship Id="rId1" Type="http://schemas.openxmlformats.org/officeDocument/2006/relationships/slideLayout" Target="../slideLayouts/slideLayout2.xml"/><Relationship Id="rId4" Type="http://schemas.openxmlformats.org/officeDocument/2006/relationships/image" Target="../media/image74.png"/></Relationships>
</file>

<file path=ppt/slides/_rels/slide5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hyperlink" Target="https://www.blackpast.org/african-american-history/1900-w-e-b-du-bois-nations-world/"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76.png"/></Relationships>
</file>

<file path=ppt/slides/_rels/slide5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47.xml"/><Relationship Id="rId1" Type="http://schemas.openxmlformats.org/officeDocument/2006/relationships/slideLayout" Target="../slideLayouts/slideLayout2.xml"/><Relationship Id="rId5" Type="http://schemas.openxmlformats.org/officeDocument/2006/relationships/image" Target="../media/image79.png"/><Relationship Id="rId4" Type="http://schemas.openxmlformats.org/officeDocument/2006/relationships/image" Target="../media/image78.png"/></Relationships>
</file>

<file path=ppt/slides/_rels/slide56.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image" Target="../media/image81.png"/></Relationships>
</file>

<file path=ppt/slides/_rels/slide57.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49.xml"/><Relationship Id="rId1" Type="http://schemas.openxmlformats.org/officeDocument/2006/relationships/slideLayout" Target="../slideLayouts/slideLayout2.xml"/><Relationship Id="rId4" Type="http://schemas.openxmlformats.org/officeDocument/2006/relationships/image" Target="../media/image83.png"/></Relationships>
</file>

<file path=ppt/slides/_rels/slide58.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50.xml"/><Relationship Id="rId1" Type="http://schemas.openxmlformats.org/officeDocument/2006/relationships/slideLayout" Target="../slideLayouts/slideLayout2.xml"/><Relationship Id="rId4" Type="http://schemas.openxmlformats.org/officeDocument/2006/relationships/image" Target="../media/image83.png"/></Relationships>
</file>

<file path=ppt/slides/_rels/slide59.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51.xml"/><Relationship Id="rId1" Type="http://schemas.openxmlformats.org/officeDocument/2006/relationships/slideLayout" Target="../slideLayouts/slideLayout2.xml"/><Relationship Id="rId5" Type="http://schemas.openxmlformats.org/officeDocument/2006/relationships/image" Target="../media/image86.png"/><Relationship Id="rId4" Type="http://schemas.openxmlformats.org/officeDocument/2006/relationships/image" Target="../media/image85.png"/></Relationships>
</file>

<file path=ppt/slides/_rels/slide60.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52.xml"/><Relationship Id="rId1" Type="http://schemas.openxmlformats.org/officeDocument/2006/relationships/slideLayout" Target="../slideLayouts/slideLayout2.xml"/><Relationship Id="rId5" Type="http://schemas.openxmlformats.org/officeDocument/2006/relationships/image" Target="../media/image89.png"/><Relationship Id="rId4" Type="http://schemas.openxmlformats.org/officeDocument/2006/relationships/image" Target="../media/image88.png"/></Relationships>
</file>

<file path=ppt/slides/_rels/slide61.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53.xml"/><Relationship Id="rId1" Type="http://schemas.openxmlformats.org/officeDocument/2006/relationships/slideLayout" Target="../slideLayouts/slideLayout2.xml"/><Relationship Id="rId4" Type="http://schemas.openxmlformats.org/officeDocument/2006/relationships/image" Target="../media/image91.png"/></Relationships>
</file>

<file path=ppt/slides/_rels/slide62.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56.xml"/><Relationship Id="rId1" Type="http://schemas.openxmlformats.org/officeDocument/2006/relationships/slideLayout" Target="../slideLayouts/slideLayout2.xml"/><Relationship Id="rId6" Type="http://schemas.openxmlformats.org/officeDocument/2006/relationships/image" Target="../media/image96.png"/><Relationship Id="rId5" Type="http://schemas.openxmlformats.org/officeDocument/2006/relationships/image" Target="../media/image95.png"/><Relationship Id="rId4" Type="http://schemas.openxmlformats.org/officeDocument/2006/relationships/image" Target="../media/image94.png"/></Relationships>
</file>

<file path=ppt/slides/_rels/slide65.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57.xml"/><Relationship Id="rId1" Type="http://schemas.openxmlformats.org/officeDocument/2006/relationships/slideLayout" Target="../slideLayouts/slideLayout2.xml"/><Relationship Id="rId4" Type="http://schemas.openxmlformats.org/officeDocument/2006/relationships/image" Target="../media/image98.png"/></Relationships>
</file>

<file path=ppt/slides/_rels/slide66.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58.xml"/><Relationship Id="rId1" Type="http://schemas.openxmlformats.org/officeDocument/2006/relationships/slideLayout" Target="../slideLayouts/slideLayout2.xml"/><Relationship Id="rId5" Type="http://schemas.openxmlformats.org/officeDocument/2006/relationships/image" Target="../media/image101.png"/><Relationship Id="rId4" Type="http://schemas.openxmlformats.org/officeDocument/2006/relationships/image" Target="../media/image100.png"/></Relationships>
</file>

<file path=ppt/slides/_rels/slide67.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59.xml"/><Relationship Id="rId1" Type="http://schemas.openxmlformats.org/officeDocument/2006/relationships/slideLayout" Target="../slideLayouts/slideLayout2.xml"/><Relationship Id="rId4" Type="http://schemas.openxmlformats.org/officeDocument/2006/relationships/image" Target="../media/image103.png"/></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61.xml"/><Relationship Id="rId1" Type="http://schemas.openxmlformats.org/officeDocument/2006/relationships/slideLayout" Target="../slideLayouts/slideLayout2.xml"/><Relationship Id="rId6" Type="http://schemas.openxmlformats.org/officeDocument/2006/relationships/image" Target="../media/image107.png"/><Relationship Id="rId5" Type="http://schemas.openxmlformats.org/officeDocument/2006/relationships/image" Target="../media/image106.png"/><Relationship Id="rId4" Type="http://schemas.openxmlformats.org/officeDocument/2006/relationships/image" Target="../media/image105.png"/></Relationships>
</file>

<file path=ppt/slides/_rels/slide70.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62.xml"/><Relationship Id="rId1" Type="http://schemas.openxmlformats.org/officeDocument/2006/relationships/slideLayout" Target="../slideLayouts/slideLayout2.xml"/><Relationship Id="rId4" Type="http://schemas.openxmlformats.org/officeDocument/2006/relationships/image" Target="../media/image109.png"/></Relationships>
</file>

<file path=ppt/slides/_rels/slide71.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63.xml"/><Relationship Id="rId1" Type="http://schemas.openxmlformats.org/officeDocument/2006/relationships/slideLayout" Target="../slideLayouts/slideLayout2.xml"/><Relationship Id="rId5" Type="http://schemas.openxmlformats.org/officeDocument/2006/relationships/hyperlink" Target="https://catalog.hathitrust.org/Record/012502691" TargetMode="External"/><Relationship Id="rId4" Type="http://schemas.openxmlformats.org/officeDocument/2006/relationships/image" Target="../media/image111.png"/></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65.xml"/><Relationship Id="rId1" Type="http://schemas.openxmlformats.org/officeDocument/2006/relationships/slideLayout" Target="../slideLayouts/slideLayout2.xml"/><Relationship Id="rId4" Type="http://schemas.openxmlformats.org/officeDocument/2006/relationships/image" Target="../media/image113.png"/></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67.xml"/><Relationship Id="rId1" Type="http://schemas.openxmlformats.org/officeDocument/2006/relationships/slideLayout" Target="../slideLayouts/slideLayout2.xml"/><Relationship Id="rId6" Type="http://schemas.openxmlformats.org/officeDocument/2006/relationships/image" Target="../media/image117.png"/><Relationship Id="rId5" Type="http://schemas.openxmlformats.org/officeDocument/2006/relationships/image" Target="../media/image116.png"/><Relationship Id="rId4" Type="http://schemas.openxmlformats.org/officeDocument/2006/relationships/image" Target="../media/image115.png"/></Relationships>
</file>

<file path=ppt/slides/_rels/slide76.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68.xml"/><Relationship Id="rId1" Type="http://schemas.openxmlformats.org/officeDocument/2006/relationships/slideLayout" Target="../slideLayouts/slideLayout2.xml"/><Relationship Id="rId5" Type="http://schemas.openxmlformats.org/officeDocument/2006/relationships/image" Target="../media/image118.png"/><Relationship Id="rId4" Type="http://schemas.openxmlformats.org/officeDocument/2006/relationships/image" Target="../media/image76.png"/></Relationships>
</file>

<file path=ppt/slides/_rels/slide77.xml.rels><?xml version="1.0" encoding="UTF-8" standalone="yes"?>
<Relationships xmlns="http://schemas.openxmlformats.org/package/2006/relationships"><Relationship Id="rId8" Type="http://schemas.openxmlformats.org/officeDocument/2006/relationships/image" Target="../media/image124.png"/><Relationship Id="rId3" Type="http://schemas.openxmlformats.org/officeDocument/2006/relationships/image" Target="../media/image119.png"/><Relationship Id="rId7" Type="http://schemas.openxmlformats.org/officeDocument/2006/relationships/image" Target="../media/image123.png"/><Relationship Id="rId2" Type="http://schemas.openxmlformats.org/officeDocument/2006/relationships/notesSlide" Target="../notesSlides/notesSlide69.xml"/><Relationship Id="rId1" Type="http://schemas.openxmlformats.org/officeDocument/2006/relationships/slideLayout" Target="../slideLayouts/slideLayout2.xml"/><Relationship Id="rId6" Type="http://schemas.openxmlformats.org/officeDocument/2006/relationships/image" Target="../media/image122.png"/><Relationship Id="rId5" Type="http://schemas.openxmlformats.org/officeDocument/2006/relationships/image" Target="../media/image121.png"/><Relationship Id="rId4" Type="http://schemas.openxmlformats.org/officeDocument/2006/relationships/image" Target="../media/image120.png"/></Relationships>
</file>

<file path=ppt/slides/_rels/slide78.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70.xml"/><Relationship Id="rId1" Type="http://schemas.openxmlformats.org/officeDocument/2006/relationships/slideLayout" Target="../slideLayouts/slideLayout7.xml"/><Relationship Id="rId5" Type="http://schemas.openxmlformats.org/officeDocument/2006/relationships/image" Target="../media/image127.png"/><Relationship Id="rId4" Type="http://schemas.openxmlformats.org/officeDocument/2006/relationships/image" Target="../media/image126.png"/></Relationships>
</file>

<file path=ppt/slides/_rels/slide79.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71.xml"/><Relationship Id="rId1" Type="http://schemas.openxmlformats.org/officeDocument/2006/relationships/slideLayout" Target="../slideLayouts/slideLayout2.xml"/><Relationship Id="rId6" Type="http://schemas.openxmlformats.org/officeDocument/2006/relationships/image" Target="../media/image131.png"/><Relationship Id="rId5" Type="http://schemas.openxmlformats.org/officeDocument/2006/relationships/image" Target="../media/image130.png"/><Relationship Id="rId4" Type="http://schemas.openxmlformats.org/officeDocument/2006/relationships/image" Target="../media/image129.png"/></Relationships>
</file>

<file path=ppt/slides/_rels/slide80.xml.rels><?xml version="1.0" encoding="UTF-8" standalone="yes"?>
<Relationships xmlns="http://schemas.openxmlformats.org/package/2006/relationships"><Relationship Id="rId3" Type="http://schemas.openxmlformats.org/officeDocument/2006/relationships/image" Target="../media/image132.png"/><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8" Type="http://schemas.openxmlformats.org/officeDocument/2006/relationships/image" Target="../media/image139.png"/><Relationship Id="rId3" Type="http://schemas.openxmlformats.org/officeDocument/2006/relationships/image" Target="../media/image134.png"/><Relationship Id="rId7" Type="http://schemas.openxmlformats.org/officeDocument/2006/relationships/image" Target="../media/image138.png"/><Relationship Id="rId2" Type="http://schemas.openxmlformats.org/officeDocument/2006/relationships/notesSlide" Target="../notesSlides/notesSlide74.xml"/><Relationship Id="rId1" Type="http://schemas.openxmlformats.org/officeDocument/2006/relationships/slideLayout" Target="../slideLayouts/slideLayout2.xml"/><Relationship Id="rId6" Type="http://schemas.openxmlformats.org/officeDocument/2006/relationships/image" Target="../media/image137.png"/><Relationship Id="rId5" Type="http://schemas.openxmlformats.org/officeDocument/2006/relationships/image" Target="../media/image136.png"/><Relationship Id="rId4" Type="http://schemas.openxmlformats.org/officeDocument/2006/relationships/image" Target="../media/image135.png"/></Relationships>
</file>

<file path=ppt/slides/_rels/slide83.xml.rels><?xml version="1.0" encoding="UTF-8" standalone="yes"?>
<Relationships xmlns="http://schemas.openxmlformats.org/package/2006/relationships"><Relationship Id="rId3" Type="http://schemas.openxmlformats.org/officeDocument/2006/relationships/image" Target="../media/image140.png"/><Relationship Id="rId2" Type="http://schemas.openxmlformats.org/officeDocument/2006/relationships/notesSlide" Target="../notesSlides/notesSlide75.xml"/><Relationship Id="rId1" Type="http://schemas.openxmlformats.org/officeDocument/2006/relationships/slideLayout" Target="../slideLayouts/slideLayout2.xml"/><Relationship Id="rId4" Type="http://schemas.openxmlformats.org/officeDocument/2006/relationships/image" Target="../media/image14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7600" y="0"/>
            <a:ext cx="7010400" cy="6858000"/>
          </a:xfrm>
          <a:solidFill>
            <a:schemeClr val="tx1">
              <a:alpha val="70000"/>
            </a:schemeClr>
          </a:solidFill>
        </p:spPr>
        <p:txBody>
          <a:bodyPr>
            <a:normAutofit fontScale="90000"/>
          </a:bodyPr>
          <a:lstStyle/>
          <a:p>
            <a:br>
              <a:rPr lang="en-GB" sz="2400" dirty="0">
                <a:solidFill>
                  <a:schemeClr val="bg1"/>
                </a:solidFill>
                <a:latin typeface="Cooper Black" panose="0208090404030B020404" pitchFamily="18" charset="0"/>
              </a:rPr>
            </a:br>
            <a:r>
              <a:rPr lang="en-GB" sz="2200" dirty="0">
                <a:solidFill>
                  <a:schemeClr val="bg1"/>
                </a:solidFill>
                <a:latin typeface="Cooper Black" panose="0208090404030B020404" pitchFamily="18" charset="0"/>
              </a:rPr>
              <a:t>HPHI5006, 6006</a:t>
            </a:r>
            <a:br>
              <a:rPr lang="en-GB" sz="4000" dirty="0"/>
            </a:br>
            <a:r>
              <a:rPr lang="en-GB" sz="4000" dirty="0">
                <a:solidFill>
                  <a:srgbClr val="00B050"/>
                </a:solidFill>
                <a:latin typeface="Cooper Black" panose="0208090404030B020404" pitchFamily="18" charset="0"/>
              </a:rPr>
              <a:t>Routes &amp; Roots of the Black Atlantic</a:t>
            </a:r>
            <a:br>
              <a:rPr lang="en-GB" sz="5300" dirty="0">
                <a:solidFill>
                  <a:srgbClr val="00B0F0"/>
                </a:solidFill>
                <a:latin typeface="Cooper Black" panose="0208090404030B020404" pitchFamily="18" charset="0"/>
              </a:rPr>
            </a:br>
            <a:br>
              <a:rPr lang="en-GB" sz="4000" dirty="0">
                <a:solidFill>
                  <a:srgbClr val="00B0F0"/>
                </a:solidFill>
                <a:latin typeface="Cooper Black" panose="0208090404030B020404" pitchFamily="18" charset="0"/>
              </a:rPr>
            </a:br>
            <a:r>
              <a:rPr lang="en-GB" sz="4000" dirty="0">
                <a:solidFill>
                  <a:srgbClr val="FF0000"/>
                </a:solidFill>
                <a:latin typeface="Cooper Black" panose="0208090404030B020404" pitchFamily="18" charset="0"/>
              </a:rPr>
              <a:t>Lecture 7: African Americans, Pan-Africanism and Colonialism</a:t>
            </a:r>
            <a:br>
              <a:rPr lang="en-GB" sz="4000" dirty="0">
                <a:solidFill>
                  <a:srgbClr val="FF0000"/>
                </a:solidFill>
                <a:latin typeface="Cooper Black" panose="0208090404030B020404" pitchFamily="18" charset="0"/>
              </a:rPr>
            </a:br>
            <a:br>
              <a:rPr lang="en-GB" sz="4000" dirty="0">
                <a:solidFill>
                  <a:srgbClr val="FF0000"/>
                </a:solidFill>
                <a:latin typeface="Cooper Black" panose="0208090404030B020404" pitchFamily="18" charset="0"/>
              </a:rPr>
            </a:br>
            <a:r>
              <a:rPr lang="en-GB" sz="4000" dirty="0">
                <a:solidFill>
                  <a:srgbClr val="FFFF00"/>
                </a:solidFill>
                <a:latin typeface="Cooper Black" panose="0208090404030B020404" pitchFamily="18" charset="0"/>
              </a:rPr>
              <a:t>Part One: </a:t>
            </a:r>
            <a:r>
              <a:rPr lang="fr-FR" sz="4000" dirty="0">
                <a:solidFill>
                  <a:srgbClr val="FFFF00"/>
                </a:solidFill>
                <a:latin typeface="Cooper Black" panose="0208090404030B020404" pitchFamily="18" charset="0"/>
              </a:rPr>
              <a:t>Booker T Washington vs WEB Du Bois</a:t>
            </a:r>
            <a:br>
              <a:rPr lang="en-GB" sz="4000" dirty="0">
                <a:solidFill>
                  <a:srgbClr val="FFFF00"/>
                </a:solidFill>
                <a:latin typeface="Cooper Black" panose="0208090404030B020404" pitchFamily="18" charset="0"/>
              </a:rPr>
            </a:br>
            <a:br>
              <a:rPr lang="en-GB" sz="4400" dirty="0">
                <a:solidFill>
                  <a:srgbClr val="FF0000"/>
                </a:solidFill>
                <a:latin typeface="Cooper Black" panose="0208090404030B020404" pitchFamily="18" charset="0"/>
              </a:rPr>
            </a:br>
            <a:endParaRPr lang="en-GB"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30161860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12726"/>
            <a:ext cx="7505700" cy="1325563"/>
          </a:xfrm>
        </p:spPr>
        <p:txBody>
          <a:bodyPr>
            <a:normAutofit/>
          </a:bodyPr>
          <a:lstStyle/>
          <a:p>
            <a:pPr algn="ctr"/>
            <a:r>
              <a:rPr lang="en-GB" dirty="0">
                <a:latin typeface="Cooper Black" panose="0208090404030B020404" pitchFamily="18" charset="0"/>
              </a:rPr>
              <a:t>Booker T Washington vs WEB Du Bois</a:t>
            </a:r>
          </a:p>
        </p:txBody>
      </p:sp>
      <p:sp>
        <p:nvSpPr>
          <p:cNvPr id="3" name="Content Placeholder 2"/>
          <p:cNvSpPr>
            <a:spLocks noGrp="1"/>
          </p:cNvSpPr>
          <p:nvPr>
            <p:ph idx="1"/>
          </p:nvPr>
        </p:nvSpPr>
        <p:spPr>
          <a:xfrm>
            <a:off x="628650" y="1919289"/>
            <a:ext cx="7886700" cy="4351338"/>
          </a:xfrm>
        </p:spPr>
        <p:txBody>
          <a:bodyPr/>
          <a:lstStyle/>
          <a:p>
            <a:r>
              <a:rPr lang="en-GB" dirty="0"/>
              <a:t>By the 1890s, African Americans were faced by the dilemma of how to respond to entrenched system of racial oppression – two key approaches emerged</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2000" y="3429000"/>
            <a:ext cx="5080000" cy="3200400"/>
          </a:xfrm>
          <a:prstGeom prst="rect">
            <a:avLst/>
          </a:prstGeom>
        </p:spPr>
      </p:pic>
    </p:spTree>
    <p:extLst>
      <p:ext uri="{BB962C8B-B14F-4D97-AF65-F5344CB8AC3E}">
        <p14:creationId xmlns:p14="http://schemas.microsoft.com/office/powerpoint/2010/main" val="2563688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479551" cy="7528893"/>
          </a:xfrm>
          <a:prstGeom prst="rect">
            <a:avLst/>
          </a:prstGeom>
        </p:spPr>
        <p:txBody>
          <a:bodyPr wrap="square" lIns="540000" tIns="360000" rIns="540000" bIns="360000">
            <a:spAutoFit/>
          </a:bodyPr>
          <a:lstStyle/>
          <a:p>
            <a:pPr algn="just"/>
            <a:r>
              <a:rPr lang="en-GB" sz="3200" dirty="0">
                <a:solidFill>
                  <a:prstClr val="black"/>
                </a:solidFill>
                <a:latin typeface="Cooper Black" panose="0208090404030B020404" pitchFamily="18" charset="0"/>
              </a:rPr>
              <a:t>Booker T Washington</a:t>
            </a:r>
          </a:p>
          <a:p>
            <a:pPr algn="just"/>
            <a:endParaRPr lang="en-GB" sz="1200" b="1" u="sng" dirty="0">
              <a:solidFill>
                <a:prstClr val="black"/>
              </a:solidFill>
            </a:endParaRPr>
          </a:p>
          <a:p>
            <a:pPr marL="342900" indent="-342900" algn="just">
              <a:buFont typeface="Arial" panose="020B0604020202020204" pitchFamily="34" charset="0"/>
              <a:buChar char="•"/>
            </a:pPr>
            <a:r>
              <a:rPr lang="en-GB" sz="2000" dirty="0"/>
              <a:t>Washington (1856–1915) a key voice in black politics </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b. a slave in Virginia – see </a:t>
            </a:r>
            <a:r>
              <a:rPr lang="en-GB" sz="2000" i="1" dirty="0"/>
              <a:t>Up from Slavery </a:t>
            </a:r>
            <a:r>
              <a:rPr lang="en-GB" sz="2000" dirty="0"/>
              <a:t>(1901)</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Post-emancipation, worked his way through Hampton Normal and Agricultural Institute and college at Wayland Seminary</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1881, named principal of the new Tuskegee Institute, in Alabama – initially for training of teachers but also involved industrial education</a:t>
            </a:r>
          </a:p>
          <a:p>
            <a:pPr marL="342900" indent="-342900" algn="just">
              <a:buFont typeface="Arial" panose="020B0604020202020204" pitchFamily="34" charset="0"/>
              <a:buChar char="•"/>
            </a:pPr>
            <a:endParaRPr lang="en-GB" sz="2000" b="1" u="sng" dirty="0">
              <a:solidFill>
                <a:prstClr val="black"/>
              </a:solidFill>
            </a:endParaRPr>
          </a:p>
          <a:p>
            <a:pPr algn="just"/>
            <a:endParaRPr lang="en-GB" sz="2000" b="1" u="sng" dirty="0">
              <a:solidFill>
                <a:prstClr val="black"/>
              </a:solidFill>
            </a:endParaRPr>
          </a:p>
          <a:p>
            <a:pPr algn="just"/>
            <a:endParaRPr lang="en-GB" altLang="en-US" sz="2000" dirty="0"/>
          </a:p>
          <a:p>
            <a:pPr algn="just"/>
            <a:endParaRPr lang="en-GB" altLang="en-US" sz="2000" dirty="0"/>
          </a:p>
          <a:p>
            <a:pPr algn="just"/>
            <a:endParaRPr lang="en-GB" altLang="en-US"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9550" y="7937"/>
            <a:ext cx="2664450" cy="37505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4"/>
          <a:stretch>
            <a:fillRect/>
          </a:stretch>
        </p:blipFill>
        <p:spPr>
          <a:xfrm>
            <a:off x="7296150" y="3706096"/>
            <a:ext cx="1847850" cy="3151904"/>
          </a:xfrm>
          <a:prstGeom prst="rect">
            <a:avLst/>
          </a:prstGeom>
        </p:spPr>
      </p:pic>
    </p:spTree>
    <p:extLst>
      <p:ext uri="{BB962C8B-B14F-4D97-AF65-F5344CB8AC3E}">
        <p14:creationId xmlns:p14="http://schemas.microsoft.com/office/powerpoint/2010/main" val="3323889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249280" y="1149182"/>
            <a:ext cx="4894720" cy="3872405"/>
          </a:xfrm>
          <a:prstGeom prst="rect">
            <a:avLst/>
          </a:prstGeom>
        </p:spPr>
      </p:pic>
      <p:pic>
        <p:nvPicPr>
          <p:cNvPr id="6" name="Picture 5"/>
          <p:cNvPicPr>
            <a:picLocks noChangeAspect="1"/>
          </p:cNvPicPr>
          <p:nvPr/>
        </p:nvPicPr>
        <p:blipFill>
          <a:blip r:embed="rId3"/>
          <a:stretch>
            <a:fillRect/>
          </a:stretch>
        </p:blipFill>
        <p:spPr>
          <a:xfrm>
            <a:off x="0" y="3523199"/>
            <a:ext cx="4249280" cy="3334801"/>
          </a:xfrm>
          <a:prstGeom prst="rect">
            <a:avLst/>
          </a:prstGeom>
        </p:spPr>
      </p:pic>
      <p:sp>
        <p:nvSpPr>
          <p:cNvPr id="7" name="Rectangle 6"/>
          <p:cNvSpPr/>
          <p:nvPr/>
        </p:nvSpPr>
        <p:spPr>
          <a:xfrm>
            <a:off x="4410640" y="5021587"/>
            <a:ext cx="4572000" cy="1477328"/>
          </a:xfrm>
          <a:prstGeom prst="rect">
            <a:avLst/>
          </a:prstGeom>
        </p:spPr>
        <p:txBody>
          <a:bodyPr>
            <a:spAutoFit/>
          </a:bodyPr>
          <a:lstStyle/>
          <a:p>
            <a:r>
              <a:rPr lang="en-GB" dirty="0"/>
              <a:t>Booker T. Washington with industrialist Andrew Carnegie (one of the Gilded Age ‘Robber Barons’) and other sponsors of Tuskegee Institute, Alabama, 1903; teaching spaces 1902</a:t>
            </a:r>
          </a:p>
        </p:txBody>
      </p:sp>
      <p:pic>
        <p:nvPicPr>
          <p:cNvPr id="8" name="Picture 7"/>
          <p:cNvPicPr>
            <a:picLocks noChangeAspect="1"/>
          </p:cNvPicPr>
          <p:nvPr/>
        </p:nvPicPr>
        <p:blipFill>
          <a:blip r:embed="rId4"/>
          <a:stretch>
            <a:fillRect/>
          </a:stretch>
        </p:blipFill>
        <p:spPr>
          <a:xfrm>
            <a:off x="0" y="-21976"/>
            <a:ext cx="4249280" cy="2765573"/>
          </a:xfrm>
          <a:prstGeom prst="rect">
            <a:avLst/>
          </a:prstGeom>
        </p:spPr>
      </p:pic>
    </p:spTree>
    <p:extLst>
      <p:ext uri="{BB962C8B-B14F-4D97-AF65-F5344CB8AC3E}">
        <p14:creationId xmlns:p14="http://schemas.microsoft.com/office/powerpoint/2010/main" val="1614473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5580113" cy="3743242"/>
          </a:xfrm>
          <a:prstGeom prst="rect">
            <a:avLst/>
          </a:prstGeom>
        </p:spPr>
        <p:txBody>
          <a:bodyPr wrap="square" lIns="540000" tIns="360000" rIns="540000" bIns="360000">
            <a:spAutoFit/>
          </a:bodyPr>
          <a:lstStyle/>
          <a:p>
            <a:pPr algn="just"/>
            <a:r>
              <a:rPr lang="en-GB" sz="2400" dirty="0">
                <a:solidFill>
                  <a:prstClr val="black"/>
                </a:solidFill>
                <a:latin typeface="Cooper Black" panose="0208090404030B020404" pitchFamily="18" charset="0"/>
              </a:rPr>
              <a:t>Atlanta Speech, 1895</a:t>
            </a:r>
          </a:p>
          <a:p>
            <a:pPr algn="just"/>
            <a:endParaRPr lang="en-GB" sz="1200" b="1" u="sng" dirty="0">
              <a:solidFill>
                <a:prstClr val="black"/>
              </a:solidFill>
            </a:endParaRPr>
          </a:p>
          <a:p>
            <a:pPr marL="342900" indent="-342900" algn="just">
              <a:buFont typeface="Arial" panose="020B0604020202020204" pitchFamily="34" charset="0"/>
              <a:buChar char="•"/>
            </a:pPr>
            <a:r>
              <a:rPr lang="en-GB" sz="2000" dirty="0"/>
              <a:t>On 18 September 1895, Washington delivered a speech at the Cotton States and International Exposition, Atlanta, Georgia</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A southern ‘World’s Fair’</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Showpiece for ‘New South’</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7170" name="Picture 2" descr="http://www.myblackhistory.net/atlanta%20spee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7825" y="10463"/>
            <a:ext cx="3686175" cy="276225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stretch>
            <a:fillRect/>
          </a:stretch>
        </p:blipFill>
        <p:spPr>
          <a:xfrm>
            <a:off x="-13171" y="3751179"/>
            <a:ext cx="4762500" cy="3105150"/>
          </a:xfrm>
          <a:prstGeom prst="rect">
            <a:avLst/>
          </a:prstGeom>
        </p:spPr>
      </p:pic>
      <p:pic>
        <p:nvPicPr>
          <p:cNvPr id="6" name="Picture 5"/>
          <p:cNvPicPr>
            <a:picLocks noChangeAspect="1"/>
          </p:cNvPicPr>
          <p:nvPr/>
        </p:nvPicPr>
        <p:blipFill>
          <a:blip r:embed="rId5"/>
          <a:stretch>
            <a:fillRect/>
          </a:stretch>
        </p:blipFill>
        <p:spPr>
          <a:xfrm>
            <a:off x="4749329" y="3155512"/>
            <a:ext cx="4394671" cy="2169800"/>
          </a:xfrm>
          <a:prstGeom prst="rect">
            <a:avLst/>
          </a:prstGeom>
        </p:spPr>
      </p:pic>
    </p:spTree>
    <p:extLst>
      <p:ext uri="{BB962C8B-B14F-4D97-AF65-F5344CB8AC3E}">
        <p14:creationId xmlns:p14="http://schemas.microsoft.com/office/powerpoint/2010/main" val="3772986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42900" y="0"/>
            <a:ext cx="9753600" cy="6315075"/>
          </a:xfrm>
          <a:prstGeom prst="rect">
            <a:avLst/>
          </a:prstGeom>
        </p:spPr>
      </p:pic>
      <p:sp>
        <p:nvSpPr>
          <p:cNvPr id="4" name="Rectangle 3"/>
          <p:cNvSpPr/>
          <p:nvPr/>
        </p:nvSpPr>
        <p:spPr>
          <a:xfrm>
            <a:off x="345803" y="6369605"/>
            <a:ext cx="6951903" cy="369332"/>
          </a:xfrm>
          <a:prstGeom prst="rect">
            <a:avLst/>
          </a:prstGeom>
        </p:spPr>
        <p:txBody>
          <a:bodyPr wrap="none">
            <a:spAutoFit/>
          </a:bodyPr>
          <a:lstStyle/>
          <a:p>
            <a:r>
              <a:rPr lang="en-GB" i="1" dirty="0"/>
              <a:t>Puck </a:t>
            </a:r>
            <a:r>
              <a:rPr lang="en-GB" dirty="0"/>
              <a:t>magazine representation of Cotton Exposition (Library of Congress)</a:t>
            </a:r>
            <a:endParaRPr lang="en-GB" i="1" dirty="0"/>
          </a:p>
        </p:txBody>
      </p:sp>
    </p:spTree>
    <p:extLst>
      <p:ext uri="{BB962C8B-B14F-4D97-AF65-F5344CB8AC3E}">
        <p14:creationId xmlns:p14="http://schemas.microsoft.com/office/powerpoint/2010/main" val="1835303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1711916"/>
          </a:xfrm>
          <a:prstGeom prst="rect">
            <a:avLst/>
          </a:prstGeom>
          <a:noFill/>
        </p:spPr>
        <p:txBody>
          <a:bodyPr wrap="square" lIns="540000" tIns="360000" rIns="540000" bIns="360000" rtlCol="0">
            <a:spAutoFit/>
          </a:bodyPr>
          <a:lstStyle/>
          <a:p>
            <a:pPr marL="285750" lvl="0" indent="-285750">
              <a:buFontTx/>
              <a:buChar char="-"/>
            </a:pPr>
            <a:endParaRPr lang="en-GB" sz="1600" dirty="0"/>
          </a:p>
          <a:p>
            <a:r>
              <a:rPr lang="en-GB" sz="1600" dirty="0"/>
              <a:t> </a:t>
            </a:r>
          </a:p>
          <a:p>
            <a:pPr lvl="0"/>
            <a:endParaRPr lang="en-GB" sz="1600" dirty="0"/>
          </a:p>
          <a:p>
            <a:pPr algn="just"/>
            <a:endParaRPr lang="en-GB" sz="16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41722" cy="685800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26196" y="0"/>
            <a:ext cx="4286250" cy="5543550"/>
          </a:xfrm>
          <a:prstGeom prst="rect">
            <a:avLst/>
          </a:prstGeom>
        </p:spPr>
      </p:pic>
      <p:sp>
        <p:nvSpPr>
          <p:cNvPr id="6" name="Rectangle 5"/>
          <p:cNvSpPr/>
          <p:nvPr/>
        </p:nvSpPr>
        <p:spPr>
          <a:xfrm>
            <a:off x="2434337" y="-1844"/>
            <a:ext cx="2088232" cy="1815882"/>
          </a:xfrm>
          <a:prstGeom prst="rect">
            <a:avLst/>
          </a:prstGeom>
        </p:spPr>
        <p:txBody>
          <a:bodyPr wrap="square">
            <a:spAutoFit/>
          </a:bodyPr>
          <a:lstStyle/>
          <a:p>
            <a:pPr lvl="1"/>
            <a:endParaRPr lang="en-GB" sz="1600" dirty="0"/>
          </a:p>
          <a:p>
            <a:pPr lvl="1"/>
            <a:r>
              <a:rPr lang="en-GB" sz="1600" dirty="0"/>
              <a:t>Thomas Ball’s </a:t>
            </a:r>
            <a:r>
              <a:rPr lang="en-GB" sz="1600" i="1" dirty="0"/>
              <a:t>Freedman’s Memorial</a:t>
            </a:r>
            <a:r>
              <a:rPr lang="en-GB" sz="1600" dirty="0"/>
              <a:t>, Washington DC</a:t>
            </a:r>
          </a:p>
          <a:p>
            <a:pPr lvl="1"/>
            <a:r>
              <a:rPr lang="en-GB" sz="1600" dirty="0"/>
              <a:t>DEDICATED 1876</a:t>
            </a:r>
          </a:p>
          <a:p>
            <a:pPr lvl="1"/>
            <a:endParaRPr lang="en-GB" sz="1600" dirty="0"/>
          </a:p>
        </p:txBody>
      </p:sp>
      <p:sp>
        <p:nvSpPr>
          <p:cNvPr id="7" name="Rectangle 6"/>
          <p:cNvSpPr/>
          <p:nvPr/>
        </p:nvSpPr>
        <p:spPr>
          <a:xfrm>
            <a:off x="4571999" y="5263573"/>
            <a:ext cx="2499280" cy="1323439"/>
          </a:xfrm>
          <a:prstGeom prst="rect">
            <a:avLst/>
          </a:prstGeom>
        </p:spPr>
        <p:txBody>
          <a:bodyPr wrap="square">
            <a:spAutoFit/>
          </a:bodyPr>
          <a:lstStyle/>
          <a:p>
            <a:pPr lvl="1"/>
            <a:r>
              <a:rPr lang="en-GB" sz="1600" dirty="0"/>
              <a:t>John Quincy Adams Ward, </a:t>
            </a:r>
            <a:r>
              <a:rPr lang="en-GB" sz="1600" i="1" dirty="0"/>
              <a:t>The Freedman</a:t>
            </a:r>
            <a:r>
              <a:rPr lang="en-GB" sz="1600" dirty="0"/>
              <a:t>; Josiah Wedgewood abolitionist medallion design (1787)</a:t>
            </a:r>
          </a:p>
        </p:txBody>
      </p:sp>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71279" y="4559266"/>
            <a:ext cx="2072721" cy="23286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11464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88925" y="561975"/>
            <a:ext cx="3943350" cy="5505450"/>
          </a:xfrm>
          <a:prstGeom prst="rect">
            <a:avLst/>
          </a:prstGeom>
        </p:spPr>
      </p:pic>
      <p:pic>
        <p:nvPicPr>
          <p:cNvPr id="3" name="Picture 2"/>
          <p:cNvPicPr>
            <a:picLocks noChangeAspect="1"/>
          </p:cNvPicPr>
          <p:nvPr/>
        </p:nvPicPr>
        <p:blipFill>
          <a:blip r:embed="rId3"/>
          <a:stretch>
            <a:fillRect/>
          </a:stretch>
        </p:blipFill>
        <p:spPr>
          <a:xfrm>
            <a:off x="4407498" y="561975"/>
            <a:ext cx="4550764" cy="2278062"/>
          </a:xfrm>
          <a:prstGeom prst="rect">
            <a:avLst/>
          </a:prstGeom>
        </p:spPr>
      </p:pic>
      <p:pic>
        <p:nvPicPr>
          <p:cNvPr id="4" name="Picture 3"/>
          <p:cNvPicPr>
            <a:picLocks noChangeAspect="1"/>
          </p:cNvPicPr>
          <p:nvPr/>
        </p:nvPicPr>
        <p:blipFill>
          <a:blip r:embed="rId4"/>
          <a:stretch>
            <a:fillRect/>
          </a:stretch>
        </p:blipFill>
        <p:spPr>
          <a:xfrm>
            <a:off x="4927600" y="3187700"/>
            <a:ext cx="3810000" cy="2971800"/>
          </a:xfrm>
          <a:prstGeom prst="rect">
            <a:avLst/>
          </a:prstGeom>
        </p:spPr>
      </p:pic>
      <p:sp>
        <p:nvSpPr>
          <p:cNvPr id="5" name="Rectangle 4"/>
          <p:cNvSpPr/>
          <p:nvPr/>
        </p:nvSpPr>
        <p:spPr>
          <a:xfrm>
            <a:off x="490528" y="6305034"/>
            <a:ext cx="4742260" cy="369332"/>
          </a:xfrm>
          <a:prstGeom prst="rect">
            <a:avLst/>
          </a:prstGeom>
        </p:spPr>
        <p:txBody>
          <a:bodyPr wrap="none">
            <a:spAutoFit/>
          </a:bodyPr>
          <a:lstStyle/>
          <a:p>
            <a:r>
              <a:rPr lang="en-GB" dirty="0"/>
              <a:t>W.C. Hill, </a:t>
            </a:r>
            <a:r>
              <a:rPr lang="en-GB" i="1" dirty="0"/>
              <a:t>A Negro with Chains Broken But Not Off</a:t>
            </a:r>
          </a:p>
        </p:txBody>
      </p:sp>
    </p:spTree>
    <p:extLst>
      <p:ext uri="{BB962C8B-B14F-4D97-AF65-F5344CB8AC3E}">
        <p14:creationId xmlns:p14="http://schemas.microsoft.com/office/powerpoint/2010/main" val="34171363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l="49773" t="4827" r="3848" b="5539"/>
          <a:stretch/>
        </p:blipFill>
        <p:spPr>
          <a:xfrm>
            <a:off x="1" y="3340376"/>
            <a:ext cx="3543300" cy="3517624"/>
          </a:xfrm>
          <a:prstGeom prst="rect">
            <a:avLst/>
          </a:prstGeom>
        </p:spPr>
      </p:pic>
      <p:pic>
        <p:nvPicPr>
          <p:cNvPr id="4" name="Picture 3"/>
          <p:cNvPicPr>
            <a:picLocks noChangeAspect="1"/>
          </p:cNvPicPr>
          <p:nvPr/>
        </p:nvPicPr>
        <p:blipFill rotWithShape="1">
          <a:blip r:embed="rId3"/>
          <a:srcRect l="48314" r="5619" b="-2287"/>
          <a:stretch/>
        </p:blipFill>
        <p:spPr>
          <a:xfrm>
            <a:off x="6800850" y="0"/>
            <a:ext cx="2343150" cy="2520038"/>
          </a:xfrm>
          <a:prstGeom prst="rect">
            <a:avLst/>
          </a:prstGeom>
        </p:spPr>
      </p:pic>
      <p:pic>
        <p:nvPicPr>
          <p:cNvPr id="5" name="Picture 4"/>
          <p:cNvPicPr>
            <a:picLocks noChangeAspect="1"/>
          </p:cNvPicPr>
          <p:nvPr/>
        </p:nvPicPr>
        <p:blipFill rotWithShape="1">
          <a:blip r:embed="rId4"/>
          <a:srcRect l="46229" t="5204" r="7382" b="4998"/>
          <a:stretch/>
        </p:blipFill>
        <p:spPr>
          <a:xfrm>
            <a:off x="1" y="0"/>
            <a:ext cx="3543300" cy="3543300"/>
          </a:xfrm>
          <a:prstGeom prst="rect">
            <a:avLst/>
          </a:prstGeom>
        </p:spPr>
      </p:pic>
      <p:pic>
        <p:nvPicPr>
          <p:cNvPr id="6" name="Picture 5"/>
          <p:cNvPicPr>
            <a:picLocks noChangeAspect="1"/>
          </p:cNvPicPr>
          <p:nvPr/>
        </p:nvPicPr>
        <p:blipFill rotWithShape="1">
          <a:blip r:embed="rId5"/>
          <a:srcRect l="34685" t="8833" r="34321" b="10454"/>
          <a:stretch/>
        </p:blipFill>
        <p:spPr>
          <a:xfrm>
            <a:off x="3781426" y="0"/>
            <a:ext cx="2781299" cy="4073785"/>
          </a:xfrm>
          <a:prstGeom prst="rect">
            <a:avLst/>
          </a:prstGeom>
        </p:spPr>
      </p:pic>
      <p:pic>
        <p:nvPicPr>
          <p:cNvPr id="7" name="Picture 6"/>
          <p:cNvPicPr>
            <a:picLocks noChangeAspect="1"/>
          </p:cNvPicPr>
          <p:nvPr/>
        </p:nvPicPr>
        <p:blipFill>
          <a:blip r:embed="rId6"/>
          <a:stretch>
            <a:fillRect/>
          </a:stretch>
        </p:blipFill>
        <p:spPr>
          <a:xfrm>
            <a:off x="4267200" y="4191000"/>
            <a:ext cx="4876800" cy="2667000"/>
          </a:xfrm>
          <a:prstGeom prst="rect">
            <a:avLst/>
          </a:prstGeom>
        </p:spPr>
      </p:pic>
    </p:spTree>
    <p:extLst>
      <p:ext uri="{BB962C8B-B14F-4D97-AF65-F5344CB8AC3E}">
        <p14:creationId xmlns:p14="http://schemas.microsoft.com/office/powerpoint/2010/main" val="234081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6"/>
            <a:ext cx="5457825" cy="7128784"/>
          </a:xfrm>
          <a:prstGeom prst="rect">
            <a:avLst/>
          </a:prstGeom>
        </p:spPr>
        <p:txBody>
          <a:bodyPr wrap="square" lIns="540000" tIns="360000" rIns="540000" bIns="360000">
            <a:spAutoFit/>
          </a:bodyPr>
          <a:lstStyle/>
          <a:p>
            <a:pPr algn="just"/>
            <a:r>
              <a:rPr lang="en-GB" sz="2400" dirty="0">
                <a:solidFill>
                  <a:prstClr val="black"/>
                </a:solidFill>
                <a:latin typeface="Cooper Black" panose="0208090404030B020404" pitchFamily="18" charset="0"/>
              </a:rPr>
              <a:t>Atlanta Speech, 1895</a:t>
            </a:r>
          </a:p>
          <a:p>
            <a:pPr algn="just"/>
            <a:endParaRPr lang="en-GB" sz="1200" b="1" u="sng" dirty="0">
              <a:solidFill>
                <a:prstClr val="black"/>
              </a:solidFill>
            </a:endParaRPr>
          </a:p>
          <a:p>
            <a:pPr marL="171450" indent="-171450" algn="just">
              <a:buFont typeface="Arial" panose="020B0604020202020204" pitchFamily="34" charset="0"/>
              <a:buChar char="•"/>
            </a:pPr>
            <a:endParaRPr lang="en-GB" sz="1400" dirty="0">
              <a:solidFill>
                <a:prstClr val="black"/>
              </a:solidFill>
            </a:endParaRPr>
          </a:p>
          <a:p>
            <a:pPr marL="285750" indent="-285750" algn="just">
              <a:buFont typeface="Arial" panose="020B0604020202020204" pitchFamily="34" charset="0"/>
              <a:buChar char="•"/>
            </a:pPr>
            <a:r>
              <a:rPr lang="en-GB" dirty="0">
                <a:solidFill>
                  <a:prstClr val="black"/>
                </a:solidFill>
              </a:rPr>
              <a:t>What type of political philosophy does the speech articulate? What are its key arguments?</a:t>
            </a:r>
          </a:p>
          <a:p>
            <a:pPr marL="285750" indent="-285750" algn="just">
              <a:buFont typeface="Arial" panose="020B0604020202020204" pitchFamily="34" charset="0"/>
              <a:buChar char="•"/>
            </a:pPr>
            <a:endParaRPr lang="en-GB" dirty="0">
              <a:solidFill>
                <a:prstClr val="black"/>
              </a:solidFill>
            </a:endParaRPr>
          </a:p>
          <a:p>
            <a:pPr marL="285750" indent="-285750" algn="just">
              <a:buFont typeface="Arial" panose="020B0604020202020204" pitchFamily="34" charset="0"/>
              <a:buChar char="•"/>
            </a:pPr>
            <a:r>
              <a:rPr lang="en-GB" dirty="0">
                <a:solidFill>
                  <a:prstClr val="black"/>
                </a:solidFill>
              </a:rPr>
              <a:t>What points does Washington make about education and industry?</a:t>
            </a:r>
          </a:p>
          <a:p>
            <a:pPr marL="285750" indent="-285750" algn="just">
              <a:buFont typeface="Arial" panose="020B0604020202020204" pitchFamily="34" charset="0"/>
              <a:buChar char="•"/>
            </a:pPr>
            <a:endParaRPr lang="en-GB" dirty="0">
              <a:solidFill>
                <a:prstClr val="black"/>
              </a:solidFill>
            </a:endParaRPr>
          </a:p>
          <a:p>
            <a:pPr marL="285750" indent="-285750" algn="just">
              <a:buFont typeface="Arial" panose="020B0604020202020204" pitchFamily="34" charset="0"/>
              <a:buChar char="•"/>
            </a:pPr>
            <a:r>
              <a:rPr lang="en-GB" dirty="0">
                <a:solidFill>
                  <a:prstClr val="black"/>
                </a:solidFill>
              </a:rPr>
              <a:t>What points does Washington make about African American citizenship, political representation and voting rights?</a:t>
            </a:r>
          </a:p>
          <a:p>
            <a:pPr marL="285750" indent="-285750" algn="just">
              <a:buFont typeface="Arial" panose="020B0604020202020204" pitchFamily="34" charset="0"/>
              <a:buChar char="•"/>
            </a:pPr>
            <a:endParaRPr lang="en-GB" dirty="0">
              <a:solidFill>
                <a:prstClr val="black"/>
              </a:solidFill>
            </a:endParaRPr>
          </a:p>
          <a:p>
            <a:pPr marL="285750" indent="-285750" algn="just">
              <a:buFont typeface="Arial" panose="020B0604020202020204" pitchFamily="34" charset="0"/>
              <a:buChar char="•"/>
            </a:pPr>
            <a:r>
              <a:rPr lang="en-GB" dirty="0">
                <a:solidFill>
                  <a:prstClr val="black"/>
                </a:solidFill>
              </a:rPr>
              <a:t>How might the context of the Cotton Exposition inform Washington’s speech? How does might the speech relate to the notion of a ‘New South’?  </a:t>
            </a:r>
          </a:p>
          <a:p>
            <a:pPr marL="285750" indent="-285750" algn="just">
              <a:buFont typeface="Arial" panose="020B0604020202020204" pitchFamily="34" charset="0"/>
              <a:buChar char="•"/>
            </a:pPr>
            <a:endParaRPr lang="en-GB" dirty="0">
              <a:solidFill>
                <a:prstClr val="black"/>
              </a:solidFill>
            </a:endParaRPr>
          </a:p>
          <a:p>
            <a:pPr marL="285750" indent="-285750" algn="just">
              <a:buFont typeface="Arial" panose="020B0604020202020204" pitchFamily="34" charset="0"/>
              <a:buChar char="•"/>
            </a:pPr>
            <a:r>
              <a:rPr lang="en-GB" dirty="0">
                <a:solidFill>
                  <a:prstClr val="black"/>
                </a:solidFill>
              </a:rPr>
              <a:t>Which audience(s) might Washington have been seeking to address, and how does he do? </a:t>
            </a:r>
          </a:p>
          <a:p>
            <a:pPr algn="just"/>
            <a:endParaRPr lang="en-GB" sz="1200" b="1" u="sng" dirty="0">
              <a:solidFill>
                <a:prstClr val="black"/>
              </a:solidFill>
            </a:endParaRPr>
          </a:p>
          <a:p>
            <a:pPr algn="just"/>
            <a:endParaRPr lang="en-GB" sz="12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7170" name="Picture 2" descr="http://www.myblackhistory.net/atlanta%20spee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7825" y="10463"/>
            <a:ext cx="3686175" cy="276225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4"/>
          <a:stretch>
            <a:fillRect/>
          </a:stretch>
        </p:blipFill>
        <p:spPr>
          <a:xfrm>
            <a:off x="5457824" y="2863850"/>
            <a:ext cx="3686175" cy="2813134"/>
          </a:xfrm>
          <a:prstGeom prst="rect">
            <a:avLst/>
          </a:prstGeom>
        </p:spPr>
      </p:pic>
    </p:spTree>
    <p:extLst>
      <p:ext uri="{BB962C8B-B14F-4D97-AF65-F5344CB8AC3E}">
        <p14:creationId xmlns:p14="http://schemas.microsoft.com/office/powerpoint/2010/main" val="3647260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5580113" cy="2450580"/>
          </a:xfrm>
          <a:prstGeom prst="rect">
            <a:avLst/>
          </a:prstGeom>
        </p:spPr>
        <p:txBody>
          <a:bodyPr wrap="square" lIns="540000" tIns="360000" rIns="540000" bIns="360000">
            <a:spAutoFit/>
          </a:bodyPr>
          <a:lstStyle/>
          <a:p>
            <a:pPr algn="just"/>
            <a:r>
              <a:rPr lang="en-GB" sz="2400" dirty="0">
                <a:solidFill>
                  <a:prstClr val="black"/>
                </a:solidFill>
                <a:latin typeface="Cooper Black" panose="0208090404030B020404" pitchFamily="18" charset="0"/>
              </a:rPr>
              <a:t>Atlanta Speech</a:t>
            </a:r>
          </a:p>
          <a:p>
            <a:pPr algn="just"/>
            <a:endParaRPr lang="en-GB" sz="1200" b="1" u="sng" dirty="0">
              <a:solidFill>
                <a:prstClr val="black"/>
              </a:solidFill>
            </a:endParaRPr>
          </a:p>
          <a:p>
            <a:pPr marL="342900" indent="-342900">
              <a:buFont typeface="Arial" panose="020B0604020202020204" pitchFamily="34" charset="0"/>
              <a:buChar char="•"/>
            </a:pPr>
            <a:r>
              <a:rPr lang="en-GB" sz="2800" dirty="0"/>
              <a:t>Context of </a:t>
            </a:r>
            <a:r>
              <a:rPr lang="en-GB" sz="2800" b="1" dirty="0"/>
              <a:t>Progressive</a:t>
            </a:r>
            <a:r>
              <a:rPr lang="en-GB" sz="2800" dirty="0"/>
              <a:t> movement</a:t>
            </a:r>
          </a:p>
          <a:p>
            <a:pPr algn="just"/>
            <a:endParaRPr lang="en-GB" sz="2000"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7170" name="Picture 2" descr="http://www.myblackhistory.net/atlanta%20spee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7825" y="10463"/>
            <a:ext cx="3686175" cy="276225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41564" y="2564904"/>
            <a:ext cx="9144000" cy="4420350"/>
          </a:xfrm>
          <a:prstGeom prst="rect">
            <a:avLst/>
          </a:prstGeom>
        </p:spPr>
        <p:txBody>
          <a:bodyPr wrap="square" lIns="540000" tIns="360000" rIns="540000" bIns="360000">
            <a:spAutoFit/>
          </a:bodyPr>
          <a:lstStyle/>
          <a:p>
            <a:pPr algn="just"/>
            <a:r>
              <a:rPr lang="en-GB" sz="2000" dirty="0"/>
              <a:t>“One-third of the population of the South is of the Negro race. No enterprise seeking the material, civil or moral welfare of this section can disregard this element of our population and reach the highest success. I convey to you… that in no way have the value and manhood of the American Negro been more fittingly and generously recognized than by the managers of this magnificent Exposition at every stage of its progress. </a:t>
            </a:r>
          </a:p>
          <a:p>
            <a:pPr algn="just"/>
            <a:r>
              <a:rPr lang="en-GB" sz="2000" dirty="0"/>
              <a:t>	“ … Not only this, but the opportunity here afforded will awaken among us </a:t>
            </a:r>
            <a:r>
              <a:rPr lang="en-GB" sz="2000" b="1" dirty="0"/>
              <a:t>a new era of industrial progress</a:t>
            </a:r>
            <a:r>
              <a:rPr lang="en-GB" sz="2000" dirty="0"/>
              <a:t>. Ignorant and inexperienced, it is strange that </a:t>
            </a:r>
            <a:r>
              <a:rPr lang="en-GB" sz="2000" i="1" dirty="0">
                <a:solidFill>
                  <a:srgbClr val="FF0000"/>
                </a:solidFill>
              </a:rPr>
              <a:t>in the first years of our new life we began at the top instead of at the bottom</a:t>
            </a:r>
            <a:r>
              <a:rPr lang="en-GB" sz="2000" dirty="0">
                <a:solidFill>
                  <a:srgbClr val="FF0000"/>
                </a:solidFill>
              </a:rPr>
              <a:t>; that </a:t>
            </a:r>
            <a:r>
              <a:rPr lang="en-GB" sz="2000" i="1" dirty="0">
                <a:solidFill>
                  <a:srgbClr val="FF0000"/>
                </a:solidFill>
              </a:rPr>
              <a:t>a seat in Congress or the state legislature was more sought than real estate or industrial skill</a:t>
            </a:r>
            <a:r>
              <a:rPr lang="en-GB" sz="2000" dirty="0"/>
              <a:t>; that the political convention or stump speaking had more attractions than starting a dairy farm or truck garden …”</a:t>
            </a:r>
          </a:p>
        </p:txBody>
      </p:sp>
    </p:spTree>
    <p:extLst>
      <p:ext uri="{BB962C8B-B14F-4D97-AF65-F5344CB8AC3E}">
        <p14:creationId xmlns:p14="http://schemas.microsoft.com/office/powerpoint/2010/main" val="2289159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5580113" cy="1773472"/>
          </a:xfrm>
          <a:prstGeom prst="rect">
            <a:avLst/>
          </a:prstGeom>
        </p:spPr>
        <p:txBody>
          <a:bodyPr wrap="square" lIns="540000" tIns="360000" rIns="540000" bIns="360000">
            <a:spAutoFit/>
          </a:bodyPr>
          <a:lstStyle/>
          <a:p>
            <a:pPr algn="just"/>
            <a:r>
              <a:rPr lang="en-GB" sz="2400" dirty="0">
                <a:solidFill>
                  <a:prstClr val="black"/>
                </a:solidFill>
                <a:latin typeface="Cooper Black" panose="0208090404030B020404" pitchFamily="18" charset="0"/>
              </a:rPr>
              <a:t>Atlanta Speech</a:t>
            </a:r>
          </a:p>
          <a:p>
            <a:pPr algn="just"/>
            <a:endParaRPr lang="en-GB" sz="1200" b="1" u="sng" dirty="0">
              <a:solidFill>
                <a:prstClr val="black"/>
              </a:solidFill>
            </a:endParaRPr>
          </a:p>
          <a:p>
            <a:pPr marL="342900" indent="-342900" algn="just">
              <a:buFont typeface="Arial" panose="020B0604020202020204" pitchFamily="34" charset="0"/>
              <a:buChar char="•"/>
            </a:pPr>
            <a:r>
              <a:rPr lang="en-GB" sz="3200" dirty="0"/>
              <a:t>Context of </a:t>
            </a:r>
            <a:r>
              <a:rPr lang="en-GB" sz="3200" b="1" dirty="0"/>
              <a:t>Immigration</a:t>
            </a:r>
            <a:endParaRPr lang="en-GB" sz="3200"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7170" name="Picture 2" descr="http://www.myblackhistory.net/atlanta%20spee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7825" y="10463"/>
            <a:ext cx="3686175" cy="276225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41564" y="2564904"/>
            <a:ext cx="9144000" cy="4728127"/>
          </a:xfrm>
          <a:prstGeom prst="rect">
            <a:avLst/>
          </a:prstGeom>
        </p:spPr>
        <p:txBody>
          <a:bodyPr wrap="square" lIns="540000" tIns="360000" rIns="540000" bIns="360000">
            <a:spAutoFit/>
          </a:bodyPr>
          <a:lstStyle/>
          <a:p>
            <a:pPr algn="just"/>
            <a:r>
              <a:rPr lang="en-GB" sz="2400" dirty="0"/>
              <a:t>“To those of the white race who look to the incoming of those of </a:t>
            </a:r>
            <a:r>
              <a:rPr lang="en-GB" sz="2400" b="1" dirty="0"/>
              <a:t>foreign birth </a:t>
            </a:r>
            <a:r>
              <a:rPr lang="en-GB" sz="2400" dirty="0"/>
              <a:t>for the prosperity of the South, were I permitted I would repeat what I say to my own race: ‘Cast down your bucket where you are’ … As we have proved our </a:t>
            </a:r>
            <a:r>
              <a:rPr lang="en-GB" sz="2400" b="1" dirty="0"/>
              <a:t>loyalty</a:t>
            </a:r>
            <a:r>
              <a:rPr lang="en-GB" sz="2400" dirty="0"/>
              <a:t> to you in the past, in nursing your children, watching by the sickbed of your mothers and fathers, so in the future we shall </a:t>
            </a:r>
            <a:r>
              <a:rPr lang="en-GB" sz="2400" i="1" dirty="0"/>
              <a:t>stand by you</a:t>
            </a:r>
            <a:r>
              <a:rPr lang="en-GB" sz="2400" dirty="0"/>
              <a:t> with a </a:t>
            </a:r>
            <a:r>
              <a:rPr lang="en-GB" sz="2400" i="1" dirty="0"/>
              <a:t>devotion</a:t>
            </a:r>
            <a:r>
              <a:rPr lang="en-GB" sz="2400" dirty="0"/>
              <a:t> that no foreigner can approach, ready to lay down our lives, in </a:t>
            </a:r>
            <a:r>
              <a:rPr lang="en-GB" sz="2400" dirty="0" err="1"/>
              <a:t>defense</a:t>
            </a:r>
            <a:r>
              <a:rPr lang="en-GB" sz="2400" dirty="0"/>
              <a:t> of yours, interlacing our industrial, commercial, civil, and religious life with yours in a way that shall </a:t>
            </a:r>
            <a:r>
              <a:rPr lang="en-GB" sz="2400" b="1" dirty="0"/>
              <a:t>make the interests of both races one</a:t>
            </a:r>
            <a:r>
              <a:rPr lang="en-GB" sz="2400" dirty="0"/>
              <a:t>.”</a:t>
            </a:r>
            <a:endParaRPr lang="en-GB" sz="2400" b="1" dirty="0"/>
          </a:p>
          <a:p>
            <a:pPr algn="just"/>
            <a:endParaRPr lang="en-GB" sz="2000" dirty="0"/>
          </a:p>
        </p:txBody>
      </p:sp>
    </p:spTree>
    <p:extLst>
      <p:ext uri="{BB962C8B-B14F-4D97-AF65-F5344CB8AC3E}">
        <p14:creationId xmlns:p14="http://schemas.microsoft.com/office/powerpoint/2010/main" val="21835848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8" name="Rectangle 7"/>
          <p:cNvSpPr/>
          <p:nvPr/>
        </p:nvSpPr>
        <p:spPr>
          <a:xfrm>
            <a:off x="0" y="-144463"/>
            <a:ext cx="9102436" cy="6697897"/>
          </a:xfrm>
          <a:prstGeom prst="rect">
            <a:avLst/>
          </a:prstGeom>
        </p:spPr>
        <p:txBody>
          <a:bodyPr wrap="square" lIns="540000" tIns="360000" rIns="540000" bIns="360000">
            <a:spAutoFit/>
          </a:bodyPr>
          <a:lstStyle/>
          <a:p>
            <a:pPr algn="just"/>
            <a:r>
              <a:rPr lang="en-GB" sz="2800" dirty="0">
                <a:solidFill>
                  <a:prstClr val="black"/>
                </a:solidFill>
              </a:rPr>
              <a:t>“ </a:t>
            </a:r>
            <a:r>
              <a:rPr lang="en-GB" sz="3600" b="1" dirty="0">
                <a:effectLst>
                  <a:outerShdw blurRad="38100" dist="38100" dir="2700000" algn="tl">
                    <a:srgbClr val="000000">
                      <a:alpha val="43137"/>
                    </a:srgbClr>
                  </a:outerShdw>
                </a:effectLst>
              </a:rPr>
              <a:t>In all things that are purely </a:t>
            </a:r>
            <a:r>
              <a:rPr lang="en-GB" sz="3600" b="1" dirty="0">
                <a:solidFill>
                  <a:srgbClr val="FF0000"/>
                </a:solidFill>
                <a:effectLst>
                  <a:outerShdw blurRad="38100" dist="38100" dir="2700000" algn="tl">
                    <a:srgbClr val="000000">
                      <a:alpha val="43137"/>
                    </a:srgbClr>
                  </a:outerShdw>
                </a:effectLst>
              </a:rPr>
              <a:t>social</a:t>
            </a:r>
            <a:r>
              <a:rPr lang="en-GB" sz="3600" b="1" dirty="0">
                <a:effectLst>
                  <a:outerShdw blurRad="38100" dist="38100" dir="2700000" algn="tl">
                    <a:srgbClr val="000000">
                      <a:alpha val="43137"/>
                    </a:srgbClr>
                  </a:outerShdw>
                </a:effectLst>
              </a:rPr>
              <a:t> we can be as </a:t>
            </a:r>
            <a:r>
              <a:rPr lang="en-GB" sz="3600" b="1" dirty="0">
                <a:solidFill>
                  <a:srgbClr val="FF0000"/>
                </a:solidFill>
                <a:effectLst>
                  <a:outerShdw blurRad="38100" dist="38100" dir="2700000" algn="tl">
                    <a:srgbClr val="000000">
                      <a:alpha val="43137"/>
                    </a:srgbClr>
                  </a:outerShdw>
                </a:effectLst>
              </a:rPr>
              <a:t>separate as the fingers</a:t>
            </a:r>
            <a:r>
              <a:rPr lang="en-GB" sz="3600" b="1" dirty="0">
                <a:effectLst>
                  <a:outerShdw blurRad="38100" dist="38100" dir="2700000" algn="tl">
                    <a:srgbClr val="000000">
                      <a:alpha val="43137"/>
                    </a:srgbClr>
                  </a:outerShdw>
                </a:effectLst>
              </a:rPr>
              <a:t>, yet </a:t>
            </a:r>
            <a:r>
              <a:rPr lang="en-GB" sz="3600" b="1" dirty="0">
                <a:solidFill>
                  <a:srgbClr val="0000FF"/>
                </a:solidFill>
                <a:effectLst>
                  <a:outerShdw blurRad="38100" dist="38100" dir="2700000" algn="tl">
                    <a:srgbClr val="000000">
                      <a:alpha val="43137"/>
                    </a:srgbClr>
                  </a:outerShdw>
                </a:effectLst>
              </a:rPr>
              <a:t>one as the hand </a:t>
            </a:r>
            <a:r>
              <a:rPr lang="en-GB" sz="3600" b="1" dirty="0">
                <a:effectLst>
                  <a:outerShdw blurRad="38100" dist="38100" dir="2700000" algn="tl">
                    <a:srgbClr val="000000">
                      <a:alpha val="43137"/>
                    </a:srgbClr>
                  </a:outerShdw>
                </a:effectLst>
              </a:rPr>
              <a:t>in all things essential to </a:t>
            </a:r>
            <a:r>
              <a:rPr lang="en-GB" sz="3600" b="1" dirty="0">
                <a:solidFill>
                  <a:srgbClr val="0000FF"/>
                </a:solidFill>
                <a:effectLst>
                  <a:outerShdw blurRad="38100" dist="38100" dir="2700000" algn="tl">
                    <a:srgbClr val="000000">
                      <a:alpha val="43137"/>
                    </a:srgbClr>
                  </a:outerShdw>
                </a:effectLst>
              </a:rPr>
              <a:t>mutual progress</a:t>
            </a:r>
            <a:r>
              <a:rPr lang="en-GB" sz="2800" dirty="0">
                <a:effectLst>
                  <a:outerShdw blurRad="38100" dist="38100" dir="2700000" algn="tl">
                    <a:srgbClr val="000000">
                      <a:alpha val="43137"/>
                    </a:srgbClr>
                  </a:outerShdw>
                </a:effectLst>
              </a:rPr>
              <a:t>.</a:t>
            </a:r>
          </a:p>
          <a:p>
            <a:pPr algn="just"/>
            <a:r>
              <a:rPr lang="en-GB" sz="2800" dirty="0"/>
              <a:t>	“ … The wisest among my race understand that the </a:t>
            </a:r>
            <a:r>
              <a:rPr lang="en-GB" sz="2800" b="1" i="1" dirty="0"/>
              <a:t>agitation of questions of social equality is the </a:t>
            </a:r>
            <a:r>
              <a:rPr lang="en-GB" sz="2800" b="1" i="1" dirty="0" err="1"/>
              <a:t>extremest</a:t>
            </a:r>
            <a:r>
              <a:rPr lang="en-GB" sz="2800" b="1" i="1" dirty="0"/>
              <a:t> folly </a:t>
            </a:r>
            <a:r>
              <a:rPr lang="en-GB" sz="2800" dirty="0"/>
              <a:t>.. It is important and right that all privileges of the law be ours, but vastly more important that we be prepared for the exercise of these privileges. </a:t>
            </a:r>
            <a:r>
              <a:rPr lang="en-GB" sz="2800" b="1" dirty="0"/>
              <a:t>The opportunity to earn a dollar in a factory just now is worth infinitely more than the opportunity to spend a dollar in an opera-house</a:t>
            </a:r>
            <a:r>
              <a:rPr lang="en-GB" sz="2800" dirty="0"/>
              <a:t>.”</a:t>
            </a:r>
          </a:p>
          <a:p>
            <a:pPr algn="just"/>
            <a:endParaRPr lang="en-GB" sz="2000" dirty="0"/>
          </a:p>
        </p:txBody>
      </p:sp>
    </p:spTree>
    <p:extLst>
      <p:ext uri="{BB962C8B-B14F-4D97-AF65-F5344CB8AC3E}">
        <p14:creationId xmlns:p14="http://schemas.microsoft.com/office/powerpoint/2010/main" val="2402035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25685" t="17927" r="21212" b="19138"/>
          <a:stretch/>
        </p:blipFill>
        <p:spPr>
          <a:xfrm>
            <a:off x="127000" y="508000"/>
            <a:ext cx="5415521" cy="3708400"/>
          </a:xfrm>
          <a:prstGeom prst="rect">
            <a:avLst/>
          </a:prstGeom>
        </p:spPr>
      </p:pic>
      <p:pic>
        <p:nvPicPr>
          <p:cNvPr id="3" name="Picture 2"/>
          <p:cNvPicPr>
            <a:picLocks noChangeAspect="1"/>
          </p:cNvPicPr>
          <p:nvPr/>
        </p:nvPicPr>
        <p:blipFill rotWithShape="1">
          <a:blip r:embed="rId3"/>
          <a:srcRect l="28542" t="25610" r="42813" b="7859"/>
          <a:stretch/>
        </p:blipFill>
        <p:spPr>
          <a:xfrm>
            <a:off x="5717774" y="508000"/>
            <a:ext cx="3096026" cy="5527814"/>
          </a:xfrm>
          <a:prstGeom prst="rect">
            <a:avLst/>
          </a:prstGeom>
        </p:spPr>
      </p:pic>
      <p:sp>
        <p:nvSpPr>
          <p:cNvPr id="4" name="Rectangle 3"/>
          <p:cNvSpPr/>
          <p:nvPr/>
        </p:nvSpPr>
        <p:spPr>
          <a:xfrm>
            <a:off x="5819207" y="6150114"/>
            <a:ext cx="2893160" cy="707886"/>
          </a:xfrm>
          <a:prstGeom prst="rect">
            <a:avLst/>
          </a:prstGeom>
        </p:spPr>
        <p:txBody>
          <a:bodyPr wrap="square">
            <a:spAutoFit/>
          </a:bodyPr>
          <a:lstStyle/>
          <a:p>
            <a:pPr algn="r"/>
            <a:r>
              <a:rPr lang="en-US" sz="2000" b="1" i="1" dirty="0"/>
              <a:t>New York Times</a:t>
            </a:r>
            <a:r>
              <a:rPr lang="en-US" sz="2000" b="1" dirty="0"/>
              <a:t>, 24 March 1901</a:t>
            </a:r>
            <a:endParaRPr lang="en-US" sz="2000" b="1" i="1" dirty="0"/>
          </a:p>
        </p:txBody>
      </p:sp>
      <p:sp>
        <p:nvSpPr>
          <p:cNvPr id="6" name="Rectangle 5"/>
          <p:cNvSpPr/>
          <p:nvPr/>
        </p:nvSpPr>
        <p:spPr>
          <a:xfrm>
            <a:off x="355600" y="4378920"/>
            <a:ext cx="2184400" cy="2308324"/>
          </a:xfrm>
          <a:prstGeom prst="rect">
            <a:avLst/>
          </a:prstGeom>
        </p:spPr>
        <p:txBody>
          <a:bodyPr wrap="square">
            <a:spAutoFit/>
          </a:bodyPr>
          <a:lstStyle/>
          <a:p>
            <a:r>
              <a:rPr lang="en-GB" dirty="0"/>
              <a:t>Letter reproduced in James Creelman, </a:t>
            </a:r>
            <a:r>
              <a:rPr lang="en-GB" i="1" dirty="0">
                <a:hlinkClick r:id="rId4"/>
              </a:rPr>
              <a:t>The Effect of Booker T. Washington's Atlanta Speech, Described in the New York world of Sept. 19, 1895</a:t>
            </a:r>
            <a:r>
              <a:rPr lang="en-GB" i="1" dirty="0"/>
              <a:t> </a:t>
            </a:r>
            <a:r>
              <a:rPr lang="en-GB" dirty="0"/>
              <a:t>(1895)</a:t>
            </a:r>
            <a:endParaRPr lang="en-GB" i="1" dirty="0"/>
          </a:p>
        </p:txBody>
      </p:sp>
    </p:spTree>
    <p:extLst>
      <p:ext uri="{BB962C8B-B14F-4D97-AF65-F5344CB8AC3E}">
        <p14:creationId xmlns:p14="http://schemas.microsoft.com/office/powerpoint/2010/main" val="25002348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8653" y="5242104"/>
            <a:ext cx="2879266" cy="1200329"/>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rPr>
              <a:t>Depiction of Washington-Roosevelt dinner at White House, 1901; Roosevelt at Tuskegee</a:t>
            </a:r>
            <a:r>
              <a:rPr kumimoji="0" lang="en-US" sz="1800" b="0" i="0" u="none" strike="noStrike" kern="0" cap="none" spc="0" normalizeH="0" noProof="0" dirty="0">
                <a:ln>
                  <a:noFill/>
                </a:ln>
                <a:solidFill>
                  <a:prstClr val="black"/>
                </a:solidFill>
                <a:effectLst/>
                <a:uLnTx/>
                <a:uFillTx/>
              </a:rPr>
              <a:t> Institute 1905</a:t>
            </a:r>
            <a:endParaRPr kumimoji="0" lang="en-US" sz="1800" b="0" i="0" u="none" strike="noStrike" kern="0" cap="none" spc="0" normalizeH="0" baseline="0" noProof="0" dirty="0">
              <a:ln>
                <a:noFill/>
              </a:ln>
              <a:solidFill>
                <a:prstClr val="black"/>
              </a:solidFill>
              <a:effectLst/>
              <a:uLnTx/>
              <a:uFillTx/>
            </a:endParaRPr>
          </a:p>
        </p:txBody>
      </p:sp>
      <p:pic>
        <p:nvPicPr>
          <p:cNvPr id="4" name="Picture 3"/>
          <p:cNvPicPr>
            <a:picLocks noChangeAspect="1"/>
          </p:cNvPicPr>
          <p:nvPr/>
        </p:nvPicPr>
        <p:blipFill>
          <a:blip r:embed="rId2"/>
          <a:stretch>
            <a:fillRect/>
          </a:stretch>
        </p:blipFill>
        <p:spPr>
          <a:xfrm>
            <a:off x="5997739" y="2787159"/>
            <a:ext cx="3146261" cy="4055324"/>
          </a:xfrm>
          <a:prstGeom prst="rect">
            <a:avLst/>
          </a:prstGeom>
        </p:spPr>
      </p:pic>
      <p:pic>
        <p:nvPicPr>
          <p:cNvPr id="5" name="Picture 4"/>
          <p:cNvPicPr>
            <a:picLocks noChangeAspect="1"/>
          </p:cNvPicPr>
          <p:nvPr/>
        </p:nvPicPr>
        <p:blipFill>
          <a:blip r:embed="rId3"/>
          <a:stretch>
            <a:fillRect/>
          </a:stretch>
        </p:blipFill>
        <p:spPr>
          <a:xfrm>
            <a:off x="282739" y="238472"/>
            <a:ext cx="4956011" cy="4931231"/>
          </a:xfrm>
          <a:prstGeom prst="rect">
            <a:avLst/>
          </a:prstGeom>
        </p:spPr>
      </p:pic>
      <p:pic>
        <p:nvPicPr>
          <p:cNvPr id="6" name="Picture 5"/>
          <p:cNvPicPr>
            <a:picLocks noChangeAspect="1"/>
          </p:cNvPicPr>
          <p:nvPr/>
        </p:nvPicPr>
        <p:blipFill>
          <a:blip r:embed="rId4"/>
          <a:stretch>
            <a:fillRect/>
          </a:stretch>
        </p:blipFill>
        <p:spPr>
          <a:xfrm>
            <a:off x="5238750" y="238472"/>
            <a:ext cx="3576303" cy="2009428"/>
          </a:xfrm>
          <a:prstGeom prst="rect">
            <a:avLst/>
          </a:prstGeom>
        </p:spPr>
      </p:pic>
    </p:spTree>
    <p:extLst>
      <p:ext uri="{BB962C8B-B14F-4D97-AF65-F5344CB8AC3E}">
        <p14:creationId xmlns:p14="http://schemas.microsoft.com/office/powerpoint/2010/main" val="18867612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07260"/>
            <a:ext cx="6622634" cy="6020788"/>
          </a:xfrm>
          <a:prstGeom prst="rect">
            <a:avLst/>
          </a:prstGeom>
        </p:spPr>
        <p:txBody>
          <a:bodyPr wrap="square" lIns="360000" tIns="360000" rIns="360000" bIns="360000">
            <a:spAutoFit/>
          </a:bodyPr>
          <a:lstStyle/>
          <a:p>
            <a:pPr marL="342900" indent="-342900" algn="just">
              <a:buFont typeface="Arial" panose="020B0604020202020204" pitchFamily="34" charset="0"/>
              <a:buChar char="•"/>
            </a:pPr>
            <a:r>
              <a:rPr lang="en-GB" sz="2000" dirty="0"/>
              <a:t>b. into well-off free black family in small-town New England (Great Barrington, Massachusetts)</a:t>
            </a:r>
          </a:p>
          <a:p>
            <a:pPr marL="342900" indent="-342900" algn="just">
              <a:buFont typeface="Arial" panose="020B0604020202020204" pitchFamily="34" charset="0"/>
              <a:buChar char="•"/>
            </a:pPr>
            <a:endParaRPr lang="en-GB" sz="1400" dirty="0"/>
          </a:p>
          <a:p>
            <a:pPr marL="342900" indent="-342900" algn="just">
              <a:buFont typeface="Arial" panose="020B0604020202020204" pitchFamily="34" charset="0"/>
              <a:buChar char="•"/>
            </a:pPr>
            <a:r>
              <a:rPr lang="en-GB" sz="2000" dirty="0"/>
              <a:t>Attended Fisk University, historically black college in Nashville, Tennessee (1885–1888) – first direct contact with Jim Crow system</a:t>
            </a:r>
          </a:p>
          <a:p>
            <a:pPr marL="342900" indent="-342900" algn="just">
              <a:buFont typeface="Arial" panose="020B0604020202020204" pitchFamily="34" charset="0"/>
              <a:buChar char="•"/>
            </a:pPr>
            <a:endParaRPr lang="en-GB" sz="1400" dirty="0"/>
          </a:p>
          <a:p>
            <a:pPr marL="342900" indent="-342900" algn="just">
              <a:buFont typeface="Arial" panose="020B0604020202020204" pitchFamily="34" charset="0"/>
              <a:buChar char="•"/>
            </a:pPr>
            <a:r>
              <a:rPr lang="en-GB" sz="2000" dirty="0"/>
              <a:t>Graduate student at University of Berlin and Harvard, where he was the first African American to earn a doctorate (thesis: </a:t>
            </a:r>
            <a:r>
              <a:rPr lang="en-GB" sz="2000" i="1" dirty="0"/>
              <a:t>The Suppression of the African Slave Trade to the United States of America, 1638–1871 </a:t>
            </a:r>
            <a:r>
              <a:rPr lang="en-GB" sz="2000" dirty="0"/>
              <a:t>[1896])</a:t>
            </a:r>
          </a:p>
          <a:p>
            <a:pPr marL="342900" indent="-342900" algn="just">
              <a:buFont typeface="Arial" panose="020B0604020202020204" pitchFamily="34" charset="0"/>
              <a:buChar char="•"/>
            </a:pPr>
            <a:endParaRPr lang="en-GB" sz="1400" dirty="0"/>
          </a:p>
          <a:p>
            <a:pPr marL="342900" indent="-342900" algn="just">
              <a:buFont typeface="Arial" panose="020B0604020202020204" pitchFamily="34" charset="0"/>
              <a:buChar char="•"/>
            </a:pPr>
            <a:r>
              <a:rPr lang="en-GB" sz="2000" dirty="0"/>
              <a:t>Brought sociological perspective (e.g. </a:t>
            </a:r>
            <a:r>
              <a:rPr lang="en-GB" sz="2000" i="1" dirty="0"/>
              <a:t>The Philadelphia Negro</a:t>
            </a:r>
            <a:r>
              <a:rPr lang="en-GB" sz="2000" dirty="0"/>
              <a:t>, 1899; </a:t>
            </a:r>
            <a:r>
              <a:rPr lang="en-GB" sz="2000" i="1" dirty="0"/>
              <a:t>Atlanta University's Studies of the Negro Problem, </a:t>
            </a:r>
            <a:r>
              <a:rPr lang="en-GB" sz="2000" dirty="0"/>
              <a:t>(1897–1910) and philosophical/psychological theory to analyse African American society in North and South</a:t>
            </a:r>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1268" name="Picture 4" descr="http://a5.files.biography.com/image/upload/c_fill,cs_srgb,dpr_1.0,g_face,h_300,q_80,w_300/MTE5NTU2MzE2MjA2MDQwNTg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2635" y="7937"/>
            <a:ext cx="2490564" cy="2490564"/>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3690" y="7937"/>
            <a:ext cx="9116889" cy="1373362"/>
          </a:xfrm>
          <a:prstGeom prst="rect">
            <a:avLst/>
          </a:prstGeom>
        </p:spPr>
        <p:txBody>
          <a:bodyPr wrap="square" lIns="540000" tIns="360000" rIns="540000" bIns="360000">
            <a:spAutoFit/>
          </a:bodyPr>
          <a:lstStyle/>
          <a:p>
            <a:r>
              <a:rPr lang="en-GB" sz="2400" dirty="0">
                <a:solidFill>
                  <a:prstClr val="black"/>
                </a:solidFill>
                <a:latin typeface="Cooper Black" panose="0208090404030B020404" pitchFamily="18" charset="0"/>
              </a:rPr>
              <a:t>WEB Du Bois (1868–1963) </a:t>
            </a:r>
          </a:p>
          <a:p>
            <a:endParaRPr lang="en-GB" dirty="0"/>
          </a:p>
        </p:txBody>
      </p:sp>
      <p:pic>
        <p:nvPicPr>
          <p:cNvPr id="5" name="Picture 4"/>
          <p:cNvPicPr>
            <a:picLocks noChangeAspect="1"/>
          </p:cNvPicPr>
          <p:nvPr/>
        </p:nvPicPr>
        <p:blipFill rotWithShape="1">
          <a:blip r:embed="rId4"/>
          <a:srcRect l="8649" t="-1" r="6603" b="291"/>
          <a:stretch/>
        </p:blipFill>
        <p:spPr>
          <a:xfrm>
            <a:off x="6622635" y="3288501"/>
            <a:ext cx="2490564" cy="2163509"/>
          </a:xfrm>
          <a:prstGeom prst="rect">
            <a:avLst/>
          </a:prstGeom>
        </p:spPr>
      </p:pic>
    </p:spTree>
    <p:extLst>
      <p:ext uri="{BB962C8B-B14F-4D97-AF65-F5344CB8AC3E}">
        <p14:creationId xmlns:p14="http://schemas.microsoft.com/office/powerpoint/2010/main" val="1608924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07260"/>
            <a:ext cx="6622634" cy="1650361"/>
          </a:xfrm>
          <a:prstGeom prst="rect">
            <a:avLst/>
          </a:prstGeom>
        </p:spPr>
        <p:txBody>
          <a:bodyPr wrap="square" lIns="360000" tIns="360000" rIns="360000" bIns="360000">
            <a:spAutoFit/>
          </a:bodyPr>
          <a:lstStyle/>
          <a:p>
            <a:pPr marL="285750" indent="-285750" algn="just">
              <a:buFont typeface="Arial" panose="020B0604020202020204" pitchFamily="34" charset="0"/>
              <a:buChar char="•"/>
            </a:pPr>
            <a:r>
              <a:rPr lang="en-GB" sz="2000" dirty="0"/>
              <a:t>Founder member of the  National Association for the Advancement of </a:t>
            </a:r>
            <a:r>
              <a:rPr lang="en-GB" sz="2000" dirty="0" err="1"/>
              <a:t>Colored</a:t>
            </a:r>
            <a:r>
              <a:rPr lang="en-GB" sz="2000" dirty="0"/>
              <a:t> People (NAACP), 1909, and editor of its journal </a:t>
            </a:r>
            <a:r>
              <a:rPr lang="en-GB" sz="2000" i="1" dirty="0"/>
              <a:t>The Crisis</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1268" name="Picture 4" descr="http://a5.files.biography.com/image/upload/c_fill,cs_srgb,dpr_1.0,g_face,h_300,q_80,w_300/MTE5NTU2MzE2MjA2MDQwNTg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2635" y="7937"/>
            <a:ext cx="2490564" cy="2490564"/>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3690" y="7937"/>
            <a:ext cx="9116889" cy="1373362"/>
          </a:xfrm>
          <a:prstGeom prst="rect">
            <a:avLst/>
          </a:prstGeom>
        </p:spPr>
        <p:txBody>
          <a:bodyPr wrap="square" lIns="540000" tIns="360000" rIns="540000" bIns="360000">
            <a:spAutoFit/>
          </a:bodyPr>
          <a:lstStyle/>
          <a:p>
            <a:r>
              <a:rPr lang="en-GB" sz="2400" dirty="0">
                <a:solidFill>
                  <a:prstClr val="black"/>
                </a:solidFill>
                <a:latin typeface="Cooper Black" panose="0208090404030B020404" pitchFamily="18" charset="0"/>
              </a:rPr>
              <a:t>WEB Du Bois (1868–1963) </a:t>
            </a:r>
          </a:p>
          <a:p>
            <a:endParaRPr lang="en-GB" dirty="0"/>
          </a:p>
        </p:txBody>
      </p:sp>
      <p:pic>
        <p:nvPicPr>
          <p:cNvPr id="6" name="Picture 5"/>
          <p:cNvPicPr>
            <a:picLocks noChangeAspect="1"/>
          </p:cNvPicPr>
          <p:nvPr/>
        </p:nvPicPr>
        <p:blipFill>
          <a:blip r:embed="rId4"/>
          <a:stretch>
            <a:fillRect/>
          </a:stretch>
        </p:blipFill>
        <p:spPr>
          <a:xfrm>
            <a:off x="155575" y="2478417"/>
            <a:ext cx="2768839" cy="4116978"/>
          </a:xfrm>
          <a:prstGeom prst="rect">
            <a:avLst/>
          </a:prstGeom>
        </p:spPr>
      </p:pic>
      <p:pic>
        <p:nvPicPr>
          <p:cNvPr id="7" name="Picture 6"/>
          <p:cNvPicPr>
            <a:picLocks noChangeAspect="1"/>
          </p:cNvPicPr>
          <p:nvPr/>
        </p:nvPicPr>
        <p:blipFill>
          <a:blip r:embed="rId5"/>
          <a:stretch>
            <a:fillRect/>
          </a:stretch>
        </p:blipFill>
        <p:spPr>
          <a:xfrm>
            <a:off x="3242094" y="2518585"/>
            <a:ext cx="2625319" cy="4116978"/>
          </a:xfrm>
          <a:prstGeom prst="rect">
            <a:avLst/>
          </a:prstGeom>
        </p:spPr>
      </p:pic>
      <p:pic>
        <p:nvPicPr>
          <p:cNvPr id="8" name="Picture 7"/>
          <p:cNvPicPr>
            <a:picLocks noChangeAspect="1"/>
          </p:cNvPicPr>
          <p:nvPr/>
        </p:nvPicPr>
        <p:blipFill>
          <a:blip r:embed="rId6"/>
          <a:stretch>
            <a:fillRect/>
          </a:stretch>
        </p:blipFill>
        <p:spPr>
          <a:xfrm>
            <a:off x="6194796" y="2518585"/>
            <a:ext cx="2796538" cy="4076810"/>
          </a:xfrm>
          <a:prstGeom prst="rect">
            <a:avLst/>
          </a:prstGeom>
        </p:spPr>
      </p:pic>
    </p:spTree>
    <p:extLst>
      <p:ext uri="{BB962C8B-B14F-4D97-AF65-F5344CB8AC3E}">
        <p14:creationId xmlns:p14="http://schemas.microsoft.com/office/powerpoint/2010/main" val="27403209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633030" cy="7098006"/>
          </a:xfrm>
          <a:prstGeom prst="rect">
            <a:avLst/>
          </a:prstGeom>
        </p:spPr>
        <p:txBody>
          <a:bodyPr wrap="square" lIns="540000" tIns="360000" rIns="540000" bIns="360000">
            <a:spAutoFit/>
          </a:bodyPr>
          <a:lstStyle/>
          <a:p>
            <a:pPr algn="just"/>
            <a:r>
              <a:rPr lang="en-GB" sz="2800" dirty="0">
                <a:latin typeface="Cooper Black" panose="0208090404030B020404" pitchFamily="18" charset="0"/>
              </a:rPr>
              <a:t>‘Of Mr Booker T Washington and Others’ (1903)</a:t>
            </a:r>
          </a:p>
          <a:p>
            <a:pPr algn="just"/>
            <a:endParaRPr lang="en-GB" sz="1600" dirty="0"/>
          </a:p>
          <a:p>
            <a:pPr marL="457200" indent="-457200" algn="just">
              <a:buFont typeface="Arial" panose="020B0604020202020204" pitchFamily="34" charset="0"/>
              <a:buChar char="•"/>
            </a:pPr>
            <a:r>
              <a:rPr lang="en-GB" sz="2400" dirty="0"/>
              <a:t>What criticisms does Du Bois direct against Washington and the Atlanta speech? What positions and stances does he attribute to Washington and how does he disagree with them?</a:t>
            </a:r>
          </a:p>
          <a:p>
            <a:pPr marL="457200" indent="-457200" algn="just">
              <a:buFont typeface="Arial" panose="020B0604020202020204" pitchFamily="34" charset="0"/>
              <a:buChar char="•"/>
            </a:pPr>
            <a:endParaRPr lang="en-GB" dirty="0"/>
          </a:p>
          <a:p>
            <a:pPr marL="457200" indent="-457200" algn="just">
              <a:buFont typeface="Arial" panose="020B0604020202020204" pitchFamily="34" charset="0"/>
              <a:buChar char="•"/>
            </a:pPr>
            <a:r>
              <a:rPr lang="en-GB" sz="2400" dirty="0"/>
              <a:t>What historical precedents does Du Bois draw upon, and to what ends?</a:t>
            </a:r>
          </a:p>
          <a:p>
            <a:pPr marL="457200" indent="-457200" algn="just">
              <a:buFont typeface="Arial" panose="020B0604020202020204" pitchFamily="34" charset="0"/>
              <a:buChar char="•"/>
            </a:pPr>
            <a:endParaRPr lang="en-GB" sz="1600" dirty="0"/>
          </a:p>
          <a:p>
            <a:pPr marL="457200" indent="-457200" algn="just">
              <a:buFont typeface="Arial" panose="020B0604020202020204" pitchFamily="34" charset="0"/>
              <a:buChar char="•"/>
            </a:pPr>
            <a:r>
              <a:rPr lang="en-GB" sz="2400" dirty="0"/>
              <a:t>What arguments does Du Bois make about wider phenomena such as industrialisation and American expansionism?</a:t>
            </a:r>
          </a:p>
          <a:p>
            <a:pPr marL="457200" indent="-457200" algn="just">
              <a:buFont typeface="Arial" panose="020B0604020202020204" pitchFamily="34" charset="0"/>
              <a:buChar char="•"/>
            </a:pPr>
            <a:endParaRPr lang="en-GB" sz="2400" dirty="0"/>
          </a:p>
          <a:p>
            <a:pPr algn="just"/>
            <a:endParaRPr lang="en-GB" sz="2000"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1268" name="Picture 4" descr="http://a5.files.biography.com/image/upload/c_fill,cs_srgb,dpr_1.0,g_face,h_300,q_80,w_300/MTE5NTU2MzE2MjA2MDQwNTg3.jpg"/>
          <p:cNvPicPr>
            <a:picLocks noChangeAspect="1" noChangeArrowheads="1"/>
          </p:cNvPicPr>
          <p:nvPr/>
        </p:nvPicPr>
        <p:blipFill rotWithShape="1">
          <a:blip r:embed="rId3">
            <a:extLst>
              <a:ext uri="{28A0092B-C50C-407E-A947-70E740481C1C}">
                <a14:useLocalDpi xmlns:a14="http://schemas.microsoft.com/office/drawing/2010/main" val="0"/>
              </a:ext>
            </a:extLst>
          </a:blip>
          <a:srcRect l="7279" b="1045"/>
          <a:stretch/>
        </p:blipFill>
        <p:spPr bwMode="auto">
          <a:xfrm>
            <a:off x="6633029" y="0"/>
            <a:ext cx="2543196" cy="271417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4"/>
          <a:stretch>
            <a:fillRect/>
          </a:stretch>
        </p:blipFill>
        <p:spPr>
          <a:xfrm>
            <a:off x="6626134" y="2742843"/>
            <a:ext cx="2517866" cy="4115157"/>
          </a:xfrm>
          <a:prstGeom prst="rect">
            <a:avLst/>
          </a:prstGeom>
        </p:spPr>
      </p:pic>
    </p:spTree>
    <p:extLst>
      <p:ext uri="{BB962C8B-B14F-4D97-AF65-F5344CB8AC3E}">
        <p14:creationId xmlns:p14="http://schemas.microsoft.com/office/powerpoint/2010/main" val="41984853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85565" cy="7344227"/>
          </a:xfrm>
          <a:prstGeom prst="rect">
            <a:avLst/>
          </a:prstGeom>
        </p:spPr>
        <p:txBody>
          <a:bodyPr wrap="square" lIns="540000" tIns="360000" rIns="540000" bIns="360000">
            <a:spAutoFit/>
          </a:bodyPr>
          <a:lstStyle/>
          <a:p>
            <a:pPr algn="just"/>
            <a:endParaRPr lang="en-GB" sz="1000" b="1" u="sng" dirty="0">
              <a:solidFill>
                <a:prstClr val="black"/>
              </a:solidFill>
            </a:endParaRPr>
          </a:p>
          <a:p>
            <a:pPr algn="just"/>
            <a:r>
              <a:rPr lang="en-GB" sz="2300" dirty="0"/>
              <a:t>“Mr Washington represents in Negro thought the old attitude of adjustment and submission; but adjustment at such a peculiar time as to make his programme unique. This is an age of unusual economic development, and Mr Washington’s programme naturally takes an economic cast, becoming </a:t>
            </a:r>
            <a:r>
              <a:rPr lang="en-GB" sz="2300" b="1" dirty="0">
                <a:solidFill>
                  <a:srgbClr val="FF0000"/>
                </a:solidFill>
              </a:rPr>
              <a:t>a gospel of Work and Money </a:t>
            </a:r>
            <a:r>
              <a:rPr lang="en-GB" sz="2300" dirty="0"/>
              <a:t>to such an extent as apparently almost completely to overshadow the higher aims of life </a:t>
            </a:r>
          </a:p>
          <a:p>
            <a:pPr algn="just"/>
            <a:r>
              <a:rPr lang="en-GB" sz="2300" dirty="0"/>
              <a:t>	… Mr Washington distinctly asks that black people give up, at least for the present, three things— </a:t>
            </a:r>
          </a:p>
          <a:p>
            <a:pPr algn="just"/>
            <a:r>
              <a:rPr lang="en-GB" sz="2300" dirty="0"/>
              <a:t>        First, political power, </a:t>
            </a:r>
          </a:p>
          <a:p>
            <a:pPr algn="just"/>
            <a:r>
              <a:rPr lang="en-GB" sz="2300" dirty="0"/>
              <a:t>        Second, insistence on civil rights, </a:t>
            </a:r>
          </a:p>
          <a:p>
            <a:pPr algn="just"/>
            <a:r>
              <a:rPr lang="en-GB" sz="2300" dirty="0"/>
              <a:t>        Third, higher education of Negro youth — </a:t>
            </a:r>
          </a:p>
          <a:p>
            <a:pPr algn="just"/>
            <a:r>
              <a:rPr lang="en-GB" sz="2300" dirty="0"/>
              <a:t>and concentrate all their energies on industrial education, the accumulation of wealth, and the conciliation of the South …”</a:t>
            </a:r>
          </a:p>
          <a:p>
            <a:pPr algn="r"/>
            <a:r>
              <a:rPr lang="en-GB" sz="2400" dirty="0"/>
              <a:t>Du Bois, ‘Of Mr. Booker T Washington and Others,’</a:t>
            </a:r>
            <a:r>
              <a:rPr lang="en-GB" sz="2400" i="1" dirty="0"/>
              <a:t> The Souls of Black Folk </a:t>
            </a:r>
            <a:r>
              <a:rPr lang="en-GB" sz="2400" dirty="0"/>
              <a:t>(1903</a:t>
            </a:r>
            <a:r>
              <a:rPr lang="en-GB" sz="2800" dirty="0"/>
              <a:t>)</a:t>
            </a:r>
          </a:p>
          <a:p>
            <a:pPr algn="just"/>
            <a:endParaRPr lang="en-GB" sz="2300" dirty="0"/>
          </a:p>
          <a:p>
            <a:pPr algn="just"/>
            <a:endParaRPr lang="en-GB" sz="2300"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40976449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85565" cy="5928455"/>
          </a:xfrm>
          <a:prstGeom prst="rect">
            <a:avLst/>
          </a:prstGeom>
        </p:spPr>
        <p:txBody>
          <a:bodyPr wrap="square" lIns="540000" tIns="360000" rIns="540000" bIns="360000">
            <a:spAutoFit/>
          </a:bodyPr>
          <a:lstStyle/>
          <a:p>
            <a:pPr algn="just"/>
            <a:r>
              <a:rPr lang="en-GB" sz="3200" dirty="0"/>
              <a:t>“This policy has been courageously and insistently advocated for over 15 years. As a result of this tender of the palm-branch, what has been the return? 	</a:t>
            </a:r>
          </a:p>
          <a:p>
            <a:pPr marL="457200" indent="-457200" algn="just">
              <a:buFont typeface="+mj-lt"/>
              <a:buAutoNum type="arabicPeriod"/>
            </a:pPr>
            <a:r>
              <a:rPr lang="en-GB" sz="3200" dirty="0"/>
              <a:t>The disfranchisement of the Negro.</a:t>
            </a:r>
          </a:p>
          <a:p>
            <a:pPr marL="457200" indent="-457200" algn="just">
              <a:buFont typeface="+mj-lt"/>
              <a:buAutoNum type="arabicPeriod"/>
            </a:pPr>
            <a:r>
              <a:rPr lang="en-GB" sz="3200" dirty="0"/>
              <a:t>The legal creation of a distinct status of civil inferiority for the Negro.</a:t>
            </a:r>
          </a:p>
          <a:p>
            <a:pPr marL="457200" indent="-457200" algn="just">
              <a:buFont typeface="+mj-lt"/>
              <a:buAutoNum type="arabicPeriod"/>
            </a:pPr>
            <a:r>
              <a:rPr lang="en-GB" sz="3200" dirty="0"/>
              <a:t>The steady withdrawal of aid from institutions for the higher training of the Negro.”</a:t>
            </a:r>
          </a:p>
          <a:p>
            <a:pPr lvl="1" algn="just"/>
            <a:endParaRPr lang="en-GB" sz="2000" dirty="0"/>
          </a:p>
          <a:p>
            <a:pPr algn="just"/>
            <a:endParaRPr lang="en-GB" sz="1000" dirty="0"/>
          </a:p>
          <a:p>
            <a:pPr marL="342900" indent="-342900" algn="r">
              <a:buFontTx/>
              <a:buChar char="-"/>
            </a:pPr>
            <a:r>
              <a:rPr lang="en-GB" dirty="0"/>
              <a:t>Du Bois, ‘Of Mr. Booker T Washington and Others,’</a:t>
            </a:r>
            <a:r>
              <a:rPr lang="en-GB" i="1" dirty="0"/>
              <a:t> The Souls of Black Folk </a:t>
            </a:r>
            <a:r>
              <a:rPr lang="en-GB" dirty="0"/>
              <a:t>(1903</a:t>
            </a:r>
            <a:r>
              <a:rPr lang="en-GB" sz="2000" dirty="0"/>
              <a:t>)</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10093294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85565" cy="5990010"/>
          </a:xfrm>
          <a:prstGeom prst="rect">
            <a:avLst/>
          </a:prstGeom>
        </p:spPr>
        <p:txBody>
          <a:bodyPr wrap="square" lIns="540000" tIns="360000" rIns="540000" bIns="360000">
            <a:spAutoFit/>
          </a:bodyPr>
          <a:lstStyle/>
          <a:p>
            <a:pPr algn="just"/>
            <a:r>
              <a:rPr lang="en-GB" sz="2400" dirty="0"/>
              <a:t>“These movements are not, to be sure, direct results of Mr. Washington’s teachings; but his propaganda has, without a shadow of doubt, helped their speedier accomplishment. The question then comes: Is it possible, and probable, that </a:t>
            </a:r>
            <a:r>
              <a:rPr lang="en-GB" sz="2400" b="1" dirty="0"/>
              <a:t>nine millions of men can make effective progress in economic lines if they are deprived of political rights, made a servile caste, and allowed only the most meagre chance for developing their </a:t>
            </a:r>
            <a:r>
              <a:rPr lang="en-GB" sz="2400" b="1" i="1" dirty="0">
                <a:solidFill>
                  <a:srgbClr val="FF0000"/>
                </a:solidFill>
              </a:rPr>
              <a:t>exceptional men</a:t>
            </a:r>
            <a:r>
              <a:rPr lang="en-GB" sz="2400" b="1" dirty="0"/>
              <a:t>?</a:t>
            </a:r>
            <a:r>
              <a:rPr lang="en-GB" sz="2400" dirty="0"/>
              <a:t> If history and reason give any distinct answer to these questions, it is an emphatic ‘No.’ And Mr Washington thus faces the triple paradox of his career: </a:t>
            </a:r>
            <a:r>
              <a:rPr lang="en-GB" sz="2400" b="1" dirty="0"/>
              <a:t>He is striving nobly to make Negro artisans business men and property-owners; but it is </a:t>
            </a:r>
            <a:r>
              <a:rPr lang="en-GB" sz="2400" b="1" dirty="0">
                <a:solidFill>
                  <a:srgbClr val="0000FF"/>
                </a:solidFill>
              </a:rPr>
              <a:t>utterly impossible for workingmen and property-owners to defend their rights and exist without the right of suffrage</a:t>
            </a:r>
            <a:r>
              <a:rPr lang="en-GB" sz="2400" dirty="0"/>
              <a:t>.”</a:t>
            </a:r>
          </a:p>
          <a:p>
            <a:pPr algn="just"/>
            <a:endParaRPr lang="en-GB" sz="1000" dirty="0"/>
          </a:p>
          <a:p>
            <a:pPr marL="342900" indent="-342900" algn="r">
              <a:buFontTx/>
              <a:buChar char="-"/>
            </a:pPr>
            <a:r>
              <a:rPr lang="en-GB" dirty="0"/>
              <a:t>Du Bois, ‘Of Mr. Booker T Washington and Others,’</a:t>
            </a:r>
            <a:r>
              <a:rPr lang="en-GB" i="1" dirty="0"/>
              <a:t> The Souls of Black Folk </a:t>
            </a:r>
            <a:r>
              <a:rPr lang="en-GB" dirty="0"/>
              <a:t>(1903</a:t>
            </a:r>
            <a:r>
              <a:rPr lang="en-GB" sz="2000" dirty="0"/>
              <a:t>)</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15456019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76229" cy="2296692"/>
          </a:xfrm>
          <a:prstGeom prst="rect">
            <a:avLst/>
          </a:prstGeom>
        </p:spPr>
        <p:txBody>
          <a:bodyPr wrap="square" lIns="540000" tIns="360000" rIns="540000" bIns="360000">
            <a:spAutoFit/>
          </a:bodyPr>
          <a:lstStyle/>
          <a:p>
            <a:pPr algn="just"/>
            <a:r>
              <a:rPr lang="en-GB" sz="3600" dirty="0">
                <a:solidFill>
                  <a:prstClr val="black"/>
                </a:solidFill>
                <a:latin typeface="Cooper Black" panose="0208090404030B020404" pitchFamily="18" charset="0"/>
              </a:rPr>
              <a:t>Talented Tenth</a:t>
            </a:r>
          </a:p>
          <a:p>
            <a:pPr marL="342900" indent="-342900" algn="just">
              <a:buFont typeface="Arial" panose="020B0604020202020204" pitchFamily="34" charset="0"/>
              <a:buChar char="•"/>
            </a:pPr>
            <a:endParaRPr lang="en-GB" sz="2400" dirty="0"/>
          </a:p>
          <a:p>
            <a:pPr marL="342900" indent="-342900" algn="just">
              <a:buFont typeface="Arial" panose="020B0604020202020204" pitchFamily="34" charset="0"/>
              <a:buChar char="•"/>
            </a:pPr>
            <a:r>
              <a:rPr lang="en-GB" sz="2400" dirty="0"/>
              <a:t>Advocated leadership by higher-educated elite</a:t>
            </a:r>
          </a:p>
          <a:p>
            <a:pPr algn="just"/>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6" name="Rectangle 5"/>
          <p:cNvSpPr/>
          <p:nvPr/>
        </p:nvSpPr>
        <p:spPr>
          <a:xfrm>
            <a:off x="0" y="1914677"/>
            <a:ext cx="9176228" cy="3127688"/>
          </a:xfrm>
          <a:prstGeom prst="rect">
            <a:avLst/>
          </a:prstGeom>
        </p:spPr>
        <p:txBody>
          <a:bodyPr wrap="square" lIns="540000" tIns="360000" rIns="540000" bIns="360000">
            <a:spAutoFit/>
          </a:bodyPr>
          <a:lstStyle/>
          <a:p>
            <a:pPr algn="just"/>
            <a:r>
              <a:rPr lang="en-GB" sz="2400" dirty="0"/>
              <a:t>“The Negro race, like all races, is going to be saved by its </a:t>
            </a:r>
            <a:r>
              <a:rPr lang="en-GB" sz="2400" b="1" dirty="0"/>
              <a:t>exceptional men</a:t>
            </a:r>
            <a:r>
              <a:rPr lang="en-GB" sz="2400" dirty="0"/>
              <a:t>. The problem of education, then, among Negroes must first of all deal with the </a:t>
            </a:r>
            <a:r>
              <a:rPr lang="en-GB" sz="2400" b="1" dirty="0"/>
              <a:t>Talented Tenth</a:t>
            </a:r>
            <a:r>
              <a:rPr lang="en-GB" sz="2400" dirty="0"/>
              <a:t>; it is the problem of developing the Best of this race that they may guide the Mass away from the contamination and death of the Worst.”</a:t>
            </a:r>
          </a:p>
          <a:p>
            <a:pPr algn="r"/>
            <a:endParaRPr lang="en-GB" dirty="0"/>
          </a:p>
          <a:p>
            <a:pPr marL="285750" indent="-285750" algn="r">
              <a:buFontTx/>
              <a:buChar char="-"/>
            </a:pPr>
            <a:r>
              <a:rPr lang="en-GB" dirty="0"/>
              <a:t>Du Bois, ‘The Talented Tenth,’ in Washington, ed., </a:t>
            </a:r>
            <a:r>
              <a:rPr lang="en-GB" i="1" dirty="0"/>
              <a:t>The Negro Problem </a:t>
            </a:r>
            <a:r>
              <a:rPr lang="en-GB" dirty="0"/>
              <a:t>(1903)</a:t>
            </a:r>
            <a:endParaRPr lang="en-GB" i="1" dirty="0"/>
          </a:p>
        </p:txBody>
      </p:sp>
    </p:spTree>
    <p:extLst>
      <p:ext uri="{BB962C8B-B14F-4D97-AF65-F5344CB8AC3E}">
        <p14:creationId xmlns:p14="http://schemas.microsoft.com/office/powerpoint/2010/main" val="3254167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318727" cy="6605564"/>
          </a:xfrm>
          <a:prstGeom prst="rect">
            <a:avLst/>
          </a:prstGeom>
        </p:spPr>
        <p:txBody>
          <a:bodyPr wrap="square" lIns="540000" tIns="360000" rIns="540000" bIns="360000">
            <a:spAutoFit/>
          </a:bodyPr>
          <a:lstStyle/>
          <a:p>
            <a:pPr algn="just"/>
            <a:r>
              <a:rPr lang="en-GB" sz="3200" dirty="0">
                <a:solidFill>
                  <a:prstClr val="black"/>
                </a:solidFill>
                <a:latin typeface="Cooper Black" panose="0208090404030B020404" pitchFamily="18" charset="0"/>
              </a:rPr>
              <a:t>Double Consciousness</a:t>
            </a:r>
          </a:p>
          <a:p>
            <a:pPr algn="just"/>
            <a:endParaRPr lang="en-GB" sz="1200" b="1" u="sng" dirty="0">
              <a:solidFill>
                <a:prstClr val="black"/>
              </a:solidFill>
            </a:endParaRPr>
          </a:p>
          <a:p>
            <a:pPr algn="just"/>
            <a:r>
              <a:rPr lang="en-GB" sz="2400" i="1" dirty="0"/>
              <a:t>“</a:t>
            </a:r>
            <a:r>
              <a:rPr lang="en-GB" sz="2400" dirty="0"/>
              <a:t>The Negro is … born with a veil and gifted with a second sight in this American world – a world which yields him no true self-consciousness. It is a peculiar sensation, this </a:t>
            </a:r>
            <a:r>
              <a:rPr lang="en-GB" sz="2400" b="1" dirty="0"/>
              <a:t>double-consciousness</a:t>
            </a:r>
            <a:r>
              <a:rPr lang="en-GB" sz="2400" dirty="0"/>
              <a:t>, this sense of </a:t>
            </a:r>
            <a:r>
              <a:rPr lang="en-GB" sz="2400" b="1" dirty="0"/>
              <a:t>always looking at one’s self through the eyes of others</a:t>
            </a:r>
            <a:r>
              <a:rPr lang="en-GB" sz="2400" dirty="0"/>
              <a:t>. One ever feels his two-ness –an American, a Negro; two souls, two thoughts, two unreconciled strivings; two warring ideals in one dark body, whose dogged strength alone keeps it from being torn asunder.”</a:t>
            </a:r>
          </a:p>
          <a:p>
            <a:pPr algn="just"/>
            <a:endParaRPr lang="en-GB" sz="1000" dirty="0"/>
          </a:p>
          <a:p>
            <a:pPr marL="285750" indent="-285750" algn="r">
              <a:buFontTx/>
              <a:buChar char="-"/>
            </a:pPr>
            <a:r>
              <a:rPr lang="en-GB" sz="2000" dirty="0"/>
              <a:t>Du Bois, ‘Of Our Spiritual Strivings,’ </a:t>
            </a:r>
            <a:r>
              <a:rPr lang="en-GB" sz="2000" i="1" dirty="0"/>
              <a:t>Souls of Black Folk </a:t>
            </a:r>
            <a:r>
              <a:rPr lang="en-GB" sz="2000" dirty="0"/>
              <a:t>(1903)</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1268" name="Picture 4" descr="http://a5.files.biography.com/image/upload/c_fill,cs_srgb,dpr_1.0,g_face,h_300,q_80,w_300/MTE5NTU2MzE2MjA2MDQwNTg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8726" y="174193"/>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57767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7600" y="0"/>
            <a:ext cx="7010400" cy="6858000"/>
          </a:xfrm>
          <a:solidFill>
            <a:schemeClr val="tx1">
              <a:alpha val="70000"/>
            </a:schemeClr>
          </a:solidFill>
        </p:spPr>
        <p:txBody>
          <a:bodyPr>
            <a:normAutofit fontScale="90000"/>
          </a:bodyPr>
          <a:lstStyle/>
          <a:p>
            <a:br>
              <a:rPr lang="en-GB" sz="2400" dirty="0">
                <a:solidFill>
                  <a:schemeClr val="bg1"/>
                </a:solidFill>
                <a:latin typeface="Cooper Black" panose="0208090404030B020404" pitchFamily="18" charset="0"/>
              </a:rPr>
            </a:br>
            <a:r>
              <a:rPr lang="en-GB" sz="2200" dirty="0">
                <a:solidFill>
                  <a:schemeClr val="bg1"/>
                </a:solidFill>
                <a:latin typeface="Cooper Black" panose="0208090404030B020404" pitchFamily="18" charset="0"/>
              </a:rPr>
              <a:t>HPHI5006, 6006</a:t>
            </a:r>
            <a:br>
              <a:rPr lang="en-GB" sz="4000" dirty="0"/>
            </a:br>
            <a:r>
              <a:rPr lang="en-GB" sz="4000" dirty="0">
                <a:solidFill>
                  <a:srgbClr val="00B050"/>
                </a:solidFill>
                <a:latin typeface="Cooper Black" panose="0208090404030B020404" pitchFamily="18" charset="0"/>
              </a:rPr>
              <a:t>Routes &amp; Roots of the Black Atlantic</a:t>
            </a:r>
            <a:br>
              <a:rPr lang="en-GB" sz="5300" dirty="0">
                <a:solidFill>
                  <a:srgbClr val="00B0F0"/>
                </a:solidFill>
                <a:latin typeface="Cooper Black" panose="0208090404030B020404" pitchFamily="18" charset="0"/>
              </a:rPr>
            </a:br>
            <a:br>
              <a:rPr lang="en-GB" sz="4000" dirty="0">
                <a:solidFill>
                  <a:srgbClr val="00B0F0"/>
                </a:solidFill>
                <a:latin typeface="Cooper Black" panose="0208090404030B020404" pitchFamily="18" charset="0"/>
              </a:rPr>
            </a:br>
            <a:r>
              <a:rPr lang="en-GB" sz="4000" dirty="0">
                <a:solidFill>
                  <a:srgbClr val="FF0000"/>
                </a:solidFill>
                <a:latin typeface="Cooper Black" panose="0208090404030B020404" pitchFamily="18" charset="0"/>
              </a:rPr>
              <a:t>Lecture 7: African Americans, Pan-Africanism and Colonialism</a:t>
            </a:r>
            <a:br>
              <a:rPr lang="en-GB" sz="4000" dirty="0">
                <a:solidFill>
                  <a:srgbClr val="FF0000"/>
                </a:solidFill>
                <a:latin typeface="Cooper Black" panose="0208090404030B020404" pitchFamily="18" charset="0"/>
              </a:rPr>
            </a:br>
            <a:br>
              <a:rPr lang="en-GB" sz="4000" dirty="0">
                <a:solidFill>
                  <a:srgbClr val="FF0000"/>
                </a:solidFill>
                <a:latin typeface="Cooper Black" panose="0208090404030B020404" pitchFamily="18" charset="0"/>
              </a:rPr>
            </a:br>
            <a:r>
              <a:rPr lang="en-GB" sz="4000" dirty="0">
                <a:solidFill>
                  <a:srgbClr val="FFFF00"/>
                </a:solidFill>
                <a:latin typeface="Cooper Black" panose="0208090404030B020404" pitchFamily="18" charset="0"/>
              </a:rPr>
              <a:t>Part Two: </a:t>
            </a:r>
            <a:r>
              <a:rPr lang="fr-FR" sz="4000" dirty="0">
                <a:solidFill>
                  <a:srgbClr val="FFFF00"/>
                </a:solidFill>
                <a:latin typeface="Cooper Black" panose="0208090404030B020404" pitchFamily="18" charset="0"/>
              </a:rPr>
              <a:t>WEB Du Bois and Pan-</a:t>
            </a:r>
            <a:r>
              <a:rPr lang="fr-FR" sz="4000" dirty="0" err="1">
                <a:solidFill>
                  <a:srgbClr val="FFFF00"/>
                </a:solidFill>
                <a:latin typeface="Cooper Black" panose="0208090404030B020404" pitchFamily="18" charset="0"/>
              </a:rPr>
              <a:t>Africanism</a:t>
            </a:r>
            <a:br>
              <a:rPr lang="en-GB" sz="4000" dirty="0">
                <a:solidFill>
                  <a:srgbClr val="FFFF00"/>
                </a:solidFill>
                <a:latin typeface="Cooper Black" panose="0208090404030B020404" pitchFamily="18" charset="0"/>
              </a:rPr>
            </a:br>
            <a:br>
              <a:rPr lang="en-GB" sz="4400" dirty="0">
                <a:solidFill>
                  <a:srgbClr val="FF0000"/>
                </a:solidFill>
                <a:latin typeface="Cooper Black" panose="0208090404030B020404" pitchFamily="18" charset="0"/>
              </a:rPr>
            </a:br>
            <a:endParaRPr lang="en-GB"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12592720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latin typeface="Cooper Black" panose="0208090404030B020404" pitchFamily="18" charset="0"/>
              </a:rPr>
              <a:t>African Americans, Pan-Africanism and Colonialism</a:t>
            </a:r>
          </a:p>
        </p:txBody>
      </p:sp>
      <p:sp>
        <p:nvSpPr>
          <p:cNvPr id="3" name="Content Placeholder 2"/>
          <p:cNvSpPr>
            <a:spLocks noGrp="1"/>
          </p:cNvSpPr>
          <p:nvPr>
            <p:ph idx="1"/>
          </p:nvPr>
        </p:nvSpPr>
        <p:spPr/>
        <p:txBody>
          <a:bodyPr/>
          <a:lstStyle/>
          <a:p>
            <a:pPr marL="0" indent="0" algn="just">
              <a:buNone/>
            </a:pPr>
            <a:r>
              <a:rPr lang="en-GB" sz="3600" dirty="0"/>
              <a:t>“The problem of the twentieth century is the I problem of the </a:t>
            </a:r>
            <a:r>
              <a:rPr lang="en-GB" sz="3600" dirty="0" err="1"/>
              <a:t>color</a:t>
            </a:r>
            <a:r>
              <a:rPr lang="en-GB" sz="3600" dirty="0"/>
              <a:t>-line — the relation of the darker to the lighter races of men in Asia and Africa, in America and the islands of the sea.”</a:t>
            </a:r>
          </a:p>
          <a:p>
            <a:pPr marL="0" indent="0" algn="r">
              <a:buNone/>
            </a:pPr>
            <a:r>
              <a:rPr lang="en-GB" dirty="0"/>
              <a:t>- Du Bois, ‘Of the Dawn of Freedom,’ </a:t>
            </a:r>
            <a:r>
              <a:rPr lang="en-GB" i="1" dirty="0"/>
              <a:t>Souls of Black Folk </a:t>
            </a:r>
            <a:r>
              <a:rPr lang="en-GB" dirty="0"/>
              <a:t>(1903) </a:t>
            </a:r>
          </a:p>
        </p:txBody>
      </p:sp>
    </p:spTree>
    <p:extLst>
      <p:ext uri="{BB962C8B-B14F-4D97-AF65-F5344CB8AC3E}">
        <p14:creationId xmlns:p14="http://schemas.microsoft.com/office/powerpoint/2010/main" val="36315443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0" y="927651"/>
            <a:ext cx="3079023" cy="3989784"/>
          </a:xfrm>
          <a:prstGeom prst="rect">
            <a:avLst/>
          </a:prstGeom>
        </p:spPr>
      </p:pic>
      <p:sp>
        <p:nvSpPr>
          <p:cNvPr id="5" name="Rectangle 4"/>
          <p:cNvSpPr/>
          <p:nvPr/>
        </p:nvSpPr>
        <p:spPr>
          <a:xfrm>
            <a:off x="128772" y="5171351"/>
            <a:ext cx="1574980" cy="1131079"/>
          </a:xfrm>
          <a:prstGeom prst="rect">
            <a:avLst/>
          </a:prstGeom>
        </p:spPr>
        <p:txBody>
          <a:bodyPr wrap="square">
            <a:spAutoFit/>
          </a:bodyPr>
          <a:lstStyle/>
          <a:p>
            <a:r>
              <a:rPr lang="en-GB" sz="1350" dirty="0"/>
              <a:t>‘The Rhodes Colossus Striding from Cape Town to Cairo,’ </a:t>
            </a:r>
            <a:r>
              <a:rPr lang="en-GB" sz="1350" i="1" dirty="0"/>
              <a:t>Punch</a:t>
            </a:r>
            <a:r>
              <a:rPr lang="en-GB" sz="1350" dirty="0"/>
              <a:t>, 10 December 1892</a:t>
            </a:r>
          </a:p>
        </p:txBody>
      </p:sp>
      <p:pic>
        <p:nvPicPr>
          <p:cNvPr id="6" name="Picture 5"/>
          <p:cNvPicPr>
            <a:picLocks noChangeAspect="1"/>
          </p:cNvPicPr>
          <p:nvPr/>
        </p:nvPicPr>
        <p:blipFill>
          <a:blip r:embed="rId4"/>
          <a:stretch>
            <a:fillRect/>
          </a:stretch>
        </p:blipFill>
        <p:spPr>
          <a:xfrm>
            <a:off x="5532718" y="931317"/>
            <a:ext cx="3439715" cy="4068808"/>
          </a:xfrm>
          <a:prstGeom prst="rect">
            <a:avLst/>
          </a:prstGeom>
        </p:spPr>
      </p:pic>
      <p:sp>
        <p:nvSpPr>
          <p:cNvPr id="7" name="Title 6"/>
          <p:cNvSpPr>
            <a:spLocks noGrp="1"/>
          </p:cNvSpPr>
          <p:nvPr>
            <p:ph type="title"/>
          </p:nvPr>
        </p:nvSpPr>
        <p:spPr>
          <a:xfrm>
            <a:off x="1703751" y="-2012156"/>
            <a:ext cx="7886700" cy="994172"/>
          </a:xfrm>
        </p:spPr>
        <p:txBody>
          <a:bodyPr/>
          <a:lstStyle/>
          <a:p>
            <a:endParaRPr lang="en-GB" dirty="0"/>
          </a:p>
        </p:txBody>
      </p:sp>
      <p:sp>
        <p:nvSpPr>
          <p:cNvPr id="8" name="Title 1"/>
          <p:cNvSpPr txBox="1">
            <a:spLocks/>
          </p:cNvSpPr>
          <p:nvPr/>
        </p:nvSpPr>
        <p:spPr>
          <a:xfrm>
            <a:off x="-33405" y="0"/>
            <a:ext cx="9177405" cy="1644507"/>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dirty="0">
                <a:latin typeface="Elephant" panose="02020904090505020303" pitchFamily="18" charset="0"/>
              </a:rPr>
              <a:t>‘</a:t>
            </a:r>
            <a:r>
              <a:rPr lang="en-GB" sz="3600" dirty="0">
                <a:latin typeface="Cooper Black" panose="0208090404030B020404" pitchFamily="18" charset="0"/>
              </a:rPr>
              <a:t>New Imperialism</a:t>
            </a:r>
            <a:r>
              <a:rPr lang="en-GB" sz="3300" dirty="0">
                <a:latin typeface="Cooper Black" panose="0208090404030B020404" pitchFamily="18" charset="0"/>
              </a:rPr>
              <a:t>’</a:t>
            </a:r>
          </a:p>
          <a:p>
            <a:pPr marL="457200" indent="-457200" algn="ctr">
              <a:buFont typeface="Arial" panose="020B0604020202020204" pitchFamily="34" charset="0"/>
              <a:buChar char="•"/>
            </a:pPr>
            <a:endParaRPr lang="en-GB" sz="2800" dirty="0">
              <a:latin typeface="+mn-lt"/>
            </a:endParaRPr>
          </a:p>
        </p:txBody>
      </p:sp>
      <p:sp>
        <p:nvSpPr>
          <p:cNvPr id="9" name="Rectangle 8"/>
          <p:cNvSpPr/>
          <p:nvPr/>
        </p:nvSpPr>
        <p:spPr>
          <a:xfrm>
            <a:off x="7083060" y="5011731"/>
            <a:ext cx="1889373" cy="1131079"/>
          </a:xfrm>
          <a:prstGeom prst="rect">
            <a:avLst/>
          </a:prstGeom>
        </p:spPr>
        <p:txBody>
          <a:bodyPr wrap="square">
            <a:spAutoFit/>
          </a:bodyPr>
          <a:lstStyle/>
          <a:p>
            <a:pPr algn="r"/>
            <a:r>
              <a:rPr lang="en-GB" sz="1350" dirty="0"/>
              <a:t>Uncle Sam standing over US Pacific possessions, </a:t>
            </a:r>
            <a:r>
              <a:rPr lang="en-GB" sz="1350" i="1" dirty="0"/>
              <a:t>Chicago Tribune</a:t>
            </a:r>
            <a:r>
              <a:rPr lang="en-GB" sz="1350" dirty="0"/>
              <a:t>,</a:t>
            </a:r>
          </a:p>
          <a:p>
            <a:pPr algn="r"/>
            <a:r>
              <a:rPr lang="en-GB" sz="1350" dirty="0"/>
              <a:t>24 August 1898</a:t>
            </a:r>
          </a:p>
        </p:txBody>
      </p:sp>
      <p:pic>
        <p:nvPicPr>
          <p:cNvPr id="10" name="Picture 9"/>
          <p:cNvPicPr>
            <a:picLocks noChangeAspect="1"/>
          </p:cNvPicPr>
          <p:nvPr/>
        </p:nvPicPr>
        <p:blipFill>
          <a:blip r:embed="rId5"/>
          <a:stretch>
            <a:fillRect/>
          </a:stretch>
        </p:blipFill>
        <p:spPr>
          <a:xfrm>
            <a:off x="2817606" y="927651"/>
            <a:ext cx="3166656" cy="2434367"/>
          </a:xfrm>
          <a:prstGeom prst="rect">
            <a:avLst/>
          </a:prstGeom>
        </p:spPr>
      </p:pic>
      <p:sp>
        <p:nvSpPr>
          <p:cNvPr id="11" name="Rectangle 10"/>
          <p:cNvSpPr/>
          <p:nvPr/>
        </p:nvSpPr>
        <p:spPr>
          <a:xfrm>
            <a:off x="3079023" y="3362018"/>
            <a:ext cx="2282128" cy="1408078"/>
          </a:xfrm>
          <a:prstGeom prst="rect">
            <a:avLst/>
          </a:prstGeom>
        </p:spPr>
        <p:txBody>
          <a:bodyPr wrap="square">
            <a:spAutoFit/>
          </a:bodyPr>
          <a:lstStyle/>
          <a:p>
            <a:r>
              <a:rPr lang="en-GB" b="1" dirty="0"/>
              <a:t>Berlin Conference of 1884–85, also known as the Congo Conference </a:t>
            </a:r>
            <a:r>
              <a:rPr lang="en-GB" sz="1350" dirty="0"/>
              <a:t>( </a:t>
            </a:r>
            <a:r>
              <a:rPr lang="en-GB" sz="1350" i="1" dirty="0" err="1"/>
              <a:t>llustrierte</a:t>
            </a:r>
            <a:r>
              <a:rPr lang="en-GB" sz="1350" i="1" dirty="0"/>
              <a:t> </a:t>
            </a:r>
            <a:r>
              <a:rPr lang="en-GB" sz="1350" i="1" dirty="0" err="1"/>
              <a:t>Zeitung</a:t>
            </a:r>
            <a:r>
              <a:rPr lang="en-GB" sz="1350" i="1" dirty="0"/>
              <a:t>)</a:t>
            </a:r>
          </a:p>
        </p:txBody>
      </p:sp>
      <p:sp>
        <p:nvSpPr>
          <p:cNvPr id="2" name="Rectangle 1"/>
          <p:cNvSpPr/>
          <p:nvPr/>
        </p:nvSpPr>
        <p:spPr>
          <a:xfrm>
            <a:off x="1703751" y="5238944"/>
            <a:ext cx="5582420" cy="1384995"/>
          </a:xfrm>
          <a:prstGeom prst="rect">
            <a:avLst/>
          </a:prstGeom>
        </p:spPr>
        <p:txBody>
          <a:bodyPr wrap="square">
            <a:spAutoFit/>
          </a:bodyPr>
          <a:lstStyle/>
          <a:p>
            <a:pPr marL="457200" indent="-457200" algn="ctr">
              <a:buFont typeface="Arial" panose="020B0604020202020204" pitchFamily="34" charset="0"/>
              <a:buChar char="•"/>
            </a:pPr>
            <a:r>
              <a:rPr lang="en-GB" sz="2800" dirty="0"/>
              <a:t>Du </a:t>
            </a:r>
            <a:r>
              <a:rPr lang="en-GB" sz="2800" dirty="0" err="1"/>
              <a:t>Bois’s</a:t>
            </a:r>
            <a:r>
              <a:rPr lang="en-GB" sz="2800" dirty="0"/>
              <a:t> ideas framed by context of European and US imperial expansion of 1880s–1910s</a:t>
            </a:r>
          </a:p>
        </p:txBody>
      </p:sp>
    </p:spTree>
    <p:extLst>
      <p:ext uri="{BB962C8B-B14F-4D97-AF65-F5344CB8AC3E}">
        <p14:creationId xmlns:p14="http://schemas.microsoft.com/office/powerpoint/2010/main" val="859570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3"/>
          <a:srcRect l="-165" t="2972" r="4977" b="2591"/>
          <a:stretch/>
        </p:blipFill>
        <p:spPr>
          <a:xfrm>
            <a:off x="5180976" y="1"/>
            <a:ext cx="3875313" cy="4495800"/>
          </a:xfrm>
          <a:prstGeom prst="rect">
            <a:avLst/>
          </a:prstGeom>
        </p:spPr>
      </p:pic>
      <p:pic>
        <p:nvPicPr>
          <p:cNvPr id="5" name="Picture 4"/>
          <p:cNvPicPr>
            <a:picLocks noChangeAspect="1"/>
          </p:cNvPicPr>
          <p:nvPr/>
        </p:nvPicPr>
        <p:blipFill rotWithShape="1">
          <a:blip r:embed="rId4"/>
          <a:srcRect r="50637" b="-4102"/>
          <a:stretch/>
        </p:blipFill>
        <p:spPr>
          <a:xfrm>
            <a:off x="-7539" y="-77532"/>
            <a:ext cx="3607990" cy="3762692"/>
          </a:xfrm>
          <a:prstGeom prst="rect">
            <a:avLst/>
          </a:prstGeom>
        </p:spPr>
      </p:pic>
      <p:pic>
        <p:nvPicPr>
          <p:cNvPr id="3" name="Picture 2"/>
          <p:cNvPicPr>
            <a:picLocks noChangeAspect="1"/>
          </p:cNvPicPr>
          <p:nvPr/>
        </p:nvPicPr>
        <p:blipFill>
          <a:blip r:embed="rId5"/>
          <a:stretch>
            <a:fillRect/>
          </a:stretch>
        </p:blipFill>
        <p:spPr>
          <a:xfrm>
            <a:off x="2266950" y="3152176"/>
            <a:ext cx="3658664" cy="3748212"/>
          </a:xfrm>
          <a:prstGeom prst="rect">
            <a:avLst/>
          </a:prstGeom>
        </p:spPr>
      </p:pic>
      <p:sp>
        <p:nvSpPr>
          <p:cNvPr id="6" name="Title 5"/>
          <p:cNvSpPr>
            <a:spLocks noGrp="1"/>
          </p:cNvSpPr>
          <p:nvPr>
            <p:ph type="title"/>
          </p:nvPr>
        </p:nvSpPr>
        <p:spPr>
          <a:xfrm>
            <a:off x="0" y="5375276"/>
            <a:ext cx="7886700" cy="1325563"/>
          </a:xfrm>
        </p:spPr>
        <p:txBody>
          <a:bodyPr/>
          <a:lstStyle/>
          <a:p>
            <a:endParaRPr lang="en-GB"/>
          </a:p>
        </p:txBody>
      </p:sp>
      <p:sp>
        <p:nvSpPr>
          <p:cNvPr id="7" name="Title 1"/>
          <p:cNvSpPr txBox="1">
            <a:spLocks/>
          </p:cNvSpPr>
          <p:nvPr/>
        </p:nvSpPr>
        <p:spPr>
          <a:xfrm>
            <a:off x="120056" y="4875215"/>
            <a:ext cx="3352800" cy="182562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Cooper Black" panose="0208090404030B020404" pitchFamily="18" charset="0"/>
              </a:rPr>
              <a:t>‘Scramble for Africa’</a:t>
            </a:r>
          </a:p>
        </p:txBody>
      </p:sp>
    </p:spTree>
    <p:extLst>
      <p:ext uri="{BB962C8B-B14F-4D97-AF65-F5344CB8AC3E}">
        <p14:creationId xmlns:p14="http://schemas.microsoft.com/office/powerpoint/2010/main" val="38744862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0"/>
            <a:ext cx="8572500" cy="1325563"/>
          </a:xfrm>
        </p:spPr>
        <p:txBody>
          <a:bodyPr>
            <a:normAutofit/>
          </a:bodyPr>
          <a:lstStyle/>
          <a:p>
            <a:pPr algn="ctr"/>
            <a:r>
              <a:rPr lang="en-GB" sz="3600" dirty="0">
                <a:latin typeface="Cooper Black" panose="0208090404030B020404" pitchFamily="18" charset="0"/>
              </a:rPr>
              <a:t>Pan-African Conference, 1900</a:t>
            </a:r>
          </a:p>
        </p:txBody>
      </p:sp>
      <p:pic>
        <p:nvPicPr>
          <p:cNvPr id="4" name="Content Placeholder 3"/>
          <p:cNvPicPr>
            <a:picLocks noGrp="1" noChangeAspect="1"/>
          </p:cNvPicPr>
          <p:nvPr>
            <p:ph idx="1"/>
          </p:nvPr>
        </p:nvPicPr>
        <p:blipFill>
          <a:blip r:embed="rId3"/>
          <a:stretch>
            <a:fillRect/>
          </a:stretch>
        </p:blipFill>
        <p:spPr>
          <a:xfrm>
            <a:off x="1763825" y="1825625"/>
            <a:ext cx="5616350" cy="4351338"/>
          </a:xfrm>
          <a:prstGeom prst="rect">
            <a:avLst/>
          </a:prstGeom>
        </p:spPr>
      </p:pic>
    </p:spTree>
    <p:extLst>
      <p:ext uri="{BB962C8B-B14F-4D97-AF65-F5344CB8AC3E}">
        <p14:creationId xmlns:p14="http://schemas.microsoft.com/office/powerpoint/2010/main" val="33014357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latin typeface="Cooper Black" panose="0208090404030B020404" pitchFamily="18" charset="0"/>
              </a:rPr>
              <a:t>Henry Sylvester Williams </a:t>
            </a:r>
            <a:r>
              <a:rPr lang="en-GB" sz="3600" dirty="0">
                <a:latin typeface="Cooper Black" panose="0208090404030B020404" pitchFamily="18" charset="0"/>
              </a:rPr>
              <a:t>(1867/69–1911)</a:t>
            </a:r>
            <a:br>
              <a:rPr lang="en-GB" dirty="0">
                <a:latin typeface="Cooper Black" panose="0208090404030B020404" pitchFamily="18" charset="0"/>
              </a:rPr>
            </a:br>
            <a:endParaRPr lang="en-GB" dirty="0">
              <a:latin typeface="Cooper Black" panose="0208090404030B020404" pitchFamily="18" charset="0"/>
            </a:endParaRPr>
          </a:p>
        </p:txBody>
      </p:sp>
      <p:sp>
        <p:nvSpPr>
          <p:cNvPr id="5" name="Content Placeholder 4"/>
          <p:cNvSpPr>
            <a:spLocks noGrp="1"/>
          </p:cNvSpPr>
          <p:nvPr>
            <p:ph idx="1"/>
          </p:nvPr>
        </p:nvSpPr>
        <p:spPr>
          <a:xfrm>
            <a:off x="628650" y="1630364"/>
            <a:ext cx="5619750" cy="4740275"/>
          </a:xfrm>
        </p:spPr>
        <p:txBody>
          <a:bodyPr>
            <a:normAutofit fontScale="85000" lnSpcReduction="20000"/>
          </a:bodyPr>
          <a:lstStyle/>
          <a:p>
            <a:r>
              <a:rPr lang="en-GB" dirty="0"/>
              <a:t>Organiser of 1</a:t>
            </a:r>
            <a:r>
              <a:rPr lang="en-GB" baseline="30000" dirty="0"/>
              <a:t>st</a:t>
            </a:r>
            <a:r>
              <a:rPr lang="en-GB" dirty="0"/>
              <a:t> Pan-African Conference</a:t>
            </a:r>
          </a:p>
          <a:p>
            <a:r>
              <a:rPr lang="en-GB" dirty="0"/>
              <a:t>Grew up in Trinidad (possibly born in Barbados</a:t>
            </a:r>
          </a:p>
          <a:p>
            <a:r>
              <a:rPr lang="en-GB" dirty="0"/>
              <a:t>Trained as teacher &amp; est. Trinidad Elementary Teachers Union</a:t>
            </a:r>
          </a:p>
          <a:p>
            <a:r>
              <a:rPr lang="en-GB" dirty="0"/>
              <a:t>Mixed with black middle-class intelligentsia in Trinidad</a:t>
            </a:r>
          </a:p>
          <a:p>
            <a:r>
              <a:rPr lang="en-GB" dirty="0"/>
              <a:t>Moved in 1893 to study law at Dalhousie University, Halifax, Nova Scotia</a:t>
            </a:r>
          </a:p>
          <a:p>
            <a:r>
              <a:rPr lang="en-GB" dirty="0"/>
              <a:t>Moved in 1897 to study for bar at </a:t>
            </a:r>
            <a:r>
              <a:rPr lang="en-GB" dirty="0" err="1"/>
              <a:t>Gray's</a:t>
            </a:r>
            <a:r>
              <a:rPr lang="en-GB" dirty="0"/>
              <a:t> Inn, London</a:t>
            </a:r>
          </a:p>
          <a:p>
            <a:r>
              <a:rPr lang="en-GB" dirty="0"/>
              <a:t>Went onto practice law in Cape Colony (South Africa), 1903–1905 and from 1908 in Trinidad until his death</a:t>
            </a:r>
          </a:p>
          <a:p>
            <a:endParaRPr lang="en-GB" dirty="0"/>
          </a:p>
          <a:p>
            <a:endParaRPr lang="en-GB" dirty="0"/>
          </a:p>
          <a:p>
            <a:endParaRPr lang="en-GB" dirty="0"/>
          </a:p>
        </p:txBody>
      </p:sp>
      <p:pic>
        <p:nvPicPr>
          <p:cNvPr id="6" name="Picture 5"/>
          <p:cNvPicPr>
            <a:picLocks noChangeAspect="1"/>
          </p:cNvPicPr>
          <p:nvPr/>
        </p:nvPicPr>
        <p:blipFill>
          <a:blip r:embed="rId3"/>
          <a:stretch>
            <a:fillRect/>
          </a:stretch>
        </p:blipFill>
        <p:spPr>
          <a:xfrm>
            <a:off x="6424948" y="1824042"/>
            <a:ext cx="2719052" cy="4352921"/>
          </a:xfrm>
          <a:prstGeom prst="rect">
            <a:avLst/>
          </a:prstGeom>
        </p:spPr>
      </p:pic>
    </p:spTree>
    <p:extLst>
      <p:ext uri="{BB962C8B-B14F-4D97-AF65-F5344CB8AC3E}">
        <p14:creationId xmlns:p14="http://schemas.microsoft.com/office/powerpoint/2010/main" val="21433296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0"/>
            <a:ext cx="8572500" cy="1325563"/>
          </a:xfrm>
        </p:spPr>
        <p:txBody>
          <a:bodyPr>
            <a:normAutofit/>
          </a:bodyPr>
          <a:lstStyle/>
          <a:p>
            <a:pPr algn="ctr"/>
            <a:r>
              <a:rPr lang="en-GB" sz="3600" dirty="0">
                <a:latin typeface="Cooper Black" panose="0208090404030B020404" pitchFamily="18" charset="0"/>
              </a:rPr>
              <a:t>Pan-African Conference, 1900</a:t>
            </a:r>
          </a:p>
        </p:txBody>
      </p:sp>
      <p:pic>
        <p:nvPicPr>
          <p:cNvPr id="4" name="Content Placeholder 3"/>
          <p:cNvPicPr>
            <a:picLocks noGrp="1" noChangeAspect="1"/>
          </p:cNvPicPr>
          <p:nvPr>
            <p:ph idx="1"/>
          </p:nvPr>
        </p:nvPicPr>
        <p:blipFill>
          <a:blip r:embed="rId3"/>
          <a:stretch>
            <a:fillRect/>
          </a:stretch>
        </p:blipFill>
        <p:spPr>
          <a:xfrm>
            <a:off x="0" y="3939809"/>
            <a:ext cx="3276375" cy="2538413"/>
          </a:xfrm>
          <a:prstGeom prst="rect">
            <a:avLst/>
          </a:prstGeom>
        </p:spPr>
      </p:pic>
      <p:sp>
        <p:nvSpPr>
          <p:cNvPr id="3" name="Rectangle 2"/>
          <p:cNvSpPr/>
          <p:nvPr/>
        </p:nvSpPr>
        <p:spPr>
          <a:xfrm>
            <a:off x="490129" y="1325563"/>
            <a:ext cx="8475425" cy="2462213"/>
          </a:xfrm>
          <a:prstGeom prst="rect">
            <a:avLst/>
          </a:prstGeom>
        </p:spPr>
        <p:txBody>
          <a:bodyPr wrap="square">
            <a:spAutoFit/>
          </a:bodyPr>
          <a:lstStyle/>
          <a:p>
            <a:pPr marL="285750" indent="-285750">
              <a:buFont typeface="Arial" panose="020B0604020202020204" pitchFamily="34" charset="0"/>
              <a:buChar char="•"/>
            </a:pPr>
            <a:r>
              <a:rPr lang="en-GB" sz="2200" dirty="0"/>
              <a:t>Delegates appeared representing United States, Canada, Ethiopia, Haiti, Liberia, Sierra Leone, Gold Coast (Ghana) and British West </a:t>
            </a:r>
            <a:r>
              <a:rPr lang="en-GB" sz="2200" dirty="0" err="1"/>
              <a:t>lndies</a:t>
            </a:r>
            <a:r>
              <a:rPr lang="en-GB" sz="2200" dirty="0"/>
              <a:t>.</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African American delegates included Du Bois, of Tuskegee Institute, composer Samuel Coleridge-Taylor, Frederick J. </a:t>
            </a:r>
            <a:r>
              <a:rPr lang="en-GB" sz="2200" dirty="0" err="1"/>
              <a:t>Loudin</a:t>
            </a:r>
            <a:r>
              <a:rPr lang="en-GB" sz="2200" dirty="0"/>
              <a:t> – director of the Fisk Jubilee Singers</a:t>
            </a:r>
          </a:p>
        </p:txBody>
      </p:sp>
      <p:pic>
        <p:nvPicPr>
          <p:cNvPr id="5" name="Picture 4"/>
          <p:cNvPicPr>
            <a:picLocks noChangeAspect="1"/>
          </p:cNvPicPr>
          <p:nvPr/>
        </p:nvPicPr>
        <p:blipFill>
          <a:blip r:embed="rId4"/>
          <a:stretch>
            <a:fillRect/>
          </a:stretch>
        </p:blipFill>
        <p:spPr>
          <a:xfrm>
            <a:off x="5581875" y="3939809"/>
            <a:ext cx="3383679" cy="2709653"/>
          </a:xfrm>
          <a:prstGeom prst="rect">
            <a:avLst/>
          </a:prstGeom>
        </p:spPr>
      </p:pic>
      <p:pic>
        <p:nvPicPr>
          <p:cNvPr id="6" name="Picture 5"/>
          <p:cNvPicPr>
            <a:picLocks noChangeAspect="1"/>
          </p:cNvPicPr>
          <p:nvPr/>
        </p:nvPicPr>
        <p:blipFill>
          <a:blip r:embed="rId5"/>
          <a:stretch>
            <a:fillRect/>
          </a:stretch>
        </p:blipFill>
        <p:spPr>
          <a:xfrm>
            <a:off x="3368850" y="3939809"/>
            <a:ext cx="2120550" cy="2650688"/>
          </a:xfrm>
          <a:prstGeom prst="rect">
            <a:avLst/>
          </a:prstGeom>
        </p:spPr>
      </p:pic>
    </p:spTree>
    <p:extLst>
      <p:ext uri="{BB962C8B-B14F-4D97-AF65-F5344CB8AC3E}">
        <p14:creationId xmlns:p14="http://schemas.microsoft.com/office/powerpoint/2010/main" val="13246278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rotWithShape="1">
          <a:blip r:embed="rId3"/>
          <a:srcRect r="-4415" b="74270"/>
          <a:stretch/>
        </p:blipFill>
        <p:spPr>
          <a:xfrm>
            <a:off x="269327" y="4517322"/>
            <a:ext cx="3771900" cy="936902"/>
          </a:xfrm>
          <a:prstGeom prst="rect">
            <a:avLst/>
          </a:prstGeom>
        </p:spPr>
      </p:pic>
      <p:pic>
        <p:nvPicPr>
          <p:cNvPr id="4" name="Picture 3"/>
          <p:cNvPicPr>
            <a:picLocks noChangeAspect="1"/>
          </p:cNvPicPr>
          <p:nvPr/>
        </p:nvPicPr>
        <p:blipFill rotWithShape="1">
          <a:blip r:embed="rId4"/>
          <a:srcRect l="11079" t="9401" r="12374" b="8959"/>
          <a:stretch/>
        </p:blipFill>
        <p:spPr>
          <a:xfrm>
            <a:off x="4041227" y="0"/>
            <a:ext cx="4493173" cy="6858000"/>
          </a:xfrm>
          <a:prstGeom prst="rect">
            <a:avLst/>
          </a:prstGeom>
        </p:spPr>
      </p:pic>
      <p:sp>
        <p:nvSpPr>
          <p:cNvPr id="6" name="Rectangle 5"/>
          <p:cNvSpPr/>
          <p:nvPr/>
        </p:nvSpPr>
        <p:spPr>
          <a:xfrm>
            <a:off x="270434" y="5704568"/>
            <a:ext cx="3321805" cy="923330"/>
          </a:xfrm>
          <a:prstGeom prst="rect">
            <a:avLst/>
          </a:prstGeom>
        </p:spPr>
        <p:txBody>
          <a:bodyPr wrap="square">
            <a:spAutoFit/>
          </a:bodyPr>
          <a:lstStyle/>
          <a:p>
            <a:pPr algn="r">
              <a:buFontTx/>
              <a:buChar char="-"/>
            </a:pPr>
            <a:r>
              <a:rPr lang="en-GB" dirty="0"/>
              <a:t>Also published as notice in </a:t>
            </a:r>
            <a:r>
              <a:rPr lang="en-GB" i="1" dirty="0"/>
              <a:t>The Freeman </a:t>
            </a:r>
            <a:r>
              <a:rPr lang="en-GB" dirty="0"/>
              <a:t>newspaper 12 August 1899</a:t>
            </a:r>
          </a:p>
        </p:txBody>
      </p:sp>
      <p:sp>
        <p:nvSpPr>
          <p:cNvPr id="7" name="Rectangle 6"/>
          <p:cNvSpPr/>
          <p:nvPr/>
        </p:nvSpPr>
        <p:spPr>
          <a:xfrm>
            <a:off x="231227" y="2503841"/>
            <a:ext cx="3361012" cy="1569660"/>
          </a:xfrm>
          <a:prstGeom prst="rect">
            <a:avLst/>
          </a:prstGeom>
        </p:spPr>
        <p:txBody>
          <a:bodyPr wrap="square">
            <a:spAutoFit/>
          </a:bodyPr>
          <a:lstStyle/>
          <a:p>
            <a:r>
              <a:rPr lang="en-GB" sz="2400" dirty="0"/>
              <a:t>Booker T. Washington, </a:t>
            </a:r>
            <a:r>
              <a:rPr lang="en-GB" sz="2400" i="1" dirty="0">
                <a:hlinkClick r:id="rId5"/>
              </a:rPr>
              <a:t>Some European Observations and Experiences </a:t>
            </a:r>
            <a:r>
              <a:rPr lang="en-GB" sz="2400" dirty="0"/>
              <a:t>(1900)</a:t>
            </a:r>
            <a:endParaRPr lang="en-GB" sz="2400" i="1" dirty="0"/>
          </a:p>
        </p:txBody>
      </p:sp>
      <p:sp>
        <p:nvSpPr>
          <p:cNvPr id="8" name="Title 1"/>
          <p:cNvSpPr>
            <a:spLocks noGrp="1"/>
          </p:cNvSpPr>
          <p:nvPr>
            <p:ph type="title"/>
          </p:nvPr>
        </p:nvSpPr>
        <p:spPr>
          <a:xfrm>
            <a:off x="231228" y="365126"/>
            <a:ext cx="3810000" cy="1325563"/>
          </a:xfrm>
        </p:spPr>
        <p:txBody>
          <a:bodyPr>
            <a:normAutofit fontScale="90000"/>
          </a:bodyPr>
          <a:lstStyle/>
          <a:p>
            <a:br>
              <a:rPr lang="en-GB" sz="4000" dirty="0">
                <a:latin typeface="Cooper Black" panose="0208090404030B020404" pitchFamily="18" charset="0"/>
              </a:rPr>
            </a:br>
            <a:r>
              <a:rPr lang="en-GB" sz="4000" dirty="0">
                <a:latin typeface="Cooper Black" panose="0208090404030B020404" pitchFamily="18" charset="0"/>
              </a:rPr>
              <a:t>Booker T.</a:t>
            </a:r>
            <a:br>
              <a:rPr lang="en-GB" sz="4000" dirty="0">
                <a:latin typeface="Cooper Black" panose="0208090404030B020404" pitchFamily="18" charset="0"/>
              </a:rPr>
            </a:br>
            <a:r>
              <a:rPr lang="en-GB" sz="4000" dirty="0">
                <a:latin typeface="Cooper Black" panose="0208090404030B020404" pitchFamily="18" charset="0"/>
              </a:rPr>
              <a:t>Washington and Pan-Africanism</a:t>
            </a:r>
          </a:p>
        </p:txBody>
      </p:sp>
    </p:spTree>
    <p:extLst>
      <p:ext uri="{BB962C8B-B14F-4D97-AF65-F5344CB8AC3E}">
        <p14:creationId xmlns:p14="http://schemas.microsoft.com/office/powerpoint/2010/main" val="20832206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077" y="0"/>
            <a:ext cx="8356273" cy="1325563"/>
          </a:xfrm>
        </p:spPr>
        <p:txBody>
          <a:bodyPr>
            <a:normAutofit/>
          </a:bodyPr>
          <a:lstStyle/>
          <a:p>
            <a:r>
              <a:rPr lang="en-GB" sz="3200" dirty="0">
                <a:latin typeface="Cooper Black" panose="0208090404030B020404" pitchFamily="18" charset="0"/>
              </a:rPr>
              <a:t>Tuskegee in Africa</a:t>
            </a:r>
          </a:p>
        </p:txBody>
      </p:sp>
      <p:sp>
        <p:nvSpPr>
          <p:cNvPr id="3" name="Content Placeholder 2"/>
          <p:cNvSpPr>
            <a:spLocks noGrp="1"/>
          </p:cNvSpPr>
          <p:nvPr>
            <p:ph idx="1"/>
          </p:nvPr>
        </p:nvSpPr>
        <p:spPr>
          <a:xfrm>
            <a:off x="159077" y="1325562"/>
            <a:ext cx="4198307" cy="4960938"/>
          </a:xfrm>
        </p:spPr>
        <p:txBody>
          <a:bodyPr>
            <a:normAutofit fontScale="92500" lnSpcReduction="10000"/>
          </a:bodyPr>
          <a:lstStyle/>
          <a:p>
            <a:r>
              <a:rPr lang="en-GB" dirty="0"/>
              <a:t>In 1900, at request of the German empire, Washington’s Tuskegee Institute sent agricultural experts to the Togoland Protectorate </a:t>
            </a:r>
          </a:p>
          <a:p>
            <a:endParaRPr lang="en-GB" dirty="0"/>
          </a:p>
          <a:p>
            <a:r>
              <a:rPr lang="en-GB" dirty="0"/>
              <a:t>Aim to set up cotton plantations in West Africa based on model of US south, using African American expertise and skills</a:t>
            </a:r>
          </a:p>
        </p:txBody>
      </p:sp>
      <p:pic>
        <p:nvPicPr>
          <p:cNvPr id="6" name="Picture 5"/>
          <p:cNvPicPr>
            <a:picLocks noChangeAspect="1"/>
          </p:cNvPicPr>
          <p:nvPr/>
        </p:nvPicPr>
        <p:blipFill>
          <a:blip r:embed="rId3"/>
          <a:stretch>
            <a:fillRect/>
          </a:stretch>
        </p:blipFill>
        <p:spPr>
          <a:xfrm>
            <a:off x="4659538" y="122127"/>
            <a:ext cx="4484462" cy="2456639"/>
          </a:xfrm>
          <a:prstGeom prst="rect">
            <a:avLst/>
          </a:prstGeom>
        </p:spPr>
      </p:pic>
      <p:pic>
        <p:nvPicPr>
          <p:cNvPr id="7" name="Picture 6"/>
          <p:cNvPicPr>
            <a:picLocks noChangeAspect="1"/>
          </p:cNvPicPr>
          <p:nvPr/>
        </p:nvPicPr>
        <p:blipFill>
          <a:blip r:embed="rId4"/>
          <a:stretch>
            <a:fillRect/>
          </a:stretch>
        </p:blipFill>
        <p:spPr>
          <a:xfrm>
            <a:off x="4516461" y="4427631"/>
            <a:ext cx="4627539" cy="2430369"/>
          </a:xfrm>
          <a:prstGeom prst="rect">
            <a:avLst/>
          </a:prstGeom>
        </p:spPr>
      </p:pic>
      <p:pic>
        <p:nvPicPr>
          <p:cNvPr id="8" name="Picture 7"/>
          <p:cNvPicPr>
            <a:picLocks noChangeAspect="1"/>
          </p:cNvPicPr>
          <p:nvPr/>
        </p:nvPicPr>
        <p:blipFill>
          <a:blip r:embed="rId5"/>
          <a:stretch>
            <a:fillRect/>
          </a:stretch>
        </p:blipFill>
        <p:spPr>
          <a:xfrm>
            <a:off x="5821588" y="2087288"/>
            <a:ext cx="2160362" cy="2831821"/>
          </a:xfrm>
          <a:prstGeom prst="rect">
            <a:avLst/>
          </a:prstGeom>
        </p:spPr>
      </p:pic>
    </p:spTree>
    <p:extLst>
      <p:ext uri="{BB962C8B-B14F-4D97-AF65-F5344CB8AC3E}">
        <p14:creationId xmlns:p14="http://schemas.microsoft.com/office/powerpoint/2010/main" val="27755542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52583"/>
            <a:ext cx="9144000" cy="1325563"/>
          </a:xfrm>
        </p:spPr>
        <p:txBody>
          <a:bodyPr>
            <a:normAutofit/>
          </a:bodyPr>
          <a:lstStyle/>
          <a:p>
            <a:pPr algn="ctr"/>
            <a:r>
              <a:rPr lang="en-GB" sz="3000" dirty="0">
                <a:latin typeface="Cooper Black" panose="0208090404030B020404" pitchFamily="18" charset="0"/>
              </a:rPr>
              <a:t> A Pan-African ‘Manifesto’:</a:t>
            </a:r>
            <a:br>
              <a:rPr lang="en-GB" sz="3000" dirty="0">
                <a:latin typeface="Cooper Black" panose="0208090404030B020404" pitchFamily="18" charset="0"/>
              </a:rPr>
            </a:br>
            <a:r>
              <a:rPr lang="en-GB" sz="3000" dirty="0">
                <a:latin typeface="Cooper Black" panose="0208090404030B020404" pitchFamily="18" charset="0"/>
              </a:rPr>
              <a:t> Du Bois, ‘To the Nations of the World,’ 1900 </a:t>
            </a:r>
          </a:p>
        </p:txBody>
      </p:sp>
      <p:sp>
        <p:nvSpPr>
          <p:cNvPr id="3" name="Content Placeholder 2"/>
          <p:cNvSpPr>
            <a:spLocks noGrp="1"/>
          </p:cNvSpPr>
          <p:nvPr>
            <p:ph idx="1"/>
          </p:nvPr>
        </p:nvSpPr>
        <p:spPr>
          <a:xfrm>
            <a:off x="213113" y="1378146"/>
            <a:ext cx="5492231" cy="5479854"/>
          </a:xfrm>
        </p:spPr>
        <p:txBody>
          <a:bodyPr>
            <a:normAutofit fontScale="92500" lnSpcReduction="20000"/>
          </a:bodyPr>
          <a:lstStyle/>
          <a:p>
            <a:pPr marL="0" indent="0" algn="just">
              <a:buNone/>
            </a:pPr>
            <a:r>
              <a:rPr lang="en-GB" dirty="0"/>
              <a:t>“In the metropolis of the modern world, in this the closing year of the 19</a:t>
            </a:r>
            <a:r>
              <a:rPr lang="en-GB" baseline="30000" dirty="0"/>
              <a:t>th</a:t>
            </a:r>
            <a:r>
              <a:rPr lang="en-GB" dirty="0"/>
              <a:t> Century, there has assembled a Congress of men and women of African blood, to deliberate solemnly upon the present situation and outlook of the darker races of mankind. </a:t>
            </a:r>
            <a:r>
              <a:rPr lang="en-GB" b="1" dirty="0">
                <a:solidFill>
                  <a:srgbClr val="FF0000"/>
                </a:solidFill>
              </a:rPr>
              <a:t>The problem of the 20</a:t>
            </a:r>
            <a:r>
              <a:rPr lang="en-GB" b="1" baseline="30000" dirty="0">
                <a:solidFill>
                  <a:srgbClr val="FF0000"/>
                </a:solidFill>
              </a:rPr>
              <a:t>th</a:t>
            </a:r>
            <a:r>
              <a:rPr lang="en-GB" b="1" dirty="0">
                <a:solidFill>
                  <a:srgbClr val="FF0000"/>
                </a:solidFill>
              </a:rPr>
              <a:t> Century is the problem of the </a:t>
            </a:r>
            <a:r>
              <a:rPr lang="en-GB" b="1" dirty="0" err="1">
                <a:solidFill>
                  <a:srgbClr val="FF0000"/>
                </a:solidFill>
              </a:rPr>
              <a:t>color</a:t>
            </a:r>
            <a:r>
              <a:rPr lang="en-GB" b="1" dirty="0">
                <a:solidFill>
                  <a:srgbClr val="FF0000"/>
                </a:solidFill>
              </a:rPr>
              <a:t> line</a:t>
            </a:r>
            <a:r>
              <a:rPr lang="en-GB" dirty="0"/>
              <a:t>, the question as to how far differences of race, which show themselves chiefly in the </a:t>
            </a:r>
            <a:r>
              <a:rPr lang="en-GB" dirty="0" err="1"/>
              <a:t>color</a:t>
            </a:r>
            <a:r>
              <a:rPr lang="en-GB" dirty="0"/>
              <a:t> of the skin and the texture of the hair, are going to be made, hereafter, </a:t>
            </a:r>
            <a:r>
              <a:rPr lang="en-GB" b="1" dirty="0"/>
              <a:t>the basis of denying to over half the world the right of sharing to their utmost ability the opportunities and privileges of modern civilization.</a:t>
            </a:r>
          </a:p>
        </p:txBody>
      </p:sp>
      <p:pic>
        <p:nvPicPr>
          <p:cNvPr id="5" name="Picture 4"/>
          <p:cNvPicPr>
            <a:picLocks noChangeAspect="1"/>
          </p:cNvPicPr>
          <p:nvPr/>
        </p:nvPicPr>
        <p:blipFill>
          <a:blip r:embed="rId3"/>
          <a:stretch>
            <a:fillRect/>
          </a:stretch>
        </p:blipFill>
        <p:spPr>
          <a:xfrm>
            <a:off x="5955782" y="1325564"/>
            <a:ext cx="3188217" cy="4370310"/>
          </a:xfrm>
          <a:prstGeom prst="rect">
            <a:avLst/>
          </a:prstGeom>
        </p:spPr>
      </p:pic>
      <p:sp>
        <p:nvSpPr>
          <p:cNvPr id="6" name="Rectangle 5"/>
          <p:cNvSpPr/>
          <p:nvPr/>
        </p:nvSpPr>
        <p:spPr>
          <a:xfrm>
            <a:off x="5955782" y="5700075"/>
            <a:ext cx="3051110" cy="923330"/>
          </a:xfrm>
          <a:prstGeom prst="rect">
            <a:avLst/>
          </a:prstGeom>
        </p:spPr>
        <p:txBody>
          <a:bodyPr wrap="square">
            <a:spAutoFit/>
          </a:bodyPr>
          <a:lstStyle/>
          <a:p>
            <a:r>
              <a:rPr lang="en-GB" dirty="0">
                <a:hlinkClick r:id="rId4"/>
              </a:rPr>
              <a:t>https://www.blackpast.org/african-american-history/1900-w-e-b-du-bois-nations-world/</a:t>
            </a:r>
            <a:endParaRPr lang="en-GB" dirty="0"/>
          </a:p>
        </p:txBody>
      </p:sp>
    </p:spTree>
    <p:extLst>
      <p:ext uri="{BB962C8B-B14F-4D97-AF65-F5344CB8AC3E}">
        <p14:creationId xmlns:p14="http://schemas.microsoft.com/office/powerpoint/2010/main" val="23007244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52583"/>
            <a:ext cx="9144000" cy="1325563"/>
          </a:xfrm>
        </p:spPr>
        <p:txBody>
          <a:bodyPr>
            <a:normAutofit/>
          </a:bodyPr>
          <a:lstStyle/>
          <a:p>
            <a:pPr algn="ctr"/>
            <a:r>
              <a:rPr lang="en-GB" sz="3000" dirty="0">
                <a:latin typeface="Cooper Black" panose="0208090404030B020404" pitchFamily="18" charset="0"/>
              </a:rPr>
              <a:t> A Pan-African ‘Manifesto’:</a:t>
            </a:r>
            <a:br>
              <a:rPr lang="en-GB" sz="3000" dirty="0">
                <a:latin typeface="Cooper Black" panose="0208090404030B020404" pitchFamily="18" charset="0"/>
              </a:rPr>
            </a:br>
            <a:r>
              <a:rPr lang="en-GB" sz="3000" dirty="0">
                <a:latin typeface="Cooper Black" panose="0208090404030B020404" pitchFamily="18" charset="0"/>
              </a:rPr>
              <a:t> Du Bois, ‘To the Nations of the World,’ 1900 </a:t>
            </a:r>
          </a:p>
        </p:txBody>
      </p:sp>
      <p:sp>
        <p:nvSpPr>
          <p:cNvPr id="3" name="Content Placeholder 2"/>
          <p:cNvSpPr>
            <a:spLocks noGrp="1"/>
          </p:cNvSpPr>
          <p:nvPr>
            <p:ph idx="1"/>
          </p:nvPr>
        </p:nvSpPr>
        <p:spPr>
          <a:xfrm>
            <a:off x="213113" y="1378146"/>
            <a:ext cx="5492231" cy="5297841"/>
          </a:xfrm>
        </p:spPr>
        <p:txBody>
          <a:bodyPr>
            <a:normAutofit fontScale="92500" lnSpcReduction="20000"/>
          </a:bodyPr>
          <a:lstStyle/>
          <a:p>
            <a:pPr marL="0" indent="0" algn="just">
              <a:buNone/>
            </a:pPr>
            <a:r>
              <a:rPr lang="en-GB" dirty="0"/>
              <a:t>“To be sure, the darker races are today the least advanced in culture according to European standards.  This has not, however, always been the case in the past. And certainly the world’s history, both ancient and modern, has given many instances of no despicable ability and capacity among the blackest races of men.  </a:t>
            </a:r>
          </a:p>
          <a:p>
            <a:pPr marL="0" indent="0" algn="just">
              <a:buNone/>
            </a:pPr>
            <a:r>
              <a:rPr lang="en-GB" dirty="0"/>
              <a:t>	“ … If now the world of culture bends itself towards giving Negroes and other dark men the largest and broadest opportunity for education and self-development, then this contact and influence is bound to have a beneficial effect upon the world and hasten human progress.”</a:t>
            </a:r>
            <a:endParaRPr lang="en-GB" b="1" dirty="0"/>
          </a:p>
        </p:txBody>
      </p:sp>
      <p:pic>
        <p:nvPicPr>
          <p:cNvPr id="5" name="Picture 4"/>
          <p:cNvPicPr>
            <a:picLocks noChangeAspect="1"/>
          </p:cNvPicPr>
          <p:nvPr/>
        </p:nvPicPr>
        <p:blipFill>
          <a:blip r:embed="rId3"/>
          <a:stretch>
            <a:fillRect/>
          </a:stretch>
        </p:blipFill>
        <p:spPr>
          <a:xfrm>
            <a:off x="5955782" y="1325564"/>
            <a:ext cx="3188217" cy="4370310"/>
          </a:xfrm>
          <a:prstGeom prst="rect">
            <a:avLst/>
          </a:prstGeom>
        </p:spPr>
      </p:pic>
      <p:sp>
        <p:nvSpPr>
          <p:cNvPr id="6" name="Rectangle 5"/>
          <p:cNvSpPr/>
          <p:nvPr/>
        </p:nvSpPr>
        <p:spPr>
          <a:xfrm>
            <a:off x="5955782" y="5700075"/>
            <a:ext cx="3051110" cy="923330"/>
          </a:xfrm>
          <a:prstGeom prst="rect">
            <a:avLst/>
          </a:prstGeom>
        </p:spPr>
        <p:txBody>
          <a:bodyPr wrap="square">
            <a:spAutoFit/>
          </a:bodyPr>
          <a:lstStyle/>
          <a:p>
            <a:r>
              <a:rPr lang="en-GB" dirty="0">
                <a:hlinkClick r:id="rId4"/>
              </a:rPr>
              <a:t>https://www.blackpast.org/african-american-history/1900-w-e-b-du-bois-nations-world/</a:t>
            </a:r>
            <a:endParaRPr lang="en-GB" dirty="0"/>
          </a:p>
        </p:txBody>
      </p:sp>
    </p:spTree>
    <p:extLst>
      <p:ext uri="{BB962C8B-B14F-4D97-AF65-F5344CB8AC3E}">
        <p14:creationId xmlns:p14="http://schemas.microsoft.com/office/powerpoint/2010/main" val="20082421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52583"/>
            <a:ext cx="9144000" cy="1325563"/>
          </a:xfrm>
        </p:spPr>
        <p:txBody>
          <a:bodyPr>
            <a:normAutofit/>
          </a:bodyPr>
          <a:lstStyle/>
          <a:p>
            <a:pPr algn="ctr"/>
            <a:r>
              <a:rPr lang="en-GB" sz="3000" dirty="0">
                <a:latin typeface="Cooper Black" panose="0208090404030B020404" pitchFamily="18" charset="0"/>
              </a:rPr>
              <a:t> A Pan-African ‘Manifesto’:</a:t>
            </a:r>
            <a:br>
              <a:rPr lang="en-GB" sz="3000" dirty="0">
                <a:latin typeface="Cooper Black" panose="0208090404030B020404" pitchFamily="18" charset="0"/>
              </a:rPr>
            </a:br>
            <a:r>
              <a:rPr lang="en-GB" sz="3000" dirty="0">
                <a:latin typeface="Cooper Black" panose="0208090404030B020404" pitchFamily="18" charset="0"/>
              </a:rPr>
              <a:t> Du Bois, ‘To the Nations of the World,’ 1900 </a:t>
            </a:r>
          </a:p>
        </p:txBody>
      </p:sp>
      <p:sp>
        <p:nvSpPr>
          <p:cNvPr id="3" name="Content Placeholder 2"/>
          <p:cNvSpPr>
            <a:spLocks noGrp="1"/>
          </p:cNvSpPr>
          <p:nvPr>
            <p:ph idx="1"/>
          </p:nvPr>
        </p:nvSpPr>
        <p:spPr>
          <a:xfrm>
            <a:off x="213114" y="1378146"/>
            <a:ext cx="5432944" cy="5008140"/>
          </a:xfrm>
        </p:spPr>
        <p:txBody>
          <a:bodyPr>
            <a:noAutofit/>
          </a:bodyPr>
          <a:lstStyle/>
          <a:p>
            <a:pPr marL="0" indent="0" algn="just">
              <a:buNone/>
            </a:pPr>
            <a:r>
              <a:rPr lang="en-GB" dirty="0"/>
              <a:t>“The men and women of Africa solemnly appeal: Let the world take no backward step in that slow but sure progress which has successively refused to let the spirit of class, of caste, of privilege, or of birth, debar from life, liberty and the pursuit of happiness a striving human soul. Let no </a:t>
            </a:r>
            <a:r>
              <a:rPr lang="en-GB" dirty="0" err="1"/>
              <a:t>color</a:t>
            </a:r>
            <a:r>
              <a:rPr lang="en-GB" dirty="0"/>
              <a:t> or race be a feature of distinction between white and black men, regardless of worth or ability.”</a:t>
            </a:r>
          </a:p>
        </p:txBody>
      </p:sp>
      <p:pic>
        <p:nvPicPr>
          <p:cNvPr id="5" name="Picture 4"/>
          <p:cNvPicPr>
            <a:picLocks noChangeAspect="1"/>
          </p:cNvPicPr>
          <p:nvPr/>
        </p:nvPicPr>
        <p:blipFill>
          <a:blip r:embed="rId3"/>
          <a:stretch>
            <a:fillRect/>
          </a:stretch>
        </p:blipFill>
        <p:spPr>
          <a:xfrm>
            <a:off x="5955782" y="1325564"/>
            <a:ext cx="3188217" cy="4370310"/>
          </a:xfrm>
          <a:prstGeom prst="rect">
            <a:avLst/>
          </a:prstGeom>
        </p:spPr>
      </p:pic>
      <p:sp>
        <p:nvSpPr>
          <p:cNvPr id="6" name="Rectangle 5"/>
          <p:cNvSpPr/>
          <p:nvPr/>
        </p:nvSpPr>
        <p:spPr>
          <a:xfrm>
            <a:off x="5955782" y="5700075"/>
            <a:ext cx="3051110" cy="923330"/>
          </a:xfrm>
          <a:prstGeom prst="rect">
            <a:avLst/>
          </a:prstGeom>
        </p:spPr>
        <p:txBody>
          <a:bodyPr wrap="square">
            <a:spAutoFit/>
          </a:bodyPr>
          <a:lstStyle/>
          <a:p>
            <a:r>
              <a:rPr lang="en-GB" dirty="0">
                <a:hlinkClick r:id="rId4"/>
              </a:rPr>
              <a:t>https://www.blackpast.org/african-american-history/1900-w-e-b-du-bois-nations-world/</a:t>
            </a:r>
            <a:endParaRPr lang="en-GB" dirty="0"/>
          </a:p>
        </p:txBody>
      </p:sp>
    </p:spTree>
    <p:extLst>
      <p:ext uri="{BB962C8B-B14F-4D97-AF65-F5344CB8AC3E}">
        <p14:creationId xmlns:p14="http://schemas.microsoft.com/office/powerpoint/2010/main" val="30299395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52583"/>
            <a:ext cx="9144000" cy="1325563"/>
          </a:xfrm>
        </p:spPr>
        <p:txBody>
          <a:bodyPr>
            <a:normAutofit/>
          </a:bodyPr>
          <a:lstStyle/>
          <a:p>
            <a:pPr algn="ctr"/>
            <a:r>
              <a:rPr lang="en-GB" sz="3000" dirty="0">
                <a:latin typeface="Cooper Black" panose="0208090404030B020404" pitchFamily="18" charset="0"/>
              </a:rPr>
              <a:t> A Pan-African ‘Manifesto’:</a:t>
            </a:r>
            <a:br>
              <a:rPr lang="en-GB" sz="3000" dirty="0">
                <a:latin typeface="Cooper Black" panose="0208090404030B020404" pitchFamily="18" charset="0"/>
              </a:rPr>
            </a:br>
            <a:r>
              <a:rPr lang="en-GB" sz="3000" dirty="0">
                <a:latin typeface="Cooper Black" panose="0208090404030B020404" pitchFamily="18" charset="0"/>
              </a:rPr>
              <a:t> Du Bois, ‘To the Nations of the World,’ 1900 </a:t>
            </a:r>
          </a:p>
        </p:txBody>
      </p:sp>
      <p:sp>
        <p:nvSpPr>
          <p:cNvPr id="3" name="Content Placeholder 2"/>
          <p:cNvSpPr>
            <a:spLocks noGrp="1"/>
          </p:cNvSpPr>
          <p:nvPr>
            <p:ph idx="1"/>
          </p:nvPr>
        </p:nvSpPr>
        <p:spPr>
          <a:xfrm>
            <a:off x="213114" y="1378146"/>
            <a:ext cx="5432944" cy="5008140"/>
          </a:xfrm>
        </p:spPr>
        <p:txBody>
          <a:bodyPr>
            <a:noAutofit/>
          </a:bodyPr>
          <a:lstStyle/>
          <a:p>
            <a:pPr marL="0" indent="0" algn="just">
              <a:buNone/>
            </a:pPr>
            <a:r>
              <a:rPr lang="en-GB" dirty="0"/>
              <a:t>“ … </a:t>
            </a:r>
            <a:r>
              <a:rPr lang="en-GB" b="1" dirty="0"/>
              <a:t>Let not the natives of Africa be sacrificed to the greed of gold</a:t>
            </a:r>
            <a:r>
              <a:rPr lang="en-GB" dirty="0"/>
              <a:t>, their liberties taken away, their family life debauched, their just aspirations repressed, and avenues of advancement and culture taken from them. </a:t>
            </a:r>
            <a:r>
              <a:rPr lang="en-GB" b="1" dirty="0"/>
              <a:t>Let not the cloak of Christian missionary enterprise be allowed in the future to hide the ruthless economic exploitation and political downfall of less developed nations</a:t>
            </a:r>
            <a:r>
              <a:rPr lang="en-GB" dirty="0"/>
              <a:t>.”</a:t>
            </a:r>
            <a:endParaRPr lang="en-GB" b="1" dirty="0"/>
          </a:p>
        </p:txBody>
      </p:sp>
      <p:pic>
        <p:nvPicPr>
          <p:cNvPr id="5" name="Picture 4"/>
          <p:cNvPicPr>
            <a:picLocks noChangeAspect="1"/>
          </p:cNvPicPr>
          <p:nvPr/>
        </p:nvPicPr>
        <p:blipFill>
          <a:blip r:embed="rId3"/>
          <a:stretch>
            <a:fillRect/>
          </a:stretch>
        </p:blipFill>
        <p:spPr>
          <a:xfrm>
            <a:off x="5955782" y="1325564"/>
            <a:ext cx="3188217" cy="4370310"/>
          </a:xfrm>
          <a:prstGeom prst="rect">
            <a:avLst/>
          </a:prstGeom>
        </p:spPr>
      </p:pic>
      <p:sp>
        <p:nvSpPr>
          <p:cNvPr id="6" name="Rectangle 5"/>
          <p:cNvSpPr/>
          <p:nvPr/>
        </p:nvSpPr>
        <p:spPr>
          <a:xfrm>
            <a:off x="5955782" y="5700075"/>
            <a:ext cx="3051110" cy="923330"/>
          </a:xfrm>
          <a:prstGeom prst="rect">
            <a:avLst/>
          </a:prstGeom>
        </p:spPr>
        <p:txBody>
          <a:bodyPr wrap="square">
            <a:spAutoFit/>
          </a:bodyPr>
          <a:lstStyle/>
          <a:p>
            <a:r>
              <a:rPr lang="en-GB" dirty="0">
                <a:hlinkClick r:id="rId4"/>
              </a:rPr>
              <a:t>https://www.blackpast.org/african-american-history/1900-w-e-b-du-bois-nations-world/</a:t>
            </a:r>
            <a:endParaRPr lang="en-GB" dirty="0"/>
          </a:p>
        </p:txBody>
      </p:sp>
    </p:spTree>
    <p:extLst>
      <p:ext uri="{BB962C8B-B14F-4D97-AF65-F5344CB8AC3E}">
        <p14:creationId xmlns:p14="http://schemas.microsoft.com/office/powerpoint/2010/main" val="19908146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52583"/>
            <a:ext cx="9144000" cy="1325563"/>
          </a:xfrm>
        </p:spPr>
        <p:txBody>
          <a:bodyPr>
            <a:normAutofit/>
          </a:bodyPr>
          <a:lstStyle/>
          <a:p>
            <a:pPr algn="ctr"/>
            <a:r>
              <a:rPr lang="en-GB" sz="3000" dirty="0">
                <a:latin typeface="Cooper Black" panose="0208090404030B020404" pitchFamily="18" charset="0"/>
              </a:rPr>
              <a:t> A Pan-African ‘Manifesto’:</a:t>
            </a:r>
            <a:br>
              <a:rPr lang="en-GB" sz="3000" dirty="0">
                <a:latin typeface="Cooper Black" panose="0208090404030B020404" pitchFamily="18" charset="0"/>
              </a:rPr>
            </a:br>
            <a:r>
              <a:rPr lang="en-GB" sz="3000" dirty="0">
                <a:latin typeface="Cooper Black" panose="0208090404030B020404" pitchFamily="18" charset="0"/>
              </a:rPr>
              <a:t> Du Bois, ‘To the Nations of the World,’ 1900 </a:t>
            </a:r>
          </a:p>
        </p:txBody>
      </p:sp>
      <p:sp>
        <p:nvSpPr>
          <p:cNvPr id="3" name="Content Placeholder 2"/>
          <p:cNvSpPr>
            <a:spLocks noGrp="1"/>
          </p:cNvSpPr>
          <p:nvPr>
            <p:ph idx="1"/>
          </p:nvPr>
        </p:nvSpPr>
        <p:spPr>
          <a:xfrm>
            <a:off x="231775" y="1214845"/>
            <a:ext cx="5492231" cy="5525589"/>
          </a:xfrm>
        </p:spPr>
        <p:txBody>
          <a:bodyPr>
            <a:normAutofit/>
          </a:bodyPr>
          <a:lstStyle/>
          <a:p>
            <a:pPr marL="0" indent="0" algn="just">
              <a:buNone/>
            </a:pPr>
            <a:r>
              <a:rPr lang="en-GB" dirty="0"/>
              <a:t>“Let the nations of the world </a:t>
            </a:r>
            <a:r>
              <a:rPr lang="en-GB" b="1" dirty="0"/>
              <a:t>respect the integrity and independence of the free Negro states of Abyssinia, Liberia, Haiti, and the rest</a:t>
            </a:r>
            <a:r>
              <a:rPr lang="en-GB" dirty="0"/>
              <a:t>, and let the inhabitants of these states, the independent tribes of Africa, the Negroes of the West Indies and America, and the black subjects of all nations take courage, strive ceaselessly that they may prove to the world their incontestable right to be counted among the great brotherhood of mankind.”</a:t>
            </a:r>
          </a:p>
        </p:txBody>
      </p:sp>
      <p:pic>
        <p:nvPicPr>
          <p:cNvPr id="5" name="Picture 4"/>
          <p:cNvPicPr>
            <a:picLocks noChangeAspect="1"/>
          </p:cNvPicPr>
          <p:nvPr/>
        </p:nvPicPr>
        <p:blipFill>
          <a:blip r:embed="rId3"/>
          <a:stretch>
            <a:fillRect/>
          </a:stretch>
        </p:blipFill>
        <p:spPr>
          <a:xfrm>
            <a:off x="5955782" y="1325564"/>
            <a:ext cx="3188217" cy="4370310"/>
          </a:xfrm>
          <a:prstGeom prst="rect">
            <a:avLst/>
          </a:prstGeom>
        </p:spPr>
      </p:pic>
      <p:sp>
        <p:nvSpPr>
          <p:cNvPr id="6" name="Rectangle 5"/>
          <p:cNvSpPr/>
          <p:nvPr/>
        </p:nvSpPr>
        <p:spPr>
          <a:xfrm>
            <a:off x="5955782" y="5700075"/>
            <a:ext cx="3051110" cy="923330"/>
          </a:xfrm>
          <a:prstGeom prst="rect">
            <a:avLst/>
          </a:prstGeom>
        </p:spPr>
        <p:txBody>
          <a:bodyPr wrap="square">
            <a:spAutoFit/>
          </a:bodyPr>
          <a:lstStyle/>
          <a:p>
            <a:r>
              <a:rPr lang="en-GB" dirty="0">
                <a:hlinkClick r:id="rId4"/>
              </a:rPr>
              <a:t>https://www.blackpast.org/african-american-history/1900-w-e-b-du-bois-nations-world/</a:t>
            </a:r>
            <a:endParaRPr lang="en-GB" dirty="0"/>
          </a:p>
        </p:txBody>
      </p:sp>
    </p:spTree>
    <p:extLst>
      <p:ext uri="{BB962C8B-B14F-4D97-AF65-F5344CB8AC3E}">
        <p14:creationId xmlns:p14="http://schemas.microsoft.com/office/powerpoint/2010/main" val="32310173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52583"/>
            <a:ext cx="9144000" cy="1325563"/>
          </a:xfrm>
        </p:spPr>
        <p:txBody>
          <a:bodyPr>
            <a:normAutofit/>
          </a:bodyPr>
          <a:lstStyle/>
          <a:p>
            <a:pPr algn="ctr"/>
            <a:r>
              <a:rPr lang="en-GB" sz="3000" dirty="0">
                <a:latin typeface="Cooper Black" panose="0208090404030B020404" pitchFamily="18" charset="0"/>
              </a:rPr>
              <a:t> A Pan-African ‘Manifesto’:</a:t>
            </a:r>
            <a:br>
              <a:rPr lang="en-GB" sz="3000" dirty="0">
                <a:latin typeface="Cooper Black" panose="0208090404030B020404" pitchFamily="18" charset="0"/>
              </a:rPr>
            </a:br>
            <a:r>
              <a:rPr lang="en-GB" sz="3000" dirty="0">
                <a:latin typeface="Cooper Black" panose="0208090404030B020404" pitchFamily="18" charset="0"/>
              </a:rPr>
              <a:t> Du Bois, ‘To the Nations of the World,’ 1900 </a:t>
            </a:r>
          </a:p>
        </p:txBody>
      </p:sp>
      <p:sp>
        <p:nvSpPr>
          <p:cNvPr id="3" name="Content Placeholder 2"/>
          <p:cNvSpPr>
            <a:spLocks noGrp="1"/>
          </p:cNvSpPr>
          <p:nvPr>
            <p:ph idx="1"/>
          </p:nvPr>
        </p:nvSpPr>
        <p:spPr>
          <a:xfrm>
            <a:off x="213113" y="1378146"/>
            <a:ext cx="5492231" cy="5748368"/>
          </a:xfrm>
        </p:spPr>
        <p:txBody>
          <a:bodyPr>
            <a:normAutofit fontScale="85000" lnSpcReduction="20000"/>
          </a:bodyPr>
          <a:lstStyle/>
          <a:p>
            <a:pPr marL="0" indent="0" algn="just">
              <a:buNone/>
            </a:pPr>
            <a:r>
              <a:rPr lang="en-GB" sz="2900" dirty="0"/>
              <a:t>“Let not the spirit of Garrison … and Douglass wholly die out in America; may the conscience of a great nation rise and rebuke all dishonesty and unrighteous oppression toward the American Negro, and grant to him the </a:t>
            </a:r>
            <a:r>
              <a:rPr lang="en-GB" sz="2900" b="1" dirty="0"/>
              <a:t>right of franchise</a:t>
            </a:r>
            <a:r>
              <a:rPr lang="en-GB" sz="2900" dirty="0"/>
              <a:t>, </a:t>
            </a:r>
            <a:r>
              <a:rPr lang="en-GB" sz="2900" b="1" dirty="0"/>
              <a:t>security of person and property</a:t>
            </a:r>
            <a:r>
              <a:rPr lang="en-GB" sz="2900" dirty="0"/>
              <a:t>, and generous recognition of the great work he has accomplished in a generation toward raising nine millions of human beings from slavery to manhood.</a:t>
            </a:r>
            <a:endParaRPr lang="en-GB" sz="2900" b="1" dirty="0"/>
          </a:p>
          <a:p>
            <a:pPr marL="0" indent="0" algn="just">
              <a:buNone/>
            </a:pPr>
            <a:r>
              <a:rPr lang="en-GB" sz="2900" dirty="0"/>
              <a:t>	“Let the British nation, the first modern champion of Negro freedom, hasten to crown the work of Wilberforce … and </a:t>
            </a:r>
            <a:r>
              <a:rPr lang="en-GB" sz="2900" b="1" dirty="0"/>
              <a:t>give, as soon as practicable, the rights of responsible government to the black colonies of Africa and the West Indies</a:t>
            </a:r>
            <a:r>
              <a:rPr lang="en-GB" sz="2900" dirty="0"/>
              <a:t>.</a:t>
            </a:r>
          </a:p>
          <a:p>
            <a:pPr marL="0" indent="0" algn="just">
              <a:buNone/>
            </a:pPr>
            <a:r>
              <a:rPr lang="en-GB" dirty="0"/>
              <a:t>	</a:t>
            </a:r>
            <a:endParaRPr lang="en-GB" b="1" dirty="0"/>
          </a:p>
        </p:txBody>
      </p:sp>
      <p:pic>
        <p:nvPicPr>
          <p:cNvPr id="5" name="Picture 4"/>
          <p:cNvPicPr>
            <a:picLocks noChangeAspect="1"/>
          </p:cNvPicPr>
          <p:nvPr/>
        </p:nvPicPr>
        <p:blipFill>
          <a:blip r:embed="rId3"/>
          <a:stretch>
            <a:fillRect/>
          </a:stretch>
        </p:blipFill>
        <p:spPr>
          <a:xfrm>
            <a:off x="5955782" y="1325564"/>
            <a:ext cx="3188217" cy="4370310"/>
          </a:xfrm>
          <a:prstGeom prst="rect">
            <a:avLst/>
          </a:prstGeom>
        </p:spPr>
      </p:pic>
      <p:sp>
        <p:nvSpPr>
          <p:cNvPr id="6" name="Rectangle 5"/>
          <p:cNvSpPr/>
          <p:nvPr/>
        </p:nvSpPr>
        <p:spPr>
          <a:xfrm>
            <a:off x="5955782" y="5700075"/>
            <a:ext cx="3051110" cy="923330"/>
          </a:xfrm>
          <a:prstGeom prst="rect">
            <a:avLst/>
          </a:prstGeom>
        </p:spPr>
        <p:txBody>
          <a:bodyPr wrap="square">
            <a:spAutoFit/>
          </a:bodyPr>
          <a:lstStyle/>
          <a:p>
            <a:r>
              <a:rPr lang="en-GB" dirty="0">
                <a:hlinkClick r:id="rId4"/>
              </a:rPr>
              <a:t>https://www.blackpast.org/african-american-history/1900-w-e-b-du-bois-nations-world/</a:t>
            </a:r>
            <a:endParaRPr lang="en-GB" dirty="0"/>
          </a:p>
        </p:txBody>
      </p:sp>
    </p:spTree>
    <p:extLst>
      <p:ext uri="{BB962C8B-B14F-4D97-AF65-F5344CB8AC3E}">
        <p14:creationId xmlns:p14="http://schemas.microsoft.com/office/powerpoint/2010/main" val="28189446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4165772" cy="1325563"/>
          </a:xfrm>
        </p:spPr>
        <p:txBody>
          <a:bodyPr/>
          <a:lstStyle/>
          <a:p>
            <a:r>
              <a:rPr lang="en-GB" dirty="0">
                <a:latin typeface="Cooper Black" panose="0208090404030B020404" pitchFamily="18" charset="0"/>
              </a:rPr>
              <a:t>Pan-African Congresses</a:t>
            </a:r>
          </a:p>
        </p:txBody>
      </p:sp>
      <p:sp>
        <p:nvSpPr>
          <p:cNvPr id="3" name="Content Placeholder 2"/>
          <p:cNvSpPr>
            <a:spLocks noGrp="1"/>
          </p:cNvSpPr>
          <p:nvPr>
            <p:ph idx="1"/>
          </p:nvPr>
        </p:nvSpPr>
        <p:spPr>
          <a:xfrm>
            <a:off x="628650" y="1825624"/>
            <a:ext cx="4165772" cy="4752975"/>
          </a:xfrm>
        </p:spPr>
        <p:txBody>
          <a:bodyPr>
            <a:normAutofit/>
          </a:bodyPr>
          <a:lstStyle/>
          <a:p>
            <a:pPr marL="514350" indent="-514350">
              <a:buFont typeface="+mj-lt"/>
              <a:buAutoNum type="arabicPeriod"/>
            </a:pPr>
            <a:r>
              <a:rPr lang="en-GB" dirty="0"/>
              <a:t>Feb 1919 in Paris </a:t>
            </a:r>
          </a:p>
          <a:p>
            <a:pPr marL="514350" indent="-514350">
              <a:buFont typeface="+mj-lt"/>
              <a:buAutoNum type="arabicPeriod"/>
            </a:pPr>
            <a:r>
              <a:rPr lang="en-GB" dirty="0"/>
              <a:t>Aug-Sep 1921 in London, Paris, Brussels </a:t>
            </a:r>
            <a:r>
              <a:rPr lang="en-GB" sz="1800" dirty="0"/>
              <a:t>(top)</a:t>
            </a:r>
          </a:p>
          <a:p>
            <a:pPr marL="514350" indent="-514350">
              <a:buFont typeface="+mj-lt"/>
              <a:buAutoNum type="arabicPeriod"/>
            </a:pPr>
            <a:r>
              <a:rPr lang="en-GB" dirty="0"/>
              <a:t>Dec 1923 in London, Lisbon </a:t>
            </a:r>
          </a:p>
          <a:p>
            <a:pPr marL="514350" indent="-514350">
              <a:buFont typeface="+mj-lt"/>
              <a:buAutoNum type="arabicPeriod"/>
            </a:pPr>
            <a:r>
              <a:rPr lang="en-GB" dirty="0"/>
              <a:t>Aug 1927 in New York </a:t>
            </a:r>
            <a:r>
              <a:rPr lang="en-GB" sz="2000" dirty="0"/>
              <a:t>(bottom) </a:t>
            </a:r>
          </a:p>
          <a:p>
            <a:pPr marL="514350" indent="-514350">
              <a:buFont typeface="+mj-lt"/>
              <a:buAutoNum type="arabicPeriod"/>
            </a:pPr>
            <a:r>
              <a:rPr lang="en-GB" dirty="0"/>
              <a:t>Oct 1945 in Manchester </a:t>
            </a:r>
          </a:p>
        </p:txBody>
      </p:sp>
      <p:pic>
        <p:nvPicPr>
          <p:cNvPr id="6" name="Picture 5"/>
          <p:cNvPicPr>
            <a:picLocks noChangeAspect="1"/>
          </p:cNvPicPr>
          <p:nvPr/>
        </p:nvPicPr>
        <p:blipFill>
          <a:blip r:embed="rId3"/>
          <a:stretch>
            <a:fillRect/>
          </a:stretch>
        </p:blipFill>
        <p:spPr>
          <a:xfrm>
            <a:off x="5039374" y="365126"/>
            <a:ext cx="4104626" cy="2949765"/>
          </a:xfrm>
          <a:prstGeom prst="rect">
            <a:avLst/>
          </a:prstGeom>
        </p:spPr>
      </p:pic>
      <p:pic>
        <p:nvPicPr>
          <p:cNvPr id="4" name="Picture 3"/>
          <p:cNvPicPr>
            <a:picLocks noChangeAspect="1"/>
          </p:cNvPicPr>
          <p:nvPr/>
        </p:nvPicPr>
        <p:blipFill>
          <a:blip r:embed="rId4"/>
          <a:stretch>
            <a:fillRect/>
          </a:stretch>
        </p:blipFill>
        <p:spPr>
          <a:xfrm>
            <a:off x="5039375" y="3688767"/>
            <a:ext cx="4209770" cy="2889832"/>
          </a:xfrm>
          <a:prstGeom prst="rect">
            <a:avLst/>
          </a:prstGeom>
        </p:spPr>
      </p:pic>
    </p:spTree>
    <p:extLst>
      <p:ext uri="{BB962C8B-B14F-4D97-AF65-F5344CB8AC3E}">
        <p14:creationId xmlns:p14="http://schemas.microsoft.com/office/powerpoint/2010/main" val="21348705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7603"/>
            <a:ext cx="9242854" cy="1325563"/>
          </a:xfrm>
        </p:spPr>
        <p:txBody>
          <a:bodyPr>
            <a:noAutofit/>
          </a:bodyPr>
          <a:lstStyle/>
          <a:p>
            <a:pPr algn="ctr"/>
            <a:r>
              <a:rPr lang="en-GB" sz="3200" dirty="0">
                <a:latin typeface="Cooper Black" panose="0208090404030B020404" pitchFamily="18" charset="0"/>
              </a:rPr>
              <a:t>Exhibit of American Negroes,</a:t>
            </a:r>
            <a:br>
              <a:rPr lang="en-GB" sz="3200" dirty="0">
                <a:latin typeface="Cooper Black" panose="0208090404030B020404" pitchFamily="18" charset="0"/>
              </a:rPr>
            </a:br>
            <a:r>
              <a:rPr lang="en-GB" sz="3200" dirty="0">
                <a:latin typeface="Cooper Black" panose="0208090404030B020404" pitchFamily="18" charset="0"/>
              </a:rPr>
              <a:t>Exposition </a:t>
            </a:r>
            <a:r>
              <a:rPr lang="en-GB" sz="3200" dirty="0" err="1">
                <a:latin typeface="Cooper Black" panose="0208090404030B020404" pitchFamily="18" charset="0"/>
              </a:rPr>
              <a:t>Universelle</a:t>
            </a:r>
            <a:r>
              <a:rPr lang="en-GB" sz="3200" dirty="0">
                <a:latin typeface="Cooper Black" panose="0208090404030B020404" pitchFamily="18" charset="0"/>
              </a:rPr>
              <a:t>, Paris, 1900</a:t>
            </a:r>
          </a:p>
        </p:txBody>
      </p:sp>
      <p:sp>
        <p:nvSpPr>
          <p:cNvPr id="3" name="Content Placeholder 2"/>
          <p:cNvSpPr>
            <a:spLocks noGrp="1"/>
          </p:cNvSpPr>
          <p:nvPr>
            <p:ph idx="1"/>
          </p:nvPr>
        </p:nvSpPr>
        <p:spPr>
          <a:xfrm>
            <a:off x="185351" y="1307960"/>
            <a:ext cx="2088292" cy="5166981"/>
          </a:xfrm>
        </p:spPr>
        <p:txBody>
          <a:bodyPr>
            <a:normAutofit fontScale="85000" lnSpcReduction="20000"/>
          </a:bodyPr>
          <a:lstStyle/>
          <a:p>
            <a:r>
              <a:rPr lang="en-GB" dirty="0"/>
              <a:t>Supported by Washington and Tuskegee Institute, with Federal funding</a:t>
            </a:r>
          </a:p>
          <a:p>
            <a:endParaRPr lang="en-GB" dirty="0"/>
          </a:p>
          <a:p>
            <a:r>
              <a:rPr lang="en-GB" dirty="0"/>
              <a:t>Organised by Du Bois</a:t>
            </a:r>
          </a:p>
          <a:p>
            <a:endParaRPr lang="en-GB" dirty="0"/>
          </a:p>
          <a:p>
            <a:r>
              <a:rPr lang="en-GB" dirty="0"/>
              <a:t>Combined sociological data and photographic survey of African American</a:t>
            </a:r>
          </a:p>
          <a:p>
            <a:pPr marL="0" indent="0">
              <a:buNone/>
            </a:pPr>
            <a:endParaRPr lang="en-GB" i="1" dirty="0"/>
          </a:p>
        </p:txBody>
      </p:sp>
      <p:pic>
        <p:nvPicPr>
          <p:cNvPr id="4" name="Picture 3"/>
          <p:cNvPicPr>
            <a:picLocks noChangeAspect="1"/>
          </p:cNvPicPr>
          <p:nvPr/>
        </p:nvPicPr>
        <p:blipFill>
          <a:blip r:embed="rId3"/>
          <a:stretch>
            <a:fillRect/>
          </a:stretch>
        </p:blipFill>
        <p:spPr>
          <a:xfrm>
            <a:off x="2335457" y="1307960"/>
            <a:ext cx="3954103" cy="5477751"/>
          </a:xfrm>
          <a:prstGeom prst="rect">
            <a:avLst/>
          </a:prstGeom>
        </p:spPr>
      </p:pic>
      <p:pic>
        <p:nvPicPr>
          <p:cNvPr id="5" name="Picture 4"/>
          <p:cNvPicPr>
            <a:picLocks noChangeAspect="1"/>
          </p:cNvPicPr>
          <p:nvPr/>
        </p:nvPicPr>
        <p:blipFill>
          <a:blip r:embed="rId4"/>
          <a:stretch>
            <a:fillRect/>
          </a:stretch>
        </p:blipFill>
        <p:spPr>
          <a:xfrm>
            <a:off x="6810216" y="1307960"/>
            <a:ext cx="2294814" cy="2411627"/>
          </a:xfrm>
          <a:prstGeom prst="rect">
            <a:avLst/>
          </a:prstGeom>
        </p:spPr>
      </p:pic>
      <p:pic>
        <p:nvPicPr>
          <p:cNvPr id="6" name="Picture 5"/>
          <p:cNvPicPr>
            <a:picLocks noChangeAspect="1"/>
          </p:cNvPicPr>
          <p:nvPr/>
        </p:nvPicPr>
        <p:blipFill rotWithShape="1">
          <a:blip r:embed="rId5"/>
          <a:srcRect l="17818" t="10575" r="16562" b="12398"/>
          <a:stretch/>
        </p:blipFill>
        <p:spPr>
          <a:xfrm>
            <a:off x="7730253" y="3719587"/>
            <a:ext cx="1374777" cy="2001590"/>
          </a:xfrm>
          <a:prstGeom prst="rect">
            <a:avLst/>
          </a:prstGeom>
        </p:spPr>
      </p:pic>
      <p:pic>
        <p:nvPicPr>
          <p:cNvPr id="7" name="Picture 6"/>
          <p:cNvPicPr>
            <a:picLocks noChangeAspect="1"/>
          </p:cNvPicPr>
          <p:nvPr/>
        </p:nvPicPr>
        <p:blipFill rotWithShape="1">
          <a:blip r:embed="rId6"/>
          <a:srcRect l="9365" t="3277" r="10122" b="3884"/>
          <a:stretch/>
        </p:blipFill>
        <p:spPr>
          <a:xfrm>
            <a:off x="6351374" y="3719586"/>
            <a:ext cx="1378880" cy="1979709"/>
          </a:xfrm>
          <a:prstGeom prst="rect">
            <a:avLst/>
          </a:prstGeom>
        </p:spPr>
      </p:pic>
      <p:sp>
        <p:nvSpPr>
          <p:cNvPr id="8" name="Rectangle 7"/>
          <p:cNvSpPr/>
          <p:nvPr/>
        </p:nvSpPr>
        <p:spPr>
          <a:xfrm>
            <a:off x="6906004" y="5862381"/>
            <a:ext cx="1648497" cy="923330"/>
          </a:xfrm>
          <a:prstGeom prst="rect">
            <a:avLst/>
          </a:prstGeom>
        </p:spPr>
        <p:txBody>
          <a:bodyPr wrap="square">
            <a:spAutoFit/>
          </a:bodyPr>
          <a:lstStyle/>
          <a:p>
            <a:r>
              <a:rPr lang="en-GB" i="1" dirty="0"/>
              <a:t>See Library of Congress </a:t>
            </a:r>
            <a:r>
              <a:rPr lang="en-GB" i="1" dirty="0">
                <a:hlinkClick r:id="rId7"/>
              </a:rPr>
              <a:t>collection</a:t>
            </a:r>
            <a:endParaRPr lang="en-GB" dirty="0"/>
          </a:p>
        </p:txBody>
      </p:sp>
    </p:spTree>
    <p:extLst>
      <p:ext uri="{BB962C8B-B14F-4D97-AF65-F5344CB8AC3E}">
        <p14:creationId xmlns:p14="http://schemas.microsoft.com/office/powerpoint/2010/main" val="31346809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normAutofit/>
          </a:bodyPr>
          <a:lstStyle/>
          <a:p>
            <a:pPr algn="ctr"/>
            <a:r>
              <a:rPr lang="en-GB" sz="3200" dirty="0">
                <a:latin typeface="Cooper Black" panose="0208090404030B020404" pitchFamily="18" charset="0"/>
              </a:rPr>
              <a:t>1</a:t>
            </a:r>
            <a:r>
              <a:rPr lang="en-GB" sz="3200" baseline="30000" dirty="0">
                <a:latin typeface="Cooper Black" panose="0208090404030B020404" pitchFamily="18" charset="0"/>
              </a:rPr>
              <a:t>st</a:t>
            </a:r>
            <a:r>
              <a:rPr lang="en-GB" sz="3200" dirty="0">
                <a:latin typeface="Cooper Black" panose="0208090404030B020404" pitchFamily="18" charset="0"/>
              </a:rPr>
              <a:t> Pan-African Congress, 1919 </a:t>
            </a:r>
          </a:p>
        </p:txBody>
      </p:sp>
      <p:sp>
        <p:nvSpPr>
          <p:cNvPr id="3" name="Content Placeholder 2"/>
          <p:cNvSpPr>
            <a:spLocks noGrp="1"/>
          </p:cNvSpPr>
          <p:nvPr>
            <p:ph idx="1"/>
          </p:nvPr>
        </p:nvSpPr>
        <p:spPr>
          <a:xfrm>
            <a:off x="628650" y="1028700"/>
            <a:ext cx="7886700" cy="5097463"/>
          </a:xfrm>
        </p:spPr>
        <p:txBody>
          <a:bodyPr>
            <a:normAutofit/>
          </a:bodyPr>
          <a:lstStyle/>
          <a:p>
            <a:pPr marL="0" indent="0">
              <a:buNone/>
            </a:pPr>
            <a:r>
              <a:rPr lang="en-GB" dirty="0"/>
              <a:t>Context: 1919 Paris Peace Conference</a:t>
            </a:r>
          </a:p>
          <a:p>
            <a:r>
              <a:rPr lang="en-GB" sz="2400" dirty="0"/>
              <a:t>Desire for </a:t>
            </a:r>
            <a:r>
              <a:rPr lang="en-GB" sz="2400" dirty="0" err="1"/>
              <a:t>Wilsonian</a:t>
            </a:r>
            <a:r>
              <a:rPr lang="en-GB" sz="2400" dirty="0"/>
              <a:t> principle of self-determination to be extended to defeated territories of German East Africa</a:t>
            </a:r>
          </a:p>
          <a:p>
            <a:endParaRPr lang="en-GB" sz="2400" dirty="0"/>
          </a:p>
        </p:txBody>
      </p:sp>
      <p:pic>
        <p:nvPicPr>
          <p:cNvPr id="4" name="Picture 3"/>
          <p:cNvPicPr>
            <a:picLocks noChangeAspect="1"/>
          </p:cNvPicPr>
          <p:nvPr/>
        </p:nvPicPr>
        <p:blipFill>
          <a:blip r:embed="rId3"/>
          <a:stretch>
            <a:fillRect/>
          </a:stretch>
        </p:blipFill>
        <p:spPr>
          <a:xfrm>
            <a:off x="1473199" y="2486096"/>
            <a:ext cx="6505575" cy="4219504"/>
          </a:xfrm>
          <a:prstGeom prst="rect">
            <a:avLst/>
          </a:prstGeom>
        </p:spPr>
      </p:pic>
    </p:spTree>
    <p:extLst>
      <p:ext uri="{BB962C8B-B14F-4D97-AF65-F5344CB8AC3E}">
        <p14:creationId xmlns:p14="http://schemas.microsoft.com/office/powerpoint/2010/main" val="38927056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normAutofit/>
          </a:bodyPr>
          <a:lstStyle/>
          <a:p>
            <a:pPr algn="ctr"/>
            <a:r>
              <a:rPr lang="en-GB" sz="3200" dirty="0">
                <a:latin typeface="Cooper Black" panose="0208090404030B020404" pitchFamily="18" charset="0"/>
              </a:rPr>
              <a:t>1</a:t>
            </a:r>
            <a:r>
              <a:rPr lang="en-GB" sz="3200" baseline="30000" dirty="0">
                <a:latin typeface="Cooper Black" panose="0208090404030B020404" pitchFamily="18" charset="0"/>
              </a:rPr>
              <a:t>st</a:t>
            </a:r>
            <a:r>
              <a:rPr lang="en-GB" sz="3200" dirty="0">
                <a:latin typeface="Cooper Black" panose="0208090404030B020404" pitchFamily="18" charset="0"/>
              </a:rPr>
              <a:t> Pan-African Congress, 1919 </a:t>
            </a:r>
          </a:p>
        </p:txBody>
      </p:sp>
      <p:sp>
        <p:nvSpPr>
          <p:cNvPr id="3" name="Content Placeholder 2"/>
          <p:cNvSpPr>
            <a:spLocks noGrp="1"/>
          </p:cNvSpPr>
          <p:nvPr>
            <p:ph idx="1"/>
          </p:nvPr>
        </p:nvSpPr>
        <p:spPr>
          <a:xfrm>
            <a:off x="628650" y="1016000"/>
            <a:ext cx="7886700" cy="5842000"/>
          </a:xfrm>
        </p:spPr>
        <p:txBody>
          <a:bodyPr>
            <a:normAutofit fontScale="92500" lnSpcReduction="20000"/>
          </a:bodyPr>
          <a:lstStyle/>
          <a:p>
            <a:pPr marL="0" indent="0">
              <a:buNone/>
            </a:pPr>
            <a:r>
              <a:rPr lang="en-GB" dirty="0"/>
              <a:t>“The Negroes of the world demand that hereafter the natives of Africa and the peoples of African descent be governed according to the following-principles:</a:t>
            </a:r>
          </a:p>
          <a:p>
            <a:pPr marL="514350" indent="-514350">
              <a:buFont typeface="+mj-lt"/>
              <a:buAutoNum type="arabicPeriod"/>
            </a:pPr>
            <a:r>
              <a:rPr lang="en-GB" b="1" dirty="0"/>
              <a:t>The land</a:t>
            </a:r>
            <a:r>
              <a:rPr lang="en-GB" dirty="0"/>
              <a:t> and its </a:t>
            </a:r>
            <a:r>
              <a:rPr lang="en-GB" b="1" dirty="0"/>
              <a:t>natural resources </a:t>
            </a:r>
            <a:r>
              <a:rPr lang="en-GB" dirty="0"/>
              <a:t>shall be held in trust for the natives and at all times they shall have </a:t>
            </a:r>
            <a:r>
              <a:rPr lang="en-GB" i="1" dirty="0"/>
              <a:t>effective ownership of as much land as they can profitably develop</a:t>
            </a:r>
            <a:r>
              <a:rPr lang="en-GB" dirty="0"/>
              <a:t>.</a:t>
            </a:r>
          </a:p>
          <a:p>
            <a:pPr marL="514350" indent="-514350">
              <a:buFont typeface="+mj-lt"/>
              <a:buAutoNum type="arabicPeriod"/>
            </a:pPr>
            <a:r>
              <a:rPr lang="en-GB" b="1" dirty="0"/>
              <a:t>Capital.</a:t>
            </a:r>
            <a:r>
              <a:rPr lang="en-GB" dirty="0"/>
              <a:t> The </a:t>
            </a:r>
            <a:r>
              <a:rPr lang="en-GB" b="1" dirty="0"/>
              <a:t>investment of capital </a:t>
            </a:r>
            <a:r>
              <a:rPr lang="en-GB" dirty="0"/>
              <a:t>and granting of concessions shall be so regulated as to </a:t>
            </a:r>
            <a:r>
              <a:rPr lang="en-GB" b="1" dirty="0"/>
              <a:t>prevent exploitation</a:t>
            </a:r>
            <a:r>
              <a:rPr lang="en-GB" dirty="0"/>
              <a:t> of the natives and the </a:t>
            </a:r>
            <a:r>
              <a:rPr lang="en-GB" b="1" dirty="0"/>
              <a:t>exhaustion of the natural wealth of the country</a:t>
            </a:r>
            <a:r>
              <a:rPr lang="en-GB" dirty="0"/>
              <a:t> ….</a:t>
            </a:r>
          </a:p>
          <a:p>
            <a:pPr marL="514350" indent="-514350">
              <a:buFont typeface="+mj-lt"/>
              <a:buAutoNum type="arabicPeriod"/>
            </a:pPr>
            <a:r>
              <a:rPr lang="en-GB" b="1" dirty="0"/>
              <a:t>Labour:</a:t>
            </a:r>
            <a:r>
              <a:rPr lang="en-GB" dirty="0"/>
              <a:t> </a:t>
            </a:r>
            <a:r>
              <a:rPr lang="en-GB" dirty="0">
                <a:solidFill>
                  <a:srgbClr val="FF0000"/>
                </a:solidFill>
              </a:rPr>
              <a:t>Slavery and corporal punishment shall be abolished</a:t>
            </a:r>
            <a:r>
              <a:rPr lang="en-GB" dirty="0"/>
              <a:t> and forced labour except in punishment for crime; and the general conditions of labour shall be prescribed and regulated by the State … </a:t>
            </a:r>
          </a:p>
          <a:p>
            <a:pPr marL="514350" indent="-514350">
              <a:buFont typeface="+mj-lt"/>
              <a:buAutoNum type="arabicPeriod"/>
            </a:pPr>
            <a:endParaRPr lang="en-GB" sz="1900" dirty="0"/>
          </a:p>
          <a:p>
            <a:pPr algn="r">
              <a:buFontTx/>
              <a:buChar char="-"/>
            </a:pPr>
            <a:r>
              <a:rPr lang="en-GB" sz="1900" dirty="0"/>
              <a:t>Du Bois, ‘The Pan-African Movement’ in </a:t>
            </a:r>
            <a:r>
              <a:rPr lang="en-GB" sz="1900" i="1" dirty="0">
                <a:hlinkClick r:id="rId3"/>
              </a:rPr>
              <a:t>History of the Pan-African Congress </a:t>
            </a:r>
            <a:r>
              <a:rPr lang="en-GB" sz="1900" dirty="0"/>
              <a:t>ed. by George </a:t>
            </a:r>
            <a:r>
              <a:rPr lang="en-GB" sz="1900" dirty="0" err="1"/>
              <a:t>Padmore</a:t>
            </a:r>
            <a:r>
              <a:rPr lang="en-GB" sz="1900" dirty="0"/>
              <a:t> (1947)</a:t>
            </a:r>
          </a:p>
          <a:p>
            <a:pPr>
              <a:buFontTx/>
              <a:buChar char="-"/>
            </a:pPr>
            <a:endParaRPr lang="en-GB" i="1" dirty="0"/>
          </a:p>
          <a:p>
            <a:pPr marL="0" indent="0">
              <a:buNone/>
            </a:pPr>
            <a:endParaRPr lang="en-GB" dirty="0"/>
          </a:p>
        </p:txBody>
      </p:sp>
    </p:spTree>
    <p:extLst>
      <p:ext uri="{BB962C8B-B14F-4D97-AF65-F5344CB8AC3E}">
        <p14:creationId xmlns:p14="http://schemas.microsoft.com/office/powerpoint/2010/main" val="5938030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normAutofit/>
          </a:bodyPr>
          <a:lstStyle/>
          <a:p>
            <a:pPr algn="ctr"/>
            <a:r>
              <a:rPr lang="en-GB" sz="3200" dirty="0">
                <a:latin typeface="Cooper Black" panose="0208090404030B020404" pitchFamily="18" charset="0"/>
              </a:rPr>
              <a:t>1</a:t>
            </a:r>
            <a:r>
              <a:rPr lang="en-GB" sz="3200" baseline="30000" dirty="0">
                <a:latin typeface="Cooper Black" panose="0208090404030B020404" pitchFamily="18" charset="0"/>
              </a:rPr>
              <a:t>st</a:t>
            </a:r>
            <a:r>
              <a:rPr lang="en-GB" sz="3200" dirty="0">
                <a:latin typeface="Cooper Black" panose="0208090404030B020404" pitchFamily="18" charset="0"/>
              </a:rPr>
              <a:t> Pan-African Congress, 1919 </a:t>
            </a:r>
          </a:p>
        </p:txBody>
      </p:sp>
      <p:sp>
        <p:nvSpPr>
          <p:cNvPr id="3" name="Content Placeholder 2"/>
          <p:cNvSpPr>
            <a:spLocks noGrp="1"/>
          </p:cNvSpPr>
          <p:nvPr>
            <p:ph idx="1"/>
          </p:nvPr>
        </p:nvSpPr>
        <p:spPr>
          <a:xfrm>
            <a:off x="628650" y="1039586"/>
            <a:ext cx="7886700" cy="5818414"/>
          </a:xfrm>
        </p:spPr>
        <p:txBody>
          <a:bodyPr>
            <a:normAutofit fontScale="92500" lnSpcReduction="10000"/>
          </a:bodyPr>
          <a:lstStyle/>
          <a:p>
            <a:pPr marL="514350" indent="-514350" algn="just">
              <a:buFont typeface="+mj-lt"/>
              <a:buAutoNum type="arabicPeriod" startAt="4"/>
            </a:pPr>
            <a:r>
              <a:rPr lang="en-GB" b="1" dirty="0"/>
              <a:t>Education:</a:t>
            </a:r>
            <a:r>
              <a:rPr lang="en-GB" dirty="0"/>
              <a:t> It shall be the </a:t>
            </a:r>
            <a:r>
              <a:rPr lang="en-GB" b="1" dirty="0"/>
              <a:t>right of every native child to learn to read and write </a:t>
            </a:r>
            <a:r>
              <a:rPr lang="en-GB" dirty="0"/>
              <a:t>… the State shall also educate as large a number of natives as possible in higher technical and </a:t>
            </a:r>
            <a:r>
              <a:rPr lang="en-GB" b="1" dirty="0"/>
              <a:t>cultural training </a:t>
            </a:r>
            <a:r>
              <a:rPr lang="en-GB" dirty="0"/>
              <a:t>and maintain a corps of native teachers...</a:t>
            </a:r>
          </a:p>
          <a:p>
            <a:pPr marL="514350" indent="-514350" algn="just">
              <a:buFont typeface="+mj-lt"/>
              <a:buAutoNum type="arabicPeriod" startAt="4"/>
            </a:pPr>
            <a:r>
              <a:rPr lang="en-GB" b="1" dirty="0"/>
              <a:t>The State:</a:t>
            </a:r>
            <a:r>
              <a:rPr lang="en-GB" dirty="0"/>
              <a:t> The natives of Africa must have the right to </a:t>
            </a:r>
            <a:r>
              <a:rPr lang="en-GB" b="1" dirty="0"/>
              <a:t>participate in the Governmen</a:t>
            </a:r>
            <a:r>
              <a:rPr lang="en-GB" dirty="0"/>
              <a:t>t </a:t>
            </a:r>
            <a:r>
              <a:rPr lang="en-GB" b="1" dirty="0">
                <a:solidFill>
                  <a:srgbClr val="FF0000"/>
                </a:solidFill>
              </a:rPr>
              <a:t>as far as their development permits </a:t>
            </a:r>
            <a:r>
              <a:rPr lang="en-GB" dirty="0"/>
              <a:t>in conformity with the principle that the </a:t>
            </a:r>
            <a:r>
              <a:rPr lang="en-GB" b="1" dirty="0"/>
              <a:t>Government exists </a:t>
            </a:r>
            <a:r>
              <a:rPr lang="en-GB" b="1" u="sng" dirty="0"/>
              <a:t>for the natives</a:t>
            </a:r>
            <a:r>
              <a:rPr lang="en-GB" dirty="0"/>
              <a:t>, and </a:t>
            </a:r>
            <a:r>
              <a:rPr lang="en-GB" b="1" dirty="0"/>
              <a:t>not the natives for the Government</a:t>
            </a:r>
            <a:r>
              <a:rPr lang="en-GB" dirty="0"/>
              <a:t>. They shall at once be allowed to participate in local and tribal government according to ancient usage, and this participation shall gradually extend, </a:t>
            </a:r>
            <a:r>
              <a:rPr lang="en-GB" dirty="0">
                <a:solidFill>
                  <a:srgbClr val="FF0000"/>
                </a:solidFill>
              </a:rPr>
              <a:t>as education and experience proceeds to the higher offices of State</a:t>
            </a:r>
            <a:r>
              <a:rPr lang="en-GB" dirty="0"/>
              <a:t>, </a:t>
            </a:r>
            <a:r>
              <a:rPr lang="en-GB" b="1" dirty="0"/>
              <a:t>to the end that, in time, Africa be ruled by consent of the Africans.”</a:t>
            </a:r>
          </a:p>
          <a:p>
            <a:pPr marL="0" indent="0" algn="r">
              <a:buNone/>
            </a:pPr>
            <a:r>
              <a:rPr lang="en-GB" sz="2000" b="1" dirty="0"/>
              <a:t>- </a:t>
            </a:r>
            <a:r>
              <a:rPr lang="en-GB" sz="2000" dirty="0"/>
              <a:t>Du Bois, ‘The Pan-African Movement’ (1947)</a:t>
            </a:r>
          </a:p>
          <a:p>
            <a:pPr>
              <a:buFontTx/>
              <a:buChar char="-"/>
            </a:pPr>
            <a:endParaRPr lang="en-GB" i="1" dirty="0"/>
          </a:p>
          <a:p>
            <a:pPr marL="0" indent="0">
              <a:buNone/>
            </a:pPr>
            <a:endParaRPr lang="en-GB" dirty="0"/>
          </a:p>
        </p:txBody>
      </p:sp>
    </p:spTree>
    <p:extLst>
      <p:ext uri="{BB962C8B-B14F-4D97-AF65-F5344CB8AC3E}">
        <p14:creationId xmlns:p14="http://schemas.microsoft.com/office/powerpoint/2010/main" val="24490528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237556"/>
            <a:ext cx="6760635" cy="5436013"/>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a:solidFill>
                  <a:prstClr val="black"/>
                </a:solidFill>
              </a:rPr>
              <a:t>Jamaican migrant who settled in New York in 1910s, 1920s (imprisoned then deported, 1927)</a:t>
            </a:r>
          </a:p>
          <a:p>
            <a:pPr marL="342900" indent="-342900" algn="just">
              <a:buFont typeface="Arial" panose="020B0604020202020204" pitchFamily="34" charset="0"/>
              <a:buChar char="•"/>
            </a:pPr>
            <a:endParaRPr lang="en-GB" sz="1600" dirty="0">
              <a:solidFill>
                <a:prstClr val="black"/>
              </a:solidFill>
            </a:endParaRPr>
          </a:p>
          <a:p>
            <a:pPr marL="342900" indent="-342900" algn="just">
              <a:buFont typeface="Arial" panose="020B0604020202020204" pitchFamily="34" charset="0"/>
              <a:buChar char="•"/>
            </a:pPr>
            <a:r>
              <a:rPr lang="en-GB" sz="2000" dirty="0">
                <a:solidFill>
                  <a:prstClr val="black"/>
                </a:solidFill>
              </a:rPr>
              <a:t>Lived in London, 1935–1940</a:t>
            </a:r>
          </a:p>
          <a:p>
            <a:pPr marL="342900" indent="-342900" algn="just">
              <a:buFont typeface="Arial" panose="020B0604020202020204" pitchFamily="34" charset="0"/>
              <a:buChar char="•"/>
            </a:pPr>
            <a:endParaRPr lang="en-GB" sz="1600" dirty="0">
              <a:solidFill>
                <a:prstClr val="black"/>
              </a:solidFill>
            </a:endParaRPr>
          </a:p>
          <a:p>
            <a:pPr marL="342900" indent="-342900" algn="just">
              <a:buFont typeface="Arial" panose="020B0604020202020204" pitchFamily="34" charset="0"/>
              <a:buChar char="•"/>
            </a:pPr>
            <a:r>
              <a:rPr lang="en-GB" sz="2000" dirty="0">
                <a:solidFill>
                  <a:prstClr val="black"/>
                </a:solidFill>
              </a:rPr>
              <a:t>Est. Universal Negro Improvement Association (UNIA), 1914:</a:t>
            </a:r>
          </a:p>
          <a:p>
            <a:pPr marL="800100" lvl="1" indent="-342900" algn="just">
              <a:buFontTx/>
              <a:buChar char="-"/>
            </a:pPr>
            <a:r>
              <a:rPr lang="en-GB" sz="2000" dirty="0">
                <a:solidFill>
                  <a:prstClr val="black"/>
                </a:solidFill>
              </a:rPr>
              <a:t>Self-help (e.g. Black Cross Nurses)</a:t>
            </a:r>
          </a:p>
          <a:p>
            <a:pPr marL="800100" lvl="1" indent="-342900" algn="just">
              <a:buFontTx/>
              <a:buChar char="-"/>
            </a:pPr>
            <a:r>
              <a:rPr lang="en-GB" sz="2000" dirty="0">
                <a:solidFill>
                  <a:prstClr val="black"/>
                </a:solidFill>
              </a:rPr>
              <a:t>Self-sufficiency (Black Star Line, 1919−1922)</a:t>
            </a:r>
          </a:p>
          <a:p>
            <a:pPr marL="800100" lvl="1" indent="-342900" algn="just">
              <a:buFontTx/>
              <a:buChar char="-"/>
            </a:pPr>
            <a:endParaRPr lang="en-GB" sz="1600" dirty="0">
              <a:solidFill>
                <a:prstClr val="black"/>
              </a:solidFill>
            </a:endParaRPr>
          </a:p>
          <a:p>
            <a:pPr marL="342900" indent="-342900" algn="just">
              <a:buFont typeface="Arial" panose="020B0604020202020204" pitchFamily="34" charset="0"/>
              <a:buChar char="•"/>
            </a:pPr>
            <a:r>
              <a:rPr lang="en-GB" sz="2000" dirty="0">
                <a:solidFill>
                  <a:prstClr val="black"/>
                </a:solidFill>
              </a:rPr>
              <a:t>‘</a:t>
            </a:r>
            <a:r>
              <a:rPr lang="en-GB" sz="2000" b="1" dirty="0">
                <a:solidFill>
                  <a:prstClr val="black"/>
                </a:solidFill>
              </a:rPr>
              <a:t>Back to Africa</a:t>
            </a:r>
            <a:r>
              <a:rPr lang="en-GB" sz="2000" dirty="0">
                <a:solidFill>
                  <a:prstClr val="black"/>
                </a:solidFill>
              </a:rPr>
              <a:t>’ movement (culturally and literally); ‘</a:t>
            </a:r>
            <a:r>
              <a:rPr lang="en-GB" sz="2000" b="1" dirty="0">
                <a:solidFill>
                  <a:prstClr val="black"/>
                </a:solidFill>
              </a:rPr>
              <a:t>Black Zionism,’ </a:t>
            </a:r>
            <a:r>
              <a:rPr lang="en-GB" sz="2000" dirty="0">
                <a:solidFill>
                  <a:prstClr val="black"/>
                </a:solidFill>
              </a:rPr>
              <a:t>black/African </a:t>
            </a:r>
            <a:r>
              <a:rPr lang="en-GB" sz="2000" b="1" dirty="0">
                <a:solidFill>
                  <a:prstClr val="black"/>
                </a:solidFill>
              </a:rPr>
              <a:t>nationalism </a:t>
            </a:r>
          </a:p>
          <a:p>
            <a:pPr marL="800100" lvl="1" indent="-342900" algn="just">
              <a:buFontTx/>
              <a:buChar char="-"/>
            </a:pPr>
            <a:endParaRPr lang="en-GB" dirty="0">
              <a:solidFill>
                <a:prstClr val="black"/>
              </a:solidFill>
            </a:endParaRPr>
          </a:p>
          <a:p>
            <a:pPr marL="342900" indent="-342900" algn="just">
              <a:buFont typeface="Arial" panose="020B0604020202020204" pitchFamily="34" charset="0"/>
              <a:buChar char="•"/>
            </a:pPr>
            <a:r>
              <a:rPr lang="en-GB" sz="2000" dirty="0">
                <a:solidFill>
                  <a:prstClr val="black"/>
                </a:solidFill>
              </a:rPr>
              <a:t>Regarded as a progenitor of Rastafari religion (said to have predicted coronation of Ethiopian Emperor Haile Selassie [</a:t>
            </a:r>
            <a:r>
              <a:rPr lang="en-GB" sz="2000" dirty="0" err="1">
                <a:solidFill>
                  <a:prstClr val="black"/>
                </a:solidFill>
              </a:rPr>
              <a:t>Ras</a:t>
            </a:r>
            <a:r>
              <a:rPr lang="en-GB" sz="2000" dirty="0">
                <a:solidFill>
                  <a:prstClr val="black"/>
                </a:solidFill>
              </a:rPr>
              <a:t> </a:t>
            </a:r>
            <a:r>
              <a:rPr lang="en-GB" sz="2000" dirty="0" err="1">
                <a:solidFill>
                  <a:prstClr val="black"/>
                </a:solidFill>
              </a:rPr>
              <a:t>Tafari</a:t>
            </a:r>
            <a:r>
              <a:rPr lang="en-GB" sz="2000" dirty="0">
                <a:solidFill>
                  <a:prstClr val="black"/>
                </a:solidFill>
              </a:rPr>
              <a:t>])</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317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0636" y="160338"/>
            <a:ext cx="2383364" cy="3384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174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00848" y="3375358"/>
            <a:ext cx="2502940" cy="33943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60374" y="160338"/>
            <a:ext cx="8416925" cy="1077218"/>
          </a:xfrm>
          <a:prstGeom prst="rect">
            <a:avLst/>
          </a:prstGeom>
        </p:spPr>
        <p:txBody>
          <a:bodyPr wrap="square">
            <a:spAutoFit/>
          </a:bodyPr>
          <a:lstStyle/>
          <a:p>
            <a:r>
              <a:rPr lang="en-GB" sz="3200" dirty="0">
                <a:solidFill>
                  <a:prstClr val="black"/>
                </a:solidFill>
                <a:latin typeface="Cooper Black" panose="0208090404030B020404" pitchFamily="18" charset="0"/>
              </a:rPr>
              <a:t>African Nationalism: </a:t>
            </a:r>
          </a:p>
          <a:p>
            <a:r>
              <a:rPr lang="en-GB" sz="3200" dirty="0">
                <a:solidFill>
                  <a:prstClr val="black"/>
                </a:solidFill>
                <a:latin typeface="Cooper Black" panose="0208090404030B020404" pitchFamily="18" charset="0"/>
              </a:rPr>
              <a:t>Marcus Garvey (1887–1940)</a:t>
            </a:r>
          </a:p>
        </p:txBody>
      </p:sp>
    </p:spTree>
    <p:extLst>
      <p:ext uri="{BB962C8B-B14F-4D97-AF65-F5344CB8AC3E}">
        <p14:creationId xmlns:p14="http://schemas.microsoft.com/office/powerpoint/2010/main" val="38095819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605898" y="-1"/>
            <a:ext cx="5596409" cy="3733853"/>
          </a:xfrm>
          <a:prstGeom prst="rect">
            <a:avLst/>
          </a:prstGeom>
        </p:spPr>
      </p:pic>
      <p:pic>
        <p:nvPicPr>
          <p:cNvPr id="5" name="Picture 4"/>
          <p:cNvPicPr>
            <a:picLocks noChangeAspect="1"/>
          </p:cNvPicPr>
          <p:nvPr/>
        </p:nvPicPr>
        <p:blipFill>
          <a:blip r:embed="rId4"/>
          <a:stretch>
            <a:fillRect/>
          </a:stretch>
        </p:blipFill>
        <p:spPr>
          <a:xfrm>
            <a:off x="1" y="1"/>
            <a:ext cx="3185651" cy="5003346"/>
          </a:xfrm>
          <a:prstGeom prst="rect">
            <a:avLst/>
          </a:prstGeom>
        </p:spPr>
      </p:pic>
      <p:pic>
        <p:nvPicPr>
          <p:cNvPr id="6" name="Picture 5"/>
          <p:cNvPicPr>
            <a:picLocks noChangeAspect="1"/>
          </p:cNvPicPr>
          <p:nvPr/>
        </p:nvPicPr>
        <p:blipFill rotWithShape="1">
          <a:blip r:embed="rId5"/>
          <a:srcRect l="6375" t="13682" r="7097" b="61381"/>
          <a:stretch/>
        </p:blipFill>
        <p:spPr>
          <a:xfrm>
            <a:off x="2501678" y="3851474"/>
            <a:ext cx="6642322" cy="3006526"/>
          </a:xfrm>
          <a:prstGeom prst="rect">
            <a:avLst/>
          </a:prstGeom>
        </p:spPr>
      </p:pic>
    </p:spTree>
    <p:extLst>
      <p:ext uri="{BB962C8B-B14F-4D97-AF65-F5344CB8AC3E}">
        <p14:creationId xmlns:p14="http://schemas.microsoft.com/office/powerpoint/2010/main" val="34602922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Amy Jacques Garvey</a:t>
            </a:r>
          </a:p>
        </p:txBody>
      </p:sp>
      <p:pic>
        <p:nvPicPr>
          <p:cNvPr id="6" name="Content Placeholder 5"/>
          <p:cNvPicPr>
            <a:picLocks noGrp="1" noChangeAspect="1"/>
          </p:cNvPicPr>
          <p:nvPr>
            <p:ph idx="1"/>
          </p:nvPr>
        </p:nvPicPr>
        <p:blipFill>
          <a:blip r:embed="rId3"/>
          <a:stretch>
            <a:fillRect/>
          </a:stretch>
        </p:blipFill>
        <p:spPr>
          <a:xfrm>
            <a:off x="6908739" y="19598"/>
            <a:ext cx="2198163" cy="3144253"/>
          </a:xfrm>
          <a:prstGeom prst="rect">
            <a:avLst/>
          </a:prstGeom>
        </p:spPr>
      </p:pic>
      <p:pic>
        <p:nvPicPr>
          <p:cNvPr id="4" name="Picture 3"/>
          <p:cNvPicPr>
            <a:picLocks noChangeAspect="1"/>
          </p:cNvPicPr>
          <p:nvPr/>
        </p:nvPicPr>
        <p:blipFill>
          <a:blip r:embed="rId4"/>
          <a:stretch>
            <a:fillRect/>
          </a:stretch>
        </p:blipFill>
        <p:spPr>
          <a:xfrm>
            <a:off x="114301" y="0"/>
            <a:ext cx="5219700" cy="5173824"/>
          </a:xfrm>
          <a:prstGeom prst="rect">
            <a:avLst/>
          </a:prstGeom>
        </p:spPr>
      </p:pic>
      <p:sp>
        <p:nvSpPr>
          <p:cNvPr id="5" name="Rectangle 4"/>
          <p:cNvSpPr/>
          <p:nvPr/>
        </p:nvSpPr>
        <p:spPr>
          <a:xfrm>
            <a:off x="114301" y="5272658"/>
            <a:ext cx="5546528" cy="1754326"/>
          </a:xfrm>
          <a:prstGeom prst="rect">
            <a:avLst/>
          </a:prstGeom>
        </p:spPr>
        <p:txBody>
          <a:bodyPr wrap="square">
            <a:spAutoFit/>
          </a:bodyPr>
          <a:lstStyle/>
          <a:p>
            <a:r>
              <a:rPr lang="en-GB" dirty="0"/>
              <a:t>John McNair, General Secretary of the Independent Labour Party addresses the Pan-African Congress in Manchester. Also on the stage is Amy Jacques Garvey, the second wife of Marcus Garvey; </a:t>
            </a:r>
            <a:r>
              <a:rPr lang="pt-BR" dirty="0"/>
              <a:t>WEB Du Bois by John Deaklin for </a:t>
            </a:r>
            <a:r>
              <a:rPr lang="pt-BR" i="1" dirty="0"/>
              <a:t>Picture Post</a:t>
            </a:r>
          </a:p>
          <a:p>
            <a:endParaRPr lang="en-GB" dirty="0"/>
          </a:p>
        </p:txBody>
      </p:sp>
      <p:sp>
        <p:nvSpPr>
          <p:cNvPr id="7" name="Rectangle 6"/>
          <p:cNvSpPr/>
          <p:nvPr/>
        </p:nvSpPr>
        <p:spPr>
          <a:xfrm>
            <a:off x="5980671" y="4619944"/>
            <a:ext cx="2990334" cy="646331"/>
          </a:xfrm>
          <a:prstGeom prst="rect">
            <a:avLst/>
          </a:prstGeom>
        </p:spPr>
        <p:txBody>
          <a:bodyPr wrap="square">
            <a:spAutoFit/>
          </a:bodyPr>
          <a:lstStyle/>
          <a:p>
            <a:endParaRPr lang="pt-BR" i="1" dirty="0"/>
          </a:p>
          <a:p>
            <a:r>
              <a:rPr lang="pt-BR" i="1" dirty="0"/>
              <a:t>-</a:t>
            </a:r>
            <a:endParaRPr lang="en-GB" dirty="0"/>
          </a:p>
        </p:txBody>
      </p:sp>
      <p:sp>
        <p:nvSpPr>
          <p:cNvPr id="8" name="Title 1"/>
          <p:cNvSpPr txBox="1">
            <a:spLocks/>
          </p:cNvSpPr>
          <p:nvPr/>
        </p:nvSpPr>
        <p:spPr>
          <a:xfrm>
            <a:off x="685800" y="160638"/>
            <a:ext cx="5032179" cy="1325563"/>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FFFF00"/>
                </a:solidFill>
                <a:latin typeface="Cooper Black" panose="0208090404030B020404" pitchFamily="18" charset="0"/>
              </a:rPr>
              <a:t>5</a:t>
            </a:r>
            <a:r>
              <a:rPr lang="en-GB" baseline="30000" dirty="0">
                <a:solidFill>
                  <a:srgbClr val="FFFF00"/>
                </a:solidFill>
                <a:latin typeface="Cooper Black" panose="0208090404030B020404" pitchFamily="18" charset="0"/>
              </a:rPr>
              <a:t>th</a:t>
            </a:r>
            <a:r>
              <a:rPr lang="en-GB" dirty="0">
                <a:solidFill>
                  <a:srgbClr val="FFFF00"/>
                </a:solidFill>
                <a:latin typeface="Cooper Black" panose="0208090404030B020404" pitchFamily="18" charset="0"/>
              </a:rPr>
              <a:t> Pan-African Congress, Manchester, 1945</a:t>
            </a:r>
          </a:p>
        </p:txBody>
      </p:sp>
      <p:pic>
        <p:nvPicPr>
          <p:cNvPr id="3" name="Picture 2">
            <a:extLst>
              <a:ext uri="{FF2B5EF4-FFF2-40B4-BE49-F238E27FC236}">
                <a16:creationId xmlns:a16="http://schemas.microsoft.com/office/drawing/2014/main" id="{A720BCAC-659F-4DD5-B3F9-9AE0D5E22776}"/>
              </a:ext>
            </a:extLst>
          </p:cNvPr>
          <p:cNvPicPr>
            <a:picLocks noChangeAspect="1"/>
          </p:cNvPicPr>
          <p:nvPr/>
        </p:nvPicPr>
        <p:blipFill>
          <a:blip r:embed="rId5"/>
          <a:stretch>
            <a:fillRect/>
          </a:stretch>
        </p:blipFill>
        <p:spPr>
          <a:xfrm>
            <a:off x="4572000" y="2116823"/>
            <a:ext cx="2163744" cy="2951347"/>
          </a:xfrm>
          <a:prstGeom prst="rect">
            <a:avLst/>
          </a:prstGeom>
        </p:spPr>
      </p:pic>
      <p:pic>
        <p:nvPicPr>
          <p:cNvPr id="10" name="Picture 9">
            <a:extLst>
              <a:ext uri="{FF2B5EF4-FFF2-40B4-BE49-F238E27FC236}">
                <a16:creationId xmlns:a16="http://schemas.microsoft.com/office/drawing/2014/main" id="{D7CCE76C-0E3B-45EB-ACAD-3718508EA4B2}"/>
              </a:ext>
            </a:extLst>
          </p:cNvPr>
          <p:cNvPicPr>
            <a:picLocks noChangeAspect="1"/>
          </p:cNvPicPr>
          <p:nvPr/>
        </p:nvPicPr>
        <p:blipFill>
          <a:blip r:embed="rId6"/>
          <a:stretch>
            <a:fillRect/>
          </a:stretch>
        </p:blipFill>
        <p:spPr>
          <a:xfrm>
            <a:off x="6458857" y="3280154"/>
            <a:ext cx="2685143" cy="3592622"/>
          </a:xfrm>
          <a:prstGeom prst="rect">
            <a:avLst/>
          </a:prstGeom>
        </p:spPr>
      </p:pic>
      <p:sp>
        <p:nvSpPr>
          <p:cNvPr id="11" name="Title 1">
            <a:extLst>
              <a:ext uri="{FF2B5EF4-FFF2-40B4-BE49-F238E27FC236}">
                <a16:creationId xmlns:a16="http://schemas.microsoft.com/office/drawing/2014/main" id="{9C551128-3919-4756-B083-4DBC1CAAD23A}"/>
              </a:ext>
            </a:extLst>
          </p:cNvPr>
          <p:cNvSpPr txBox="1">
            <a:spLocks/>
          </p:cNvSpPr>
          <p:nvPr/>
        </p:nvSpPr>
        <p:spPr>
          <a:xfrm>
            <a:off x="4695960" y="584067"/>
            <a:ext cx="2163744" cy="1452150"/>
          </a:xfrm>
          <a:prstGeom prst="rect">
            <a:avLst/>
          </a:prstGeom>
        </p:spPr>
        <p:txBody>
          <a:bodyPr vert="horz" lIns="91440" tIns="45720" rIns="91440" bIns="45720" rtlCol="0" anchor="ctr">
            <a:normAutofit fontScale="5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dirty="0">
                <a:latin typeface="Cooper Black" panose="0208090404030B020404" pitchFamily="18" charset="0"/>
              </a:rPr>
              <a:t>Amy Jacques Garvey (1895 –1973) </a:t>
            </a:r>
          </a:p>
        </p:txBody>
      </p:sp>
    </p:spTree>
    <p:extLst>
      <p:ext uri="{BB962C8B-B14F-4D97-AF65-F5344CB8AC3E}">
        <p14:creationId xmlns:p14="http://schemas.microsoft.com/office/powerpoint/2010/main" val="348359420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normAutofit/>
          </a:bodyPr>
          <a:lstStyle/>
          <a:p>
            <a:pPr algn="ctr"/>
            <a:r>
              <a:rPr lang="en-GB" sz="3600" dirty="0">
                <a:latin typeface="Cooper Black" panose="0208090404030B020404" pitchFamily="18" charset="0"/>
              </a:rPr>
              <a:t>5</a:t>
            </a:r>
            <a:r>
              <a:rPr lang="en-GB" sz="3600" baseline="30000" dirty="0">
                <a:latin typeface="Cooper Black" panose="0208090404030B020404" pitchFamily="18" charset="0"/>
              </a:rPr>
              <a:t>th</a:t>
            </a:r>
            <a:r>
              <a:rPr lang="en-GB" sz="3600" dirty="0">
                <a:latin typeface="Cooper Black" panose="0208090404030B020404" pitchFamily="18" charset="0"/>
              </a:rPr>
              <a:t> Pan-African Congress</a:t>
            </a:r>
          </a:p>
        </p:txBody>
      </p:sp>
      <p:sp>
        <p:nvSpPr>
          <p:cNvPr id="3" name="Content Placeholder 2"/>
          <p:cNvSpPr>
            <a:spLocks noGrp="1"/>
          </p:cNvSpPr>
          <p:nvPr>
            <p:ph idx="1"/>
          </p:nvPr>
        </p:nvSpPr>
        <p:spPr>
          <a:xfrm>
            <a:off x="304800" y="895350"/>
            <a:ext cx="5473916" cy="5962650"/>
          </a:xfrm>
        </p:spPr>
        <p:txBody>
          <a:bodyPr>
            <a:normAutofit fontScale="62500" lnSpcReduction="20000"/>
          </a:bodyPr>
          <a:lstStyle/>
          <a:p>
            <a:pPr marL="0" indent="0">
              <a:buNone/>
            </a:pPr>
            <a:r>
              <a:rPr lang="en-GB" i="1" dirty="0"/>
              <a:t>Main resolutions:</a:t>
            </a:r>
          </a:p>
          <a:p>
            <a:pPr marL="514350" indent="-514350">
              <a:buFont typeface="+mj-lt"/>
              <a:buAutoNum type="arabicPeriod"/>
            </a:pPr>
            <a:r>
              <a:rPr lang="en-GB" dirty="0"/>
              <a:t>The </a:t>
            </a:r>
            <a:r>
              <a:rPr lang="en-GB" b="1" dirty="0"/>
              <a:t>complete and absolute independence for the Peoples of West Africa</a:t>
            </a:r>
            <a:r>
              <a:rPr lang="en-GB" dirty="0"/>
              <a:t>.</a:t>
            </a:r>
          </a:p>
          <a:p>
            <a:pPr marL="514350" indent="-514350">
              <a:buFont typeface="+mj-lt"/>
              <a:buAutoNum type="arabicPeriod"/>
            </a:pPr>
            <a:r>
              <a:rPr lang="en-GB" dirty="0"/>
              <a:t>The </a:t>
            </a:r>
            <a:r>
              <a:rPr lang="en-GB" b="1" dirty="0"/>
              <a:t>removal of British armed forces from Egypt</a:t>
            </a:r>
            <a:r>
              <a:rPr lang="en-GB" dirty="0"/>
              <a:t>.</a:t>
            </a:r>
          </a:p>
          <a:p>
            <a:pPr marL="514350" indent="-514350">
              <a:buFont typeface="+mj-lt"/>
              <a:buAutoNum type="arabicPeriod"/>
            </a:pPr>
            <a:r>
              <a:rPr lang="en-GB" dirty="0"/>
              <a:t>The granting of </a:t>
            </a:r>
            <a:r>
              <a:rPr lang="en-GB" b="1" dirty="0"/>
              <a:t>complete independence from Egyptian and British rule to the Sudan</a:t>
            </a:r>
            <a:r>
              <a:rPr lang="en-GB" dirty="0"/>
              <a:t>.</a:t>
            </a:r>
          </a:p>
          <a:p>
            <a:pPr marL="514350" indent="-514350">
              <a:buFont typeface="+mj-lt"/>
              <a:buAutoNum type="arabicPeriod"/>
            </a:pPr>
            <a:r>
              <a:rPr lang="en-GB" dirty="0"/>
              <a:t>The recognition of the demands of the </a:t>
            </a:r>
            <a:r>
              <a:rPr lang="en-GB" dirty="0">
                <a:solidFill>
                  <a:srgbClr val="FF0000"/>
                </a:solidFill>
              </a:rPr>
              <a:t>indigenous peoples of Tunis, Algeria, Morocco and Libya from French and Italian rule</a:t>
            </a:r>
            <a:r>
              <a:rPr lang="en-GB" dirty="0"/>
              <a:t>.</a:t>
            </a:r>
          </a:p>
          <a:p>
            <a:pPr marL="514350" indent="-514350">
              <a:buFont typeface="+mj-lt"/>
              <a:buAutoNum type="arabicPeriod"/>
            </a:pPr>
            <a:r>
              <a:rPr lang="en-GB" b="1" dirty="0"/>
              <a:t>Democratic rights and self-government </a:t>
            </a:r>
            <a:r>
              <a:rPr lang="en-GB" dirty="0"/>
              <a:t>for the people of Kenya, Uganda, Tanganyika [today mainland Tanzania, Nyasaland [Malawi], Somaliland and Zanzibar [today part of Tanzania].</a:t>
            </a:r>
          </a:p>
          <a:p>
            <a:pPr marL="514350" indent="-514350">
              <a:buFont typeface="+mj-lt"/>
              <a:buAutoNum type="arabicPeriod"/>
            </a:pPr>
            <a:r>
              <a:rPr lang="en-GB" dirty="0"/>
              <a:t>The </a:t>
            </a:r>
            <a:r>
              <a:rPr lang="en-GB" b="1" dirty="0"/>
              <a:t>non-incorporation of </a:t>
            </a:r>
            <a:r>
              <a:rPr lang="en-GB" b="1" dirty="0" err="1"/>
              <a:t>Bechanaland</a:t>
            </a:r>
            <a:r>
              <a:rPr lang="en-GB" b="1" dirty="0"/>
              <a:t> [Botswana], Basutoland [Lesotho] and Swaziland in South Africa</a:t>
            </a:r>
            <a:r>
              <a:rPr lang="en-GB" dirty="0"/>
              <a:t>.</a:t>
            </a:r>
          </a:p>
          <a:p>
            <a:pPr marL="514350" indent="-514350">
              <a:buFont typeface="+mj-lt"/>
              <a:buAutoNum type="arabicPeriod"/>
            </a:pPr>
            <a:r>
              <a:rPr lang="en-GB" b="1" dirty="0"/>
              <a:t>A West Indian Federation </a:t>
            </a:r>
            <a:r>
              <a:rPr lang="en-GB" dirty="0"/>
              <a:t>founded upon internal self-government based on universal adult suffrage.</a:t>
            </a:r>
          </a:p>
          <a:p>
            <a:pPr marL="514350" indent="-514350">
              <a:buFont typeface="+mj-lt"/>
              <a:buAutoNum type="arabicPeriod"/>
            </a:pPr>
            <a:r>
              <a:rPr lang="en-GB" dirty="0"/>
              <a:t>The </a:t>
            </a:r>
            <a:r>
              <a:rPr lang="en-GB" b="1" dirty="0"/>
              <a:t>withdrawal of the British Military Administration from Ethiopian soil</a:t>
            </a:r>
            <a:r>
              <a:rPr lang="en-GB" dirty="0"/>
              <a:t>.</a:t>
            </a:r>
          </a:p>
          <a:p>
            <a:pPr marL="514350" indent="-514350">
              <a:buFont typeface="+mj-lt"/>
              <a:buAutoNum type="arabicPeriod"/>
            </a:pPr>
            <a:r>
              <a:rPr lang="en-GB" b="1" dirty="0"/>
              <a:t>The independence or at least self-government for all of all British, French and Italian colonies in Africa and the West Indies.</a:t>
            </a:r>
          </a:p>
        </p:txBody>
      </p:sp>
      <p:pic>
        <p:nvPicPr>
          <p:cNvPr id="4" name="Picture 3"/>
          <p:cNvPicPr>
            <a:picLocks noChangeAspect="1"/>
          </p:cNvPicPr>
          <p:nvPr/>
        </p:nvPicPr>
        <p:blipFill>
          <a:blip r:embed="rId3"/>
          <a:stretch>
            <a:fillRect/>
          </a:stretch>
        </p:blipFill>
        <p:spPr>
          <a:xfrm>
            <a:off x="5778716" y="1325563"/>
            <a:ext cx="3365284" cy="4224894"/>
          </a:xfrm>
          <a:prstGeom prst="rect">
            <a:avLst/>
          </a:prstGeom>
        </p:spPr>
      </p:pic>
    </p:spTree>
    <p:extLst>
      <p:ext uri="{BB962C8B-B14F-4D97-AF65-F5344CB8AC3E}">
        <p14:creationId xmlns:p14="http://schemas.microsoft.com/office/powerpoint/2010/main" val="22727254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3"/>
          <a:srcRect l="-1462" t="-44964" r="-731" b="49451"/>
          <a:stretch/>
        </p:blipFill>
        <p:spPr>
          <a:xfrm>
            <a:off x="0" y="-3706343"/>
            <a:ext cx="6381750" cy="7711772"/>
          </a:xfrm>
          <a:prstGeom prst="rect">
            <a:avLst/>
          </a:prstGeom>
        </p:spPr>
      </p:pic>
      <p:sp>
        <p:nvSpPr>
          <p:cNvPr id="7" name="Rectangle 6"/>
          <p:cNvSpPr/>
          <p:nvPr/>
        </p:nvSpPr>
        <p:spPr>
          <a:xfrm>
            <a:off x="0" y="3818157"/>
            <a:ext cx="9144000" cy="2881467"/>
          </a:xfrm>
          <a:prstGeom prst="rect">
            <a:avLst/>
          </a:prstGeom>
        </p:spPr>
        <p:txBody>
          <a:bodyPr wrap="square" lIns="360000" tIns="360000" rIns="360000" bIns="360000">
            <a:spAutoFit/>
          </a:bodyPr>
          <a:lstStyle/>
          <a:p>
            <a:r>
              <a:rPr lang="en-GB" sz="2800" dirty="0">
                <a:latin typeface="Cooper Black" panose="0208090404030B020404" pitchFamily="18" charset="0"/>
              </a:rPr>
              <a:t>5</a:t>
            </a:r>
            <a:r>
              <a:rPr lang="en-GB" sz="2800" baseline="30000" dirty="0">
                <a:latin typeface="Cooper Black" panose="0208090404030B020404" pitchFamily="18" charset="0"/>
              </a:rPr>
              <a:t>th</a:t>
            </a:r>
            <a:r>
              <a:rPr lang="en-GB" sz="2800" dirty="0">
                <a:latin typeface="Cooper Black" panose="0208090404030B020404" pitchFamily="18" charset="0"/>
              </a:rPr>
              <a:t> Pan-African Congress:</a:t>
            </a:r>
            <a:endParaRPr lang="en-GB" sz="2800" dirty="0"/>
          </a:p>
          <a:p>
            <a:pPr marL="457200" indent="-457200">
              <a:buFont typeface="Arial" panose="020B0604020202020204" pitchFamily="34" charset="0"/>
              <a:buChar char="•"/>
            </a:pPr>
            <a:r>
              <a:rPr lang="en-GB" sz="2800" dirty="0"/>
              <a:t>Organised by Trinidadian pan-Africanist </a:t>
            </a:r>
            <a:r>
              <a:rPr lang="en-GB" sz="2800" b="1" dirty="0"/>
              <a:t>George </a:t>
            </a:r>
            <a:r>
              <a:rPr lang="en-GB" sz="2800" b="1" dirty="0" err="1"/>
              <a:t>Padmore</a:t>
            </a:r>
            <a:r>
              <a:rPr lang="en-GB" sz="2800" b="1" dirty="0"/>
              <a:t> </a:t>
            </a:r>
            <a:r>
              <a:rPr lang="en-GB" sz="2800" dirty="0"/>
              <a:t>(1903–1959) and </a:t>
            </a:r>
            <a:r>
              <a:rPr lang="en-GB" sz="2800" b="1" dirty="0"/>
              <a:t>Kwame Nkrumah</a:t>
            </a:r>
            <a:r>
              <a:rPr lang="en-GB" sz="2800" dirty="0"/>
              <a:t> (1912–1972) – 1</a:t>
            </a:r>
            <a:r>
              <a:rPr lang="en-GB" sz="2800" baseline="30000" dirty="0"/>
              <a:t>st</a:t>
            </a:r>
            <a:r>
              <a:rPr lang="en-GB" sz="2800" dirty="0"/>
              <a:t> Prime Minister (1957–1960) &amp; President (1960–1966) of independent Ghana</a:t>
            </a:r>
          </a:p>
        </p:txBody>
      </p:sp>
      <p:sp>
        <p:nvSpPr>
          <p:cNvPr id="9" name="Rectangle 8"/>
          <p:cNvSpPr/>
          <p:nvPr/>
        </p:nvSpPr>
        <p:spPr>
          <a:xfrm>
            <a:off x="7865657" y="3171826"/>
            <a:ext cx="1186383" cy="646331"/>
          </a:xfrm>
          <a:prstGeom prst="rect">
            <a:avLst/>
          </a:prstGeom>
        </p:spPr>
        <p:txBody>
          <a:bodyPr wrap="square">
            <a:spAutoFit/>
          </a:bodyPr>
          <a:lstStyle/>
          <a:p>
            <a:pPr algn="ctr"/>
            <a:r>
              <a:rPr lang="en-GB" dirty="0"/>
              <a:t>George </a:t>
            </a:r>
            <a:r>
              <a:rPr lang="en-GB" dirty="0" err="1"/>
              <a:t>Padmore</a:t>
            </a:r>
            <a:endParaRPr lang="en-GB" dirty="0"/>
          </a:p>
        </p:txBody>
      </p:sp>
      <p:pic>
        <p:nvPicPr>
          <p:cNvPr id="10" name="Picture 9"/>
          <p:cNvPicPr>
            <a:picLocks noChangeAspect="1"/>
          </p:cNvPicPr>
          <p:nvPr/>
        </p:nvPicPr>
        <p:blipFill>
          <a:blip r:embed="rId4"/>
          <a:stretch>
            <a:fillRect/>
          </a:stretch>
        </p:blipFill>
        <p:spPr>
          <a:xfrm>
            <a:off x="6574386" y="0"/>
            <a:ext cx="2477655" cy="3171825"/>
          </a:xfrm>
          <a:prstGeom prst="rect">
            <a:avLst/>
          </a:prstGeom>
        </p:spPr>
      </p:pic>
      <p:sp>
        <p:nvSpPr>
          <p:cNvPr id="11" name="Rectangle 10"/>
          <p:cNvSpPr/>
          <p:nvPr/>
        </p:nvSpPr>
        <p:spPr>
          <a:xfrm>
            <a:off x="6381750" y="489561"/>
            <a:ext cx="1149153" cy="646331"/>
          </a:xfrm>
          <a:prstGeom prst="rect">
            <a:avLst/>
          </a:prstGeom>
        </p:spPr>
        <p:txBody>
          <a:bodyPr wrap="square">
            <a:spAutoFit/>
          </a:bodyPr>
          <a:lstStyle/>
          <a:p>
            <a:r>
              <a:rPr lang="en-GB" dirty="0"/>
              <a:t>Kwame Nkrumah </a:t>
            </a:r>
          </a:p>
        </p:txBody>
      </p:sp>
      <p:pic>
        <p:nvPicPr>
          <p:cNvPr id="12" name="Picture 11"/>
          <p:cNvPicPr>
            <a:picLocks noChangeAspect="1"/>
          </p:cNvPicPr>
          <p:nvPr/>
        </p:nvPicPr>
        <p:blipFill>
          <a:blip r:embed="rId5"/>
          <a:stretch>
            <a:fillRect/>
          </a:stretch>
        </p:blipFill>
        <p:spPr>
          <a:xfrm>
            <a:off x="6347777" y="1633977"/>
            <a:ext cx="1325245" cy="2349298"/>
          </a:xfrm>
          <a:prstGeom prst="rect">
            <a:avLst/>
          </a:prstGeom>
        </p:spPr>
      </p:pic>
    </p:spTree>
    <p:extLst>
      <p:ext uri="{BB962C8B-B14F-4D97-AF65-F5344CB8AC3E}">
        <p14:creationId xmlns:p14="http://schemas.microsoft.com/office/powerpoint/2010/main" val="355899921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3"/>
          <a:srcRect l="-1462" t="-44964" r="-731" b="49451"/>
          <a:stretch/>
        </p:blipFill>
        <p:spPr>
          <a:xfrm>
            <a:off x="0" y="-3706343"/>
            <a:ext cx="6381750" cy="7711772"/>
          </a:xfrm>
          <a:prstGeom prst="rect">
            <a:avLst/>
          </a:prstGeom>
        </p:spPr>
      </p:pic>
      <p:sp>
        <p:nvSpPr>
          <p:cNvPr id="7" name="Rectangle 6"/>
          <p:cNvSpPr/>
          <p:nvPr/>
        </p:nvSpPr>
        <p:spPr>
          <a:xfrm>
            <a:off x="0" y="4005429"/>
            <a:ext cx="9144000" cy="3220021"/>
          </a:xfrm>
          <a:prstGeom prst="rect">
            <a:avLst/>
          </a:prstGeom>
        </p:spPr>
        <p:txBody>
          <a:bodyPr wrap="square" lIns="360000" tIns="360000" rIns="360000" bIns="360000">
            <a:spAutoFit/>
          </a:bodyPr>
          <a:lstStyle/>
          <a:p>
            <a:pPr marL="285750" indent="-285750" algn="just">
              <a:buFont typeface="Arial" panose="020B0604020202020204" pitchFamily="34" charset="0"/>
              <a:buChar char="•"/>
            </a:pPr>
            <a:r>
              <a:rPr lang="en-GB" dirty="0">
                <a:hlinkClick r:id="rId4"/>
              </a:rPr>
              <a:t>Delegates</a:t>
            </a:r>
            <a:r>
              <a:rPr lang="en-GB" dirty="0"/>
              <a:t> included </a:t>
            </a:r>
            <a:r>
              <a:rPr lang="en-GB" b="1" dirty="0" err="1"/>
              <a:t>Jomo</a:t>
            </a:r>
            <a:r>
              <a:rPr lang="en-GB" b="1" dirty="0"/>
              <a:t> Kenyatta </a:t>
            </a:r>
            <a:r>
              <a:rPr lang="en-GB" dirty="0"/>
              <a:t>(c.1897–1978), 1</a:t>
            </a:r>
            <a:r>
              <a:rPr lang="en-GB" baseline="30000" dirty="0"/>
              <a:t>st</a:t>
            </a:r>
            <a:r>
              <a:rPr lang="en-GB" dirty="0"/>
              <a:t> PM (1963–1964) &amp; President (1964–1978) of Kenya; </a:t>
            </a:r>
            <a:r>
              <a:rPr lang="en-GB" b="1" dirty="0"/>
              <a:t>Hastings Banda </a:t>
            </a:r>
            <a:r>
              <a:rPr lang="en-GB" dirty="0"/>
              <a:t>(1898–1997), 1</a:t>
            </a:r>
            <a:r>
              <a:rPr lang="en-GB" baseline="30000" dirty="0"/>
              <a:t>st</a:t>
            </a:r>
            <a:r>
              <a:rPr lang="en-GB" dirty="0"/>
              <a:t> PM (1964–1966) &amp; President of Malawi (1966–1994); Nigerian statesmen </a:t>
            </a:r>
            <a:r>
              <a:rPr lang="en-GB" b="1" dirty="0" err="1"/>
              <a:t>Jaja</a:t>
            </a:r>
            <a:r>
              <a:rPr lang="en-GB" b="1" dirty="0"/>
              <a:t> </a:t>
            </a:r>
            <a:r>
              <a:rPr lang="en-GB" b="1" dirty="0" err="1"/>
              <a:t>Wachuku</a:t>
            </a:r>
            <a:r>
              <a:rPr lang="en-GB" b="1" dirty="0"/>
              <a:t> </a:t>
            </a:r>
            <a:r>
              <a:rPr lang="en-GB" dirty="0"/>
              <a:t>(1918–1996) &amp; Obafemi </a:t>
            </a:r>
            <a:r>
              <a:rPr lang="en-GB" b="1" dirty="0" err="1"/>
              <a:t>Awolowo</a:t>
            </a:r>
            <a:r>
              <a:rPr lang="en-GB" b="1" dirty="0"/>
              <a:t> </a:t>
            </a:r>
            <a:r>
              <a:rPr lang="en-GB" dirty="0"/>
              <a:t>(1909–1987); </a:t>
            </a:r>
            <a:r>
              <a:rPr lang="en-GB" b="1" dirty="0"/>
              <a:t>Wallace Johnson</a:t>
            </a:r>
            <a:r>
              <a:rPr lang="en-GB" dirty="0"/>
              <a:t> (c. 1894–1965), </a:t>
            </a:r>
            <a:r>
              <a:rPr lang="en-GB" dirty="0" err="1"/>
              <a:t>Sierre</a:t>
            </a:r>
            <a:r>
              <a:rPr lang="en-GB" dirty="0"/>
              <a:t> Leone workers’ leader; </a:t>
            </a:r>
            <a:r>
              <a:rPr lang="en-GB" b="1" dirty="0"/>
              <a:t>WEB Du Bois</a:t>
            </a:r>
            <a:r>
              <a:rPr lang="en-GB" dirty="0"/>
              <a:t>; </a:t>
            </a:r>
            <a:r>
              <a:rPr lang="en-GB" b="1" dirty="0"/>
              <a:t>Amy Jacques Garvey </a:t>
            </a:r>
            <a:r>
              <a:rPr lang="en-GB" dirty="0"/>
              <a:t>(1895–1977), leader of Universal Negro Improvement Association; </a:t>
            </a:r>
            <a:r>
              <a:rPr lang="en-GB" b="1" dirty="0"/>
              <a:t>T. </a:t>
            </a:r>
            <a:r>
              <a:rPr lang="en-GB" b="1" dirty="0" err="1"/>
              <a:t>Ras</a:t>
            </a:r>
            <a:r>
              <a:rPr lang="en-GB" b="1" dirty="0"/>
              <a:t> Makonnen </a:t>
            </a:r>
            <a:r>
              <a:rPr lang="en-GB" dirty="0"/>
              <a:t>(1909–1983), Guyanese-born Pan-Africanist); representatives of </a:t>
            </a:r>
            <a:r>
              <a:rPr lang="en-GB" b="1" dirty="0"/>
              <a:t>worker, welfare &amp; student organisations </a:t>
            </a:r>
            <a:r>
              <a:rPr lang="en-GB" dirty="0"/>
              <a:t>from Liverpool, Cardiff, Manchester, Birmingham, Edinburgh, London, Dublin</a:t>
            </a:r>
          </a:p>
          <a:p>
            <a:pPr marL="285750" indent="-285750">
              <a:buFont typeface="Arial" panose="020B0604020202020204" pitchFamily="34" charset="0"/>
              <a:buChar char="•"/>
            </a:pPr>
            <a:endParaRPr lang="en-GB" dirty="0"/>
          </a:p>
        </p:txBody>
      </p:sp>
      <p:sp>
        <p:nvSpPr>
          <p:cNvPr id="9" name="Rectangle 8"/>
          <p:cNvSpPr/>
          <p:nvPr/>
        </p:nvSpPr>
        <p:spPr>
          <a:xfrm>
            <a:off x="7865657" y="3171826"/>
            <a:ext cx="1186383" cy="646331"/>
          </a:xfrm>
          <a:prstGeom prst="rect">
            <a:avLst/>
          </a:prstGeom>
        </p:spPr>
        <p:txBody>
          <a:bodyPr wrap="square">
            <a:spAutoFit/>
          </a:bodyPr>
          <a:lstStyle/>
          <a:p>
            <a:pPr algn="ctr"/>
            <a:r>
              <a:rPr lang="en-GB" dirty="0"/>
              <a:t>George </a:t>
            </a:r>
            <a:r>
              <a:rPr lang="en-GB" dirty="0" err="1"/>
              <a:t>Padmore</a:t>
            </a:r>
            <a:endParaRPr lang="en-GB" dirty="0"/>
          </a:p>
        </p:txBody>
      </p:sp>
      <p:pic>
        <p:nvPicPr>
          <p:cNvPr id="10" name="Picture 9"/>
          <p:cNvPicPr>
            <a:picLocks noChangeAspect="1"/>
          </p:cNvPicPr>
          <p:nvPr/>
        </p:nvPicPr>
        <p:blipFill>
          <a:blip r:embed="rId5"/>
          <a:stretch>
            <a:fillRect/>
          </a:stretch>
        </p:blipFill>
        <p:spPr>
          <a:xfrm>
            <a:off x="6574386" y="0"/>
            <a:ext cx="2477655" cy="3171825"/>
          </a:xfrm>
          <a:prstGeom prst="rect">
            <a:avLst/>
          </a:prstGeom>
        </p:spPr>
      </p:pic>
      <p:sp>
        <p:nvSpPr>
          <p:cNvPr id="11" name="Rectangle 10"/>
          <p:cNvSpPr/>
          <p:nvPr/>
        </p:nvSpPr>
        <p:spPr>
          <a:xfrm>
            <a:off x="6381750" y="489561"/>
            <a:ext cx="1149153" cy="646331"/>
          </a:xfrm>
          <a:prstGeom prst="rect">
            <a:avLst/>
          </a:prstGeom>
        </p:spPr>
        <p:txBody>
          <a:bodyPr wrap="square">
            <a:spAutoFit/>
          </a:bodyPr>
          <a:lstStyle/>
          <a:p>
            <a:r>
              <a:rPr lang="en-GB" dirty="0"/>
              <a:t>Kwame Nkrumah </a:t>
            </a:r>
          </a:p>
        </p:txBody>
      </p:sp>
      <p:pic>
        <p:nvPicPr>
          <p:cNvPr id="12" name="Picture 11"/>
          <p:cNvPicPr>
            <a:picLocks noChangeAspect="1"/>
          </p:cNvPicPr>
          <p:nvPr/>
        </p:nvPicPr>
        <p:blipFill>
          <a:blip r:embed="rId6"/>
          <a:stretch>
            <a:fillRect/>
          </a:stretch>
        </p:blipFill>
        <p:spPr>
          <a:xfrm>
            <a:off x="6347777" y="1633977"/>
            <a:ext cx="1325245" cy="2349298"/>
          </a:xfrm>
          <a:prstGeom prst="rect">
            <a:avLst/>
          </a:prstGeom>
        </p:spPr>
      </p:pic>
    </p:spTree>
    <p:extLst>
      <p:ext uri="{BB962C8B-B14F-4D97-AF65-F5344CB8AC3E}">
        <p14:creationId xmlns:p14="http://schemas.microsoft.com/office/powerpoint/2010/main" val="36747689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073" y="3852887"/>
            <a:ext cx="4180232" cy="1933960"/>
          </a:xfrm>
        </p:spPr>
        <p:txBody>
          <a:bodyPr>
            <a:normAutofit/>
          </a:bodyPr>
          <a:lstStyle/>
          <a:p>
            <a:r>
              <a:rPr lang="en-GB" sz="4000" dirty="0">
                <a:latin typeface="Cooper Black" panose="0208090404030B020404" pitchFamily="18" charset="0"/>
              </a:rPr>
              <a:t>Decolonisation and Independence</a:t>
            </a:r>
          </a:p>
        </p:txBody>
      </p:sp>
      <p:pic>
        <p:nvPicPr>
          <p:cNvPr id="8" name="Content Placeholder 7"/>
          <p:cNvPicPr>
            <a:picLocks noGrp="1" noChangeAspect="1"/>
          </p:cNvPicPr>
          <p:nvPr>
            <p:ph idx="1"/>
          </p:nvPr>
        </p:nvPicPr>
        <p:blipFill>
          <a:blip r:embed="rId3"/>
          <a:stretch>
            <a:fillRect/>
          </a:stretch>
        </p:blipFill>
        <p:spPr>
          <a:xfrm>
            <a:off x="93073" y="0"/>
            <a:ext cx="4335353" cy="3391847"/>
          </a:xfrm>
          <a:prstGeom prst="rect">
            <a:avLst/>
          </a:prstGeom>
        </p:spPr>
      </p:pic>
      <p:pic>
        <p:nvPicPr>
          <p:cNvPr id="4" name="Picture 3"/>
          <p:cNvPicPr>
            <a:picLocks noChangeAspect="1"/>
          </p:cNvPicPr>
          <p:nvPr/>
        </p:nvPicPr>
        <p:blipFill>
          <a:blip r:embed="rId4"/>
          <a:stretch>
            <a:fillRect/>
          </a:stretch>
        </p:blipFill>
        <p:spPr>
          <a:xfrm>
            <a:off x="4273305" y="1987305"/>
            <a:ext cx="4870695" cy="4870695"/>
          </a:xfrm>
          <a:prstGeom prst="rect">
            <a:avLst/>
          </a:prstGeom>
        </p:spPr>
      </p:pic>
      <p:sp>
        <p:nvSpPr>
          <p:cNvPr id="5" name="TextBox 4"/>
          <p:cNvSpPr txBox="1"/>
          <p:nvPr/>
        </p:nvSpPr>
        <p:spPr>
          <a:xfrm>
            <a:off x="5675870" y="365126"/>
            <a:ext cx="2839480" cy="1200329"/>
          </a:xfrm>
          <a:prstGeom prst="rect">
            <a:avLst/>
          </a:prstGeom>
          <a:noFill/>
        </p:spPr>
        <p:txBody>
          <a:bodyPr wrap="square" rtlCol="0">
            <a:spAutoFit/>
          </a:bodyPr>
          <a:lstStyle/>
          <a:p>
            <a:r>
              <a:rPr lang="en-GB" dirty="0"/>
              <a:t>Map showing dates of independence from Britain</a:t>
            </a:r>
          </a:p>
          <a:p>
            <a:r>
              <a:rPr lang="en-GB" dirty="0"/>
              <a:t>(Rhodesia became Zimbabwe in 1980)</a:t>
            </a:r>
          </a:p>
        </p:txBody>
      </p:sp>
      <p:sp>
        <p:nvSpPr>
          <p:cNvPr id="7" name="Rectangle 6"/>
          <p:cNvSpPr/>
          <p:nvPr/>
        </p:nvSpPr>
        <p:spPr>
          <a:xfrm>
            <a:off x="4337101" y="5195305"/>
            <a:ext cx="2102888" cy="1754326"/>
          </a:xfrm>
          <a:prstGeom prst="rect">
            <a:avLst/>
          </a:prstGeom>
        </p:spPr>
        <p:txBody>
          <a:bodyPr wrap="square">
            <a:spAutoFit/>
          </a:bodyPr>
          <a:lstStyle/>
          <a:p>
            <a:r>
              <a:rPr lang="en-GB" dirty="0"/>
              <a:t>Note: beige shows areas that were under British military administration after WWII</a:t>
            </a:r>
          </a:p>
        </p:txBody>
      </p:sp>
    </p:spTree>
    <p:extLst>
      <p:ext uri="{BB962C8B-B14F-4D97-AF65-F5344CB8AC3E}">
        <p14:creationId xmlns:p14="http://schemas.microsoft.com/office/powerpoint/2010/main" val="69156757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670" y="0"/>
            <a:ext cx="7037859" cy="6858000"/>
          </a:xfrm>
          <a:solidFill>
            <a:schemeClr val="tx1">
              <a:alpha val="70000"/>
            </a:schemeClr>
          </a:solidFill>
        </p:spPr>
        <p:txBody>
          <a:bodyPr>
            <a:normAutofit fontScale="90000"/>
          </a:bodyPr>
          <a:lstStyle/>
          <a:p>
            <a:br>
              <a:rPr lang="en-GB" sz="2400" dirty="0">
                <a:solidFill>
                  <a:schemeClr val="bg1"/>
                </a:solidFill>
                <a:latin typeface="Cooper Black" panose="0208090404030B020404" pitchFamily="18" charset="0"/>
              </a:rPr>
            </a:br>
            <a:br>
              <a:rPr lang="en-GB" sz="2400" dirty="0">
                <a:solidFill>
                  <a:schemeClr val="bg1"/>
                </a:solidFill>
                <a:latin typeface="Cooper Black" panose="0208090404030B020404" pitchFamily="18" charset="0"/>
              </a:rPr>
            </a:br>
            <a:br>
              <a:rPr lang="en-GB" sz="2400" dirty="0">
                <a:solidFill>
                  <a:schemeClr val="bg1"/>
                </a:solidFill>
                <a:latin typeface="Cooper Black" panose="0208090404030B020404" pitchFamily="18" charset="0"/>
              </a:rPr>
            </a:br>
            <a:br>
              <a:rPr lang="en-GB" sz="2400" dirty="0">
                <a:solidFill>
                  <a:schemeClr val="bg1"/>
                </a:solidFill>
                <a:latin typeface="Cooper Black" panose="0208090404030B020404" pitchFamily="18" charset="0"/>
              </a:rPr>
            </a:br>
            <a:r>
              <a:rPr lang="en-GB" sz="2200" dirty="0">
                <a:solidFill>
                  <a:schemeClr val="bg1"/>
                </a:solidFill>
                <a:latin typeface="Cooper Black" panose="0208090404030B020404" pitchFamily="18" charset="0"/>
              </a:rPr>
              <a:t>HPHI5006, 6006</a:t>
            </a:r>
            <a:br>
              <a:rPr lang="en-GB" sz="4000" dirty="0"/>
            </a:br>
            <a:r>
              <a:rPr lang="en-GB" sz="4000" dirty="0">
                <a:solidFill>
                  <a:srgbClr val="00B050"/>
                </a:solidFill>
                <a:latin typeface="Cooper Black" panose="0208090404030B020404" pitchFamily="18" charset="0"/>
              </a:rPr>
              <a:t>Routes &amp; Roots of the Black Atlantic</a:t>
            </a:r>
            <a:br>
              <a:rPr lang="en-GB" sz="5300" dirty="0">
                <a:solidFill>
                  <a:srgbClr val="00B0F0"/>
                </a:solidFill>
                <a:latin typeface="Cooper Black" panose="0208090404030B020404" pitchFamily="18" charset="0"/>
              </a:rPr>
            </a:br>
            <a:br>
              <a:rPr lang="en-GB" sz="4000" dirty="0">
                <a:solidFill>
                  <a:srgbClr val="00B0F0"/>
                </a:solidFill>
                <a:latin typeface="Cooper Black" panose="0208090404030B020404" pitchFamily="18" charset="0"/>
              </a:rPr>
            </a:br>
            <a:r>
              <a:rPr lang="en-GB" sz="4000" dirty="0">
                <a:solidFill>
                  <a:srgbClr val="FF0000"/>
                </a:solidFill>
                <a:latin typeface="Cooper Black" panose="0208090404030B020404" pitchFamily="18" charset="0"/>
              </a:rPr>
              <a:t>Lecture 7: African Americans, Pan-Africanism and Colonialism</a:t>
            </a:r>
            <a:br>
              <a:rPr lang="en-GB" sz="4000" dirty="0">
                <a:solidFill>
                  <a:srgbClr val="FF0000"/>
                </a:solidFill>
                <a:latin typeface="Cooper Black" panose="0208090404030B020404" pitchFamily="18" charset="0"/>
              </a:rPr>
            </a:br>
            <a:br>
              <a:rPr lang="en-GB" sz="4000" dirty="0">
                <a:solidFill>
                  <a:srgbClr val="FF0000"/>
                </a:solidFill>
                <a:latin typeface="Cooper Black" panose="0208090404030B020404" pitchFamily="18" charset="0"/>
              </a:rPr>
            </a:br>
            <a:r>
              <a:rPr lang="en-GB" sz="4000" dirty="0">
                <a:solidFill>
                  <a:srgbClr val="FFFF00"/>
                </a:solidFill>
                <a:latin typeface="Cooper Black" panose="0208090404030B020404" pitchFamily="18" charset="0"/>
              </a:rPr>
              <a:t>Part Three: George Washington Williams, African Americans and the Leopold Regime in Congo</a:t>
            </a:r>
            <a:br>
              <a:rPr lang="en-GB" sz="4000" dirty="0">
                <a:solidFill>
                  <a:srgbClr val="FFFF00"/>
                </a:solidFill>
                <a:latin typeface="Cooper Black" panose="0208090404030B020404" pitchFamily="18" charset="0"/>
              </a:rPr>
            </a:br>
            <a:endParaRPr lang="en-GB"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269470454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021" y="65314"/>
            <a:ext cx="7886700" cy="1325563"/>
          </a:xfrm>
        </p:spPr>
        <p:txBody>
          <a:bodyPr/>
          <a:lstStyle/>
          <a:p>
            <a:pPr algn="ctr"/>
            <a:r>
              <a:rPr lang="en-GB" dirty="0">
                <a:latin typeface="Cooper Black" panose="0208090404030B020404" pitchFamily="18" charset="0"/>
              </a:rPr>
              <a:t>Congo Free State </a:t>
            </a:r>
            <a:br>
              <a:rPr lang="en-GB" dirty="0">
                <a:latin typeface="Cooper Black" panose="0208090404030B020404" pitchFamily="18" charset="0"/>
              </a:rPr>
            </a:br>
            <a:r>
              <a:rPr lang="en-GB" dirty="0">
                <a:latin typeface="Cooper Black" panose="0208090404030B020404" pitchFamily="18" charset="0"/>
              </a:rPr>
              <a:t>(today DR Congo)</a:t>
            </a:r>
          </a:p>
        </p:txBody>
      </p:sp>
      <p:pic>
        <p:nvPicPr>
          <p:cNvPr id="4" name="Content Placeholder 3"/>
          <p:cNvPicPr>
            <a:picLocks noGrp="1" noChangeAspect="1"/>
          </p:cNvPicPr>
          <p:nvPr>
            <p:ph idx="1"/>
          </p:nvPr>
        </p:nvPicPr>
        <p:blipFill>
          <a:blip r:embed="rId3"/>
          <a:stretch>
            <a:fillRect/>
          </a:stretch>
        </p:blipFill>
        <p:spPr>
          <a:xfrm>
            <a:off x="0" y="1528354"/>
            <a:ext cx="3877905" cy="3788229"/>
          </a:xfrm>
          <a:prstGeom prst="rect">
            <a:avLst/>
          </a:prstGeom>
        </p:spPr>
      </p:pic>
      <p:pic>
        <p:nvPicPr>
          <p:cNvPr id="6" name="Picture 5"/>
          <p:cNvPicPr>
            <a:picLocks noChangeAspect="1"/>
          </p:cNvPicPr>
          <p:nvPr/>
        </p:nvPicPr>
        <p:blipFill>
          <a:blip r:embed="rId4"/>
          <a:stretch>
            <a:fillRect/>
          </a:stretch>
        </p:blipFill>
        <p:spPr>
          <a:xfrm>
            <a:off x="4035623" y="1528354"/>
            <a:ext cx="4759558" cy="5443744"/>
          </a:xfrm>
          <a:prstGeom prst="rect">
            <a:avLst/>
          </a:prstGeom>
        </p:spPr>
      </p:pic>
    </p:spTree>
    <p:extLst>
      <p:ext uri="{BB962C8B-B14F-4D97-AF65-F5344CB8AC3E}">
        <p14:creationId xmlns:p14="http://schemas.microsoft.com/office/powerpoint/2010/main" val="40026474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52583"/>
            <a:ext cx="9144000" cy="1325563"/>
          </a:xfrm>
        </p:spPr>
        <p:txBody>
          <a:bodyPr>
            <a:normAutofit/>
          </a:bodyPr>
          <a:lstStyle/>
          <a:p>
            <a:pPr algn="ctr"/>
            <a:r>
              <a:rPr lang="en-GB" sz="3000" dirty="0">
                <a:latin typeface="Cooper Black" panose="0208090404030B020404" pitchFamily="18" charset="0"/>
              </a:rPr>
              <a:t> A Pan-African ‘Manifesto’:</a:t>
            </a:r>
            <a:br>
              <a:rPr lang="en-GB" sz="3000" dirty="0">
                <a:latin typeface="Cooper Black" panose="0208090404030B020404" pitchFamily="18" charset="0"/>
              </a:rPr>
            </a:br>
            <a:r>
              <a:rPr lang="en-GB" sz="3000" dirty="0">
                <a:latin typeface="Cooper Black" panose="0208090404030B020404" pitchFamily="18" charset="0"/>
              </a:rPr>
              <a:t> Du Bois, ‘To the Nations of the World,’ 1900 </a:t>
            </a:r>
          </a:p>
        </p:txBody>
      </p:sp>
      <p:sp>
        <p:nvSpPr>
          <p:cNvPr id="3" name="Content Placeholder 2"/>
          <p:cNvSpPr>
            <a:spLocks noGrp="1"/>
          </p:cNvSpPr>
          <p:nvPr>
            <p:ph idx="1"/>
          </p:nvPr>
        </p:nvSpPr>
        <p:spPr>
          <a:xfrm>
            <a:off x="213113" y="1378146"/>
            <a:ext cx="5492231" cy="5479854"/>
          </a:xfrm>
        </p:spPr>
        <p:txBody>
          <a:bodyPr>
            <a:normAutofit/>
          </a:bodyPr>
          <a:lstStyle/>
          <a:p>
            <a:pPr marL="0" indent="0" algn="just">
              <a:buNone/>
            </a:pPr>
            <a:r>
              <a:rPr lang="en-GB" dirty="0"/>
              <a:t>“Let the German Empire, and the French Republic … remember that the true worth of colonies lies in their prosperity and progress </a:t>
            </a:r>
          </a:p>
          <a:p>
            <a:pPr marL="0" indent="0" algn="just">
              <a:buNone/>
            </a:pPr>
            <a:r>
              <a:rPr lang="en-GB" dirty="0"/>
              <a:t>	“… </a:t>
            </a:r>
            <a:r>
              <a:rPr lang="en-GB" dirty="0">
                <a:solidFill>
                  <a:srgbClr val="FF0000"/>
                </a:solidFill>
              </a:rPr>
              <a:t>Let the Congo Free State become a great central Negro state of the world, and let its prosperity be counted not simply in cash and commerce, but in the happiness and true advancement to its black people</a:t>
            </a:r>
            <a:r>
              <a:rPr lang="en-GB" dirty="0"/>
              <a:t>.”</a:t>
            </a:r>
          </a:p>
          <a:p>
            <a:pPr marL="0" indent="0" algn="just">
              <a:buNone/>
            </a:pPr>
            <a:r>
              <a:rPr lang="en-GB" dirty="0"/>
              <a:t>	</a:t>
            </a:r>
          </a:p>
        </p:txBody>
      </p:sp>
      <p:pic>
        <p:nvPicPr>
          <p:cNvPr id="5" name="Picture 4"/>
          <p:cNvPicPr>
            <a:picLocks noChangeAspect="1"/>
          </p:cNvPicPr>
          <p:nvPr/>
        </p:nvPicPr>
        <p:blipFill>
          <a:blip r:embed="rId3"/>
          <a:stretch>
            <a:fillRect/>
          </a:stretch>
        </p:blipFill>
        <p:spPr>
          <a:xfrm>
            <a:off x="5955782" y="1325564"/>
            <a:ext cx="3188217" cy="4370310"/>
          </a:xfrm>
          <a:prstGeom prst="rect">
            <a:avLst/>
          </a:prstGeom>
        </p:spPr>
      </p:pic>
      <p:sp>
        <p:nvSpPr>
          <p:cNvPr id="6" name="Rectangle 5"/>
          <p:cNvSpPr/>
          <p:nvPr/>
        </p:nvSpPr>
        <p:spPr>
          <a:xfrm>
            <a:off x="5955782" y="5700075"/>
            <a:ext cx="3051110" cy="923330"/>
          </a:xfrm>
          <a:prstGeom prst="rect">
            <a:avLst/>
          </a:prstGeom>
        </p:spPr>
        <p:txBody>
          <a:bodyPr wrap="square">
            <a:spAutoFit/>
          </a:bodyPr>
          <a:lstStyle/>
          <a:p>
            <a:r>
              <a:rPr lang="en-GB" dirty="0">
                <a:hlinkClick r:id="rId4"/>
              </a:rPr>
              <a:t>https://www.blackpast.org/african-american-history/1900-w-e-b-du-bois-nations-world/</a:t>
            </a:r>
            <a:endParaRPr lang="en-GB" dirty="0"/>
          </a:p>
        </p:txBody>
      </p:sp>
    </p:spTree>
    <p:extLst>
      <p:ext uri="{BB962C8B-B14F-4D97-AF65-F5344CB8AC3E}">
        <p14:creationId xmlns:p14="http://schemas.microsoft.com/office/powerpoint/2010/main" val="168592881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6600" y="365126"/>
            <a:ext cx="5870677" cy="1286693"/>
          </a:xfrm>
        </p:spPr>
        <p:txBody>
          <a:bodyPr>
            <a:noAutofit/>
          </a:bodyPr>
          <a:lstStyle/>
          <a:p>
            <a:r>
              <a:rPr lang="en-GB" sz="3600" dirty="0">
                <a:latin typeface="Cooper Black" panose="0208090404030B020404" pitchFamily="18" charset="0"/>
              </a:rPr>
              <a:t>George Washington Williams (1849–1891)</a:t>
            </a:r>
            <a:br>
              <a:rPr lang="en-GB" sz="3600" dirty="0">
                <a:latin typeface="Cooper Black" panose="0208090404030B020404" pitchFamily="18" charset="0"/>
              </a:rPr>
            </a:br>
            <a:endParaRPr lang="en-GB" sz="3600" dirty="0">
              <a:latin typeface="Cooper Black" panose="0208090404030B020404" pitchFamily="18" charset="0"/>
            </a:endParaRPr>
          </a:p>
        </p:txBody>
      </p:sp>
      <p:pic>
        <p:nvPicPr>
          <p:cNvPr id="4" name="Content Placeholder 3"/>
          <p:cNvPicPr>
            <a:picLocks noGrp="1" noChangeAspect="1"/>
          </p:cNvPicPr>
          <p:nvPr>
            <p:ph idx="1"/>
          </p:nvPr>
        </p:nvPicPr>
        <p:blipFill rotWithShape="1">
          <a:blip r:embed="rId3"/>
          <a:srcRect l="18121" t="18753" r="14244" b="25995"/>
          <a:stretch/>
        </p:blipFill>
        <p:spPr>
          <a:xfrm>
            <a:off x="7145982" y="0"/>
            <a:ext cx="1998018" cy="3183655"/>
          </a:xfrm>
          <a:prstGeom prst="rect">
            <a:avLst/>
          </a:prstGeom>
        </p:spPr>
      </p:pic>
      <p:pic>
        <p:nvPicPr>
          <p:cNvPr id="6" name="Picture 5"/>
          <p:cNvPicPr>
            <a:picLocks noChangeAspect="1"/>
          </p:cNvPicPr>
          <p:nvPr/>
        </p:nvPicPr>
        <p:blipFill>
          <a:blip r:embed="rId4"/>
          <a:stretch>
            <a:fillRect/>
          </a:stretch>
        </p:blipFill>
        <p:spPr>
          <a:xfrm>
            <a:off x="7145982" y="3183655"/>
            <a:ext cx="1998018" cy="3714377"/>
          </a:xfrm>
          <a:prstGeom prst="rect">
            <a:avLst/>
          </a:prstGeom>
        </p:spPr>
      </p:pic>
      <p:sp>
        <p:nvSpPr>
          <p:cNvPr id="9" name="Rectangle 8"/>
          <p:cNvSpPr/>
          <p:nvPr/>
        </p:nvSpPr>
        <p:spPr>
          <a:xfrm>
            <a:off x="0" y="1320800"/>
            <a:ext cx="7145982" cy="5713012"/>
          </a:xfrm>
          <a:prstGeom prst="rect">
            <a:avLst/>
          </a:prstGeom>
        </p:spPr>
        <p:txBody>
          <a:bodyPr wrap="square" lIns="360000" tIns="360000" rIns="360000" bIns="360000">
            <a:spAutoFit/>
          </a:bodyPr>
          <a:lstStyle/>
          <a:p>
            <a:pPr marL="285750" indent="-285750" algn="just">
              <a:buFont typeface="Arial" panose="020B0604020202020204" pitchFamily="34" charset="0"/>
              <a:buChar char="•"/>
            </a:pPr>
            <a:r>
              <a:rPr lang="en-GB" sz="2000" dirty="0"/>
              <a:t>b. free in Bedford Springs, Pennsylvania to mixed race parents (father had Welsh heritage) </a:t>
            </a:r>
          </a:p>
          <a:p>
            <a:pPr marL="285750" indent="-285750" algn="just">
              <a:buFont typeface="Arial" panose="020B0604020202020204" pitchFamily="34" charset="0"/>
              <a:buChar char="•"/>
            </a:pPr>
            <a:endParaRPr lang="en-GB" sz="1400" dirty="0"/>
          </a:p>
          <a:p>
            <a:pPr marL="285750" indent="-285750" algn="just">
              <a:buFont typeface="Arial" panose="020B0604020202020204" pitchFamily="34" charset="0"/>
              <a:buChar char="•"/>
            </a:pPr>
            <a:r>
              <a:rPr lang="en-GB" sz="2000" dirty="0"/>
              <a:t>Aged 14, ran away from home to join Union Army; served in Civil War</a:t>
            </a:r>
          </a:p>
          <a:p>
            <a:pPr marL="285750" indent="-285750" algn="just">
              <a:buFont typeface="Arial" panose="020B0604020202020204" pitchFamily="34" charset="0"/>
              <a:buChar char="•"/>
            </a:pPr>
            <a:endParaRPr lang="en-GB" sz="1400" dirty="0"/>
          </a:p>
          <a:p>
            <a:pPr marL="285750" indent="-285750" algn="just">
              <a:buFont typeface="Arial" panose="020B0604020202020204" pitchFamily="34" charset="0"/>
              <a:buChar char="•"/>
            </a:pPr>
            <a:r>
              <a:rPr lang="en-GB" sz="2000" dirty="0"/>
              <a:t>1867: joined other Americans who served in Mexican Republican Army to overthrow Emperor Maximilian I (Austrian-born; invited to throne by Napoleon III of France)</a:t>
            </a:r>
          </a:p>
          <a:p>
            <a:pPr marL="285750" indent="-285750" algn="just">
              <a:buFont typeface="Arial" panose="020B0604020202020204" pitchFamily="34" charset="0"/>
              <a:buChar char="•"/>
            </a:pPr>
            <a:endParaRPr lang="en-GB" sz="1400" dirty="0"/>
          </a:p>
          <a:p>
            <a:pPr marL="285750" indent="-285750" algn="just">
              <a:buFont typeface="Arial" panose="020B0604020202020204" pitchFamily="34" charset="0"/>
              <a:buChar char="•"/>
            </a:pPr>
            <a:r>
              <a:rPr lang="en-GB" sz="2000" dirty="0"/>
              <a:t>Late 1860s: served during Indian Wars</a:t>
            </a:r>
          </a:p>
          <a:p>
            <a:pPr marL="285750" indent="-285750" algn="just">
              <a:buFont typeface="Arial" panose="020B0604020202020204" pitchFamily="34" charset="0"/>
              <a:buChar char="•"/>
            </a:pPr>
            <a:endParaRPr lang="en-GB" sz="1400" dirty="0"/>
          </a:p>
          <a:p>
            <a:pPr marL="285750" indent="-285750" algn="just">
              <a:buFont typeface="Arial" panose="020B0604020202020204" pitchFamily="34" charset="0"/>
              <a:buChar char="•"/>
            </a:pPr>
            <a:r>
              <a:rPr lang="en-GB" sz="2000" dirty="0"/>
              <a:t>1874: first African American to graduate from Newton Theological Institution near Boston, Massachusetts</a:t>
            </a:r>
          </a:p>
          <a:p>
            <a:pPr marL="285750" indent="-285750" algn="just">
              <a:buFont typeface="Arial" panose="020B0604020202020204" pitchFamily="34" charset="0"/>
              <a:buChar char="•"/>
            </a:pPr>
            <a:endParaRPr lang="en-GB" sz="1400" dirty="0"/>
          </a:p>
          <a:p>
            <a:pPr marL="285750" indent="-285750" algn="just">
              <a:buFont typeface="Arial" panose="020B0604020202020204" pitchFamily="34" charset="0"/>
              <a:buChar char="•"/>
            </a:pPr>
            <a:r>
              <a:rPr lang="en-GB" sz="2000" dirty="0"/>
              <a:t>Ordained as minister at 12</a:t>
            </a:r>
            <a:r>
              <a:rPr lang="en-GB" sz="2000" baseline="30000" dirty="0"/>
              <a:t>th</a:t>
            </a:r>
            <a:r>
              <a:rPr lang="en-GB" sz="2000" dirty="0"/>
              <a:t> Baptist Church, Boston (est. 1840)</a:t>
            </a:r>
          </a:p>
        </p:txBody>
      </p:sp>
    </p:spTree>
    <p:extLst>
      <p:ext uri="{BB962C8B-B14F-4D97-AF65-F5344CB8AC3E}">
        <p14:creationId xmlns:p14="http://schemas.microsoft.com/office/powerpoint/2010/main" val="235853562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1150" y="1330325"/>
            <a:ext cx="3600450" cy="5468570"/>
          </a:xfrm>
        </p:spPr>
        <p:txBody>
          <a:bodyPr>
            <a:normAutofit fontScale="92500" lnSpcReduction="10000"/>
          </a:bodyPr>
          <a:lstStyle/>
          <a:p>
            <a:r>
              <a:rPr lang="en-GB" dirty="0"/>
              <a:t>12</a:t>
            </a:r>
            <a:r>
              <a:rPr lang="en-GB" baseline="30000" dirty="0"/>
              <a:t>th</a:t>
            </a:r>
            <a:r>
              <a:rPr lang="en-GB" dirty="0"/>
              <a:t> Baptist Church active in Underground Railroad – nicknamed Church if the Fugitive Slaves</a:t>
            </a:r>
          </a:p>
          <a:p>
            <a:r>
              <a:rPr lang="en-GB" dirty="0"/>
              <a:t>Developed out of schism with First Independent Baptist Church (aka African Meeting House) est. 1805</a:t>
            </a:r>
          </a:p>
          <a:p>
            <a:r>
              <a:rPr lang="en-GB" dirty="0"/>
              <a:t>Influence of Black Liberation Theology of Thomas Paul (1773–1831, pictured)</a:t>
            </a:r>
          </a:p>
        </p:txBody>
      </p:sp>
      <p:pic>
        <p:nvPicPr>
          <p:cNvPr id="5" name="Picture 4"/>
          <p:cNvPicPr>
            <a:picLocks noChangeAspect="1"/>
          </p:cNvPicPr>
          <p:nvPr/>
        </p:nvPicPr>
        <p:blipFill>
          <a:blip r:embed="rId3"/>
          <a:stretch>
            <a:fillRect/>
          </a:stretch>
        </p:blipFill>
        <p:spPr>
          <a:xfrm>
            <a:off x="57150" y="1330325"/>
            <a:ext cx="4633902" cy="3375025"/>
          </a:xfrm>
          <a:prstGeom prst="rect">
            <a:avLst/>
          </a:prstGeom>
        </p:spPr>
      </p:pic>
      <p:sp>
        <p:nvSpPr>
          <p:cNvPr id="6" name="Rectangle 5"/>
          <p:cNvSpPr/>
          <p:nvPr/>
        </p:nvSpPr>
        <p:spPr>
          <a:xfrm>
            <a:off x="111913" y="1330325"/>
            <a:ext cx="1943100" cy="923330"/>
          </a:xfrm>
          <a:prstGeom prst="rect">
            <a:avLst/>
          </a:prstGeom>
          <a:solidFill>
            <a:schemeClr val="bg2"/>
          </a:solidFill>
        </p:spPr>
        <p:txBody>
          <a:bodyPr wrap="square">
            <a:spAutoFit/>
          </a:bodyPr>
          <a:lstStyle/>
          <a:p>
            <a:r>
              <a:rPr lang="en-GB" dirty="0"/>
              <a:t>‘Church of the Fugitive Slaves in Boston,’ 1856.</a:t>
            </a:r>
          </a:p>
        </p:txBody>
      </p:sp>
      <p:pic>
        <p:nvPicPr>
          <p:cNvPr id="7" name="Picture 6"/>
          <p:cNvPicPr>
            <a:picLocks noChangeAspect="1"/>
          </p:cNvPicPr>
          <p:nvPr/>
        </p:nvPicPr>
        <p:blipFill>
          <a:blip r:embed="rId4"/>
          <a:stretch>
            <a:fillRect/>
          </a:stretch>
        </p:blipFill>
        <p:spPr>
          <a:xfrm>
            <a:off x="57150" y="4236670"/>
            <a:ext cx="1790700" cy="2562225"/>
          </a:xfrm>
          <a:prstGeom prst="rect">
            <a:avLst/>
          </a:prstGeom>
        </p:spPr>
      </p:pic>
      <p:sp>
        <p:nvSpPr>
          <p:cNvPr id="8" name="Title 7"/>
          <p:cNvSpPr>
            <a:spLocks noGrp="1"/>
          </p:cNvSpPr>
          <p:nvPr>
            <p:ph type="title"/>
          </p:nvPr>
        </p:nvSpPr>
        <p:spPr/>
        <p:txBody>
          <a:bodyPr/>
          <a:lstStyle/>
          <a:p>
            <a:endParaRPr lang="en-GB"/>
          </a:p>
        </p:txBody>
      </p:sp>
      <p:sp>
        <p:nvSpPr>
          <p:cNvPr id="9" name="Title 1"/>
          <p:cNvSpPr txBox="1">
            <a:spLocks/>
          </p:cNvSpPr>
          <p:nvPr/>
        </p:nvSpPr>
        <p:spPr>
          <a:xfrm>
            <a:off x="628650" y="-16172"/>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dirty="0">
                <a:latin typeface="Cooper Black" panose="0208090404030B020404" pitchFamily="18" charset="0"/>
              </a:rPr>
              <a:t>Pan-African Precursors:</a:t>
            </a:r>
            <a:br>
              <a:rPr lang="en-GB" sz="3600" dirty="0">
                <a:latin typeface="Cooper Black" panose="0208090404030B020404" pitchFamily="18" charset="0"/>
              </a:rPr>
            </a:br>
            <a:r>
              <a:rPr lang="en-GB" sz="3600" dirty="0">
                <a:latin typeface="Cooper Black" panose="0208090404030B020404" pitchFamily="18" charset="0"/>
              </a:rPr>
              <a:t>African Churches</a:t>
            </a:r>
          </a:p>
        </p:txBody>
      </p:sp>
      <p:pic>
        <p:nvPicPr>
          <p:cNvPr id="10" name="Picture 9"/>
          <p:cNvPicPr>
            <a:picLocks noChangeAspect="1"/>
          </p:cNvPicPr>
          <p:nvPr/>
        </p:nvPicPr>
        <p:blipFill>
          <a:blip r:embed="rId5"/>
          <a:stretch>
            <a:fillRect/>
          </a:stretch>
        </p:blipFill>
        <p:spPr>
          <a:xfrm>
            <a:off x="2940077" y="4295775"/>
            <a:ext cx="2101024" cy="2562225"/>
          </a:xfrm>
          <a:prstGeom prst="rect">
            <a:avLst/>
          </a:prstGeom>
        </p:spPr>
      </p:pic>
    </p:spTree>
    <p:extLst>
      <p:ext uri="{BB962C8B-B14F-4D97-AF65-F5344CB8AC3E}">
        <p14:creationId xmlns:p14="http://schemas.microsoft.com/office/powerpoint/2010/main" val="6527750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2286000" y="1812924"/>
            <a:ext cx="6468001" cy="4749637"/>
          </a:xfrm>
          <a:prstGeom prst="rect">
            <a:avLst/>
          </a:prstGeom>
        </p:spPr>
      </p:pic>
      <p:sp>
        <p:nvSpPr>
          <p:cNvPr id="5" name="Rectangle 4"/>
          <p:cNvSpPr/>
          <p:nvPr/>
        </p:nvSpPr>
        <p:spPr>
          <a:xfrm>
            <a:off x="230968" y="4249884"/>
            <a:ext cx="1864532" cy="2308324"/>
          </a:xfrm>
          <a:prstGeom prst="rect">
            <a:avLst/>
          </a:prstGeom>
        </p:spPr>
        <p:txBody>
          <a:bodyPr wrap="square">
            <a:spAutoFit/>
          </a:bodyPr>
          <a:lstStyle/>
          <a:p>
            <a:r>
              <a:rPr lang="en-GB" dirty="0"/>
              <a:t>African Episcopal Church of St. Thomas, Philadelphia, est. 1792 – developed out of Free African Society (est. 1787)</a:t>
            </a:r>
          </a:p>
        </p:txBody>
      </p:sp>
      <p:pic>
        <p:nvPicPr>
          <p:cNvPr id="1026" name="Picture 2" descr="Amesheild.sv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30968" y="1133256"/>
            <a:ext cx="2616172" cy="2835276"/>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p:cNvSpPr>
            <a:spLocks noGrp="1"/>
          </p:cNvSpPr>
          <p:nvPr>
            <p:ph type="title"/>
          </p:nvPr>
        </p:nvSpPr>
        <p:spPr/>
        <p:txBody>
          <a:bodyPr/>
          <a:lstStyle/>
          <a:p>
            <a:endParaRPr lang="en-GB"/>
          </a:p>
        </p:txBody>
      </p:sp>
      <p:sp>
        <p:nvSpPr>
          <p:cNvPr id="9" name="Title 1"/>
          <p:cNvSpPr txBox="1">
            <a:spLocks/>
          </p:cNvSpPr>
          <p:nvPr/>
        </p:nvSpPr>
        <p:spPr>
          <a:xfrm>
            <a:off x="628650" y="-16172"/>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dirty="0">
                <a:latin typeface="Cooper Black" panose="0208090404030B020404" pitchFamily="18" charset="0"/>
              </a:rPr>
              <a:t>Pan-African Precursors:</a:t>
            </a:r>
            <a:br>
              <a:rPr lang="en-GB" sz="3600" dirty="0">
                <a:latin typeface="Cooper Black" panose="0208090404030B020404" pitchFamily="18" charset="0"/>
              </a:rPr>
            </a:br>
            <a:r>
              <a:rPr lang="en-GB" sz="3600" dirty="0">
                <a:latin typeface="Cooper Black" panose="0208090404030B020404" pitchFamily="18" charset="0"/>
              </a:rPr>
              <a:t>African Churches</a:t>
            </a:r>
          </a:p>
        </p:txBody>
      </p:sp>
    </p:spTree>
    <p:extLst>
      <p:ext uri="{BB962C8B-B14F-4D97-AF65-F5344CB8AC3E}">
        <p14:creationId xmlns:p14="http://schemas.microsoft.com/office/powerpoint/2010/main" val="178488302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43267" y="365126"/>
            <a:ext cx="5912390" cy="6340473"/>
          </a:xfrm>
        </p:spPr>
        <p:txBody>
          <a:bodyPr>
            <a:normAutofit fontScale="92500" lnSpcReduction="20000"/>
          </a:bodyPr>
          <a:lstStyle/>
          <a:p>
            <a:pPr marL="0" indent="0" algn="just">
              <a:buNone/>
            </a:pPr>
            <a:r>
              <a:rPr lang="en-GB" dirty="0"/>
              <a:t>“I hope to see the day when the 4½  millions of our brethren will be emancipated from the bondage of ignorance and sin; with  churches and schools in every city, town, village and hamlet. And I expect it before long too; for they are  making marvellous </a:t>
            </a:r>
            <a:r>
              <a:rPr lang="en-GB" b="1" dirty="0"/>
              <a:t>progress</a:t>
            </a:r>
            <a:r>
              <a:rPr lang="en-GB" dirty="0"/>
              <a:t> now. </a:t>
            </a:r>
          </a:p>
          <a:p>
            <a:pPr marL="0" indent="0" algn="just">
              <a:buNone/>
            </a:pPr>
            <a:r>
              <a:rPr lang="en-GB" dirty="0"/>
              <a:t>	“I expect to see </a:t>
            </a:r>
            <a:r>
              <a:rPr lang="en-GB" b="1" dirty="0"/>
              <a:t>missionary societies, </a:t>
            </a:r>
            <a:r>
              <a:rPr lang="en-GB" b="1" dirty="0">
                <a:solidFill>
                  <a:srgbClr val="FF0000"/>
                </a:solidFill>
              </a:rPr>
              <a:t>under the management of </a:t>
            </a:r>
            <a:r>
              <a:rPr lang="en-GB" b="1" dirty="0" err="1">
                <a:solidFill>
                  <a:srgbClr val="FF0000"/>
                </a:solidFill>
              </a:rPr>
              <a:t>colored</a:t>
            </a:r>
            <a:r>
              <a:rPr lang="en-GB" b="1" dirty="0">
                <a:solidFill>
                  <a:srgbClr val="FF0000"/>
                </a:solidFill>
              </a:rPr>
              <a:t> men</a:t>
            </a:r>
            <a:r>
              <a:rPr lang="en-GB" b="1" dirty="0"/>
              <a:t>, sending forth missionaries to evangelize Africa</a:t>
            </a:r>
            <a:r>
              <a:rPr lang="en-GB" dirty="0"/>
              <a:t>. It has been proved, through a long series of years, that the white man cannot endure the climate of Africa. My heart loves that land, and my soul is proud of it. It has been the dream of my youth that that country would be saved by the </a:t>
            </a:r>
            <a:r>
              <a:rPr lang="en-GB" dirty="0" err="1"/>
              <a:t>colored</a:t>
            </a:r>
            <a:r>
              <a:rPr lang="en-GB" dirty="0"/>
              <a:t> people of this country. And my heart is more hopeful to-day than at any previous period. (p. 61)</a:t>
            </a:r>
          </a:p>
          <a:p>
            <a:pPr marL="0" indent="0" algn="just">
              <a:buNone/>
            </a:pPr>
            <a:endParaRPr lang="en-GB" dirty="0"/>
          </a:p>
          <a:p>
            <a:pPr marL="0" indent="0">
              <a:buNone/>
            </a:pPr>
            <a:endParaRPr lang="en-GB" dirty="0"/>
          </a:p>
        </p:txBody>
      </p:sp>
      <p:pic>
        <p:nvPicPr>
          <p:cNvPr id="4" name="Picture 3"/>
          <p:cNvPicPr>
            <a:picLocks noChangeAspect="1"/>
          </p:cNvPicPr>
          <p:nvPr/>
        </p:nvPicPr>
        <p:blipFill>
          <a:blip r:embed="rId3"/>
          <a:stretch>
            <a:fillRect/>
          </a:stretch>
        </p:blipFill>
        <p:spPr>
          <a:xfrm>
            <a:off x="6545943" y="-113846"/>
            <a:ext cx="2598057" cy="4221842"/>
          </a:xfrm>
          <a:prstGeom prst="rect">
            <a:avLst/>
          </a:prstGeom>
        </p:spPr>
      </p:pic>
      <p:pic>
        <p:nvPicPr>
          <p:cNvPr id="5" name="Picture 4"/>
          <p:cNvPicPr>
            <a:picLocks noChangeAspect="1"/>
          </p:cNvPicPr>
          <p:nvPr/>
        </p:nvPicPr>
        <p:blipFill>
          <a:blip r:embed="rId4"/>
          <a:stretch>
            <a:fillRect/>
          </a:stretch>
        </p:blipFill>
        <p:spPr>
          <a:xfrm>
            <a:off x="7576992" y="3943747"/>
            <a:ext cx="1567008" cy="2914253"/>
          </a:xfrm>
          <a:prstGeom prst="rect">
            <a:avLst/>
          </a:prstGeom>
        </p:spPr>
      </p:pic>
    </p:spTree>
    <p:extLst>
      <p:ext uri="{BB962C8B-B14F-4D97-AF65-F5344CB8AC3E}">
        <p14:creationId xmlns:p14="http://schemas.microsoft.com/office/powerpoint/2010/main" val="132347006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43267" y="249012"/>
            <a:ext cx="5912390" cy="6746873"/>
          </a:xfrm>
        </p:spPr>
        <p:txBody>
          <a:bodyPr>
            <a:normAutofit fontScale="92500" lnSpcReduction="10000"/>
          </a:bodyPr>
          <a:lstStyle/>
          <a:p>
            <a:pPr marL="0" indent="0" algn="just">
              <a:buNone/>
            </a:pPr>
            <a:r>
              <a:rPr lang="en-GB" dirty="0"/>
              <a:t>“That day will come! </a:t>
            </a:r>
            <a:r>
              <a:rPr lang="en-GB" b="1" dirty="0"/>
              <a:t>Her chains shall be severed by the sword of civilization and liberty! Science will penetrate her densest forests, climb her loftiest mountains, and discover her richest treasures</a:t>
            </a:r>
            <a:r>
              <a:rPr lang="en-GB" dirty="0"/>
              <a:t> … The anthem of the Redeemer's advent will float through her forests and be echoed by her mountains. </a:t>
            </a:r>
            <a:r>
              <a:rPr lang="en-GB" b="1" dirty="0"/>
              <a:t>Those dusky children of the desert who wander and plunder will settle to quiet occupations of industry</a:t>
            </a:r>
            <a:r>
              <a:rPr lang="en-GB" dirty="0"/>
              <a:t>. Gathering themselves into villages, plying the </a:t>
            </a:r>
            <a:r>
              <a:rPr lang="en-GB" dirty="0" err="1"/>
              <a:t>labors</a:t>
            </a:r>
            <a:r>
              <a:rPr lang="en-GB" dirty="0"/>
              <a:t> of handicraft and agriculture, </a:t>
            </a:r>
            <a:r>
              <a:rPr lang="en-GB" b="1" dirty="0"/>
              <a:t>they will become a well-disciplined society, instead of being a roving, barbarous horde</a:t>
            </a:r>
            <a:r>
              <a:rPr lang="en-GB" dirty="0"/>
              <a:t>. … Thus, the glory of her latter day shall be greater than at the beginning, and </a:t>
            </a:r>
            <a:r>
              <a:rPr lang="en-GB" b="1" dirty="0">
                <a:solidFill>
                  <a:srgbClr val="FF0000"/>
                </a:solidFill>
              </a:rPr>
              <a:t>‘</a:t>
            </a:r>
            <a:r>
              <a:rPr lang="en-GB" b="1" i="1" dirty="0">
                <a:solidFill>
                  <a:srgbClr val="FF0000"/>
                </a:solidFill>
              </a:rPr>
              <a:t>Ethiopia shall stretch out her hands unto God</a:t>
            </a:r>
            <a:r>
              <a:rPr lang="en-GB" b="1" dirty="0">
                <a:solidFill>
                  <a:srgbClr val="FF0000"/>
                </a:solidFill>
              </a:rPr>
              <a:t>’ </a:t>
            </a:r>
            <a:r>
              <a:rPr lang="en-GB" dirty="0"/>
              <a:t>[Psalms 68:31].” (pp. 61–62)</a:t>
            </a:r>
          </a:p>
          <a:p>
            <a:pPr marL="0" indent="0" algn="just">
              <a:buNone/>
            </a:pPr>
            <a:r>
              <a:rPr lang="en-GB" dirty="0"/>
              <a:t> </a:t>
            </a:r>
          </a:p>
        </p:txBody>
      </p:sp>
      <p:pic>
        <p:nvPicPr>
          <p:cNvPr id="4" name="Picture 3"/>
          <p:cNvPicPr>
            <a:picLocks noChangeAspect="1"/>
          </p:cNvPicPr>
          <p:nvPr/>
        </p:nvPicPr>
        <p:blipFill>
          <a:blip r:embed="rId3"/>
          <a:stretch>
            <a:fillRect/>
          </a:stretch>
        </p:blipFill>
        <p:spPr>
          <a:xfrm>
            <a:off x="6545943" y="-113846"/>
            <a:ext cx="2598057" cy="4221842"/>
          </a:xfrm>
          <a:prstGeom prst="rect">
            <a:avLst/>
          </a:prstGeom>
        </p:spPr>
      </p:pic>
      <p:pic>
        <p:nvPicPr>
          <p:cNvPr id="5" name="Picture 4"/>
          <p:cNvPicPr>
            <a:picLocks noChangeAspect="1"/>
          </p:cNvPicPr>
          <p:nvPr/>
        </p:nvPicPr>
        <p:blipFill>
          <a:blip r:embed="rId4"/>
          <a:stretch>
            <a:fillRect/>
          </a:stretch>
        </p:blipFill>
        <p:spPr>
          <a:xfrm>
            <a:off x="7576992" y="3943747"/>
            <a:ext cx="1567008" cy="2914253"/>
          </a:xfrm>
          <a:prstGeom prst="rect">
            <a:avLst/>
          </a:prstGeom>
        </p:spPr>
      </p:pic>
    </p:spTree>
    <p:extLst>
      <p:ext uri="{BB962C8B-B14F-4D97-AF65-F5344CB8AC3E}">
        <p14:creationId xmlns:p14="http://schemas.microsoft.com/office/powerpoint/2010/main" val="182448407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2"/>
            <a:ext cx="8897256" cy="1690688"/>
          </a:xfrm>
        </p:spPr>
        <p:txBody>
          <a:bodyPr>
            <a:normAutofit/>
          </a:bodyPr>
          <a:lstStyle/>
          <a:p>
            <a:pPr algn="ctr"/>
            <a:r>
              <a:rPr lang="en-GB" sz="4000" dirty="0">
                <a:latin typeface="Cooper Black" panose="0208090404030B020404" pitchFamily="18" charset="0"/>
              </a:rPr>
              <a:t>Psalms 68:31 and the ‘Civilizing Mission’</a:t>
            </a:r>
          </a:p>
        </p:txBody>
      </p:sp>
      <p:sp>
        <p:nvSpPr>
          <p:cNvPr id="9" name="Rectangle 8"/>
          <p:cNvSpPr/>
          <p:nvPr/>
        </p:nvSpPr>
        <p:spPr>
          <a:xfrm>
            <a:off x="1" y="898212"/>
            <a:ext cx="3745880" cy="6143899"/>
          </a:xfrm>
          <a:prstGeom prst="rect">
            <a:avLst/>
          </a:prstGeom>
        </p:spPr>
        <p:txBody>
          <a:bodyPr wrap="square" lIns="360000" tIns="360000" rIns="360000" bIns="360000">
            <a:spAutoFit/>
          </a:bodyPr>
          <a:lstStyle/>
          <a:p>
            <a:r>
              <a:rPr lang="en-GB" sz="2400" dirty="0"/>
              <a:t>Used in the theology of abolitionist and educator </a:t>
            </a:r>
            <a:r>
              <a:rPr lang="en-GB" sz="2400" b="1" dirty="0"/>
              <a:t>Anthony </a:t>
            </a:r>
            <a:r>
              <a:rPr lang="en-GB" sz="2400" b="1" dirty="0" err="1"/>
              <a:t>Benezet</a:t>
            </a:r>
            <a:r>
              <a:rPr lang="en-GB" sz="2400" b="1" dirty="0"/>
              <a:t> (1713–1784)</a:t>
            </a:r>
          </a:p>
          <a:p>
            <a:pPr marL="285750" indent="-285750">
              <a:buFont typeface="Arial" panose="020B0604020202020204" pitchFamily="34" charset="0"/>
              <a:buChar char="•"/>
            </a:pPr>
            <a:r>
              <a:rPr lang="en-GB" sz="1600" dirty="0"/>
              <a:t>est. Society for the Relief of Free Negroes Unlawfully Held in Bondage, 1775</a:t>
            </a:r>
          </a:p>
          <a:p>
            <a:pPr marL="285750" indent="-285750">
              <a:buFont typeface="Arial" panose="020B0604020202020204" pitchFamily="34" charset="0"/>
              <a:buChar char="•"/>
            </a:pPr>
            <a:r>
              <a:rPr lang="en-GB" sz="1600" dirty="0"/>
              <a:t>author of:</a:t>
            </a:r>
          </a:p>
          <a:p>
            <a:pPr marL="742950" lvl="1" indent="-285750" algn="r">
              <a:buFontTx/>
              <a:buChar char="-"/>
            </a:pPr>
            <a:r>
              <a:rPr lang="en-GB" sz="1600" i="1" dirty="0"/>
              <a:t>A Caution and Warning to Great Britain and her Colonies, … a … representation of the calamitous state of the enslaved negroes in the British Dominions </a:t>
            </a:r>
            <a:r>
              <a:rPr lang="en-GB" sz="1600" dirty="0"/>
              <a:t>(1767)</a:t>
            </a:r>
          </a:p>
          <a:p>
            <a:pPr marL="742950" lvl="1" indent="-285750" algn="r">
              <a:buFontTx/>
              <a:buChar char="-"/>
            </a:pPr>
            <a:r>
              <a:rPr lang="en-GB" sz="1600" i="1" dirty="0"/>
              <a:t>Some Historical Account of Guinea, With an Inquiry into the Rise and Progress of the Slave-trade (</a:t>
            </a:r>
            <a:r>
              <a:rPr lang="en-GB" sz="1600" dirty="0"/>
              <a:t>1767)</a:t>
            </a:r>
          </a:p>
          <a:p>
            <a:pPr marL="285750" indent="-285750">
              <a:buFontTx/>
              <a:buChar char="-"/>
            </a:pPr>
            <a:endParaRPr lang="en-GB" sz="1600" dirty="0"/>
          </a:p>
        </p:txBody>
      </p:sp>
      <p:pic>
        <p:nvPicPr>
          <p:cNvPr id="10" name="Picture 9"/>
          <p:cNvPicPr>
            <a:picLocks noChangeAspect="1"/>
          </p:cNvPicPr>
          <p:nvPr/>
        </p:nvPicPr>
        <p:blipFill>
          <a:blip r:embed="rId3"/>
          <a:stretch>
            <a:fillRect/>
          </a:stretch>
        </p:blipFill>
        <p:spPr>
          <a:xfrm>
            <a:off x="3811774" y="3947099"/>
            <a:ext cx="1602055" cy="2928284"/>
          </a:xfrm>
          <a:prstGeom prst="rect">
            <a:avLst/>
          </a:prstGeom>
        </p:spPr>
      </p:pic>
      <p:pic>
        <p:nvPicPr>
          <p:cNvPr id="11" name="Picture 10"/>
          <p:cNvPicPr>
            <a:picLocks noChangeAspect="1"/>
          </p:cNvPicPr>
          <p:nvPr/>
        </p:nvPicPr>
        <p:blipFill>
          <a:blip r:embed="rId4"/>
          <a:stretch>
            <a:fillRect/>
          </a:stretch>
        </p:blipFill>
        <p:spPr>
          <a:xfrm>
            <a:off x="5873675" y="3877495"/>
            <a:ext cx="3335897" cy="3067492"/>
          </a:xfrm>
          <a:prstGeom prst="rect">
            <a:avLst/>
          </a:prstGeom>
        </p:spPr>
      </p:pic>
      <p:pic>
        <p:nvPicPr>
          <p:cNvPr id="12" name="Content Placeholder 3"/>
          <p:cNvPicPr>
            <a:picLocks noChangeAspect="1"/>
          </p:cNvPicPr>
          <p:nvPr/>
        </p:nvPicPr>
        <p:blipFill rotWithShape="1">
          <a:blip r:embed="rId5"/>
          <a:srcRect l="44251" t="36497" r="25889" b="42778"/>
          <a:stretch/>
        </p:blipFill>
        <p:spPr>
          <a:xfrm>
            <a:off x="3811774" y="1510685"/>
            <a:ext cx="4609605" cy="2459477"/>
          </a:xfrm>
          <a:prstGeom prst="rect">
            <a:avLst/>
          </a:prstGeom>
        </p:spPr>
      </p:pic>
    </p:spTree>
    <p:extLst>
      <p:ext uri="{BB962C8B-B14F-4D97-AF65-F5344CB8AC3E}">
        <p14:creationId xmlns:p14="http://schemas.microsoft.com/office/powerpoint/2010/main" val="203524843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7294" y="-1060276"/>
            <a:ext cx="7886700" cy="1325563"/>
          </a:xfrm>
        </p:spPr>
        <p:txBody>
          <a:bodyPr/>
          <a:lstStyle/>
          <a:p>
            <a:endParaRPr lang="en-GB" dirty="0"/>
          </a:p>
        </p:txBody>
      </p:sp>
      <p:sp>
        <p:nvSpPr>
          <p:cNvPr id="3" name="Content Placeholder 2"/>
          <p:cNvSpPr>
            <a:spLocks noGrp="1"/>
          </p:cNvSpPr>
          <p:nvPr>
            <p:ph idx="1"/>
          </p:nvPr>
        </p:nvSpPr>
        <p:spPr>
          <a:xfrm>
            <a:off x="293254" y="4173425"/>
            <a:ext cx="3117603" cy="4351338"/>
          </a:xfrm>
        </p:spPr>
        <p:txBody>
          <a:bodyPr>
            <a:normAutofit/>
          </a:bodyPr>
          <a:lstStyle/>
          <a:p>
            <a:pPr marL="0" indent="0">
              <a:buNone/>
            </a:pPr>
            <a:endParaRPr lang="en-GB" sz="1800" dirty="0"/>
          </a:p>
          <a:p>
            <a:pPr marL="0" indent="0">
              <a:buNone/>
            </a:pPr>
            <a:r>
              <a:rPr lang="en-GB" sz="1800" dirty="0"/>
              <a:t>See: Robbie </a:t>
            </a:r>
            <a:r>
              <a:rPr lang="en-GB" sz="1800" dirty="0" err="1"/>
              <a:t>Shilliam</a:t>
            </a:r>
            <a:r>
              <a:rPr lang="en-GB" sz="1800" dirty="0"/>
              <a:t>, ‘Intervention and Colonial-Modernity: Decolonising the Italy/Ethiopia Conflict through Psalms 68:31,’ </a:t>
            </a:r>
            <a:r>
              <a:rPr lang="en-GB" sz="1800" i="1" dirty="0"/>
              <a:t>Review of International Studies</a:t>
            </a:r>
            <a:r>
              <a:rPr lang="en-GB" sz="1800" dirty="0"/>
              <a:t>, 39:5 (2013): 1131-1147</a:t>
            </a:r>
          </a:p>
        </p:txBody>
      </p:sp>
      <p:sp>
        <p:nvSpPr>
          <p:cNvPr id="5" name="Title 1"/>
          <p:cNvSpPr txBox="1">
            <a:spLocks/>
          </p:cNvSpPr>
          <p:nvPr/>
        </p:nvSpPr>
        <p:spPr>
          <a:xfrm>
            <a:off x="0" y="2"/>
            <a:ext cx="9143999" cy="169068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latin typeface="Cooper Black" panose="0208090404030B020404" pitchFamily="18" charset="0"/>
              </a:rPr>
              <a:t>Psalms 68:31 and Pan-Africanism</a:t>
            </a:r>
          </a:p>
        </p:txBody>
      </p:sp>
      <p:pic>
        <p:nvPicPr>
          <p:cNvPr id="7" name="Picture 6"/>
          <p:cNvPicPr>
            <a:picLocks noChangeAspect="1"/>
          </p:cNvPicPr>
          <p:nvPr/>
        </p:nvPicPr>
        <p:blipFill rotWithShape="1">
          <a:blip r:embed="rId3"/>
          <a:srcRect l="4702" t="3140" r="5964" b="69584"/>
          <a:stretch/>
        </p:blipFill>
        <p:spPr>
          <a:xfrm>
            <a:off x="246743" y="1351609"/>
            <a:ext cx="5720578" cy="2743201"/>
          </a:xfrm>
          <a:prstGeom prst="rect">
            <a:avLst/>
          </a:prstGeom>
        </p:spPr>
      </p:pic>
      <p:pic>
        <p:nvPicPr>
          <p:cNvPr id="9" name="Picture 8"/>
          <p:cNvPicPr>
            <a:picLocks noChangeAspect="1"/>
          </p:cNvPicPr>
          <p:nvPr/>
        </p:nvPicPr>
        <p:blipFill>
          <a:blip r:embed="rId4"/>
          <a:stretch>
            <a:fillRect/>
          </a:stretch>
        </p:blipFill>
        <p:spPr>
          <a:xfrm>
            <a:off x="6015546" y="1343844"/>
            <a:ext cx="3188484" cy="5005250"/>
          </a:xfrm>
          <a:prstGeom prst="rect">
            <a:avLst/>
          </a:prstGeom>
        </p:spPr>
      </p:pic>
      <p:pic>
        <p:nvPicPr>
          <p:cNvPr id="10" name="Picture 9"/>
          <p:cNvPicPr>
            <a:picLocks noChangeAspect="1"/>
          </p:cNvPicPr>
          <p:nvPr/>
        </p:nvPicPr>
        <p:blipFill>
          <a:blip r:embed="rId5"/>
          <a:stretch>
            <a:fillRect/>
          </a:stretch>
        </p:blipFill>
        <p:spPr>
          <a:xfrm>
            <a:off x="3820069" y="4373511"/>
            <a:ext cx="2119880" cy="1415563"/>
          </a:xfrm>
          <a:prstGeom prst="rect">
            <a:avLst/>
          </a:prstGeom>
        </p:spPr>
      </p:pic>
    </p:spTree>
    <p:extLst>
      <p:ext uri="{BB962C8B-B14F-4D97-AF65-F5344CB8AC3E}">
        <p14:creationId xmlns:p14="http://schemas.microsoft.com/office/powerpoint/2010/main" val="287766302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rotWithShape="1">
          <a:blip r:embed="rId3"/>
          <a:srcRect l="16074" t="7272" r="16039" b="29697"/>
          <a:stretch/>
        </p:blipFill>
        <p:spPr>
          <a:xfrm>
            <a:off x="-19049" y="154876"/>
            <a:ext cx="4629152" cy="5591179"/>
          </a:xfrm>
          <a:prstGeom prst="rect">
            <a:avLst/>
          </a:prstGeom>
        </p:spPr>
      </p:pic>
      <p:sp>
        <p:nvSpPr>
          <p:cNvPr id="6" name="Rectangle 5"/>
          <p:cNvSpPr/>
          <p:nvPr/>
        </p:nvSpPr>
        <p:spPr>
          <a:xfrm>
            <a:off x="1942706" y="4757896"/>
            <a:ext cx="705642" cy="369332"/>
          </a:xfrm>
          <a:prstGeom prst="rect">
            <a:avLst/>
          </a:prstGeom>
        </p:spPr>
        <p:txBody>
          <a:bodyPr wrap="none">
            <a:spAutoFit/>
          </a:bodyPr>
          <a:lstStyle/>
          <a:p>
            <a:r>
              <a:rPr lang="en-GB" dirty="0"/>
              <a:t> 1882</a:t>
            </a:r>
          </a:p>
        </p:txBody>
      </p:sp>
      <p:pic>
        <p:nvPicPr>
          <p:cNvPr id="7" name="Picture 6"/>
          <p:cNvPicPr>
            <a:picLocks noChangeAspect="1"/>
          </p:cNvPicPr>
          <p:nvPr/>
        </p:nvPicPr>
        <p:blipFill>
          <a:blip r:embed="rId4"/>
          <a:stretch>
            <a:fillRect/>
          </a:stretch>
        </p:blipFill>
        <p:spPr>
          <a:xfrm>
            <a:off x="4990011" y="154876"/>
            <a:ext cx="3926621" cy="5667599"/>
          </a:xfrm>
          <a:prstGeom prst="rect">
            <a:avLst/>
          </a:prstGeom>
        </p:spPr>
      </p:pic>
      <p:sp>
        <p:nvSpPr>
          <p:cNvPr id="8" name="Title 1"/>
          <p:cNvSpPr txBox="1">
            <a:spLocks/>
          </p:cNvSpPr>
          <p:nvPr/>
        </p:nvSpPr>
        <p:spPr>
          <a:xfrm>
            <a:off x="0" y="5684807"/>
            <a:ext cx="5870677" cy="128669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600" dirty="0">
              <a:latin typeface="Cooper Black" panose="0208090404030B020404" pitchFamily="18" charset="0"/>
            </a:endParaRPr>
          </a:p>
        </p:txBody>
      </p:sp>
      <p:sp>
        <p:nvSpPr>
          <p:cNvPr id="9" name="Content Placeholder 2"/>
          <p:cNvSpPr txBox="1">
            <a:spLocks/>
          </p:cNvSpPr>
          <p:nvPr/>
        </p:nvSpPr>
        <p:spPr>
          <a:xfrm>
            <a:off x="4463961" y="5904774"/>
            <a:ext cx="4552952" cy="50323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rgbClr val="FF0000"/>
                </a:solidFill>
              </a:rPr>
              <a:t>1880s: Williams finds acclaim as an historian</a:t>
            </a:r>
          </a:p>
          <a:p>
            <a:endParaRPr lang="en-GB" dirty="0"/>
          </a:p>
        </p:txBody>
      </p:sp>
      <p:sp>
        <p:nvSpPr>
          <p:cNvPr id="10" name="Title 1"/>
          <p:cNvSpPr>
            <a:spLocks noGrp="1"/>
          </p:cNvSpPr>
          <p:nvPr>
            <p:ph type="title"/>
          </p:nvPr>
        </p:nvSpPr>
        <p:spPr>
          <a:xfrm>
            <a:off x="0" y="5526088"/>
            <a:ext cx="5239146" cy="1325563"/>
          </a:xfrm>
        </p:spPr>
        <p:txBody>
          <a:bodyPr>
            <a:normAutofit/>
          </a:bodyPr>
          <a:lstStyle/>
          <a:p>
            <a:r>
              <a:rPr lang="en-GB" sz="3600" dirty="0">
                <a:latin typeface="Cooper Black" panose="0208090404030B020404" pitchFamily="18" charset="0"/>
              </a:rPr>
              <a:t>Williams’ Road to Congo</a:t>
            </a:r>
          </a:p>
        </p:txBody>
      </p:sp>
    </p:spTree>
    <p:extLst>
      <p:ext uri="{BB962C8B-B14F-4D97-AF65-F5344CB8AC3E}">
        <p14:creationId xmlns:p14="http://schemas.microsoft.com/office/powerpoint/2010/main" val="225336423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6995" y="1733550"/>
            <a:ext cx="5184322" cy="1790700"/>
          </a:xfrm>
        </p:spPr>
        <p:txBody>
          <a:bodyPr>
            <a:normAutofit fontScale="90000"/>
          </a:bodyPr>
          <a:lstStyle/>
          <a:p>
            <a:pPr algn="ctr"/>
            <a:br>
              <a:rPr lang="en-GB" sz="2700" dirty="0">
                <a:latin typeface="Cooper Black" panose="0208090404030B020404" pitchFamily="18" charset="0"/>
              </a:rPr>
            </a:br>
            <a:br>
              <a:rPr lang="en-GB" sz="2700" dirty="0">
                <a:latin typeface="Cooper Black" panose="0208090404030B020404" pitchFamily="18" charset="0"/>
              </a:rPr>
            </a:br>
            <a:br>
              <a:rPr lang="en-GB" sz="2700" b="1" dirty="0">
                <a:latin typeface="Elephant" panose="02020904090505020303" pitchFamily="18" charset="0"/>
              </a:rPr>
            </a:br>
            <a:br>
              <a:rPr lang="en-GB" sz="2700" b="1" dirty="0">
                <a:latin typeface="Elephant" panose="02020904090505020303" pitchFamily="18" charset="0"/>
              </a:rPr>
            </a:br>
            <a:br>
              <a:rPr lang="en-GB" b="1" dirty="0">
                <a:latin typeface="Elephant" panose="02020904090505020303" pitchFamily="18" charset="0"/>
              </a:rPr>
            </a:br>
            <a:br>
              <a:rPr lang="en-GB" b="1" dirty="0">
                <a:latin typeface="Elephant" panose="02020904090505020303" pitchFamily="18" charset="0"/>
              </a:rPr>
            </a:br>
            <a:endParaRPr lang="en-GB" b="1" dirty="0">
              <a:latin typeface="Elephant" panose="02020904090505020303" pitchFamily="18" charset="0"/>
            </a:endParaRPr>
          </a:p>
        </p:txBody>
      </p:sp>
      <p:pic>
        <p:nvPicPr>
          <p:cNvPr id="4" name="Picture 3"/>
          <p:cNvPicPr>
            <a:picLocks noChangeAspect="1"/>
          </p:cNvPicPr>
          <p:nvPr/>
        </p:nvPicPr>
        <p:blipFill>
          <a:blip r:embed="rId3"/>
          <a:stretch>
            <a:fillRect/>
          </a:stretch>
        </p:blipFill>
        <p:spPr>
          <a:xfrm>
            <a:off x="0" y="0"/>
            <a:ext cx="3433941" cy="5143500"/>
          </a:xfrm>
          <a:prstGeom prst="rect">
            <a:avLst/>
          </a:prstGeom>
        </p:spPr>
      </p:pic>
      <p:sp>
        <p:nvSpPr>
          <p:cNvPr id="7" name="Content Placeholder 2"/>
          <p:cNvSpPr>
            <a:spLocks noGrp="1"/>
          </p:cNvSpPr>
          <p:nvPr>
            <p:ph idx="1"/>
          </p:nvPr>
        </p:nvSpPr>
        <p:spPr>
          <a:xfrm>
            <a:off x="4324349" y="1509713"/>
            <a:ext cx="4371975" cy="5815013"/>
          </a:xfrm>
        </p:spPr>
        <p:txBody>
          <a:bodyPr>
            <a:normAutofit/>
          </a:bodyPr>
          <a:lstStyle/>
          <a:p>
            <a:r>
              <a:rPr lang="en-GB" dirty="0"/>
              <a:t>1889: Williams commissioned to tour Europe and write articles for Associated Literary Press </a:t>
            </a:r>
          </a:p>
          <a:p>
            <a:pPr lvl="1">
              <a:buFontTx/>
              <a:buChar char="-"/>
            </a:pPr>
            <a:r>
              <a:rPr lang="en-GB" sz="2800" dirty="0"/>
              <a:t>Granted an informal interview with King Leopold II of the Belgians, becomes interested in colony Congo Free State</a:t>
            </a:r>
          </a:p>
          <a:p>
            <a:endParaRPr lang="en-GB" dirty="0"/>
          </a:p>
        </p:txBody>
      </p:sp>
      <p:sp>
        <p:nvSpPr>
          <p:cNvPr id="8" name="Title 1"/>
          <p:cNvSpPr txBox="1">
            <a:spLocks/>
          </p:cNvSpPr>
          <p:nvPr/>
        </p:nvSpPr>
        <p:spPr>
          <a:xfrm>
            <a:off x="3433941" y="123349"/>
            <a:ext cx="5710058" cy="147161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latin typeface="Cooper Black" panose="0208090404030B020404" pitchFamily="18" charset="0"/>
              </a:rPr>
              <a:t>Williams’ Road to Congo</a:t>
            </a:r>
          </a:p>
        </p:txBody>
      </p:sp>
      <p:sp>
        <p:nvSpPr>
          <p:cNvPr id="9" name="Rectangle 8"/>
          <p:cNvSpPr/>
          <p:nvPr/>
        </p:nvSpPr>
        <p:spPr>
          <a:xfrm>
            <a:off x="0" y="5134451"/>
            <a:ext cx="3433941" cy="1723549"/>
          </a:xfrm>
          <a:prstGeom prst="rect">
            <a:avLst/>
          </a:prstGeom>
        </p:spPr>
        <p:txBody>
          <a:bodyPr wrap="square">
            <a:spAutoFit/>
          </a:bodyPr>
          <a:lstStyle/>
          <a:p>
            <a:r>
              <a:rPr lang="en-GB" dirty="0">
                <a:latin typeface="Cooper Black" panose="0208090404030B020404" pitchFamily="18" charset="0"/>
              </a:rPr>
              <a:t>Leopold II </a:t>
            </a:r>
            <a:br>
              <a:rPr lang="en-GB" dirty="0">
                <a:latin typeface="Cooper Black" panose="0208090404030B020404" pitchFamily="18" charset="0"/>
              </a:rPr>
            </a:br>
            <a:r>
              <a:rPr lang="en-GB" dirty="0">
                <a:latin typeface="Cooper Black" panose="0208090404030B020404" pitchFamily="18" charset="0"/>
              </a:rPr>
              <a:t>King of Belgians </a:t>
            </a:r>
            <a:br>
              <a:rPr lang="en-GB" dirty="0">
                <a:latin typeface="Cooper Black" panose="0208090404030B020404" pitchFamily="18" charset="0"/>
              </a:rPr>
            </a:br>
            <a:r>
              <a:rPr lang="en-GB" sz="1600" dirty="0">
                <a:latin typeface="Cooper Black" panose="0208090404030B020404" pitchFamily="18" charset="0"/>
              </a:rPr>
              <a:t>(1835–1909; reign 1865–1909)</a:t>
            </a:r>
            <a:br>
              <a:rPr lang="en-GB" dirty="0">
                <a:latin typeface="Cooper Black" panose="0208090404030B020404" pitchFamily="18" charset="0"/>
              </a:rPr>
            </a:br>
            <a:r>
              <a:rPr lang="en-GB" dirty="0">
                <a:latin typeface="Cooper Black" panose="0208090404030B020404" pitchFamily="18" charset="0"/>
              </a:rPr>
              <a:t>Sovereign of Congo Free State, 1885–1908</a:t>
            </a:r>
          </a:p>
          <a:p>
            <a:endParaRPr lang="en-GB" dirty="0"/>
          </a:p>
        </p:txBody>
      </p:sp>
    </p:spTree>
    <p:extLst>
      <p:ext uri="{BB962C8B-B14F-4D97-AF65-F5344CB8AC3E}">
        <p14:creationId xmlns:p14="http://schemas.microsoft.com/office/powerpoint/2010/main" val="296505187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6995" y="1733550"/>
            <a:ext cx="5184322" cy="1790700"/>
          </a:xfrm>
        </p:spPr>
        <p:txBody>
          <a:bodyPr>
            <a:normAutofit fontScale="90000"/>
          </a:bodyPr>
          <a:lstStyle/>
          <a:p>
            <a:pPr algn="ctr"/>
            <a:br>
              <a:rPr lang="en-GB" sz="2700" dirty="0">
                <a:latin typeface="Cooper Black" panose="0208090404030B020404" pitchFamily="18" charset="0"/>
              </a:rPr>
            </a:br>
            <a:br>
              <a:rPr lang="en-GB" sz="2700" dirty="0">
                <a:latin typeface="Cooper Black" panose="0208090404030B020404" pitchFamily="18" charset="0"/>
              </a:rPr>
            </a:br>
            <a:br>
              <a:rPr lang="en-GB" sz="2700" b="1" dirty="0">
                <a:latin typeface="Elephant" panose="02020904090505020303" pitchFamily="18" charset="0"/>
              </a:rPr>
            </a:br>
            <a:br>
              <a:rPr lang="en-GB" sz="2700" b="1" dirty="0">
                <a:latin typeface="Elephant" panose="02020904090505020303" pitchFamily="18" charset="0"/>
              </a:rPr>
            </a:br>
            <a:br>
              <a:rPr lang="en-GB" b="1" dirty="0">
                <a:latin typeface="Elephant" panose="02020904090505020303" pitchFamily="18" charset="0"/>
              </a:rPr>
            </a:br>
            <a:br>
              <a:rPr lang="en-GB" b="1" dirty="0">
                <a:latin typeface="Elephant" panose="02020904090505020303" pitchFamily="18" charset="0"/>
              </a:rPr>
            </a:br>
            <a:endParaRPr lang="en-GB" b="1" dirty="0">
              <a:latin typeface="Elephant" panose="02020904090505020303" pitchFamily="18" charset="0"/>
            </a:endParaRPr>
          </a:p>
        </p:txBody>
      </p:sp>
      <p:pic>
        <p:nvPicPr>
          <p:cNvPr id="4" name="Picture 3"/>
          <p:cNvPicPr>
            <a:picLocks noChangeAspect="1"/>
          </p:cNvPicPr>
          <p:nvPr/>
        </p:nvPicPr>
        <p:blipFill>
          <a:blip r:embed="rId3"/>
          <a:stretch>
            <a:fillRect/>
          </a:stretch>
        </p:blipFill>
        <p:spPr>
          <a:xfrm>
            <a:off x="0" y="0"/>
            <a:ext cx="3433941" cy="5143500"/>
          </a:xfrm>
          <a:prstGeom prst="rect">
            <a:avLst/>
          </a:prstGeom>
        </p:spPr>
      </p:pic>
      <p:sp>
        <p:nvSpPr>
          <p:cNvPr id="7" name="Content Placeholder 2"/>
          <p:cNvSpPr>
            <a:spLocks noGrp="1"/>
          </p:cNvSpPr>
          <p:nvPr>
            <p:ph idx="1"/>
          </p:nvPr>
        </p:nvSpPr>
        <p:spPr>
          <a:xfrm>
            <a:off x="3726995" y="400051"/>
            <a:ext cx="4969329" cy="6924676"/>
          </a:xfrm>
        </p:spPr>
        <p:txBody>
          <a:bodyPr>
            <a:normAutofit/>
          </a:bodyPr>
          <a:lstStyle/>
          <a:p>
            <a:pPr marL="0" indent="0" algn="just">
              <a:buNone/>
            </a:pPr>
            <a:r>
              <a:rPr lang="en-GB" dirty="0"/>
              <a:t>Williams on Leopold 1889: “one of the noblest sovereigns in the world; an emperor whose highest ambition is to serve the cause of Christian civilization, and to promote the best interests of his subjects, ruling in wisdom, mercy, and justice.”</a:t>
            </a:r>
          </a:p>
          <a:p>
            <a:pPr algn="r">
              <a:buFontTx/>
              <a:buChar char="-"/>
            </a:pPr>
            <a:r>
              <a:rPr lang="en-GB" sz="1600" dirty="0"/>
              <a:t>Williams cited by Adam </a:t>
            </a:r>
            <a:r>
              <a:rPr lang="en-GB" sz="1600" dirty="0" err="1"/>
              <a:t>Hochschild</a:t>
            </a:r>
            <a:r>
              <a:rPr lang="en-GB" sz="1600" dirty="0"/>
              <a:t>, </a:t>
            </a:r>
            <a:r>
              <a:rPr lang="en-GB" sz="1600" i="1" dirty="0"/>
              <a:t>King Leopold’s Ghost: A Story of Greed, Terror and Heroism in Colonial Africa </a:t>
            </a:r>
            <a:r>
              <a:rPr lang="en-GB" sz="1600" dirty="0"/>
              <a:t>(London: Pan Books, 2012 [1999]), p. 106.</a:t>
            </a:r>
          </a:p>
          <a:p>
            <a:pPr algn="r">
              <a:buFontTx/>
              <a:buChar char="-"/>
            </a:pPr>
            <a:endParaRPr lang="en-GB" sz="1600" dirty="0"/>
          </a:p>
          <a:p>
            <a:r>
              <a:rPr lang="en-GB" dirty="0"/>
              <a:t>1890: Williams travels to Africa and visits Transvaal, Zanzibar, Egypt. Spends six months is Congo Free State </a:t>
            </a:r>
          </a:p>
          <a:p>
            <a:endParaRPr lang="en-GB" dirty="0"/>
          </a:p>
        </p:txBody>
      </p:sp>
      <p:sp>
        <p:nvSpPr>
          <p:cNvPr id="9" name="Rectangle 8"/>
          <p:cNvSpPr/>
          <p:nvPr/>
        </p:nvSpPr>
        <p:spPr>
          <a:xfrm>
            <a:off x="0" y="5134451"/>
            <a:ext cx="3433941" cy="1723549"/>
          </a:xfrm>
          <a:prstGeom prst="rect">
            <a:avLst/>
          </a:prstGeom>
        </p:spPr>
        <p:txBody>
          <a:bodyPr wrap="square">
            <a:spAutoFit/>
          </a:bodyPr>
          <a:lstStyle/>
          <a:p>
            <a:r>
              <a:rPr lang="en-GB" dirty="0">
                <a:latin typeface="Cooper Black" panose="0208090404030B020404" pitchFamily="18" charset="0"/>
              </a:rPr>
              <a:t>Leopold II </a:t>
            </a:r>
            <a:br>
              <a:rPr lang="en-GB" dirty="0">
                <a:latin typeface="Cooper Black" panose="0208090404030B020404" pitchFamily="18" charset="0"/>
              </a:rPr>
            </a:br>
            <a:r>
              <a:rPr lang="en-GB" dirty="0">
                <a:latin typeface="Cooper Black" panose="0208090404030B020404" pitchFamily="18" charset="0"/>
              </a:rPr>
              <a:t>King of Belgians </a:t>
            </a:r>
            <a:br>
              <a:rPr lang="en-GB" dirty="0">
                <a:latin typeface="Cooper Black" panose="0208090404030B020404" pitchFamily="18" charset="0"/>
              </a:rPr>
            </a:br>
            <a:r>
              <a:rPr lang="en-GB" sz="1600" dirty="0">
                <a:latin typeface="Cooper Black" panose="0208090404030B020404" pitchFamily="18" charset="0"/>
              </a:rPr>
              <a:t>(1835–1909; reign 1865–1909)</a:t>
            </a:r>
            <a:br>
              <a:rPr lang="en-GB" dirty="0">
                <a:latin typeface="Cooper Black" panose="0208090404030B020404" pitchFamily="18" charset="0"/>
              </a:rPr>
            </a:br>
            <a:r>
              <a:rPr lang="en-GB" dirty="0">
                <a:latin typeface="Cooper Black" panose="0208090404030B020404" pitchFamily="18" charset="0"/>
              </a:rPr>
              <a:t>Sovereign of Congo Free State, 1885–1908</a:t>
            </a:r>
          </a:p>
          <a:p>
            <a:endParaRPr lang="en-GB" dirty="0"/>
          </a:p>
        </p:txBody>
      </p:sp>
    </p:spTree>
    <p:extLst>
      <p:ext uri="{BB962C8B-B14F-4D97-AF65-F5344CB8AC3E}">
        <p14:creationId xmlns:p14="http://schemas.microsoft.com/office/powerpoint/2010/main" val="45245331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601" y="204108"/>
            <a:ext cx="8522723" cy="994172"/>
          </a:xfrm>
        </p:spPr>
        <p:txBody>
          <a:bodyPr/>
          <a:lstStyle/>
          <a:p>
            <a:r>
              <a:rPr lang="en-GB" dirty="0">
                <a:latin typeface="Cooper Black" panose="0208090404030B020404" pitchFamily="18" charset="0"/>
              </a:rPr>
              <a:t>Congo Free State</a:t>
            </a:r>
          </a:p>
        </p:txBody>
      </p:sp>
      <p:pic>
        <p:nvPicPr>
          <p:cNvPr id="4" name="Content Placeholder 3"/>
          <p:cNvPicPr>
            <a:picLocks noGrp="1" noChangeAspect="1"/>
          </p:cNvPicPr>
          <p:nvPr>
            <p:ph idx="1"/>
          </p:nvPr>
        </p:nvPicPr>
        <p:blipFill>
          <a:blip r:embed="rId3"/>
          <a:stretch>
            <a:fillRect/>
          </a:stretch>
        </p:blipFill>
        <p:spPr>
          <a:xfrm>
            <a:off x="0" y="1155342"/>
            <a:ext cx="4468761" cy="4365422"/>
          </a:xfrm>
          <a:prstGeom prst="rect">
            <a:avLst/>
          </a:prstGeom>
        </p:spPr>
      </p:pic>
      <p:pic>
        <p:nvPicPr>
          <p:cNvPr id="5" name="Picture 4"/>
          <p:cNvPicPr>
            <a:picLocks noChangeAspect="1"/>
          </p:cNvPicPr>
          <p:nvPr/>
        </p:nvPicPr>
        <p:blipFill>
          <a:blip r:embed="rId4"/>
          <a:stretch>
            <a:fillRect/>
          </a:stretch>
        </p:blipFill>
        <p:spPr>
          <a:xfrm>
            <a:off x="6393426" y="3991195"/>
            <a:ext cx="2750574" cy="2750574"/>
          </a:xfrm>
          <a:prstGeom prst="rect">
            <a:avLst/>
          </a:prstGeom>
        </p:spPr>
      </p:pic>
      <p:pic>
        <p:nvPicPr>
          <p:cNvPr id="6" name="Picture 5"/>
          <p:cNvPicPr>
            <a:picLocks noChangeAspect="1"/>
          </p:cNvPicPr>
          <p:nvPr/>
        </p:nvPicPr>
        <p:blipFill>
          <a:blip r:embed="rId5"/>
          <a:stretch>
            <a:fillRect/>
          </a:stretch>
        </p:blipFill>
        <p:spPr>
          <a:xfrm>
            <a:off x="5464047" y="857250"/>
            <a:ext cx="3679953" cy="2480803"/>
          </a:xfrm>
          <a:prstGeom prst="rect">
            <a:avLst/>
          </a:prstGeom>
        </p:spPr>
      </p:pic>
      <p:pic>
        <p:nvPicPr>
          <p:cNvPr id="7" name="Picture 6"/>
          <p:cNvPicPr>
            <a:picLocks noChangeAspect="1"/>
          </p:cNvPicPr>
          <p:nvPr/>
        </p:nvPicPr>
        <p:blipFill>
          <a:blip r:embed="rId6"/>
          <a:stretch>
            <a:fillRect/>
          </a:stretch>
        </p:blipFill>
        <p:spPr>
          <a:xfrm>
            <a:off x="3830779" y="4196377"/>
            <a:ext cx="2271251" cy="2661623"/>
          </a:xfrm>
          <a:prstGeom prst="rect">
            <a:avLst/>
          </a:prstGeom>
        </p:spPr>
      </p:pic>
    </p:spTree>
    <p:extLst>
      <p:ext uri="{BB962C8B-B14F-4D97-AF65-F5344CB8AC3E}">
        <p14:creationId xmlns:p14="http://schemas.microsoft.com/office/powerpoint/2010/main" val="20385013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ooper Black" panose="0208090404030B020404" pitchFamily="18" charset="0"/>
              </a:rPr>
              <a:t>Ivory Trade</a:t>
            </a:r>
          </a:p>
        </p:txBody>
      </p:sp>
      <p:sp>
        <p:nvSpPr>
          <p:cNvPr id="3" name="Content Placeholder 2"/>
          <p:cNvSpPr>
            <a:spLocks noGrp="1"/>
          </p:cNvSpPr>
          <p:nvPr>
            <p:ph idx="1"/>
          </p:nvPr>
        </p:nvSpPr>
        <p:spPr/>
        <p:txBody>
          <a:bodyPr/>
          <a:lstStyle/>
          <a:p>
            <a:endParaRPr lang="en-GB" dirty="0"/>
          </a:p>
        </p:txBody>
      </p:sp>
      <p:pic>
        <p:nvPicPr>
          <p:cNvPr id="5" name="Picture 4"/>
          <p:cNvPicPr>
            <a:picLocks noChangeAspect="1"/>
          </p:cNvPicPr>
          <p:nvPr/>
        </p:nvPicPr>
        <p:blipFill>
          <a:blip r:embed="rId3"/>
          <a:stretch>
            <a:fillRect/>
          </a:stretch>
        </p:blipFill>
        <p:spPr>
          <a:xfrm>
            <a:off x="4822723" y="150908"/>
            <a:ext cx="4550339" cy="3841786"/>
          </a:xfrm>
          <a:prstGeom prst="rect">
            <a:avLst/>
          </a:prstGeom>
        </p:spPr>
      </p:pic>
      <p:pic>
        <p:nvPicPr>
          <p:cNvPr id="6" name="Picture 5"/>
          <p:cNvPicPr>
            <a:picLocks noChangeAspect="1"/>
          </p:cNvPicPr>
          <p:nvPr/>
        </p:nvPicPr>
        <p:blipFill>
          <a:blip r:embed="rId4"/>
          <a:stretch>
            <a:fillRect/>
          </a:stretch>
        </p:blipFill>
        <p:spPr>
          <a:xfrm>
            <a:off x="0" y="1825625"/>
            <a:ext cx="4971542" cy="3256360"/>
          </a:xfrm>
          <a:prstGeom prst="rect">
            <a:avLst/>
          </a:prstGeom>
        </p:spPr>
      </p:pic>
    </p:spTree>
    <p:extLst>
      <p:ext uri="{BB962C8B-B14F-4D97-AF65-F5344CB8AC3E}">
        <p14:creationId xmlns:p14="http://schemas.microsoft.com/office/powerpoint/2010/main" val="135231517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796" y="3458088"/>
            <a:ext cx="2772204" cy="2061509"/>
          </a:xfrm>
        </p:spPr>
        <p:txBody>
          <a:bodyPr/>
          <a:lstStyle/>
          <a:p>
            <a:r>
              <a:rPr lang="en-GB" dirty="0">
                <a:latin typeface="Cooper Black" panose="0208090404030B020404" pitchFamily="18" charset="0"/>
              </a:rPr>
              <a:t>Rubber and Palm Oil</a:t>
            </a:r>
          </a:p>
        </p:txBody>
      </p:sp>
      <p:pic>
        <p:nvPicPr>
          <p:cNvPr id="7" name="Picture 6"/>
          <p:cNvPicPr>
            <a:picLocks noChangeAspect="1"/>
          </p:cNvPicPr>
          <p:nvPr/>
        </p:nvPicPr>
        <p:blipFill>
          <a:blip r:embed="rId3"/>
          <a:stretch>
            <a:fillRect/>
          </a:stretch>
        </p:blipFill>
        <p:spPr>
          <a:xfrm>
            <a:off x="3647646" y="3458088"/>
            <a:ext cx="4853268" cy="3218483"/>
          </a:xfrm>
          <a:prstGeom prst="rect">
            <a:avLst/>
          </a:prstGeom>
        </p:spPr>
      </p:pic>
      <p:pic>
        <p:nvPicPr>
          <p:cNvPr id="9" name="Content Placeholder 3"/>
          <p:cNvPicPr>
            <a:picLocks noChangeAspect="1"/>
          </p:cNvPicPr>
          <p:nvPr/>
        </p:nvPicPr>
        <p:blipFill>
          <a:blip r:embed="rId4"/>
          <a:stretch>
            <a:fillRect/>
          </a:stretch>
        </p:blipFill>
        <p:spPr>
          <a:xfrm>
            <a:off x="275796" y="76386"/>
            <a:ext cx="4514850" cy="2378869"/>
          </a:xfrm>
          <a:prstGeom prst="rect">
            <a:avLst/>
          </a:prstGeom>
        </p:spPr>
      </p:pic>
      <p:pic>
        <p:nvPicPr>
          <p:cNvPr id="3" name="Picture 2"/>
          <p:cNvPicPr>
            <a:picLocks noChangeAspect="1"/>
          </p:cNvPicPr>
          <p:nvPr/>
        </p:nvPicPr>
        <p:blipFill>
          <a:blip r:embed="rId5"/>
          <a:stretch>
            <a:fillRect/>
          </a:stretch>
        </p:blipFill>
        <p:spPr>
          <a:xfrm>
            <a:off x="5334000" y="299130"/>
            <a:ext cx="3810000" cy="2486025"/>
          </a:xfrm>
          <a:prstGeom prst="rect">
            <a:avLst/>
          </a:prstGeom>
        </p:spPr>
      </p:pic>
    </p:spTree>
    <p:extLst>
      <p:ext uri="{BB962C8B-B14F-4D97-AF65-F5344CB8AC3E}">
        <p14:creationId xmlns:p14="http://schemas.microsoft.com/office/powerpoint/2010/main" val="48998494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31094"/>
            <a:ext cx="3290207" cy="1437935"/>
          </a:xfrm>
        </p:spPr>
        <p:txBody>
          <a:bodyPr>
            <a:normAutofit fontScale="90000"/>
          </a:bodyPr>
          <a:lstStyle/>
          <a:p>
            <a:r>
              <a:rPr lang="en-GB" b="1" dirty="0">
                <a:latin typeface="Cooper Black" panose="0208090404030B020404" pitchFamily="18" charset="0"/>
              </a:rPr>
              <a:t>Radium and </a:t>
            </a:r>
            <a:br>
              <a:rPr lang="en-GB" b="1" dirty="0">
                <a:latin typeface="Cooper Black" panose="0208090404030B020404" pitchFamily="18" charset="0"/>
              </a:rPr>
            </a:br>
            <a:r>
              <a:rPr lang="en-GB" b="1" dirty="0">
                <a:latin typeface="Cooper Black" panose="0208090404030B020404" pitchFamily="18" charset="0"/>
              </a:rPr>
              <a:t>Uranium</a:t>
            </a:r>
          </a:p>
        </p:txBody>
      </p:sp>
      <p:pic>
        <p:nvPicPr>
          <p:cNvPr id="4" name="Content Placeholder 3"/>
          <p:cNvPicPr>
            <a:picLocks noGrp="1" noChangeAspect="1"/>
          </p:cNvPicPr>
          <p:nvPr>
            <p:ph idx="1"/>
          </p:nvPr>
        </p:nvPicPr>
        <p:blipFill>
          <a:blip r:embed="rId3"/>
          <a:stretch>
            <a:fillRect/>
          </a:stretch>
        </p:blipFill>
        <p:spPr>
          <a:xfrm>
            <a:off x="4327285" y="350456"/>
            <a:ext cx="4702202" cy="3263504"/>
          </a:xfrm>
          <a:prstGeom prst="rect">
            <a:avLst/>
          </a:prstGeom>
        </p:spPr>
      </p:pic>
      <p:pic>
        <p:nvPicPr>
          <p:cNvPr id="5" name="Picture 4"/>
          <p:cNvPicPr>
            <a:picLocks noChangeAspect="1"/>
          </p:cNvPicPr>
          <p:nvPr/>
        </p:nvPicPr>
        <p:blipFill>
          <a:blip r:embed="rId4"/>
          <a:stretch>
            <a:fillRect/>
          </a:stretch>
        </p:blipFill>
        <p:spPr>
          <a:xfrm>
            <a:off x="130628" y="3463919"/>
            <a:ext cx="4286250" cy="2836069"/>
          </a:xfrm>
          <a:prstGeom prst="rect">
            <a:avLst/>
          </a:prstGeom>
        </p:spPr>
      </p:pic>
      <p:sp>
        <p:nvSpPr>
          <p:cNvPr id="6" name="Rectangle 5"/>
          <p:cNvSpPr/>
          <p:nvPr/>
        </p:nvSpPr>
        <p:spPr>
          <a:xfrm>
            <a:off x="5476493" y="4731913"/>
            <a:ext cx="3154197" cy="300082"/>
          </a:xfrm>
          <a:prstGeom prst="rect">
            <a:avLst/>
          </a:prstGeom>
        </p:spPr>
        <p:txBody>
          <a:bodyPr wrap="none">
            <a:spAutoFit/>
          </a:bodyPr>
          <a:lstStyle/>
          <a:p>
            <a:r>
              <a:rPr lang="en-GB" sz="1350" dirty="0" err="1"/>
              <a:t>Shinkolobwe</a:t>
            </a:r>
            <a:r>
              <a:rPr lang="en-GB" sz="1350" dirty="0"/>
              <a:t> radium/</a:t>
            </a:r>
            <a:r>
              <a:rPr lang="en-GB" sz="1350" dirty="0" err="1"/>
              <a:t>uranuam</a:t>
            </a:r>
            <a:r>
              <a:rPr lang="en-GB" sz="1350" dirty="0"/>
              <a:t> mine, 1922</a:t>
            </a:r>
          </a:p>
        </p:txBody>
      </p:sp>
    </p:spTree>
    <p:extLst>
      <p:ext uri="{BB962C8B-B14F-4D97-AF65-F5344CB8AC3E}">
        <p14:creationId xmlns:p14="http://schemas.microsoft.com/office/powerpoint/2010/main" val="415489957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Accused Europeans – and Henry Morton Stanley (1841–1904) in particular – of tricking Congo chiefs to hand over land to Leopold “… territory to which your Majesty has no more legal claim, than I have to be Commander-in-Chief of the Belgian army.</a:t>
            </a:r>
          </a:p>
          <a:p>
            <a:endParaRPr lang="en-GB" dirty="0"/>
          </a:p>
          <a:p>
            <a:r>
              <a:rPr lang="en-GB" dirty="0"/>
              <a:t>Leopold had set up “piratical, buccaneering” trading posts to “compel the natives to furnish them with fish, goats, fowls, and vegetables at the mouths of their muskets.”</a:t>
            </a:r>
          </a:p>
        </p:txBody>
      </p:sp>
      <p:sp>
        <p:nvSpPr>
          <p:cNvPr id="4" name="Title 1"/>
          <p:cNvSpPr>
            <a:spLocks noGrp="1"/>
          </p:cNvSpPr>
          <p:nvPr>
            <p:ph type="title"/>
          </p:nvPr>
        </p:nvSpPr>
        <p:spPr>
          <a:xfrm>
            <a:off x="628650" y="348344"/>
            <a:ext cx="7886700" cy="1342346"/>
          </a:xfrm>
        </p:spPr>
        <p:txBody>
          <a:bodyPr/>
          <a:lstStyle/>
          <a:p>
            <a:pPr algn="ctr"/>
            <a:r>
              <a:rPr lang="en-GB" dirty="0">
                <a:latin typeface="Cooper Black" panose="0208090404030B020404" pitchFamily="18" charset="0"/>
              </a:rPr>
              <a:t>Williams’ Open Letter to Leopold II, 1890</a:t>
            </a:r>
          </a:p>
        </p:txBody>
      </p:sp>
    </p:spTree>
    <p:extLst>
      <p:ext uri="{BB962C8B-B14F-4D97-AF65-F5344CB8AC3E}">
        <p14:creationId xmlns:p14="http://schemas.microsoft.com/office/powerpoint/2010/main" val="136595898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3999" cy="1475711"/>
          </a:xfrm>
        </p:spPr>
        <p:txBody>
          <a:bodyPr>
            <a:normAutofit/>
          </a:bodyPr>
          <a:lstStyle/>
          <a:p>
            <a:pPr algn="ctr"/>
            <a:r>
              <a:rPr lang="en-GB" sz="4000" b="1" dirty="0">
                <a:latin typeface="Cooper Black" panose="0208090404030B020404" pitchFamily="18" charset="0"/>
              </a:rPr>
              <a:t>Stanley’s 1</a:t>
            </a:r>
            <a:r>
              <a:rPr lang="en-GB" sz="4000" b="1" baseline="30000" dirty="0">
                <a:latin typeface="Cooper Black" panose="0208090404030B020404" pitchFamily="18" charset="0"/>
              </a:rPr>
              <a:t>st</a:t>
            </a:r>
            <a:r>
              <a:rPr lang="en-GB" sz="4000" b="1" dirty="0">
                <a:latin typeface="Cooper Black" panose="0208090404030B020404" pitchFamily="18" charset="0"/>
              </a:rPr>
              <a:t> Expedition, 1871-1872 </a:t>
            </a:r>
            <a:br>
              <a:rPr lang="en-GB" b="1" dirty="0">
                <a:latin typeface="Cooper Black" panose="0208090404030B020404" pitchFamily="18" charset="0"/>
              </a:rPr>
            </a:br>
            <a:endParaRPr lang="en-GB" b="1" dirty="0">
              <a:latin typeface="Cooper Black" panose="0208090404030B020404" pitchFamily="18" charset="0"/>
            </a:endParaRPr>
          </a:p>
        </p:txBody>
      </p:sp>
      <p:pic>
        <p:nvPicPr>
          <p:cNvPr id="4" name="Picture 3"/>
          <p:cNvPicPr>
            <a:picLocks noChangeAspect="1"/>
          </p:cNvPicPr>
          <p:nvPr/>
        </p:nvPicPr>
        <p:blipFill>
          <a:blip r:embed="rId3"/>
          <a:stretch>
            <a:fillRect/>
          </a:stretch>
        </p:blipFill>
        <p:spPr>
          <a:xfrm>
            <a:off x="2524563" y="857250"/>
            <a:ext cx="6619438" cy="4810125"/>
          </a:xfrm>
          <a:prstGeom prst="rect">
            <a:avLst/>
          </a:prstGeom>
        </p:spPr>
      </p:pic>
      <p:pic>
        <p:nvPicPr>
          <p:cNvPr id="5" name="Picture 4"/>
          <p:cNvPicPr>
            <a:picLocks noChangeAspect="1"/>
          </p:cNvPicPr>
          <p:nvPr/>
        </p:nvPicPr>
        <p:blipFill>
          <a:blip r:embed="rId4"/>
          <a:stretch>
            <a:fillRect/>
          </a:stretch>
        </p:blipFill>
        <p:spPr>
          <a:xfrm>
            <a:off x="1" y="857250"/>
            <a:ext cx="2908394" cy="2943225"/>
          </a:xfrm>
          <a:prstGeom prst="rect">
            <a:avLst/>
          </a:prstGeom>
        </p:spPr>
      </p:pic>
      <p:sp>
        <p:nvSpPr>
          <p:cNvPr id="6" name="Rectangle 5"/>
          <p:cNvSpPr/>
          <p:nvPr/>
        </p:nvSpPr>
        <p:spPr>
          <a:xfrm>
            <a:off x="2891985" y="927386"/>
            <a:ext cx="1129206" cy="923330"/>
          </a:xfrm>
          <a:prstGeom prst="rect">
            <a:avLst/>
          </a:prstGeom>
          <a:solidFill>
            <a:schemeClr val="bg1"/>
          </a:solidFill>
        </p:spPr>
        <p:txBody>
          <a:bodyPr wrap="square">
            <a:spAutoFit/>
          </a:bodyPr>
          <a:lstStyle/>
          <a:p>
            <a:r>
              <a:rPr lang="en-GB" sz="1350" i="1" dirty="0">
                <a:solidFill>
                  <a:srgbClr val="000000"/>
                </a:solidFill>
                <a:latin typeface="Georgia" panose="02040502050405020303" pitchFamily="18" charset="0"/>
              </a:rPr>
              <a:t>The New York Herald</a:t>
            </a:r>
            <a:r>
              <a:rPr lang="en-GB" sz="1350" dirty="0">
                <a:solidFill>
                  <a:srgbClr val="000000"/>
                </a:solidFill>
                <a:latin typeface="Georgia" panose="02040502050405020303" pitchFamily="18" charset="0"/>
              </a:rPr>
              <a:t>, 2 July 1872.</a:t>
            </a:r>
            <a:endParaRPr lang="en-GB" sz="1350" dirty="0"/>
          </a:p>
        </p:txBody>
      </p:sp>
      <p:pic>
        <p:nvPicPr>
          <p:cNvPr id="7" name="Picture 6"/>
          <p:cNvPicPr>
            <a:picLocks noChangeAspect="1"/>
          </p:cNvPicPr>
          <p:nvPr/>
        </p:nvPicPr>
        <p:blipFill>
          <a:blip r:embed="rId5"/>
          <a:stretch>
            <a:fillRect/>
          </a:stretch>
        </p:blipFill>
        <p:spPr>
          <a:xfrm>
            <a:off x="399398" y="3637190"/>
            <a:ext cx="2508996" cy="2508996"/>
          </a:xfrm>
          <a:prstGeom prst="rect">
            <a:avLst/>
          </a:prstGeom>
        </p:spPr>
      </p:pic>
      <p:sp>
        <p:nvSpPr>
          <p:cNvPr id="9" name="Content Placeholder 8"/>
          <p:cNvSpPr>
            <a:spLocks noGrp="1"/>
          </p:cNvSpPr>
          <p:nvPr>
            <p:ph idx="1"/>
          </p:nvPr>
        </p:nvSpPr>
        <p:spPr/>
        <p:txBody>
          <a:bodyPr/>
          <a:lstStyle/>
          <a:p>
            <a:endParaRPr lang="en-GB" dirty="0"/>
          </a:p>
        </p:txBody>
      </p:sp>
      <p:pic>
        <p:nvPicPr>
          <p:cNvPr id="10" name="Picture 9"/>
          <p:cNvPicPr>
            <a:picLocks noChangeAspect="1"/>
          </p:cNvPicPr>
          <p:nvPr/>
        </p:nvPicPr>
        <p:blipFill>
          <a:blip r:embed="rId6"/>
          <a:stretch>
            <a:fillRect/>
          </a:stretch>
        </p:blipFill>
        <p:spPr>
          <a:xfrm>
            <a:off x="6124575" y="3591533"/>
            <a:ext cx="3019424" cy="3266467"/>
          </a:xfrm>
          <a:prstGeom prst="rect">
            <a:avLst/>
          </a:prstGeom>
        </p:spPr>
      </p:pic>
    </p:spTree>
    <p:extLst>
      <p:ext uri="{BB962C8B-B14F-4D97-AF65-F5344CB8AC3E}">
        <p14:creationId xmlns:p14="http://schemas.microsoft.com/office/powerpoint/2010/main" val="302719899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3"/>
          <a:stretch>
            <a:fillRect/>
          </a:stretch>
        </p:blipFill>
        <p:spPr>
          <a:xfrm>
            <a:off x="4942531" y="0"/>
            <a:ext cx="4201469" cy="5195816"/>
          </a:xfrm>
          <a:prstGeom prst="rect">
            <a:avLst/>
          </a:prstGeom>
        </p:spPr>
      </p:pic>
      <p:pic>
        <p:nvPicPr>
          <p:cNvPr id="3" name="Picture 2"/>
          <p:cNvPicPr>
            <a:picLocks noChangeAspect="1"/>
          </p:cNvPicPr>
          <p:nvPr/>
        </p:nvPicPr>
        <p:blipFill>
          <a:blip r:embed="rId4"/>
          <a:stretch>
            <a:fillRect/>
          </a:stretch>
        </p:blipFill>
        <p:spPr>
          <a:xfrm>
            <a:off x="0" y="0"/>
            <a:ext cx="4797263" cy="6572250"/>
          </a:xfrm>
          <a:prstGeom prst="rect">
            <a:avLst/>
          </a:prstGeom>
        </p:spPr>
      </p:pic>
      <p:sp>
        <p:nvSpPr>
          <p:cNvPr id="4" name="Rectangle 3"/>
          <p:cNvSpPr/>
          <p:nvPr/>
        </p:nvSpPr>
        <p:spPr>
          <a:xfrm>
            <a:off x="3556815" y="365126"/>
            <a:ext cx="1071391" cy="2031325"/>
          </a:xfrm>
          <a:prstGeom prst="rect">
            <a:avLst/>
          </a:prstGeom>
        </p:spPr>
        <p:txBody>
          <a:bodyPr wrap="square">
            <a:spAutoFit/>
          </a:bodyPr>
          <a:lstStyle/>
          <a:p>
            <a:r>
              <a:rPr lang="en-GB" dirty="0"/>
              <a:t>Stanley and </a:t>
            </a:r>
            <a:r>
              <a:rPr lang="en-GB" dirty="0" err="1"/>
              <a:t>Ndugu</a:t>
            </a:r>
            <a:r>
              <a:rPr lang="en-GB" dirty="0"/>
              <a:t> </a:t>
            </a:r>
            <a:r>
              <a:rPr lang="en-GB" dirty="0" err="1"/>
              <a:t>M’Hali</a:t>
            </a:r>
            <a:r>
              <a:rPr lang="en-GB" dirty="0"/>
              <a:t> or </a:t>
            </a:r>
            <a:r>
              <a:rPr lang="en-GB" dirty="0" err="1"/>
              <a:t>Kalulu</a:t>
            </a:r>
            <a:r>
              <a:rPr lang="en-GB" dirty="0"/>
              <a:t> (c. 1865–1877)</a:t>
            </a:r>
          </a:p>
        </p:txBody>
      </p:sp>
      <p:sp>
        <p:nvSpPr>
          <p:cNvPr id="7" name="Rectangle 6"/>
          <p:cNvSpPr/>
          <p:nvPr/>
        </p:nvSpPr>
        <p:spPr>
          <a:xfrm>
            <a:off x="4797263" y="3385000"/>
            <a:ext cx="4346737" cy="3293209"/>
          </a:xfrm>
          <a:prstGeom prst="rect">
            <a:avLst/>
          </a:prstGeom>
          <a:solidFill>
            <a:schemeClr val="accent2">
              <a:lumMod val="20000"/>
              <a:lumOff val="80000"/>
              <a:alpha val="34000"/>
            </a:schemeClr>
          </a:solidFill>
        </p:spPr>
        <p:txBody>
          <a:bodyPr wrap="square">
            <a:spAutoFit/>
          </a:bodyPr>
          <a:lstStyle/>
          <a:p>
            <a:r>
              <a:rPr lang="en-GB" sz="3600" dirty="0">
                <a:latin typeface="Cooper Black" panose="0208090404030B020404" pitchFamily="18" charset="0"/>
              </a:rPr>
              <a:t>Stanley’s 2nd Expedition, 1874–1877</a:t>
            </a:r>
          </a:p>
          <a:p>
            <a:pPr marL="214313" indent="-214313">
              <a:buFont typeface="Arial" panose="020B0604020202020204" pitchFamily="34" charset="0"/>
              <a:buChar char="•"/>
            </a:pPr>
            <a:r>
              <a:rPr lang="en-GB" sz="2000" dirty="0"/>
              <a:t>Maps central African Lakes and navigates Congo River</a:t>
            </a:r>
          </a:p>
          <a:p>
            <a:pPr marL="214313" indent="-214313">
              <a:buFont typeface="Arial" panose="020B0604020202020204" pitchFamily="34" charset="0"/>
              <a:buChar char="•"/>
            </a:pPr>
            <a:r>
              <a:rPr lang="en-GB" sz="2000" dirty="0"/>
              <a:t>Identifies source of the Nile </a:t>
            </a:r>
          </a:p>
          <a:p>
            <a:pPr marL="214313" indent="-214313">
              <a:buFont typeface="Arial" panose="020B0604020202020204" pitchFamily="34" charset="0"/>
              <a:buChar char="•"/>
            </a:pPr>
            <a:r>
              <a:rPr lang="en-GB" sz="2000" dirty="0"/>
              <a:t>Success leads Leopold to appoint him his special agent in Africa</a:t>
            </a:r>
          </a:p>
        </p:txBody>
      </p:sp>
    </p:spTree>
    <p:extLst>
      <p:ext uri="{BB962C8B-B14F-4D97-AF65-F5344CB8AC3E}">
        <p14:creationId xmlns:p14="http://schemas.microsoft.com/office/powerpoint/2010/main" val="151667597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rotWithShape="1">
          <a:blip r:embed="rId3"/>
          <a:srcRect l="12017" t="37552" r="14502" b="26779"/>
          <a:stretch/>
        </p:blipFill>
        <p:spPr>
          <a:xfrm>
            <a:off x="-57150" y="2"/>
            <a:ext cx="5007728" cy="3478734"/>
          </a:xfrm>
          <a:prstGeom prst="rect">
            <a:avLst/>
          </a:prstGeom>
        </p:spPr>
      </p:pic>
      <p:pic>
        <p:nvPicPr>
          <p:cNvPr id="6" name="Picture 5"/>
          <p:cNvPicPr>
            <a:picLocks noChangeAspect="1"/>
          </p:cNvPicPr>
          <p:nvPr/>
        </p:nvPicPr>
        <p:blipFill rotWithShape="1">
          <a:blip r:embed="rId4"/>
          <a:srcRect l="14201" t="77246" r="13698" b="10071"/>
          <a:stretch/>
        </p:blipFill>
        <p:spPr>
          <a:xfrm>
            <a:off x="1498697" y="4895593"/>
            <a:ext cx="7645303" cy="1924692"/>
          </a:xfrm>
          <a:prstGeom prst="rect">
            <a:avLst/>
          </a:prstGeom>
        </p:spPr>
      </p:pic>
      <p:pic>
        <p:nvPicPr>
          <p:cNvPr id="7" name="Picture 6"/>
          <p:cNvPicPr>
            <a:picLocks noChangeAspect="1"/>
          </p:cNvPicPr>
          <p:nvPr/>
        </p:nvPicPr>
        <p:blipFill rotWithShape="1">
          <a:blip r:embed="rId4"/>
          <a:srcRect l="14538" t="7369" r="15042" b="22520"/>
          <a:stretch/>
        </p:blipFill>
        <p:spPr>
          <a:xfrm>
            <a:off x="5579228" y="-53040"/>
            <a:ext cx="3425809" cy="4881165"/>
          </a:xfrm>
          <a:prstGeom prst="rect">
            <a:avLst/>
          </a:prstGeom>
        </p:spPr>
      </p:pic>
      <p:sp>
        <p:nvSpPr>
          <p:cNvPr id="8" name="Rectangle 7"/>
          <p:cNvSpPr/>
          <p:nvPr/>
        </p:nvSpPr>
        <p:spPr>
          <a:xfrm>
            <a:off x="0" y="4816595"/>
            <a:ext cx="1498697" cy="1815882"/>
          </a:xfrm>
          <a:prstGeom prst="rect">
            <a:avLst/>
          </a:prstGeom>
        </p:spPr>
        <p:txBody>
          <a:bodyPr wrap="square">
            <a:spAutoFit/>
          </a:bodyPr>
          <a:lstStyle/>
          <a:p>
            <a:r>
              <a:rPr lang="en-GB" sz="1600" dirty="0"/>
              <a:t>Booker T. Washington, </a:t>
            </a:r>
            <a:r>
              <a:rPr lang="en-GB" sz="1600" i="1" dirty="0">
                <a:hlinkClick r:id="rId5"/>
              </a:rPr>
              <a:t>Some European Observations and Experiences </a:t>
            </a:r>
            <a:r>
              <a:rPr lang="en-GB" sz="1600" dirty="0"/>
              <a:t>(1900)</a:t>
            </a:r>
            <a:endParaRPr lang="en-GB" sz="1600" i="1" dirty="0"/>
          </a:p>
        </p:txBody>
      </p:sp>
      <p:sp>
        <p:nvSpPr>
          <p:cNvPr id="9" name="Content Placeholder 8"/>
          <p:cNvSpPr>
            <a:spLocks noGrp="1"/>
          </p:cNvSpPr>
          <p:nvPr>
            <p:ph idx="1"/>
          </p:nvPr>
        </p:nvSpPr>
        <p:spPr/>
        <p:txBody>
          <a:bodyPr/>
          <a:lstStyle/>
          <a:p>
            <a:endParaRPr lang="en-GB" dirty="0"/>
          </a:p>
        </p:txBody>
      </p:sp>
      <p:pic>
        <p:nvPicPr>
          <p:cNvPr id="10" name="Picture 9"/>
          <p:cNvPicPr>
            <a:picLocks noChangeAspect="1"/>
          </p:cNvPicPr>
          <p:nvPr/>
        </p:nvPicPr>
        <p:blipFill rotWithShape="1">
          <a:blip r:embed="rId3"/>
          <a:srcRect l="12017" t="82716" r="12966" b="9130"/>
          <a:stretch/>
        </p:blipFill>
        <p:spPr>
          <a:xfrm>
            <a:off x="-19518" y="3542805"/>
            <a:ext cx="5260782" cy="818276"/>
          </a:xfrm>
          <a:prstGeom prst="rect">
            <a:avLst/>
          </a:prstGeom>
        </p:spPr>
      </p:pic>
    </p:spTree>
    <p:extLst>
      <p:ext uri="{BB962C8B-B14F-4D97-AF65-F5344CB8AC3E}">
        <p14:creationId xmlns:p14="http://schemas.microsoft.com/office/powerpoint/2010/main" val="115482543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Cooper Black" panose="0208090404030B020404" pitchFamily="18" charset="0"/>
              </a:rPr>
              <a:t>Williams’ Open Letter to Leopold II, 1890</a:t>
            </a:r>
          </a:p>
        </p:txBody>
      </p:sp>
      <p:sp>
        <p:nvSpPr>
          <p:cNvPr id="3" name="Content Placeholder 2"/>
          <p:cNvSpPr>
            <a:spLocks noGrp="1"/>
          </p:cNvSpPr>
          <p:nvPr>
            <p:ph idx="1"/>
          </p:nvPr>
        </p:nvSpPr>
        <p:spPr>
          <a:xfrm>
            <a:off x="628650" y="1825625"/>
            <a:ext cx="7886700" cy="5228318"/>
          </a:xfrm>
        </p:spPr>
        <p:txBody>
          <a:bodyPr>
            <a:normAutofit/>
          </a:bodyPr>
          <a:lstStyle/>
          <a:p>
            <a:pPr marL="0" indent="0" algn="just">
              <a:buNone/>
            </a:pPr>
            <a:r>
              <a:rPr lang="en-GB" sz="3600" dirty="0"/>
              <a:t>“HENRY M. STANLEY’S name produces a shudder among this simple folk when mentioned; they remember his broken promises, his copious profanity, his hot temper, his heavy blows, his severe and rigorous measures, by which they were mulcted </a:t>
            </a:r>
            <a:r>
              <a:rPr lang="en-GB" sz="1800" dirty="0"/>
              <a:t>[extricated by punishment/fine] </a:t>
            </a:r>
            <a:r>
              <a:rPr lang="en-GB" sz="3600" dirty="0"/>
              <a:t>of </a:t>
            </a:r>
            <a:r>
              <a:rPr lang="en-GB" sz="3600" b="1" dirty="0"/>
              <a:t>their</a:t>
            </a:r>
            <a:r>
              <a:rPr lang="en-GB" sz="3600" dirty="0"/>
              <a:t> lands.”</a:t>
            </a:r>
          </a:p>
          <a:p>
            <a:pPr marL="0" indent="0">
              <a:buNone/>
            </a:pPr>
            <a:endParaRPr lang="en-GB" dirty="0"/>
          </a:p>
        </p:txBody>
      </p:sp>
    </p:spTree>
    <p:extLst>
      <p:ext uri="{BB962C8B-B14F-4D97-AF65-F5344CB8AC3E}">
        <p14:creationId xmlns:p14="http://schemas.microsoft.com/office/powerpoint/2010/main" val="358895948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776" y="1262742"/>
            <a:ext cx="3790949" cy="5704115"/>
          </a:xfrm>
        </p:spPr>
        <p:txBody>
          <a:bodyPr>
            <a:normAutofit fontScale="85000" lnSpcReduction="20000"/>
          </a:bodyPr>
          <a:lstStyle/>
          <a:p>
            <a:pPr algn="just"/>
            <a:r>
              <a:rPr lang="en-GB" dirty="0"/>
              <a:t>Accused Leopold’s regime of being “excessively cruel to its prisoners, condemning them, for the slightest offences, to the chain gang, the like of which can not be seen in any other Government in the civilized or uncivilized world … Ox-chains eat into the necks of the prisoners and produce sores about which the flies circle, aggravating the running wound; so the prisoner is constantly worried. These poor creatures are frequently beaten with a dried piece of hippopotamus skin, called a “</a:t>
            </a:r>
            <a:r>
              <a:rPr lang="en-GB" dirty="0" err="1"/>
              <a:t>chicotte</a:t>
            </a:r>
            <a:r>
              <a:rPr lang="en-GB" dirty="0"/>
              <a:t>”’</a:t>
            </a:r>
          </a:p>
        </p:txBody>
      </p:sp>
      <p:pic>
        <p:nvPicPr>
          <p:cNvPr id="4" name="Picture 3"/>
          <p:cNvPicPr>
            <a:picLocks noChangeAspect="1"/>
          </p:cNvPicPr>
          <p:nvPr/>
        </p:nvPicPr>
        <p:blipFill>
          <a:blip r:embed="rId3"/>
          <a:stretch>
            <a:fillRect/>
          </a:stretch>
        </p:blipFill>
        <p:spPr>
          <a:xfrm>
            <a:off x="4019549" y="805259"/>
            <a:ext cx="5019675" cy="3861288"/>
          </a:xfrm>
          <a:prstGeom prst="rect">
            <a:avLst/>
          </a:prstGeom>
        </p:spPr>
      </p:pic>
      <p:pic>
        <p:nvPicPr>
          <p:cNvPr id="5" name="Picture 4"/>
          <p:cNvPicPr>
            <a:picLocks noChangeAspect="1"/>
          </p:cNvPicPr>
          <p:nvPr/>
        </p:nvPicPr>
        <p:blipFill>
          <a:blip r:embed="rId4"/>
          <a:stretch>
            <a:fillRect/>
          </a:stretch>
        </p:blipFill>
        <p:spPr>
          <a:xfrm>
            <a:off x="5657850" y="4657725"/>
            <a:ext cx="3048000" cy="2038350"/>
          </a:xfrm>
          <a:prstGeom prst="rect">
            <a:avLst/>
          </a:prstGeom>
        </p:spPr>
      </p:pic>
      <p:sp>
        <p:nvSpPr>
          <p:cNvPr id="6" name="Title 1"/>
          <p:cNvSpPr txBox="1">
            <a:spLocks/>
          </p:cNvSpPr>
          <p:nvPr/>
        </p:nvSpPr>
        <p:spPr>
          <a:xfrm>
            <a:off x="104776" y="-209006"/>
            <a:ext cx="9039224" cy="15507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latin typeface="Cooper Black" panose="0208090404030B020404" pitchFamily="18" charset="0"/>
              </a:rPr>
              <a:t>Williams’ Open Letter to Leopold II, 1890</a:t>
            </a:r>
          </a:p>
        </p:txBody>
      </p:sp>
    </p:spTree>
    <p:extLst>
      <p:ext uri="{BB962C8B-B14F-4D97-AF65-F5344CB8AC3E}">
        <p14:creationId xmlns:p14="http://schemas.microsoft.com/office/powerpoint/2010/main" val="4342546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just">
              <a:buNone/>
            </a:pPr>
            <a:r>
              <a:rPr lang="en-GB" dirty="0"/>
              <a:t>“Your Majesty’s Government is engaged in the slave-trade, wholesale and retail. It buys and sells and steals slaves … 316 were sent down the river recently, and others are to follow. These poor natives are sent hundreds of miles away from their villages, to serve among other natives whose language they do not know. … Not long ago such a recaptured slave was given one hundred ‘</a:t>
            </a:r>
            <a:r>
              <a:rPr lang="en-GB" dirty="0" err="1"/>
              <a:t>chicotte</a:t>
            </a:r>
            <a:r>
              <a:rPr lang="en-GB" dirty="0"/>
              <a:t>’ each day until he died …  The labour force at the stations of your Majesty’s Government in the Upper River is composed of slaves of all ages and both sexes.</a:t>
            </a:r>
          </a:p>
          <a:p>
            <a:pPr marL="0" indent="0">
              <a:buNone/>
            </a:pPr>
            <a:endParaRPr lang="en-GB" dirty="0"/>
          </a:p>
        </p:txBody>
      </p:sp>
      <p:sp>
        <p:nvSpPr>
          <p:cNvPr id="4" name="Title 1"/>
          <p:cNvSpPr>
            <a:spLocks noGrp="1"/>
          </p:cNvSpPr>
          <p:nvPr>
            <p:ph type="title"/>
          </p:nvPr>
        </p:nvSpPr>
        <p:spPr/>
        <p:txBody>
          <a:bodyPr/>
          <a:lstStyle/>
          <a:p>
            <a:pPr algn="ctr"/>
            <a:r>
              <a:rPr lang="en-GB" dirty="0">
                <a:latin typeface="Cooper Black" panose="0208090404030B020404" pitchFamily="18" charset="0"/>
              </a:rPr>
              <a:t>Williams’ Open Letter to Leopold II, 1890</a:t>
            </a:r>
          </a:p>
        </p:txBody>
      </p:sp>
    </p:spTree>
    <p:extLst>
      <p:ext uri="{BB962C8B-B14F-4D97-AF65-F5344CB8AC3E}">
        <p14:creationId xmlns:p14="http://schemas.microsoft.com/office/powerpoint/2010/main" val="290569078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rotWithShape="1">
          <a:blip r:embed="rId3"/>
          <a:srcRect t="8773" r="12060" b="77852"/>
          <a:stretch/>
        </p:blipFill>
        <p:spPr>
          <a:xfrm>
            <a:off x="4400550" y="1866901"/>
            <a:ext cx="4495436" cy="1130298"/>
          </a:xfrm>
          <a:prstGeom prst="rect">
            <a:avLst/>
          </a:prstGeom>
        </p:spPr>
      </p:pic>
      <p:pic>
        <p:nvPicPr>
          <p:cNvPr id="4" name="Picture 3"/>
          <p:cNvPicPr>
            <a:picLocks noChangeAspect="1"/>
          </p:cNvPicPr>
          <p:nvPr/>
        </p:nvPicPr>
        <p:blipFill rotWithShape="1">
          <a:blip r:embed="rId4"/>
          <a:srcRect t="17953" r="555" b="52038"/>
          <a:stretch/>
        </p:blipFill>
        <p:spPr>
          <a:xfrm>
            <a:off x="190501" y="142876"/>
            <a:ext cx="4143374" cy="2066924"/>
          </a:xfrm>
          <a:prstGeom prst="rect">
            <a:avLst/>
          </a:prstGeom>
        </p:spPr>
      </p:pic>
      <p:pic>
        <p:nvPicPr>
          <p:cNvPr id="6" name="Picture 5"/>
          <p:cNvPicPr>
            <a:picLocks noChangeAspect="1"/>
          </p:cNvPicPr>
          <p:nvPr/>
        </p:nvPicPr>
        <p:blipFill rotWithShape="1">
          <a:blip r:embed="rId5"/>
          <a:srcRect l="12128" t="47812" b="4441"/>
          <a:stretch/>
        </p:blipFill>
        <p:spPr>
          <a:xfrm>
            <a:off x="238126" y="2432050"/>
            <a:ext cx="4048124" cy="3636450"/>
          </a:xfrm>
          <a:prstGeom prst="rect">
            <a:avLst/>
          </a:prstGeom>
        </p:spPr>
      </p:pic>
      <p:pic>
        <p:nvPicPr>
          <p:cNvPr id="7" name="Picture 6"/>
          <p:cNvPicPr>
            <a:picLocks noChangeAspect="1"/>
          </p:cNvPicPr>
          <p:nvPr/>
        </p:nvPicPr>
        <p:blipFill rotWithShape="1">
          <a:blip r:embed="rId6"/>
          <a:srcRect t="10489" r="10212" b="47426"/>
          <a:stretch/>
        </p:blipFill>
        <p:spPr>
          <a:xfrm>
            <a:off x="4495799" y="3173411"/>
            <a:ext cx="4019551" cy="3114676"/>
          </a:xfrm>
          <a:prstGeom prst="rect">
            <a:avLst/>
          </a:prstGeom>
        </p:spPr>
      </p:pic>
      <p:sp>
        <p:nvSpPr>
          <p:cNvPr id="8" name="Title 1"/>
          <p:cNvSpPr>
            <a:spLocks noGrp="1"/>
          </p:cNvSpPr>
          <p:nvPr>
            <p:ph type="title"/>
          </p:nvPr>
        </p:nvSpPr>
        <p:spPr>
          <a:xfrm>
            <a:off x="4667250" y="481012"/>
            <a:ext cx="4323986" cy="1033464"/>
          </a:xfrm>
        </p:spPr>
        <p:txBody>
          <a:bodyPr>
            <a:noAutofit/>
          </a:bodyPr>
          <a:lstStyle/>
          <a:p>
            <a:r>
              <a:rPr lang="en-GB" sz="3600" dirty="0">
                <a:latin typeface="Cooper Black" panose="0208090404030B020404" pitchFamily="18" charset="0"/>
              </a:rPr>
              <a:t>Williams’ Letter to Benjamin Harrison</a:t>
            </a:r>
          </a:p>
        </p:txBody>
      </p:sp>
    </p:spTree>
    <p:extLst>
      <p:ext uri="{BB962C8B-B14F-4D97-AF65-F5344CB8AC3E}">
        <p14:creationId xmlns:p14="http://schemas.microsoft.com/office/powerpoint/2010/main" val="253682041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6600" y="365126"/>
            <a:ext cx="5870677" cy="1286693"/>
          </a:xfrm>
        </p:spPr>
        <p:txBody>
          <a:bodyPr>
            <a:noAutofit/>
          </a:bodyPr>
          <a:lstStyle/>
          <a:p>
            <a:r>
              <a:rPr lang="en-GB" sz="3600" dirty="0">
                <a:latin typeface="Cooper Black" panose="0208090404030B020404" pitchFamily="18" charset="0"/>
              </a:rPr>
              <a:t>George Washington Williams (1849–1891)</a:t>
            </a:r>
            <a:br>
              <a:rPr lang="en-GB" sz="3600" dirty="0">
                <a:latin typeface="Cooper Black" panose="0208090404030B020404" pitchFamily="18" charset="0"/>
              </a:rPr>
            </a:br>
            <a:endParaRPr lang="en-GB" sz="3600" dirty="0">
              <a:latin typeface="Cooper Black" panose="0208090404030B020404" pitchFamily="18" charset="0"/>
            </a:endParaRPr>
          </a:p>
        </p:txBody>
      </p:sp>
      <p:pic>
        <p:nvPicPr>
          <p:cNvPr id="4" name="Content Placeholder 3"/>
          <p:cNvPicPr>
            <a:picLocks noGrp="1" noChangeAspect="1"/>
          </p:cNvPicPr>
          <p:nvPr>
            <p:ph idx="1"/>
          </p:nvPr>
        </p:nvPicPr>
        <p:blipFill rotWithShape="1">
          <a:blip r:embed="rId3"/>
          <a:srcRect l="18121" t="18753" r="14244" b="25995"/>
          <a:stretch/>
        </p:blipFill>
        <p:spPr>
          <a:xfrm>
            <a:off x="7145982" y="0"/>
            <a:ext cx="1998018" cy="3183655"/>
          </a:xfrm>
          <a:prstGeom prst="rect">
            <a:avLst/>
          </a:prstGeom>
        </p:spPr>
      </p:pic>
      <p:pic>
        <p:nvPicPr>
          <p:cNvPr id="6" name="Picture 5"/>
          <p:cNvPicPr>
            <a:picLocks noChangeAspect="1"/>
          </p:cNvPicPr>
          <p:nvPr/>
        </p:nvPicPr>
        <p:blipFill>
          <a:blip r:embed="rId4"/>
          <a:stretch>
            <a:fillRect/>
          </a:stretch>
        </p:blipFill>
        <p:spPr>
          <a:xfrm>
            <a:off x="7145982" y="3183655"/>
            <a:ext cx="1998018" cy="3714377"/>
          </a:xfrm>
          <a:prstGeom prst="rect">
            <a:avLst/>
          </a:prstGeom>
        </p:spPr>
      </p:pic>
      <p:sp>
        <p:nvSpPr>
          <p:cNvPr id="9" name="Rectangle 8"/>
          <p:cNvSpPr/>
          <p:nvPr/>
        </p:nvSpPr>
        <p:spPr>
          <a:xfrm>
            <a:off x="0" y="1320800"/>
            <a:ext cx="7145982" cy="2204359"/>
          </a:xfrm>
          <a:prstGeom prst="rect">
            <a:avLst/>
          </a:prstGeom>
        </p:spPr>
        <p:txBody>
          <a:bodyPr wrap="square" lIns="360000" tIns="360000" rIns="360000" bIns="360000">
            <a:spAutoFit/>
          </a:bodyPr>
          <a:lstStyle/>
          <a:p>
            <a:pPr marL="285750" indent="-285750" algn="just">
              <a:buFont typeface="Arial" panose="020B0604020202020204" pitchFamily="34" charset="0"/>
              <a:buChar char="•"/>
            </a:pPr>
            <a:r>
              <a:rPr lang="en-GB" sz="2400" dirty="0"/>
              <a:t>Contracted tuberculosis during his trip to Africa</a:t>
            </a:r>
          </a:p>
          <a:p>
            <a:pPr marL="285750" indent="-285750" algn="just">
              <a:buFont typeface="Arial" panose="020B0604020202020204" pitchFamily="34" charset="0"/>
              <a:buChar char="•"/>
            </a:pPr>
            <a:endParaRPr lang="en-GB" sz="2400" dirty="0"/>
          </a:p>
          <a:p>
            <a:pPr marL="285750" indent="-285750" algn="just">
              <a:buFont typeface="Arial" panose="020B0604020202020204" pitchFamily="34" charset="0"/>
              <a:buChar char="•"/>
            </a:pPr>
            <a:r>
              <a:rPr lang="en-GB" sz="2400" dirty="0"/>
              <a:t>Died while in Britain – buried in Blackpool, Lancashire</a:t>
            </a:r>
          </a:p>
        </p:txBody>
      </p:sp>
      <p:pic>
        <p:nvPicPr>
          <p:cNvPr id="3" name="Picture 2"/>
          <p:cNvPicPr>
            <a:picLocks noChangeAspect="1"/>
          </p:cNvPicPr>
          <p:nvPr/>
        </p:nvPicPr>
        <p:blipFill>
          <a:blip r:embed="rId5"/>
          <a:stretch>
            <a:fillRect/>
          </a:stretch>
        </p:blipFill>
        <p:spPr>
          <a:xfrm>
            <a:off x="3047999" y="2932186"/>
            <a:ext cx="2701797" cy="3827546"/>
          </a:xfrm>
          <a:prstGeom prst="rect">
            <a:avLst/>
          </a:prstGeom>
        </p:spPr>
      </p:pic>
    </p:spTree>
    <p:extLst>
      <p:ext uri="{BB962C8B-B14F-4D97-AF65-F5344CB8AC3E}">
        <p14:creationId xmlns:p14="http://schemas.microsoft.com/office/powerpoint/2010/main" val="383522436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531" y="266498"/>
            <a:ext cx="5016954" cy="1418205"/>
          </a:xfrm>
        </p:spPr>
        <p:txBody>
          <a:bodyPr>
            <a:normAutofit fontScale="90000"/>
          </a:bodyPr>
          <a:lstStyle/>
          <a:p>
            <a:r>
              <a:rPr lang="en-GB" dirty="0">
                <a:latin typeface="Cooper Black" panose="0208090404030B020404" pitchFamily="18" charset="0"/>
              </a:rPr>
              <a:t>E.D. Morel </a:t>
            </a:r>
            <a:br>
              <a:rPr lang="en-GB" dirty="0">
                <a:latin typeface="Cooper Black" panose="0208090404030B020404" pitchFamily="18" charset="0"/>
              </a:rPr>
            </a:br>
            <a:r>
              <a:rPr lang="en-GB" sz="1800" dirty="0">
                <a:latin typeface="Cooper Black" panose="0208090404030B020404" pitchFamily="18" charset="0"/>
              </a:rPr>
              <a:t>(1873–1924)</a:t>
            </a:r>
            <a:br>
              <a:rPr lang="en-GB" sz="1800" dirty="0">
                <a:latin typeface="Cooper Black" panose="0208090404030B020404" pitchFamily="18" charset="0"/>
              </a:rPr>
            </a:br>
            <a:r>
              <a:rPr lang="en-GB" sz="1800" dirty="0">
                <a:latin typeface="Cooper Black" panose="0208090404030B020404" pitchFamily="18" charset="0"/>
              </a:rPr>
              <a:t> </a:t>
            </a:r>
            <a:br>
              <a:rPr lang="en-GB" sz="1800" dirty="0">
                <a:latin typeface="Cooper Black" panose="0208090404030B020404" pitchFamily="18" charset="0"/>
              </a:rPr>
            </a:br>
            <a:br>
              <a:rPr lang="en-GB" sz="1800" dirty="0">
                <a:latin typeface="Cooper Black" panose="0208090404030B020404" pitchFamily="18" charset="0"/>
              </a:rPr>
            </a:br>
            <a:r>
              <a:rPr lang="en-GB" dirty="0">
                <a:latin typeface="Cooper Black" panose="0208090404030B020404" pitchFamily="18" charset="0"/>
              </a:rPr>
              <a:t>  </a:t>
            </a:r>
          </a:p>
        </p:txBody>
      </p:sp>
      <p:pic>
        <p:nvPicPr>
          <p:cNvPr id="5" name="Picture 4"/>
          <p:cNvPicPr>
            <a:picLocks noChangeAspect="1"/>
          </p:cNvPicPr>
          <p:nvPr/>
        </p:nvPicPr>
        <p:blipFill>
          <a:blip r:embed="rId3"/>
          <a:stretch>
            <a:fillRect/>
          </a:stretch>
        </p:blipFill>
        <p:spPr>
          <a:xfrm>
            <a:off x="3274797" y="0"/>
            <a:ext cx="2282237" cy="3854871"/>
          </a:xfrm>
          <a:prstGeom prst="rect">
            <a:avLst/>
          </a:prstGeom>
        </p:spPr>
      </p:pic>
      <p:pic>
        <p:nvPicPr>
          <p:cNvPr id="9" name="Picture 8"/>
          <p:cNvPicPr>
            <a:picLocks noChangeAspect="1"/>
          </p:cNvPicPr>
          <p:nvPr/>
        </p:nvPicPr>
        <p:blipFill>
          <a:blip r:embed="rId4"/>
          <a:stretch>
            <a:fillRect/>
          </a:stretch>
        </p:blipFill>
        <p:spPr>
          <a:xfrm>
            <a:off x="5557034" y="0"/>
            <a:ext cx="3614460" cy="3262050"/>
          </a:xfrm>
          <a:prstGeom prst="rect">
            <a:avLst/>
          </a:prstGeom>
        </p:spPr>
      </p:pic>
      <p:pic>
        <p:nvPicPr>
          <p:cNvPr id="11" name="Picture 10"/>
          <p:cNvPicPr>
            <a:picLocks noChangeAspect="1"/>
          </p:cNvPicPr>
          <p:nvPr/>
        </p:nvPicPr>
        <p:blipFill>
          <a:blip r:embed="rId5"/>
          <a:stretch>
            <a:fillRect/>
          </a:stretch>
        </p:blipFill>
        <p:spPr>
          <a:xfrm>
            <a:off x="493507" y="3506063"/>
            <a:ext cx="2177302" cy="3351937"/>
          </a:xfrm>
          <a:prstGeom prst="rect">
            <a:avLst/>
          </a:prstGeom>
        </p:spPr>
      </p:pic>
      <p:sp>
        <p:nvSpPr>
          <p:cNvPr id="13" name="Rectangle 12"/>
          <p:cNvSpPr/>
          <p:nvPr/>
        </p:nvSpPr>
        <p:spPr>
          <a:xfrm>
            <a:off x="105835" y="922020"/>
            <a:ext cx="3244259" cy="2554545"/>
          </a:xfrm>
          <a:prstGeom prst="rect">
            <a:avLst/>
          </a:prstGeom>
        </p:spPr>
        <p:txBody>
          <a:bodyPr wrap="square">
            <a:spAutoFit/>
          </a:bodyPr>
          <a:lstStyle/>
          <a:p>
            <a:pPr marL="457200" indent="-457200">
              <a:buFont typeface="Arial" panose="020B0604020202020204" pitchFamily="34" charset="0"/>
              <a:buChar char="•"/>
            </a:pPr>
            <a:r>
              <a:rPr lang="en-GB" sz="2000" dirty="0"/>
              <a:t>Shipping clerk for Liverpool/Antwerp-based African Steamship Company (aka Elder </a:t>
            </a:r>
            <a:r>
              <a:rPr lang="en-GB" sz="2000" dirty="0" err="1"/>
              <a:t>Dempster</a:t>
            </a:r>
            <a:r>
              <a:rPr lang="en-GB" sz="2000" dirty="0"/>
              <a:t> line); played leading role in publicising abuses of Leopold Regime</a:t>
            </a:r>
          </a:p>
        </p:txBody>
      </p:sp>
      <p:pic>
        <p:nvPicPr>
          <p:cNvPr id="16" name="Picture 15"/>
          <p:cNvPicPr>
            <a:picLocks noChangeAspect="1"/>
          </p:cNvPicPr>
          <p:nvPr/>
        </p:nvPicPr>
        <p:blipFill>
          <a:blip r:embed="rId6"/>
          <a:stretch>
            <a:fillRect/>
          </a:stretch>
        </p:blipFill>
        <p:spPr>
          <a:xfrm>
            <a:off x="3275893" y="2755353"/>
            <a:ext cx="2281141" cy="4124182"/>
          </a:xfrm>
          <a:prstGeom prst="rect">
            <a:avLst/>
          </a:prstGeom>
        </p:spPr>
      </p:pic>
      <p:pic>
        <p:nvPicPr>
          <p:cNvPr id="17" name="Picture 16"/>
          <p:cNvPicPr>
            <a:picLocks noChangeAspect="1"/>
          </p:cNvPicPr>
          <p:nvPr/>
        </p:nvPicPr>
        <p:blipFill>
          <a:blip r:embed="rId7"/>
          <a:stretch>
            <a:fillRect/>
          </a:stretch>
        </p:blipFill>
        <p:spPr>
          <a:xfrm>
            <a:off x="7364264" y="3422138"/>
            <a:ext cx="1829730" cy="1759893"/>
          </a:xfrm>
          <a:prstGeom prst="rect">
            <a:avLst/>
          </a:prstGeom>
        </p:spPr>
      </p:pic>
      <p:pic>
        <p:nvPicPr>
          <p:cNvPr id="18" name="Picture 17"/>
          <p:cNvPicPr>
            <a:picLocks noChangeAspect="1"/>
          </p:cNvPicPr>
          <p:nvPr/>
        </p:nvPicPr>
        <p:blipFill>
          <a:blip r:embed="rId8"/>
          <a:stretch>
            <a:fillRect/>
          </a:stretch>
        </p:blipFill>
        <p:spPr>
          <a:xfrm>
            <a:off x="5506726" y="3262050"/>
            <a:ext cx="1822862" cy="2633700"/>
          </a:xfrm>
          <a:prstGeom prst="rect">
            <a:avLst/>
          </a:prstGeom>
        </p:spPr>
      </p:pic>
      <p:sp>
        <p:nvSpPr>
          <p:cNvPr id="19" name="Content Placeholder 18"/>
          <p:cNvSpPr>
            <a:spLocks noGrp="1"/>
          </p:cNvSpPr>
          <p:nvPr>
            <p:ph idx="1"/>
          </p:nvPr>
        </p:nvSpPr>
        <p:spPr/>
        <p:txBody>
          <a:bodyPr/>
          <a:lstStyle/>
          <a:p>
            <a:endParaRPr lang="en-GB" dirty="0"/>
          </a:p>
        </p:txBody>
      </p:sp>
    </p:spTree>
    <p:extLst>
      <p:ext uri="{BB962C8B-B14F-4D97-AF65-F5344CB8AC3E}">
        <p14:creationId xmlns:p14="http://schemas.microsoft.com/office/powerpoint/2010/main" val="228426881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3171825" cy="5143727"/>
          </a:xfrm>
          <a:prstGeom prst="rect">
            <a:avLst/>
          </a:prstGeom>
        </p:spPr>
      </p:pic>
      <p:pic>
        <p:nvPicPr>
          <p:cNvPr id="3" name="Picture 2"/>
          <p:cNvPicPr>
            <a:picLocks noChangeAspect="1"/>
          </p:cNvPicPr>
          <p:nvPr/>
        </p:nvPicPr>
        <p:blipFill>
          <a:blip r:embed="rId4"/>
          <a:stretch>
            <a:fillRect/>
          </a:stretch>
        </p:blipFill>
        <p:spPr>
          <a:xfrm rot="5400000">
            <a:off x="4269361" y="-1097535"/>
            <a:ext cx="3777104" cy="5972175"/>
          </a:xfrm>
          <a:prstGeom prst="rect">
            <a:avLst/>
          </a:prstGeom>
        </p:spPr>
      </p:pic>
      <p:pic>
        <p:nvPicPr>
          <p:cNvPr id="4" name="Picture 3"/>
          <p:cNvPicPr>
            <a:picLocks noChangeAspect="1"/>
          </p:cNvPicPr>
          <p:nvPr/>
        </p:nvPicPr>
        <p:blipFill rotWithShape="1">
          <a:blip r:embed="rId5"/>
          <a:srcRect r="1586" b="72177"/>
          <a:stretch/>
        </p:blipFill>
        <p:spPr>
          <a:xfrm>
            <a:off x="4165600" y="3777105"/>
            <a:ext cx="4978401" cy="2225500"/>
          </a:xfrm>
          <a:prstGeom prst="rect">
            <a:avLst/>
          </a:prstGeom>
        </p:spPr>
      </p:pic>
    </p:spTree>
    <p:extLst>
      <p:ext uri="{BB962C8B-B14F-4D97-AF65-F5344CB8AC3E}">
        <p14:creationId xmlns:p14="http://schemas.microsoft.com/office/powerpoint/2010/main" val="253543210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46264"/>
            <a:ext cx="4281772" cy="1666874"/>
          </a:xfrm>
        </p:spPr>
        <p:txBody>
          <a:bodyPr>
            <a:normAutofit fontScale="90000"/>
          </a:bodyPr>
          <a:lstStyle/>
          <a:p>
            <a:r>
              <a:rPr lang="en-GB" dirty="0">
                <a:latin typeface="Cooper Black" panose="0208090404030B020404" pitchFamily="18" charset="0"/>
              </a:rPr>
              <a:t>Lever Bros</a:t>
            </a:r>
            <a:br>
              <a:rPr lang="en-GB" dirty="0">
                <a:latin typeface="Cooper Black" panose="0208090404030B020404" pitchFamily="18" charset="0"/>
              </a:rPr>
            </a:br>
            <a:r>
              <a:rPr lang="en-GB" dirty="0">
                <a:latin typeface="Cooper Black" panose="0208090404030B020404" pitchFamily="18" charset="0"/>
              </a:rPr>
              <a:t>and Port Sunlight, Merseyside</a:t>
            </a:r>
          </a:p>
        </p:txBody>
      </p:sp>
      <p:pic>
        <p:nvPicPr>
          <p:cNvPr id="5" name="Picture 4"/>
          <p:cNvPicPr>
            <a:picLocks noChangeAspect="1"/>
          </p:cNvPicPr>
          <p:nvPr/>
        </p:nvPicPr>
        <p:blipFill>
          <a:blip r:embed="rId3"/>
          <a:stretch>
            <a:fillRect/>
          </a:stretch>
        </p:blipFill>
        <p:spPr>
          <a:xfrm>
            <a:off x="0" y="3170388"/>
            <a:ext cx="4910422" cy="3687612"/>
          </a:xfrm>
          <a:prstGeom prst="rect">
            <a:avLst/>
          </a:prstGeom>
        </p:spPr>
      </p:pic>
      <p:pic>
        <p:nvPicPr>
          <p:cNvPr id="7" name="Content Placeholder 3"/>
          <p:cNvPicPr>
            <a:picLocks noChangeAspect="1"/>
          </p:cNvPicPr>
          <p:nvPr/>
        </p:nvPicPr>
        <p:blipFill>
          <a:blip r:embed="rId4"/>
          <a:stretch>
            <a:fillRect/>
          </a:stretch>
        </p:blipFill>
        <p:spPr>
          <a:xfrm>
            <a:off x="3969100" y="13913"/>
            <a:ext cx="5174900" cy="3636048"/>
          </a:xfrm>
          <a:prstGeom prst="rect">
            <a:avLst/>
          </a:prstGeom>
        </p:spPr>
      </p:pic>
      <p:pic>
        <p:nvPicPr>
          <p:cNvPr id="12" name="Content Placeholder 11"/>
          <p:cNvPicPr>
            <a:picLocks noGrp="1" noChangeAspect="1"/>
          </p:cNvPicPr>
          <p:nvPr>
            <p:ph idx="1"/>
          </p:nvPr>
        </p:nvPicPr>
        <p:blipFill>
          <a:blip r:embed="rId5"/>
          <a:stretch>
            <a:fillRect/>
          </a:stretch>
        </p:blipFill>
        <p:spPr>
          <a:xfrm>
            <a:off x="4910422" y="3649961"/>
            <a:ext cx="1507452" cy="1507452"/>
          </a:xfrm>
          <a:prstGeom prst="rect">
            <a:avLst/>
          </a:prstGeom>
        </p:spPr>
      </p:pic>
      <p:pic>
        <p:nvPicPr>
          <p:cNvPr id="3" name="Picture 2"/>
          <p:cNvPicPr>
            <a:picLocks noChangeAspect="1"/>
          </p:cNvPicPr>
          <p:nvPr/>
        </p:nvPicPr>
        <p:blipFill>
          <a:blip r:embed="rId6"/>
          <a:stretch>
            <a:fillRect/>
          </a:stretch>
        </p:blipFill>
        <p:spPr>
          <a:xfrm>
            <a:off x="6296921" y="4395781"/>
            <a:ext cx="2847079" cy="2469094"/>
          </a:xfrm>
          <a:prstGeom prst="rect">
            <a:avLst/>
          </a:prstGeom>
        </p:spPr>
      </p:pic>
    </p:spTree>
    <p:extLst>
      <p:ext uri="{BB962C8B-B14F-4D97-AF65-F5344CB8AC3E}">
        <p14:creationId xmlns:p14="http://schemas.microsoft.com/office/powerpoint/2010/main" val="109423068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7" y="189138"/>
            <a:ext cx="9144000" cy="832757"/>
          </a:xfrm>
        </p:spPr>
        <p:txBody>
          <a:bodyPr>
            <a:normAutofit/>
          </a:bodyPr>
          <a:lstStyle/>
          <a:p>
            <a:r>
              <a:rPr lang="en-GB" sz="3600" dirty="0">
                <a:latin typeface="Cooper Black" panose="0208090404030B020404" pitchFamily="18" charset="0"/>
              </a:rPr>
              <a:t>Congo Reform Association, est. 1904</a:t>
            </a:r>
          </a:p>
        </p:txBody>
      </p:sp>
      <p:sp>
        <p:nvSpPr>
          <p:cNvPr id="3" name="Content Placeholder 2"/>
          <p:cNvSpPr>
            <a:spLocks noGrp="1"/>
          </p:cNvSpPr>
          <p:nvPr>
            <p:ph idx="1"/>
          </p:nvPr>
        </p:nvSpPr>
        <p:spPr>
          <a:xfrm>
            <a:off x="254454" y="818696"/>
            <a:ext cx="6596288" cy="4565376"/>
          </a:xfrm>
        </p:spPr>
        <p:txBody>
          <a:bodyPr>
            <a:noAutofit/>
          </a:bodyPr>
          <a:lstStyle/>
          <a:p>
            <a:pPr marL="0" indent="0">
              <a:buNone/>
            </a:pPr>
            <a:r>
              <a:rPr lang="en-GB" sz="1800" i="1" dirty="0"/>
              <a:t>Members included:</a:t>
            </a:r>
          </a:p>
          <a:p>
            <a:pPr algn="just"/>
            <a:r>
              <a:rPr lang="en-GB" sz="1800" b="1" dirty="0">
                <a:solidFill>
                  <a:srgbClr val="FF0000"/>
                </a:solidFill>
              </a:rPr>
              <a:t>Booker T. Washington</a:t>
            </a:r>
          </a:p>
          <a:p>
            <a:pPr algn="just"/>
            <a:r>
              <a:rPr lang="en-GB" sz="1800" b="1" dirty="0"/>
              <a:t>Mark Twain</a:t>
            </a:r>
            <a:r>
              <a:rPr lang="en-GB" sz="1800" dirty="0"/>
              <a:t>, American novelist; wrote the political satire</a:t>
            </a:r>
            <a:r>
              <a:rPr lang="en-GB" sz="1800" i="1" dirty="0"/>
              <a:t>, King Leopold's Soliloquy</a:t>
            </a:r>
            <a:r>
              <a:rPr lang="en-GB" sz="1800" dirty="0"/>
              <a:t>.</a:t>
            </a:r>
          </a:p>
          <a:p>
            <a:pPr algn="just"/>
            <a:r>
              <a:rPr lang="en-GB" sz="1800" b="1" dirty="0"/>
              <a:t>Sir Arthur Conan Doyle</a:t>
            </a:r>
            <a:r>
              <a:rPr lang="en-GB" sz="1800" dirty="0"/>
              <a:t>, British novelist; wrote </a:t>
            </a:r>
            <a:r>
              <a:rPr lang="en-GB" sz="1800" i="1" dirty="0"/>
              <a:t>Crimes of the Congo</a:t>
            </a:r>
            <a:r>
              <a:rPr lang="en-GB" sz="1800" dirty="0"/>
              <a:t>.</a:t>
            </a:r>
          </a:p>
          <a:p>
            <a:pPr algn="just"/>
            <a:r>
              <a:rPr lang="en-GB" sz="1800" b="1" dirty="0"/>
              <a:t>Joseph Conrad</a:t>
            </a:r>
            <a:r>
              <a:rPr lang="en-GB" sz="1800" dirty="0"/>
              <a:t>, British novelist; author of Congo-themed novel </a:t>
            </a:r>
            <a:r>
              <a:rPr lang="en-GB" sz="1800" i="1" dirty="0"/>
              <a:t>Heart of Darkness/</a:t>
            </a:r>
            <a:endParaRPr lang="en-GB" sz="1800" dirty="0"/>
          </a:p>
          <a:p>
            <a:pPr algn="just"/>
            <a:r>
              <a:rPr lang="en-GB" sz="1800" b="1" dirty="0"/>
              <a:t>Roger Casement</a:t>
            </a:r>
            <a:r>
              <a:rPr lang="en-GB" sz="1800" dirty="0"/>
              <a:t>, Irish human rights advocate; wrote Parliamentary report exposing Leopold regime.</a:t>
            </a:r>
          </a:p>
          <a:p>
            <a:pPr algn="just"/>
            <a:r>
              <a:rPr lang="en-GB" sz="1800" b="1" dirty="0"/>
              <a:t>Anatole France</a:t>
            </a:r>
            <a:r>
              <a:rPr lang="en-GB" sz="1800" dirty="0"/>
              <a:t>, French Nobel Prize winner for Literature. </a:t>
            </a:r>
          </a:p>
          <a:p>
            <a:pPr algn="just"/>
            <a:r>
              <a:rPr lang="en-GB" sz="1800" b="1" dirty="0"/>
              <a:t>John </a:t>
            </a:r>
            <a:r>
              <a:rPr lang="en-GB" sz="1800" b="1" dirty="0" err="1"/>
              <a:t>Hobbis</a:t>
            </a:r>
            <a:r>
              <a:rPr lang="en-GB" sz="1800" b="1" dirty="0"/>
              <a:t> Harris</a:t>
            </a:r>
            <a:r>
              <a:rPr lang="en-GB" sz="1800" dirty="0"/>
              <a:t>, English missionary; later Member of Parliament.</a:t>
            </a:r>
          </a:p>
          <a:p>
            <a:pPr algn="just"/>
            <a:r>
              <a:rPr lang="en-GB" sz="1800" b="1" dirty="0"/>
              <a:t>Alice Seeley Harris</a:t>
            </a:r>
            <a:r>
              <a:rPr lang="en-GB" sz="1800" dirty="0"/>
              <a:t>, English missionary and photojournalist; used the Kodak Brownie camera to document human rights abuses for newspapers, pamphlets and lantern slides</a:t>
            </a:r>
          </a:p>
          <a:p>
            <a:pPr algn="just"/>
            <a:r>
              <a:rPr lang="en-GB" sz="1800" b="1" dirty="0">
                <a:solidFill>
                  <a:srgbClr val="FF0000"/>
                </a:solidFill>
              </a:rPr>
              <a:t>William Henry Sheppard</a:t>
            </a:r>
            <a:r>
              <a:rPr lang="en-GB" sz="1800" dirty="0"/>
              <a:t>, African American missionary and campaigner.</a:t>
            </a:r>
          </a:p>
        </p:txBody>
      </p:sp>
      <p:pic>
        <p:nvPicPr>
          <p:cNvPr id="7" name="Picture 6"/>
          <p:cNvPicPr>
            <a:picLocks noChangeAspect="1"/>
          </p:cNvPicPr>
          <p:nvPr/>
        </p:nvPicPr>
        <p:blipFill>
          <a:blip r:embed="rId3"/>
          <a:stretch>
            <a:fillRect/>
          </a:stretch>
        </p:blipFill>
        <p:spPr>
          <a:xfrm>
            <a:off x="7045424" y="1595809"/>
            <a:ext cx="2098576" cy="3011149"/>
          </a:xfrm>
          <a:prstGeom prst="rect">
            <a:avLst/>
          </a:prstGeom>
        </p:spPr>
      </p:pic>
    </p:spTree>
    <p:extLst>
      <p:ext uri="{BB962C8B-B14F-4D97-AF65-F5344CB8AC3E}">
        <p14:creationId xmlns:p14="http://schemas.microsoft.com/office/powerpoint/2010/main" val="213957223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latin typeface="Cooper Black" panose="0208090404030B020404" pitchFamily="18" charset="0"/>
              </a:rPr>
              <a:t>William Henry Sheppard (1865–1927)</a:t>
            </a:r>
            <a:br>
              <a:rPr lang="en-GB" dirty="0">
                <a:latin typeface="Cooper Black" panose="0208090404030B020404" pitchFamily="18" charset="0"/>
              </a:rPr>
            </a:br>
            <a:endParaRPr lang="en-GB" dirty="0">
              <a:latin typeface="Cooper Black" panose="0208090404030B020404" pitchFamily="18" charset="0"/>
            </a:endParaRPr>
          </a:p>
        </p:txBody>
      </p:sp>
      <p:sp>
        <p:nvSpPr>
          <p:cNvPr id="3" name="Content Placeholder 2"/>
          <p:cNvSpPr>
            <a:spLocks noGrp="1"/>
          </p:cNvSpPr>
          <p:nvPr>
            <p:ph idx="1"/>
          </p:nvPr>
        </p:nvSpPr>
        <p:spPr>
          <a:xfrm>
            <a:off x="628650" y="1825625"/>
            <a:ext cx="4872264" cy="4351338"/>
          </a:xfrm>
        </p:spPr>
        <p:txBody>
          <a:bodyPr>
            <a:normAutofit fontScale="92500" lnSpcReduction="10000"/>
          </a:bodyPr>
          <a:lstStyle/>
          <a:p>
            <a:r>
              <a:rPr lang="en-GB" dirty="0"/>
              <a:t>b. Waynesboro, Virginia one month before end of Civil War</a:t>
            </a:r>
          </a:p>
          <a:p>
            <a:r>
              <a:rPr lang="en-GB" dirty="0"/>
              <a:t>Graduated from Hampton Institute, taking classes taught by recent graduate Booker T Washington</a:t>
            </a:r>
          </a:p>
          <a:p>
            <a:r>
              <a:rPr lang="en-GB" dirty="0"/>
              <a:t>Ordained as minister of Southern Presbyterian Church in 1888</a:t>
            </a:r>
          </a:p>
          <a:p>
            <a:r>
              <a:rPr lang="en-GB" dirty="0"/>
              <a:t>Undertook missionary work in Congolese interior – observes increase in rubber trade</a:t>
            </a:r>
          </a:p>
          <a:p>
            <a:endParaRPr lang="en-GB" dirty="0"/>
          </a:p>
        </p:txBody>
      </p:sp>
      <p:pic>
        <p:nvPicPr>
          <p:cNvPr id="4" name="Picture 3"/>
          <p:cNvPicPr>
            <a:picLocks noChangeAspect="1"/>
          </p:cNvPicPr>
          <p:nvPr/>
        </p:nvPicPr>
        <p:blipFill>
          <a:blip r:embed="rId3"/>
          <a:stretch>
            <a:fillRect/>
          </a:stretch>
        </p:blipFill>
        <p:spPr>
          <a:xfrm>
            <a:off x="5801858" y="1528763"/>
            <a:ext cx="3171825" cy="4648200"/>
          </a:xfrm>
          <a:prstGeom prst="rect">
            <a:avLst/>
          </a:prstGeom>
        </p:spPr>
      </p:pic>
    </p:spTree>
    <p:extLst>
      <p:ext uri="{BB962C8B-B14F-4D97-AF65-F5344CB8AC3E}">
        <p14:creationId xmlns:p14="http://schemas.microsoft.com/office/powerpoint/2010/main" val="207106496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4421324" y="1204982"/>
            <a:ext cx="4514850" cy="3629025"/>
          </a:xfrm>
          <a:prstGeom prst="rect">
            <a:avLst/>
          </a:prstGeom>
        </p:spPr>
      </p:pic>
      <p:pic>
        <p:nvPicPr>
          <p:cNvPr id="5" name="Picture 4"/>
          <p:cNvPicPr>
            <a:picLocks noChangeAspect="1"/>
          </p:cNvPicPr>
          <p:nvPr/>
        </p:nvPicPr>
        <p:blipFill>
          <a:blip r:embed="rId4"/>
          <a:stretch>
            <a:fillRect/>
          </a:stretch>
        </p:blipFill>
        <p:spPr>
          <a:xfrm>
            <a:off x="7380248" y="4766069"/>
            <a:ext cx="1554313" cy="2075088"/>
          </a:xfrm>
          <a:prstGeom prst="rect">
            <a:avLst/>
          </a:prstGeom>
        </p:spPr>
      </p:pic>
      <p:pic>
        <p:nvPicPr>
          <p:cNvPr id="6" name="Picture 5"/>
          <p:cNvPicPr>
            <a:picLocks noChangeAspect="1"/>
          </p:cNvPicPr>
          <p:nvPr/>
        </p:nvPicPr>
        <p:blipFill>
          <a:blip r:embed="rId5"/>
          <a:stretch>
            <a:fillRect/>
          </a:stretch>
        </p:blipFill>
        <p:spPr>
          <a:xfrm>
            <a:off x="5770477" y="4742937"/>
            <a:ext cx="1608158" cy="2054057"/>
          </a:xfrm>
          <a:prstGeom prst="rect">
            <a:avLst/>
          </a:prstGeom>
        </p:spPr>
      </p:pic>
      <p:pic>
        <p:nvPicPr>
          <p:cNvPr id="7" name="Picture 6"/>
          <p:cNvPicPr>
            <a:picLocks noChangeAspect="1"/>
          </p:cNvPicPr>
          <p:nvPr/>
        </p:nvPicPr>
        <p:blipFill>
          <a:blip r:embed="rId6"/>
          <a:stretch>
            <a:fillRect/>
          </a:stretch>
        </p:blipFill>
        <p:spPr>
          <a:xfrm>
            <a:off x="4150095" y="4742937"/>
            <a:ext cx="1619575" cy="1866560"/>
          </a:xfrm>
          <a:prstGeom prst="rect">
            <a:avLst/>
          </a:prstGeom>
        </p:spPr>
      </p:pic>
      <p:pic>
        <p:nvPicPr>
          <p:cNvPr id="8" name="Picture 7"/>
          <p:cNvPicPr>
            <a:picLocks noChangeAspect="1"/>
          </p:cNvPicPr>
          <p:nvPr/>
        </p:nvPicPr>
        <p:blipFill>
          <a:blip r:embed="rId7"/>
          <a:stretch>
            <a:fillRect/>
          </a:stretch>
        </p:blipFill>
        <p:spPr>
          <a:xfrm>
            <a:off x="601486" y="4513943"/>
            <a:ext cx="2858605" cy="2344057"/>
          </a:xfrm>
          <a:prstGeom prst="rect">
            <a:avLst/>
          </a:prstGeom>
        </p:spPr>
      </p:pic>
      <p:sp>
        <p:nvSpPr>
          <p:cNvPr id="10" name="Title 1"/>
          <p:cNvSpPr>
            <a:spLocks noGrp="1"/>
          </p:cNvSpPr>
          <p:nvPr>
            <p:ph type="title"/>
          </p:nvPr>
        </p:nvSpPr>
        <p:spPr>
          <a:xfrm>
            <a:off x="432164" y="801017"/>
            <a:ext cx="7978321" cy="1516401"/>
          </a:xfrm>
        </p:spPr>
        <p:txBody>
          <a:bodyPr>
            <a:normAutofit fontScale="90000"/>
          </a:bodyPr>
          <a:lstStyle/>
          <a:p>
            <a:pPr algn="ctr"/>
            <a:r>
              <a:rPr lang="en-GB" sz="3100" dirty="0">
                <a:latin typeface="Cooper Black" panose="0208090404030B020404" pitchFamily="18" charset="0"/>
              </a:rPr>
              <a:t>Sheppard’s Missionary Work with the </a:t>
            </a:r>
            <a:r>
              <a:rPr lang="en-GB" sz="3100" dirty="0" err="1">
                <a:latin typeface="Cooper Black" panose="0208090404030B020404" pitchFamily="18" charset="0"/>
              </a:rPr>
              <a:t>Kuba</a:t>
            </a:r>
            <a:r>
              <a:rPr lang="en-GB" sz="3100" dirty="0">
                <a:latin typeface="Cooper Black" panose="0208090404030B020404" pitchFamily="18" charset="0"/>
              </a:rPr>
              <a:t> in Congo</a:t>
            </a:r>
            <a:br>
              <a:rPr lang="en-GB" sz="3100" dirty="0">
                <a:latin typeface="Cooper Black" panose="0208090404030B020404" pitchFamily="18" charset="0"/>
              </a:rPr>
            </a:br>
            <a:r>
              <a:rPr lang="en-GB" dirty="0">
                <a:latin typeface="Cooper Black" panose="0208090404030B020404" pitchFamily="18" charset="0"/>
              </a:rPr>
              <a:t> </a:t>
            </a:r>
            <a:br>
              <a:rPr lang="en-GB" dirty="0">
                <a:latin typeface="Cooper Black" panose="0208090404030B020404" pitchFamily="18" charset="0"/>
              </a:rPr>
            </a:br>
            <a:br>
              <a:rPr lang="en-GB" dirty="0">
                <a:latin typeface="Cooper Black" panose="0208090404030B020404" pitchFamily="18" charset="0"/>
              </a:rPr>
            </a:br>
            <a:endParaRPr lang="en-GB" dirty="0">
              <a:latin typeface="Cooper Black" panose="0208090404030B020404" pitchFamily="18" charset="0"/>
            </a:endParaRPr>
          </a:p>
        </p:txBody>
      </p:sp>
      <p:pic>
        <p:nvPicPr>
          <p:cNvPr id="11" name="Picture 10"/>
          <p:cNvPicPr>
            <a:picLocks noChangeAspect="1"/>
          </p:cNvPicPr>
          <p:nvPr/>
        </p:nvPicPr>
        <p:blipFill>
          <a:blip r:embed="rId8"/>
          <a:stretch>
            <a:fillRect/>
          </a:stretch>
        </p:blipFill>
        <p:spPr>
          <a:xfrm>
            <a:off x="601486" y="1204982"/>
            <a:ext cx="3294149" cy="3156893"/>
          </a:xfrm>
          <a:prstGeom prst="rect">
            <a:avLst/>
          </a:prstGeom>
        </p:spPr>
      </p:pic>
    </p:spTree>
    <p:extLst>
      <p:ext uri="{BB962C8B-B14F-4D97-AF65-F5344CB8AC3E}">
        <p14:creationId xmlns:p14="http://schemas.microsoft.com/office/powerpoint/2010/main" val="204074342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650" y="366100"/>
            <a:ext cx="7886700" cy="1325563"/>
          </a:xfrm>
        </p:spPr>
        <p:txBody>
          <a:bodyPr/>
          <a:lstStyle/>
          <a:p>
            <a:r>
              <a:rPr lang="en-GB" b="1" dirty="0">
                <a:latin typeface="Cooper Black" panose="0208090404030B020404" pitchFamily="18" charset="0"/>
              </a:rPr>
              <a:t>Aftermath of Congo Reform Campaign</a:t>
            </a:r>
          </a:p>
        </p:txBody>
      </p:sp>
      <p:sp>
        <p:nvSpPr>
          <p:cNvPr id="3" name="Content Placeholder 2"/>
          <p:cNvSpPr>
            <a:spLocks noGrp="1"/>
          </p:cNvSpPr>
          <p:nvPr>
            <p:ph idx="1"/>
          </p:nvPr>
        </p:nvSpPr>
        <p:spPr>
          <a:xfrm>
            <a:off x="247650" y="1955804"/>
            <a:ext cx="6049121" cy="4597396"/>
          </a:xfrm>
        </p:spPr>
        <p:txBody>
          <a:bodyPr>
            <a:normAutofit fontScale="85000" lnSpcReduction="10000"/>
          </a:bodyPr>
          <a:lstStyle/>
          <a:p>
            <a:r>
              <a:rPr lang="en-GB" dirty="0"/>
              <a:t>Brought attention to c. 10 million deaths in Congo Free State (estimates vary) </a:t>
            </a:r>
          </a:p>
          <a:p>
            <a:r>
              <a:rPr lang="en-GB" dirty="0"/>
              <a:t>International pressure lead to parliament of Belgium annexing the Congo Free State in November 1908; est. colony of the Belgian Congo</a:t>
            </a:r>
          </a:p>
          <a:p>
            <a:r>
              <a:rPr lang="en-GB" dirty="0"/>
              <a:t>Colonial regime lasts until independence movement led by Patrice Lumumba est. Republic of Congo, 1960</a:t>
            </a:r>
          </a:p>
          <a:p>
            <a:r>
              <a:rPr lang="en-GB" dirty="0"/>
              <a:t>Congo Crisis, 1960–1965: Lumumba murdered; coup d'état brought Mobutu </a:t>
            </a:r>
            <a:r>
              <a:rPr lang="en-GB" dirty="0" err="1"/>
              <a:t>Sese</a:t>
            </a:r>
            <a:r>
              <a:rPr lang="en-GB" dirty="0"/>
              <a:t> </a:t>
            </a:r>
            <a:r>
              <a:rPr lang="en-GB" dirty="0" err="1"/>
              <a:t>Seko</a:t>
            </a:r>
            <a:r>
              <a:rPr lang="en-GB" dirty="0"/>
              <a:t> to power as President of renamed Zaire</a:t>
            </a:r>
          </a:p>
          <a:p>
            <a:r>
              <a:rPr lang="en-GB" dirty="0"/>
              <a:t>Mobutu dictatorship lasts from 1965–1997</a:t>
            </a:r>
          </a:p>
          <a:p>
            <a:endParaRPr lang="en-GB" dirty="0"/>
          </a:p>
        </p:txBody>
      </p:sp>
      <p:pic>
        <p:nvPicPr>
          <p:cNvPr id="4" name="Picture 3"/>
          <p:cNvPicPr>
            <a:picLocks noChangeAspect="1"/>
          </p:cNvPicPr>
          <p:nvPr/>
        </p:nvPicPr>
        <p:blipFill>
          <a:blip r:embed="rId3"/>
          <a:stretch>
            <a:fillRect/>
          </a:stretch>
        </p:blipFill>
        <p:spPr>
          <a:xfrm>
            <a:off x="6296771" y="0"/>
            <a:ext cx="2745629" cy="3627586"/>
          </a:xfrm>
          <a:prstGeom prst="rect">
            <a:avLst/>
          </a:prstGeom>
        </p:spPr>
      </p:pic>
      <p:sp>
        <p:nvSpPr>
          <p:cNvPr id="5" name="Rectangle 4"/>
          <p:cNvSpPr/>
          <p:nvPr/>
        </p:nvSpPr>
        <p:spPr>
          <a:xfrm>
            <a:off x="6289206" y="2471356"/>
            <a:ext cx="2745629" cy="923330"/>
          </a:xfrm>
          <a:prstGeom prst="rect">
            <a:avLst/>
          </a:prstGeom>
          <a:solidFill>
            <a:schemeClr val="accent6">
              <a:lumMod val="20000"/>
              <a:lumOff val="80000"/>
              <a:alpha val="42000"/>
            </a:schemeClr>
          </a:solidFill>
        </p:spPr>
        <p:txBody>
          <a:bodyPr wrap="square">
            <a:spAutoFit/>
          </a:bodyPr>
          <a:lstStyle/>
          <a:p>
            <a:pPr algn="ctr"/>
            <a:r>
              <a:rPr lang="en-GB" b="1" dirty="0"/>
              <a:t>Patrice Lumumba </a:t>
            </a:r>
          </a:p>
          <a:p>
            <a:pPr algn="ctr"/>
            <a:r>
              <a:rPr lang="en-GB" b="1" dirty="0"/>
              <a:t>(1925–1960)</a:t>
            </a:r>
          </a:p>
          <a:p>
            <a:r>
              <a:rPr lang="en-GB" dirty="0"/>
              <a:t> </a:t>
            </a:r>
          </a:p>
        </p:txBody>
      </p:sp>
      <p:pic>
        <p:nvPicPr>
          <p:cNvPr id="6" name="Picture 5"/>
          <p:cNvPicPr>
            <a:picLocks noChangeAspect="1"/>
          </p:cNvPicPr>
          <p:nvPr/>
        </p:nvPicPr>
        <p:blipFill>
          <a:blip r:embed="rId4"/>
          <a:stretch>
            <a:fillRect/>
          </a:stretch>
        </p:blipFill>
        <p:spPr>
          <a:xfrm>
            <a:off x="6296771" y="3197162"/>
            <a:ext cx="2745629" cy="3660838"/>
          </a:xfrm>
          <a:prstGeom prst="rect">
            <a:avLst/>
          </a:prstGeom>
        </p:spPr>
      </p:pic>
      <p:sp>
        <p:nvSpPr>
          <p:cNvPr id="8" name="Rectangle 7"/>
          <p:cNvSpPr/>
          <p:nvPr/>
        </p:nvSpPr>
        <p:spPr>
          <a:xfrm>
            <a:off x="6289206" y="5706977"/>
            <a:ext cx="2753194" cy="1200329"/>
          </a:xfrm>
          <a:prstGeom prst="rect">
            <a:avLst/>
          </a:prstGeom>
          <a:solidFill>
            <a:schemeClr val="bg1">
              <a:alpha val="70000"/>
            </a:schemeClr>
          </a:solidFill>
        </p:spPr>
        <p:txBody>
          <a:bodyPr wrap="square">
            <a:spAutoFit/>
          </a:bodyPr>
          <a:lstStyle/>
          <a:p>
            <a:pPr algn="ctr"/>
            <a:endParaRPr lang="en-GB" b="1" dirty="0"/>
          </a:p>
          <a:p>
            <a:pPr algn="ctr"/>
            <a:r>
              <a:rPr lang="en-GB" b="1" dirty="0"/>
              <a:t>Mobutu </a:t>
            </a:r>
            <a:r>
              <a:rPr lang="en-GB" b="1" dirty="0" err="1"/>
              <a:t>Sese</a:t>
            </a:r>
            <a:r>
              <a:rPr lang="en-GB" b="1" dirty="0"/>
              <a:t> </a:t>
            </a:r>
            <a:r>
              <a:rPr lang="en-GB" b="1" dirty="0" err="1"/>
              <a:t>Seko</a:t>
            </a:r>
            <a:r>
              <a:rPr lang="en-GB" b="1" dirty="0"/>
              <a:t> </a:t>
            </a:r>
          </a:p>
          <a:p>
            <a:pPr algn="ctr"/>
            <a:r>
              <a:rPr lang="en-GB" b="1" dirty="0"/>
              <a:t>(1930–1997)</a:t>
            </a:r>
          </a:p>
          <a:p>
            <a:endParaRPr lang="en-GB" dirty="0"/>
          </a:p>
        </p:txBody>
      </p:sp>
    </p:spTree>
    <p:extLst>
      <p:ext uri="{BB962C8B-B14F-4D97-AF65-F5344CB8AC3E}">
        <p14:creationId xmlns:p14="http://schemas.microsoft.com/office/powerpoint/2010/main" val="139090369"/>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1" ma:contentTypeDescription="Create a new document." ma:contentTypeScope="" ma:versionID="b18a7c179df10ee0397108f221772351">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7c6adca4d6bc8bd2d26e3f60277432cd"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0F2A30B-F8F7-49FB-A558-D289BE044BDD}">
  <ds:schemaRefs>
    <ds:schemaRef ds:uri="http://schemas.microsoft.com/sharepoint/v3/contenttype/forms"/>
  </ds:schemaRefs>
</ds:datastoreItem>
</file>

<file path=customXml/itemProps2.xml><?xml version="1.0" encoding="utf-8"?>
<ds:datastoreItem xmlns:ds="http://schemas.openxmlformats.org/officeDocument/2006/customXml" ds:itemID="{06DF6017-54FF-4700-9473-1209F03361B1}">
  <ds:schemaRefs>
    <ds:schemaRef ds:uri="53eb33a0-f383-4069-9f53-0e79fd56955c"/>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18e00798-69c8-4d73-a841-5247a1895ee0"/>
    <ds:schemaRef ds:uri="http://purl.org/dc/term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69158946-3953-4D60-B854-56826739CE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920</TotalTime>
  <Words>8659</Words>
  <Application>Microsoft Office PowerPoint</Application>
  <PresentationFormat>On-screen Show (4:3)</PresentationFormat>
  <Paragraphs>681</Paragraphs>
  <Slides>83</Slides>
  <Notes>75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83</vt:i4>
      </vt:variant>
    </vt:vector>
  </HeadingPairs>
  <TitlesOfParts>
    <vt:vector size="90" baseType="lpstr">
      <vt:lpstr>Arial</vt:lpstr>
      <vt:lpstr>Calibri</vt:lpstr>
      <vt:lpstr>Calibri Light</vt:lpstr>
      <vt:lpstr>Cooper Black</vt:lpstr>
      <vt:lpstr>Elephant</vt:lpstr>
      <vt:lpstr>Georgia</vt:lpstr>
      <vt:lpstr>1_Office Theme</vt:lpstr>
      <vt:lpstr> HPHI5006, 6006 Routes &amp; Roots of the Black Atlantic  Lecture 7: African Americans, Pan-Africanism and Colonialism  Part One: Booker T Washington vs WEB Du Bois  </vt:lpstr>
      <vt:lpstr>Booker T Washington vs WEB Du Bois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HPHI5006, 6006 Routes &amp; Roots of the Black Atlantic  Lecture 7: African Americans, Pan-Africanism and Colonialism  Part Two: WEB Du Bois and Pan-Africanism  </vt:lpstr>
      <vt:lpstr>African Americans, Pan-Africanism and Colonialism</vt:lpstr>
      <vt:lpstr>PowerPoint Presentation</vt:lpstr>
      <vt:lpstr>PowerPoint Presentation</vt:lpstr>
      <vt:lpstr>Pan-African Conference, 1900</vt:lpstr>
      <vt:lpstr>Henry Sylvester Williams (1867/69–1911) </vt:lpstr>
      <vt:lpstr>Pan-African Conference, 1900</vt:lpstr>
      <vt:lpstr> Booker T. Washington and Pan-Africanism</vt:lpstr>
      <vt:lpstr>Tuskegee in Africa</vt:lpstr>
      <vt:lpstr> A Pan-African ‘Manifesto’:  Du Bois, ‘To the Nations of the World,’ 1900 </vt:lpstr>
      <vt:lpstr> A Pan-African ‘Manifesto’:  Du Bois, ‘To the Nations of the World,’ 1900 </vt:lpstr>
      <vt:lpstr> A Pan-African ‘Manifesto’:  Du Bois, ‘To the Nations of the World,’ 1900 </vt:lpstr>
      <vt:lpstr> A Pan-African ‘Manifesto’:  Du Bois, ‘To the Nations of the World,’ 1900 </vt:lpstr>
      <vt:lpstr> A Pan-African ‘Manifesto’:  Du Bois, ‘To the Nations of the World,’ 1900 </vt:lpstr>
      <vt:lpstr> A Pan-African ‘Manifesto’:  Du Bois, ‘To the Nations of the World,’ 1900 </vt:lpstr>
      <vt:lpstr>Pan-African Congresses</vt:lpstr>
      <vt:lpstr>Exhibit of American Negroes, Exposition Universelle, Paris, 1900</vt:lpstr>
      <vt:lpstr>1st Pan-African Congress, 1919 </vt:lpstr>
      <vt:lpstr>1st Pan-African Congress, 1919 </vt:lpstr>
      <vt:lpstr>1st Pan-African Congress, 1919 </vt:lpstr>
      <vt:lpstr>PowerPoint Presentation</vt:lpstr>
      <vt:lpstr>PowerPoint Presentation</vt:lpstr>
      <vt:lpstr>Amy Jacques Garvey</vt:lpstr>
      <vt:lpstr>5th Pan-African Congress</vt:lpstr>
      <vt:lpstr>PowerPoint Presentation</vt:lpstr>
      <vt:lpstr>PowerPoint Presentation</vt:lpstr>
      <vt:lpstr>Decolonisation and Independence</vt:lpstr>
      <vt:lpstr>    HPHI5006, 6006 Routes &amp; Roots of the Black Atlantic  Lecture 7: African Americans, Pan-Africanism and Colonialism  Part Three: George Washington Williams, African Americans and the Leopold Regime in Congo </vt:lpstr>
      <vt:lpstr>Congo Free State  (today DR Congo)</vt:lpstr>
      <vt:lpstr> A Pan-African ‘Manifesto’:  Du Bois, ‘To the Nations of the World,’ 1900 </vt:lpstr>
      <vt:lpstr>George Washington Williams (1849–1891) </vt:lpstr>
      <vt:lpstr>PowerPoint Presentation</vt:lpstr>
      <vt:lpstr>PowerPoint Presentation</vt:lpstr>
      <vt:lpstr>PowerPoint Presentation</vt:lpstr>
      <vt:lpstr>PowerPoint Presentation</vt:lpstr>
      <vt:lpstr>Psalms 68:31 and the ‘Civilizing Mission’</vt:lpstr>
      <vt:lpstr>PowerPoint Presentation</vt:lpstr>
      <vt:lpstr>Williams’ Road to Congo</vt:lpstr>
      <vt:lpstr>      </vt:lpstr>
      <vt:lpstr>      </vt:lpstr>
      <vt:lpstr>Congo Free State</vt:lpstr>
      <vt:lpstr>Ivory Trade</vt:lpstr>
      <vt:lpstr>Rubber and Palm Oil</vt:lpstr>
      <vt:lpstr>Radium and  Uranium</vt:lpstr>
      <vt:lpstr>Williams’ Open Letter to Leopold II, 1890</vt:lpstr>
      <vt:lpstr>Stanley’s 1st Expedition, 1871-1872  </vt:lpstr>
      <vt:lpstr>PowerPoint Presentation</vt:lpstr>
      <vt:lpstr>PowerPoint Presentation</vt:lpstr>
      <vt:lpstr>Williams’ Open Letter to Leopold II, 1890</vt:lpstr>
      <vt:lpstr>PowerPoint Presentation</vt:lpstr>
      <vt:lpstr>Williams’ Open Letter to Leopold II, 1890</vt:lpstr>
      <vt:lpstr>Williams’ Letter to Benjamin Harrison</vt:lpstr>
      <vt:lpstr>George Washington Williams (1849–1891) </vt:lpstr>
      <vt:lpstr>E.D. Morel  (1873–1924)      </vt:lpstr>
      <vt:lpstr>PowerPoint Presentation</vt:lpstr>
      <vt:lpstr>Lever Bros and Port Sunlight, Merseyside</vt:lpstr>
      <vt:lpstr>Congo Reform Association, est. 1904</vt:lpstr>
      <vt:lpstr>William Henry Sheppard (1865–1927) </vt:lpstr>
      <vt:lpstr>Sheppard’s Missionary Work with the Kuba in Congo    </vt:lpstr>
      <vt:lpstr>Aftermath of Congo Reform Campaign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HPHI5006, 6006 Routes &amp; Roots of the Black Atlantic  Lecture 7: African Americans, Pan-Africanism and Colonialism  Part One: WEB Du Bois and Pan-Africanism</dc:title>
  <dc:creator>Alexander Scott</dc:creator>
  <cp:lastModifiedBy>Alexander Scott</cp:lastModifiedBy>
  <cp:revision>81</cp:revision>
  <cp:lastPrinted>2020-01-16T09:44:38Z</cp:lastPrinted>
  <dcterms:created xsi:type="dcterms:W3CDTF">2020-01-14T13:55:42Z</dcterms:created>
  <dcterms:modified xsi:type="dcterms:W3CDTF">2021-11-26T16:55:51Z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