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6" r:id="rId2"/>
  </p:sldIdLst>
  <p:sldSz cx="15113000" cy="21374100"/>
  <p:notesSz cx="6858000" cy="9144000"/>
  <p:embeddedFontLst>
    <p:embeddedFont>
      <p:font typeface="Canva Sans" panose="020B0604020202020204" charset="0"/>
      <p:regular r:id="rId3"/>
    </p:embeddedFont>
    <p:embeddedFont>
      <p:font typeface="Canva Sans Bold" panose="020B0604020202020204" charset="0"/>
      <p:regular r:id="rId4"/>
    </p:embeddedFont>
    <p:embeddedFont>
      <p:font typeface="Canva Sans Italics" panose="020B0604020202020204" charset="0"/>
      <p:regular r:id="rId5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22" autoAdjust="0"/>
  </p:normalViewPr>
  <p:slideViewPr>
    <p:cSldViewPr>
      <p:cViewPr varScale="1">
        <p:scale>
          <a:sx n="19" d="100"/>
          <a:sy n="19" d="100"/>
        </p:scale>
        <p:origin x="2288" y="7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font" Target="fonts/font1.fntdata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font" Target="fonts/font3.fntdata"/><Relationship Id="rId4" Type="http://schemas.openxmlformats.org/officeDocument/2006/relationships/font" Target="fonts/font2.fntdata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11/30/2025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11/30/2025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11/30/2025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11/30/2025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11/30/2025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11/30/2025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11/30/2025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11/30/2025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11/30/2025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11/30/2025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11/30/2025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11/30/2025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svg"/><Relationship Id="rId13" Type="http://schemas.openxmlformats.org/officeDocument/2006/relationships/image" Target="../media/image12.png"/><Relationship Id="rId18" Type="http://schemas.openxmlformats.org/officeDocument/2006/relationships/image" Target="../media/image17.svg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12" Type="http://schemas.openxmlformats.org/officeDocument/2006/relationships/image" Target="../media/image11.svg"/><Relationship Id="rId17" Type="http://schemas.openxmlformats.org/officeDocument/2006/relationships/image" Target="../media/image16.png"/><Relationship Id="rId2" Type="http://schemas.openxmlformats.org/officeDocument/2006/relationships/image" Target="../media/image1.jpeg"/><Relationship Id="rId16" Type="http://schemas.openxmlformats.org/officeDocument/2006/relationships/image" Target="../media/image15.sv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svg"/><Relationship Id="rId11" Type="http://schemas.openxmlformats.org/officeDocument/2006/relationships/image" Target="../media/image10.png"/><Relationship Id="rId5" Type="http://schemas.openxmlformats.org/officeDocument/2006/relationships/image" Target="../media/image4.png"/><Relationship Id="rId15" Type="http://schemas.openxmlformats.org/officeDocument/2006/relationships/image" Target="../media/image14.png"/><Relationship Id="rId10" Type="http://schemas.openxmlformats.org/officeDocument/2006/relationships/image" Target="../media/image9.svg"/><Relationship Id="rId19" Type="http://schemas.openxmlformats.org/officeDocument/2006/relationships/image" Target="../media/image18.png"/><Relationship Id="rId4" Type="http://schemas.openxmlformats.org/officeDocument/2006/relationships/image" Target="../media/image3.svg"/><Relationship Id="rId9" Type="http://schemas.openxmlformats.org/officeDocument/2006/relationships/image" Target="../media/image8.png"/><Relationship Id="rId14" Type="http://schemas.openxmlformats.org/officeDocument/2006/relationships/image" Target="../media/image13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 flipV="1">
            <a:off x="5075920" y="4813210"/>
            <a:ext cx="0" cy="15293643"/>
          </a:xfrm>
          <a:prstGeom prst="line">
            <a:avLst/>
          </a:prstGeom>
          <a:ln w="66675" cap="rnd">
            <a:solidFill>
              <a:srgbClr val="756479"/>
            </a:solidFill>
            <a:prstDash val="sysDot"/>
            <a:headEnd type="none" w="sm" len="sm"/>
            <a:tailEnd type="none" w="sm" len="sm"/>
          </a:ln>
        </p:spPr>
        <p:txBody>
          <a:bodyPr/>
          <a:lstStyle/>
          <a:p>
            <a:endParaRPr lang="en-US"/>
          </a:p>
        </p:txBody>
      </p:sp>
      <p:sp>
        <p:nvSpPr>
          <p:cNvPr id="3" name="AutoShape 3"/>
          <p:cNvSpPr/>
          <p:nvPr/>
        </p:nvSpPr>
        <p:spPr>
          <a:xfrm flipV="1">
            <a:off x="10044080" y="4813210"/>
            <a:ext cx="0" cy="15293643"/>
          </a:xfrm>
          <a:prstGeom prst="line">
            <a:avLst/>
          </a:prstGeom>
          <a:ln w="66675" cap="rnd">
            <a:solidFill>
              <a:srgbClr val="756479"/>
            </a:solidFill>
            <a:prstDash val="sysDot"/>
            <a:headEnd type="none" w="sm" len="sm"/>
            <a:tailEnd type="none" w="sm" len="sm"/>
          </a:ln>
        </p:spPr>
        <p:txBody>
          <a:bodyPr/>
          <a:lstStyle/>
          <a:p>
            <a:endParaRPr lang="en-US"/>
          </a:p>
        </p:txBody>
      </p:sp>
      <p:sp>
        <p:nvSpPr>
          <p:cNvPr id="4" name="AutoShape 4"/>
          <p:cNvSpPr/>
          <p:nvPr/>
        </p:nvSpPr>
        <p:spPr>
          <a:xfrm>
            <a:off x="429957" y="10784917"/>
            <a:ext cx="4349281" cy="0"/>
          </a:xfrm>
          <a:prstGeom prst="line">
            <a:avLst/>
          </a:prstGeom>
          <a:ln w="66675" cap="rnd">
            <a:solidFill>
              <a:srgbClr val="756479"/>
            </a:solidFill>
            <a:prstDash val="sysDot"/>
            <a:headEnd type="none" w="sm" len="sm"/>
            <a:tailEnd type="none" w="sm" len="sm"/>
          </a:ln>
        </p:spPr>
        <p:txBody>
          <a:bodyPr/>
          <a:lstStyle/>
          <a:p>
            <a:endParaRPr lang="en-US"/>
          </a:p>
        </p:txBody>
      </p:sp>
      <p:sp>
        <p:nvSpPr>
          <p:cNvPr id="5" name="AutoShape 5"/>
          <p:cNvSpPr/>
          <p:nvPr/>
        </p:nvSpPr>
        <p:spPr>
          <a:xfrm>
            <a:off x="5385360" y="13567305"/>
            <a:ext cx="4349281" cy="0"/>
          </a:xfrm>
          <a:prstGeom prst="line">
            <a:avLst/>
          </a:prstGeom>
          <a:ln w="66675" cap="rnd">
            <a:solidFill>
              <a:srgbClr val="756479"/>
            </a:solidFill>
            <a:prstDash val="sysDot"/>
            <a:headEnd type="none" w="sm" len="sm"/>
            <a:tailEnd type="none" w="sm" len="sm"/>
          </a:ln>
        </p:spPr>
        <p:txBody>
          <a:bodyPr/>
          <a:lstStyle/>
          <a:p>
            <a:endParaRPr lang="en-US"/>
          </a:p>
        </p:txBody>
      </p:sp>
      <p:sp>
        <p:nvSpPr>
          <p:cNvPr id="6" name="AutoShape 6"/>
          <p:cNvSpPr/>
          <p:nvPr/>
        </p:nvSpPr>
        <p:spPr>
          <a:xfrm>
            <a:off x="10341580" y="11525250"/>
            <a:ext cx="4349281" cy="0"/>
          </a:xfrm>
          <a:prstGeom prst="line">
            <a:avLst/>
          </a:prstGeom>
          <a:ln w="66675" cap="rnd">
            <a:solidFill>
              <a:srgbClr val="756479"/>
            </a:solidFill>
            <a:prstDash val="sysDot"/>
            <a:headEnd type="none" w="sm" len="sm"/>
            <a:tailEnd type="none" w="sm" len="sm"/>
          </a:ln>
        </p:spPr>
        <p:txBody>
          <a:bodyPr/>
          <a:lstStyle/>
          <a:p>
            <a:endParaRPr lang="en-US"/>
          </a:p>
        </p:txBody>
      </p:sp>
      <p:sp>
        <p:nvSpPr>
          <p:cNvPr id="7" name="AutoShape 7"/>
          <p:cNvSpPr/>
          <p:nvPr/>
        </p:nvSpPr>
        <p:spPr>
          <a:xfrm>
            <a:off x="302391" y="4417525"/>
            <a:ext cx="14515218" cy="0"/>
          </a:xfrm>
          <a:prstGeom prst="line">
            <a:avLst/>
          </a:prstGeom>
          <a:ln w="57150" cap="rnd">
            <a:solidFill>
              <a:srgbClr val="756479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US"/>
          </a:p>
        </p:txBody>
      </p:sp>
      <p:grpSp>
        <p:nvGrpSpPr>
          <p:cNvPr id="8" name="Group 8"/>
          <p:cNvGrpSpPr/>
          <p:nvPr/>
        </p:nvGrpSpPr>
        <p:grpSpPr>
          <a:xfrm>
            <a:off x="429957" y="4813210"/>
            <a:ext cx="4349281" cy="5691707"/>
            <a:chOff x="0" y="0"/>
            <a:chExt cx="779342" cy="1019890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779342" cy="1019890"/>
            </a:xfrm>
            <a:custGeom>
              <a:avLst/>
              <a:gdLst/>
              <a:ahLst/>
              <a:cxnLst/>
              <a:rect l="l" t="t" r="r" b="b"/>
              <a:pathLst>
                <a:path w="779342" h="1019890">
                  <a:moveTo>
                    <a:pt x="0" y="0"/>
                  </a:moveTo>
                  <a:lnTo>
                    <a:pt x="779342" y="0"/>
                  </a:lnTo>
                  <a:lnTo>
                    <a:pt x="779342" y="1019890"/>
                  </a:lnTo>
                  <a:lnTo>
                    <a:pt x="0" y="1019890"/>
                  </a:lnTo>
                  <a:close/>
                </a:path>
              </a:pathLst>
            </a:custGeom>
            <a:solidFill>
              <a:srgbClr val="C3ECDE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0" y="-47625"/>
              <a:ext cx="779342" cy="1067515"/>
            </a:xfrm>
            <a:prstGeom prst="rect">
              <a:avLst/>
            </a:prstGeom>
          </p:spPr>
          <p:txBody>
            <a:bodyPr lIns="46667" tIns="46667" rIns="46667" bIns="46667" rtlCol="0" anchor="ctr"/>
            <a:lstStyle/>
            <a:p>
              <a:pPr algn="ctr">
                <a:lnSpc>
                  <a:spcPts val="3986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5385360" y="13895547"/>
            <a:ext cx="4349281" cy="6211307"/>
            <a:chOff x="0" y="0"/>
            <a:chExt cx="779342" cy="1112996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779342" cy="1112996"/>
            </a:xfrm>
            <a:custGeom>
              <a:avLst/>
              <a:gdLst/>
              <a:ahLst/>
              <a:cxnLst/>
              <a:rect l="l" t="t" r="r" b="b"/>
              <a:pathLst>
                <a:path w="779342" h="1112996">
                  <a:moveTo>
                    <a:pt x="0" y="0"/>
                  </a:moveTo>
                  <a:lnTo>
                    <a:pt x="779342" y="0"/>
                  </a:lnTo>
                  <a:lnTo>
                    <a:pt x="779342" y="1112996"/>
                  </a:lnTo>
                  <a:lnTo>
                    <a:pt x="0" y="1112996"/>
                  </a:lnTo>
                  <a:close/>
                </a:path>
              </a:pathLst>
            </a:custGeom>
            <a:solidFill>
              <a:srgbClr val="F5D7CF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0" y="-47625"/>
              <a:ext cx="779342" cy="1160621"/>
            </a:xfrm>
            <a:prstGeom prst="rect">
              <a:avLst/>
            </a:prstGeom>
          </p:spPr>
          <p:txBody>
            <a:bodyPr lIns="46667" tIns="46667" rIns="46667" bIns="46667" rtlCol="0" anchor="ctr"/>
            <a:lstStyle/>
            <a:p>
              <a:pPr algn="ctr">
                <a:lnSpc>
                  <a:spcPts val="3986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10341580" y="4813211"/>
            <a:ext cx="4655277" cy="6445074"/>
            <a:chOff x="0" y="0"/>
            <a:chExt cx="779342" cy="1229825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779342" cy="1229825"/>
            </a:xfrm>
            <a:custGeom>
              <a:avLst/>
              <a:gdLst/>
              <a:ahLst/>
              <a:cxnLst/>
              <a:rect l="l" t="t" r="r" b="b"/>
              <a:pathLst>
                <a:path w="779342" h="1229825">
                  <a:moveTo>
                    <a:pt x="0" y="0"/>
                  </a:moveTo>
                  <a:lnTo>
                    <a:pt x="779342" y="0"/>
                  </a:lnTo>
                  <a:lnTo>
                    <a:pt x="779342" y="1229825"/>
                  </a:lnTo>
                  <a:lnTo>
                    <a:pt x="0" y="1229825"/>
                  </a:lnTo>
                  <a:close/>
                </a:path>
              </a:pathLst>
            </a:custGeom>
            <a:solidFill>
              <a:srgbClr val="E5D8DF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0" y="-47625"/>
              <a:ext cx="779342" cy="1277450"/>
            </a:xfrm>
            <a:prstGeom prst="rect">
              <a:avLst/>
            </a:prstGeom>
          </p:spPr>
          <p:txBody>
            <a:bodyPr lIns="46667" tIns="46667" rIns="46667" bIns="46667" rtlCol="0" anchor="ctr"/>
            <a:lstStyle/>
            <a:p>
              <a:pPr algn="ctr">
                <a:lnSpc>
                  <a:spcPts val="3986"/>
                </a:lnSpc>
                <a:spcBef>
                  <a:spcPct val="0"/>
                </a:spcBef>
              </a:pPr>
              <a:endParaRPr dirty="0"/>
            </a:p>
          </p:txBody>
        </p:sp>
      </p:grpSp>
      <p:sp>
        <p:nvSpPr>
          <p:cNvPr id="17" name="Freeform 17"/>
          <p:cNvSpPr/>
          <p:nvPr/>
        </p:nvSpPr>
        <p:spPr>
          <a:xfrm>
            <a:off x="0" y="40816"/>
            <a:ext cx="3543314" cy="2361287"/>
          </a:xfrm>
          <a:custGeom>
            <a:avLst/>
            <a:gdLst/>
            <a:ahLst/>
            <a:cxnLst/>
            <a:rect l="l" t="t" r="r" b="b"/>
            <a:pathLst>
              <a:path w="3543314" h="2361287">
                <a:moveTo>
                  <a:pt x="0" y="0"/>
                </a:moveTo>
                <a:lnTo>
                  <a:pt x="3543314" y="0"/>
                </a:lnTo>
                <a:lnTo>
                  <a:pt x="3543314" y="2361287"/>
                </a:lnTo>
                <a:lnTo>
                  <a:pt x="0" y="2361287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grpSp>
        <p:nvGrpSpPr>
          <p:cNvPr id="18" name="Group 18"/>
          <p:cNvGrpSpPr/>
          <p:nvPr/>
        </p:nvGrpSpPr>
        <p:grpSpPr>
          <a:xfrm>
            <a:off x="683041" y="2082318"/>
            <a:ext cx="14007820" cy="2043574"/>
            <a:chOff x="0" y="0"/>
            <a:chExt cx="2510043" cy="366185"/>
          </a:xfrm>
        </p:grpSpPr>
        <p:sp>
          <p:nvSpPr>
            <p:cNvPr id="19" name="Freeform 19"/>
            <p:cNvSpPr/>
            <p:nvPr/>
          </p:nvSpPr>
          <p:spPr>
            <a:xfrm>
              <a:off x="0" y="0"/>
              <a:ext cx="2510043" cy="366185"/>
            </a:xfrm>
            <a:custGeom>
              <a:avLst/>
              <a:gdLst/>
              <a:ahLst/>
              <a:cxnLst/>
              <a:rect l="l" t="t" r="r" b="b"/>
              <a:pathLst>
                <a:path w="2510043" h="366185">
                  <a:moveTo>
                    <a:pt x="0" y="0"/>
                  </a:moveTo>
                  <a:lnTo>
                    <a:pt x="2510043" y="0"/>
                  </a:lnTo>
                  <a:lnTo>
                    <a:pt x="2510043" y="366185"/>
                  </a:lnTo>
                  <a:lnTo>
                    <a:pt x="0" y="366185"/>
                  </a:lnTo>
                  <a:close/>
                </a:path>
              </a:pathLst>
            </a:custGeom>
            <a:solidFill>
              <a:srgbClr val="1CD36E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0" y="-47625"/>
              <a:ext cx="2510043" cy="413810"/>
            </a:xfrm>
            <a:prstGeom prst="rect">
              <a:avLst/>
            </a:prstGeom>
          </p:spPr>
          <p:txBody>
            <a:bodyPr lIns="46667" tIns="46667" rIns="46667" bIns="46667" rtlCol="0" anchor="ctr"/>
            <a:lstStyle/>
            <a:p>
              <a:pPr algn="ctr">
                <a:lnSpc>
                  <a:spcPts val="3986"/>
                </a:lnSpc>
              </a:pPr>
              <a:endParaRPr/>
            </a:p>
          </p:txBody>
        </p:sp>
      </p:grpSp>
      <p:sp>
        <p:nvSpPr>
          <p:cNvPr id="21" name="Freeform 21"/>
          <p:cNvSpPr/>
          <p:nvPr/>
        </p:nvSpPr>
        <p:spPr>
          <a:xfrm>
            <a:off x="5752440" y="8409581"/>
            <a:ext cx="684347" cy="918026"/>
          </a:xfrm>
          <a:custGeom>
            <a:avLst/>
            <a:gdLst/>
            <a:ahLst/>
            <a:cxnLst/>
            <a:rect l="l" t="t" r="r" b="b"/>
            <a:pathLst>
              <a:path w="684347" h="918026">
                <a:moveTo>
                  <a:pt x="0" y="0"/>
                </a:moveTo>
                <a:lnTo>
                  <a:pt x="684347" y="0"/>
                </a:lnTo>
                <a:lnTo>
                  <a:pt x="684347" y="918026"/>
                </a:lnTo>
                <a:lnTo>
                  <a:pt x="0" y="918026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22" name="Freeform 22"/>
          <p:cNvSpPr/>
          <p:nvPr/>
        </p:nvSpPr>
        <p:spPr>
          <a:xfrm>
            <a:off x="683041" y="5168126"/>
            <a:ext cx="559789" cy="825426"/>
          </a:xfrm>
          <a:custGeom>
            <a:avLst/>
            <a:gdLst/>
            <a:ahLst/>
            <a:cxnLst/>
            <a:rect l="l" t="t" r="r" b="b"/>
            <a:pathLst>
              <a:path w="559789" h="825426">
                <a:moveTo>
                  <a:pt x="0" y="0"/>
                </a:moveTo>
                <a:lnTo>
                  <a:pt x="559788" y="0"/>
                </a:lnTo>
                <a:lnTo>
                  <a:pt x="559788" y="825426"/>
                </a:lnTo>
                <a:lnTo>
                  <a:pt x="0" y="825426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23" name="Freeform 23"/>
          <p:cNvSpPr/>
          <p:nvPr/>
        </p:nvSpPr>
        <p:spPr>
          <a:xfrm>
            <a:off x="10972767" y="5168126"/>
            <a:ext cx="561891" cy="796495"/>
          </a:xfrm>
          <a:custGeom>
            <a:avLst/>
            <a:gdLst/>
            <a:ahLst/>
            <a:cxnLst/>
            <a:rect l="l" t="t" r="r" b="b"/>
            <a:pathLst>
              <a:path w="561891" h="796495">
                <a:moveTo>
                  <a:pt x="0" y="0"/>
                </a:moveTo>
                <a:lnTo>
                  <a:pt x="561891" y="0"/>
                </a:lnTo>
                <a:lnTo>
                  <a:pt x="561891" y="796496"/>
                </a:lnTo>
                <a:lnTo>
                  <a:pt x="0" y="796496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24" name="Freeform 24"/>
          <p:cNvSpPr/>
          <p:nvPr/>
        </p:nvSpPr>
        <p:spPr>
          <a:xfrm>
            <a:off x="683041" y="15456195"/>
            <a:ext cx="766135" cy="918026"/>
          </a:xfrm>
          <a:custGeom>
            <a:avLst/>
            <a:gdLst/>
            <a:ahLst/>
            <a:cxnLst/>
            <a:rect l="l" t="t" r="r" b="b"/>
            <a:pathLst>
              <a:path w="766135" h="918026">
                <a:moveTo>
                  <a:pt x="0" y="0"/>
                </a:moveTo>
                <a:lnTo>
                  <a:pt x="766134" y="0"/>
                </a:lnTo>
                <a:lnTo>
                  <a:pt x="766134" y="918026"/>
                </a:lnTo>
                <a:lnTo>
                  <a:pt x="0" y="918026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25" name="Freeform 25"/>
          <p:cNvSpPr/>
          <p:nvPr/>
        </p:nvSpPr>
        <p:spPr>
          <a:xfrm>
            <a:off x="5752440" y="14610503"/>
            <a:ext cx="600898" cy="867438"/>
          </a:xfrm>
          <a:custGeom>
            <a:avLst/>
            <a:gdLst/>
            <a:ahLst/>
            <a:cxnLst/>
            <a:rect l="l" t="t" r="r" b="b"/>
            <a:pathLst>
              <a:path w="600898" h="867438">
                <a:moveTo>
                  <a:pt x="0" y="0"/>
                </a:moveTo>
                <a:lnTo>
                  <a:pt x="600898" y="0"/>
                </a:lnTo>
                <a:lnTo>
                  <a:pt x="600898" y="867437"/>
                </a:lnTo>
                <a:lnTo>
                  <a:pt x="0" y="867437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26" name="Freeform 26"/>
          <p:cNvSpPr/>
          <p:nvPr/>
        </p:nvSpPr>
        <p:spPr>
          <a:xfrm>
            <a:off x="10296681" y="11553582"/>
            <a:ext cx="682678" cy="918026"/>
          </a:xfrm>
          <a:custGeom>
            <a:avLst/>
            <a:gdLst/>
            <a:ahLst/>
            <a:cxnLst/>
            <a:rect l="l" t="t" r="r" b="b"/>
            <a:pathLst>
              <a:path w="682678" h="918026">
                <a:moveTo>
                  <a:pt x="0" y="0"/>
                </a:moveTo>
                <a:lnTo>
                  <a:pt x="682678" y="0"/>
                </a:lnTo>
                <a:lnTo>
                  <a:pt x="682678" y="918026"/>
                </a:lnTo>
                <a:lnTo>
                  <a:pt x="0" y="918026"/>
                </a:lnTo>
                <a:lnTo>
                  <a:pt x="0" y="0"/>
                </a:lnTo>
                <a:close/>
              </a:path>
            </a:pathLst>
          </a:custGeom>
          <a:blipFill>
            <a:blip r:embed="rId13">
              <a:extLst>
                <a:ext uri="{96DAC541-7B7A-43D3-8B79-37D633B846F1}">
                  <asvg:svgBlip xmlns:asvg="http://schemas.microsoft.com/office/drawing/2016/SVG/main" r:embed="rId1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27" name="Freeform 27"/>
          <p:cNvSpPr/>
          <p:nvPr/>
        </p:nvSpPr>
        <p:spPr>
          <a:xfrm>
            <a:off x="6052889" y="4859974"/>
            <a:ext cx="2514288" cy="3135734"/>
          </a:xfrm>
          <a:custGeom>
            <a:avLst/>
            <a:gdLst/>
            <a:ahLst/>
            <a:cxnLst/>
            <a:rect l="l" t="t" r="r" b="b"/>
            <a:pathLst>
              <a:path w="2514288" h="3135734">
                <a:moveTo>
                  <a:pt x="0" y="0"/>
                </a:moveTo>
                <a:lnTo>
                  <a:pt x="2514288" y="0"/>
                </a:lnTo>
                <a:lnTo>
                  <a:pt x="2514288" y="3135733"/>
                </a:lnTo>
                <a:lnTo>
                  <a:pt x="0" y="3135733"/>
                </a:lnTo>
                <a:lnTo>
                  <a:pt x="0" y="0"/>
                </a:lnTo>
                <a:close/>
              </a:path>
            </a:pathLst>
          </a:custGeom>
          <a:blipFill>
            <a:blip r:embed="rId15">
              <a:extLst>
                <a:ext uri="{96DAC541-7B7A-43D3-8B79-37D633B846F1}">
                  <asvg:svgBlip xmlns:asvg="http://schemas.microsoft.com/office/drawing/2016/SVG/main" r:embed="rId1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28" name="Freeform 28"/>
          <p:cNvSpPr/>
          <p:nvPr/>
        </p:nvSpPr>
        <p:spPr>
          <a:xfrm>
            <a:off x="727190" y="12048316"/>
            <a:ext cx="3540591" cy="2864660"/>
          </a:xfrm>
          <a:custGeom>
            <a:avLst/>
            <a:gdLst/>
            <a:ahLst/>
            <a:cxnLst/>
            <a:rect l="l" t="t" r="r" b="b"/>
            <a:pathLst>
              <a:path w="3540591" h="2864660">
                <a:moveTo>
                  <a:pt x="0" y="0"/>
                </a:moveTo>
                <a:lnTo>
                  <a:pt x="3540592" y="0"/>
                </a:lnTo>
                <a:lnTo>
                  <a:pt x="3540592" y="2864660"/>
                </a:lnTo>
                <a:lnTo>
                  <a:pt x="0" y="2864660"/>
                </a:lnTo>
                <a:lnTo>
                  <a:pt x="0" y="0"/>
                </a:lnTo>
                <a:close/>
              </a:path>
            </a:pathLst>
          </a:custGeom>
          <a:blipFill>
            <a:blip r:embed="rId17">
              <a:extLst>
                <a:ext uri="{96DAC541-7B7A-43D3-8B79-37D633B846F1}">
                  <asvg:svgBlip xmlns:asvg="http://schemas.microsoft.com/office/drawing/2016/SVG/main" r:embed="rId1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29" name="Freeform 29"/>
          <p:cNvSpPr/>
          <p:nvPr/>
        </p:nvSpPr>
        <p:spPr>
          <a:xfrm>
            <a:off x="11253713" y="0"/>
            <a:ext cx="3866287" cy="3999307"/>
          </a:xfrm>
          <a:custGeom>
            <a:avLst/>
            <a:gdLst/>
            <a:ahLst/>
            <a:cxnLst/>
            <a:rect l="l" t="t" r="r" b="b"/>
            <a:pathLst>
              <a:path w="3560275" h="3560275">
                <a:moveTo>
                  <a:pt x="0" y="0"/>
                </a:moveTo>
                <a:lnTo>
                  <a:pt x="3560275" y="0"/>
                </a:lnTo>
                <a:lnTo>
                  <a:pt x="3560275" y="3560275"/>
                </a:lnTo>
                <a:lnTo>
                  <a:pt x="0" y="3560275"/>
                </a:lnTo>
                <a:lnTo>
                  <a:pt x="0" y="0"/>
                </a:lnTo>
                <a:close/>
              </a:path>
            </a:pathLst>
          </a:custGeom>
          <a:blipFill>
            <a:blip r:embed="rId19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0" name="TextBox 30"/>
          <p:cNvSpPr txBox="1"/>
          <p:nvPr/>
        </p:nvSpPr>
        <p:spPr>
          <a:xfrm>
            <a:off x="1488383" y="5085044"/>
            <a:ext cx="2971354" cy="100015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930"/>
              </a:lnSpc>
            </a:pPr>
            <a:r>
              <a:rPr lang="en-US" sz="3417" b="1">
                <a:solidFill>
                  <a:srgbClr val="047157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Brand Concept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727190" y="6557290"/>
            <a:ext cx="3718584" cy="37537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755"/>
              </a:lnSpc>
            </a:pPr>
            <a:r>
              <a:rPr lang="en-US" sz="2296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Spotify Fit is an advanced work-out wearable band that operates on synchronisation of real-time body data and customised workout music and audio training. It will combine biometric tracking with unmatched music intelligence that the Spotify has to offer.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6781055" y="8499482"/>
            <a:ext cx="2833687" cy="100015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930"/>
              </a:lnSpc>
            </a:pPr>
            <a:r>
              <a:rPr lang="en-US" sz="3417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Value Proposition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369501" y="9823486"/>
            <a:ext cx="4374541" cy="429508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755"/>
              </a:lnSpc>
            </a:pPr>
            <a:r>
              <a:rPr lang="en-US" sz="2296" i="1" dirty="0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“Your body. Your rhythm. One intelligent ecosystem</a:t>
            </a:r>
            <a:r>
              <a:rPr lang="en-US" sz="2296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.”</a:t>
            </a:r>
          </a:p>
          <a:p>
            <a:pPr algn="l">
              <a:lnSpc>
                <a:spcPts val="2755"/>
              </a:lnSpc>
            </a:pPr>
            <a:endParaRPr lang="en-US" sz="2296" dirty="0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  <a:p>
            <a:pPr algn="l">
              <a:lnSpc>
                <a:spcPts val="2755"/>
              </a:lnSpc>
            </a:pPr>
            <a:r>
              <a:rPr lang="en-US" sz="2296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Spotify Fit can transform workouts by delivering music that aligns with heart rate, pace, and movement patterns, creating a fully </a:t>
            </a:r>
            <a:r>
              <a:rPr lang="en-US" sz="2296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personalised</a:t>
            </a:r>
            <a:r>
              <a:rPr lang="en-US" sz="2296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, motivational fitness experience (Gordon </a:t>
            </a:r>
            <a:r>
              <a:rPr lang="en-US" sz="2296" i="1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et al., </a:t>
            </a:r>
            <a:r>
              <a:rPr lang="en-US" sz="2296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2024)</a:t>
            </a:r>
          </a:p>
          <a:p>
            <a:pPr algn="l">
              <a:lnSpc>
                <a:spcPts val="2755"/>
              </a:lnSpc>
            </a:pPr>
            <a:endParaRPr lang="en-US" sz="2296" dirty="0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</p:txBody>
      </p:sp>
      <p:sp>
        <p:nvSpPr>
          <p:cNvPr id="34" name="TextBox 34"/>
          <p:cNvSpPr txBox="1"/>
          <p:nvPr/>
        </p:nvSpPr>
        <p:spPr>
          <a:xfrm>
            <a:off x="11807774" y="4832260"/>
            <a:ext cx="2833687" cy="100015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930"/>
              </a:lnSpc>
            </a:pPr>
            <a:r>
              <a:rPr lang="en-US" sz="3417" b="1">
                <a:solidFill>
                  <a:srgbClr val="9B70AE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Target Audience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10372819" y="6360151"/>
            <a:ext cx="4406982" cy="465415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495831" lvl="1" indent="-247915" algn="l">
              <a:lnSpc>
                <a:spcPts val="2755"/>
              </a:lnSpc>
              <a:buFont typeface="Arial"/>
              <a:buChar char="•"/>
            </a:pPr>
            <a:r>
              <a:rPr lang="en-US" sz="2296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Active Gen Z and Millennial consumers – aged 18–35</a:t>
            </a:r>
          </a:p>
          <a:p>
            <a:pPr marL="495831" lvl="1" indent="-247915" algn="l">
              <a:lnSpc>
                <a:spcPts val="2755"/>
              </a:lnSpc>
              <a:buFont typeface="Arial"/>
              <a:buChar char="•"/>
            </a:pPr>
            <a:r>
              <a:rPr lang="en-US" sz="2296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Digitally driven, music-oriented, wellness-conscious</a:t>
            </a:r>
          </a:p>
          <a:p>
            <a:pPr marL="495831" lvl="1" indent="-247915" algn="l">
              <a:lnSpc>
                <a:spcPts val="2755"/>
              </a:lnSpc>
              <a:buFont typeface="Arial"/>
              <a:buChar char="•"/>
            </a:pPr>
            <a:r>
              <a:rPr lang="en-US" sz="2296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Urban professionals and students seeking convenient fitness solutions</a:t>
            </a:r>
          </a:p>
          <a:p>
            <a:pPr marL="495831" lvl="1" indent="-247915" algn="l">
              <a:lnSpc>
                <a:spcPts val="2755"/>
              </a:lnSpc>
              <a:buFont typeface="Arial"/>
              <a:buChar char="•"/>
            </a:pPr>
            <a:r>
              <a:rPr lang="en-US" sz="2296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% of millennial and Gen Z Spotify Free listeners deem audio is healing (Spotify Advertising, 2022)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1574669" y="15817873"/>
            <a:ext cx="2798781" cy="50140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930"/>
              </a:lnSpc>
            </a:pPr>
            <a:r>
              <a:rPr lang="en-US" sz="3417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Key Features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302391" y="16606500"/>
            <a:ext cx="4340142" cy="429508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95831" lvl="1" indent="-247915" algn="l">
              <a:lnSpc>
                <a:spcPts val="2755"/>
              </a:lnSpc>
              <a:buFont typeface="Arial"/>
              <a:buChar char="•"/>
            </a:pPr>
            <a:r>
              <a:rPr lang="en-US" sz="2296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Real-time heart rate, steps, sleep and stress tracking</a:t>
            </a:r>
          </a:p>
          <a:p>
            <a:pPr marL="495831" lvl="1" indent="-247915" algn="l">
              <a:lnSpc>
                <a:spcPts val="2755"/>
              </a:lnSpc>
              <a:buFont typeface="Arial"/>
              <a:buChar char="•"/>
            </a:pPr>
            <a:r>
              <a:rPr lang="en-US" sz="2296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Automatic music adaptation based on intensity</a:t>
            </a:r>
          </a:p>
          <a:p>
            <a:pPr marL="495831" lvl="1" indent="-247915" algn="l">
              <a:lnSpc>
                <a:spcPts val="2755"/>
              </a:lnSpc>
              <a:buFont typeface="Arial"/>
              <a:buChar char="•"/>
            </a:pPr>
            <a:r>
              <a:rPr lang="en-US" sz="2296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AI coaching with </a:t>
            </a:r>
            <a:r>
              <a:rPr lang="en-US" sz="2296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personalised</a:t>
            </a:r>
            <a:r>
              <a:rPr lang="en-US" sz="2296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audio prompts</a:t>
            </a:r>
          </a:p>
          <a:p>
            <a:pPr marL="495831" lvl="1" indent="-247915" algn="l">
              <a:lnSpc>
                <a:spcPts val="2755"/>
              </a:lnSpc>
              <a:buFont typeface="Arial"/>
              <a:buChar char="•"/>
            </a:pPr>
            <a:r>
              <a:rPr lang="en-US" sz="2296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Seamless integration with Spotify Premium</a:t>
            </a:r>
          </a:p>
          <a:p>
            <a:pPr marL="495831" lvl="1" indent="-247915" algn="l">
              <a:lnSpc>
                <a:spcPts val="2755"/>
              </a:lnSpc>
              <a:buFont typeface="Arial"/>
              <a:buChar char="•"/>
            </a:pPr>
            <a:r>
              <a:rPr lang="en-US" sz="2296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Lightweight design with long battery life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578421" y="14553669"/>
            <a:ext cx="2519877" cy="100015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930"/>
              </a:lnSpc>
            </a:pPr>
            <a:r>
              <a:rPr lang="en-US" sz="3417" b="1">
                <a:solidFill>
                  <a:srgbClr val="E7514C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Brand Positioning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5700708" y="16166323"/>
            <a:ext cx="3702725" cy="34125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755"/>
              </a:lnSpc>
            </a:pPr>
            <a:r>
              <a:rPr lang="en-US" sz="2296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For young, digital-first consumers who want a motivating fitness experience, Spotify Fit is the only smart band that fuses precision biometric tracking with music intelligence to create personalised workout flow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11283345" y="11753896"/>
            <a:ext cx="3223361" cy="50013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930"/>
              </a:lnSpc>
            </a:pPr>
            <a:r>
              <a:rPr lang="en-US" sz="3417" b="1" dirty="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Marketing Mix 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10486869" y="12547130"/>
            <a:ext cx="4520928" cy="50132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95831" lvl="1" indent="-247915" algn="l">
              <a:lnSpc>
                <a:spcPts val="2755"/>
              </a:lnSpc>
              <a:buFont typeface="Arial"/>
              <a:buChar char="•"/>
            </a:pPr>
            <a:r>
              <a:rPr lang="en-US" sz="2296" u="sng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Product</a:t>
            </a:r>
            <a:r>
              <a:rPr lang="en-US" sz="2296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: Sleek band, multiple </a:t>
            </a:r>
            <a:r>
              <a:rPr lang="en-US" sz="2296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colours</a:t>
            </a:r>
            <a:r>
              <a:rPr lang="en-US" sz="2296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, advanced sensors, AI music matching</a:t>
            </a:r>
          </a:p>
          <a:p>
            <a:pPr marL="495831" lvl="1" indent="-247915" algn="l">
              <a:lnSpc>
                <a:spcPts val="2755"/>
              </a:lnSpc>
              <a:buFont typeface="Arial"/>
              <a:buChar char="•"/>
            </a:pPr>
            <a:r>
              <a:rPr lang="en-US" sz="2296" u="sng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Price</a:t>
            </a:r>
            <a:r>
              <a:rPr lang="en-US" sz="2296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: Mid-range, subscription bundle with Spotify Premium</a:t>
            </a:r>
          </a:p>
          <a:p>
            <a:pPr marL="495831" lvl="1" indent="-247915" algn="l">
              <a:lnSpc>
                <a:spcPts val="2755"/>
              </a:lnSpc>
              <a:buFont typeface="Arial"/>
              <a:buChar char="•"/>
            </a:pPr>
            <a:r>
              <a:rPr lang="en-US" sz="2296" u="sng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Place</a:t>
            </a:r>
            <a:r>
              <a:rPr lang="en-US" sz="2296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: Online store, Apple/Android app stores, retailers (Amazon)</a:t>
            </a:r>
          </a:p>
          <a:p>
            <a:pPr marL="495831" lvl="1" indent="-247915" algn="l">
              <a:lnSpc>
                <a:spcPts val="2755"/>
              </a:lnSpc>
              <a:buFont typeface="Arial"/>
              <a:buChar char="•"/>
            </a:pPr>
            <a:r>
              <a:rPr lang="en-US" sz="2296" u="sng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Promotion</a:t>
            </a:r>
            <a:r>
              <a:rPr lang="en-US" sz="2296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: Influencer fitness campaigns, TikTok challenges, Spotify app banners, university partnerships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831588" y="2421153"/>
            <a:ext cx="9799840" cy="161582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990"/>
              </a:lnSpc>
            </a:pPr>
            <a:r>
              <a:rPr lang="en-US" sz="4800" b="1" dirty="0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Company: Spotify  </a:t>
            </a:r>
          </a:p>
          <a:p>
            <a:pPr algn="l">
              <a:lnSpc>
                <a:spcPts val="3840"/>
              </a:lnSpc>
            </a:pPr>
            <a:r>
              <a:rPr lang="en-US" sz="3339" b="1" dirty="0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New brand: Spotify Fit – AI-powered fitness wearable (smart band)</a:t>
            </a:r>
          </a:p>
        </p:txBody>
      </p:sp>
      <p:sp>
        <p:nvSpPr>
          <p:cNvPr id="43" name="TextBox 41">
            <a:extLst>
              <a:ext uri="{FF2B5EF4-FFF2-40B4-BE49-F238E27FC236}">
                <a16:creationId xmlns:a16="http://schemas.microsoft.com/office/drawing/2014/main" id="{9C8AA884-5CDC-7E17-67D9-0843426C268A}"/>
              </a:ext>
            </a:extLst>
          </p:cNvPr>
          <p:cNvSpPr txBox="1"/>
          <p:nvPr/>
        </p:nvSpPr>
        <p:spPr>
          <a:xfrm>
            <a:off x="10181872" y="17706452"/>
            <a:ext cx="4520928" cy="243143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r>
              <a:rPr lang="en-US" b="1" dirty="0"/>
              <a:t>REFERENCES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 dirty="0"/>
              <a:t>Gordon, M., Twum-Darko, M. and </a:t>
            </a:r>
            <a:r>
              <a:rPr lang="en-US" sz="1400" dirty="0" err="1"/>
              <a:t>Kadakure</a:t>
            </a:r>
            <a:r>
              <a:rPr lang="en-US" sz="1400" dirty="0"/>
              <a:t>, A. (2024) 'The impact of online </a:t>
            </a:r>
            <a:r>
              <a:rPr lang="en-US" sz="1400" dirty="0" err="1"/>
              <a:t>customised</a:t>
            </a:r>
            <a:r>
              <a:rPr lang="en-US" sz="1400" dirty="0"/>
              <a:t> and </a:t>
            </a:r>
            <a:r>
              <a:rPr lang="en-US" sz="1400" dirty="0" err="1"/>
              <a:t>personalised</a:t>
            </a:r>
            <a:r>
              <a:rPr lang="en-US" sz="1400" dirty="0"/>
              <a:t> apparel', </a:t>
            </a:r>
            <a:r>
              <a:rPr lang="en-US" sz="1400" i="1" dirty="0"/>
              <a:t>International Journal of Business Ecosystem &amp; Strategy (2687-2293),</a:t>
            </a:r>
            <a:r>
              <a:rPr lang="en-US" sz="1400" dirty="0"/>
              <a:t> 6(4), pp. 82-90.</a:t>
            </a:r>
            <a:endParaRPr lang="en-US" sz="1400" i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 dirty="0"/>
              <a:t>Spotify Advertising (2022) </a:t>
            </a:r>
            <a:r>
              <a:rPr lang="en-US" sz="1400" i="1" dirty="0"/>
              <a:t>Audio content and health-conscious listeners | Spotify Advertising</a:t>
            </a:r>
            <a:r>
              <a:rPr lang="en-US" sz="1400" dirty="0"/>
              <a:t>, </a:t>
            </a:r>
            <a:r>
              <a:rPr lang="en-US" sz="1400" i="1" dirty="0"/>
              <a:t>ads.spotify.com</a:t>
            </a:r>
            <a:r>
              <a:rPr lang="en-US" sz="1400" dirty="0"/>
              <a:t>. Available at: https://ads.spotify.com/en-US/news-and-insights/mind-body-stream-wellness-and-fitness-insights/ (Accessed: 30 November 2025).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 dirty="0"/>
              <a:t> </a:t>
            </a:r>
          </a:p>
        </p:txBody>
      </p:sp>
      <p:sp>
        <p:nvSpPr>
          <p:cNvPr id="44" name="Rectangle 1">
            <a:extLst>
              <a:ext uri="{FF2B5EF4-FFF2-40B4-BE49-F238E27FC236}">
                <a16:creationId xmlns:a16="http://schemas.microsoft.com/office/drawing/2014/main" id="{D2E6B3A1-66D8-7B3B-171C-8E99103EC32F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5113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0" rIns="9144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Spotify Advertising (2022) </a:t>
            </a:r>
            <a:r>
              <a:rPr kumimoji="0" lang="en-US" altLang="en-US" sz="1200" b="0" i="1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Audio content and health-conscious listeners | Spotify Advertising</a:t>
            </a:r>
            <a:r>
              <a:rPr kumimoji="0" lang="en-US" altLang="en-US" sz="1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kumimoji="0" lang="en-US" altLang="en-US" sz="1200" b="0" i="1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ads.spotify.com</a:t>
            </a:r>
            <a:r>
              <a:rPr kumimoji="0" lang="en-US" altLang="en-US" sz="1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https://ads.spotify.com/en-US/news-and-insights/mind-body-stream-wellness-and-fitness-insights/ (Accessed: 30 November 2025).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</TotalTime>
  <Words>405</Words>
  <Application>Microsoft Office PowerPoint</Application>
  <PresentationFormat>Custom</PresentationFormat>
  <Paragraphs>31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8" baseType="lpstr">
      <vt:lpstr>Times New Roman</vt:lpstr>
      <vt:lpstr>Canva Sans Bold</vt:lpstr>
      <vt:lpstr>Calibri</vt:lpstr>
      <vt:lpstr>Canva Sans</vt:lpstr>
      <vt:lpstr>Arial</vt:lpstr>
      <vt:lpstr>Canva Sans Italics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Yellow and Orange Illustrative Self-Improvement Infographic Poster</dc:title>
  <dc:creator>Admin</dc:creator>
  <cp:lastModifiedBy>Author</cp:lastModifiedBy>
  <cp:revision>6</cp:revision>
  <dcterms:created xsi:type="dcterms:W3CDTF">2006-08-16T00:00:00Z</dcterms:created>
  <dcterms:modified xsi:type="dcterms:W3CDTF">2025-11-30T15:23:51Z</dcterms:modified>
  <dc:identifier>DAG6Lmf8B-0</dc:identifier>
</cp:coreProperties>
</file>