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58" r:id="rId4"/>
    <p:sldId id="265" r:id="rId5"/>
    <p:sldId id="259" r:id="rId6"/>
    <p:sldId id="260" r:id="rId7"/>
    <p:sldId id="261" r:id="rId8"/>
    <p:sldId id="262" r:id="rId9"/>
    <p:sldId id="266" r:id="rId10"/>
    <p:sldId id="267" r:id="rId11"/>
    <p:sldId id="271" r:id="rId12"/>
    <p:sldId id="270" r:id="rId13"/>
    <p:sldId id="264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DE5EC4-099E-486E-B43E-E1ADC9C91731}" v="9" dt="2023-09-18T09:06:39.7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 snapToGrid="0">
      <p:cViewPr>
        <p:scale>
          <a:sx n="96" d="100"/>
          <a:sy n="96" d="100"/>
        </p:scale>
        <p:origin x="68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386350" y="784690"/>
            <a:ext cx="36471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BMTP6018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7828297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 Sports &amp; Tourism </a:t>
            </a:r>
            <a:b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Event Management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881542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Visit Wales &amp; Events Wales 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E5432-623B-C5DE-E4FE-1D668FFFF1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490869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Session Aims &amp;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F2F867-E5AB-0FB5-FD34-827D285E87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513" y="1245704"/>
            <a:ext cx="11787809" cy="4931259"/>
          </a:xfrm>
        </p:spPr>
        <p:txBody>
          <a:bodyPr/>
          <a:lstStyle/>
          <a:p>
            <a:r>
              <a:rPr lang="en-GB" dirty="0"/>
              <a:t>Critically consider the Impact of Sports Events in Wales</a:t>
            </a:r>
          </a:p>
          <a:p>
            <a:endParaRPr lang="en-GB" dirty="0"/>
          </a:p>
          <a:p>
            <a:r>
              <a:rPr lang="en-GB" dirty="0"/>
              <a:t>Discuss the Strategic inter-relationship between Events Wales &amp; Visit Wales </a:t>
            </a:r>
          </a:p>
          <a:p>
            <a:endParaRPr lang="en-GB" dirty="0"/>
          </a:p>
          <a:p>
            <a:r>
              <a:rPr lang="en-GB" dirty="0"/>
              <a:t>Evaluate the Impacts of Sports Events on Welsh Tourism</a:t>
            </a:r>
          </a:p>
          <a:p>
            <a:endParaRPr lang="en-GB" dirty="0"/>
          </a:p>
          <a:p>
            <a:r>
              <a:rPr lang="en-GB" dirty="0"/>
              <a:t>Investigate the positive and negative potential for Growing Wales Events</a:t>
            </a:r>
          </a:p>
          <a:p>
            <a:endParaRPr lang="en-GB" dirty="0"/>
          </a:p>
          <a:p>
            <a:r>
              <a:rPr lang="en-GB" dirty="0"/>
              <a:t>Debate the impact Covid has had upon Sports Events Tourism in Wales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3314" name="Picture 2" descr="World Cup 2022: Wales staff boycott Qatar over gay rights ...">
            <a:extLst>
              <a:ext uri="{FF2B5EF4-FFF2-40B4-BE49-F238E27FC236}">
                <a16:creationId xmlns:a16="http://schemas.microsoft.com/office/drawing/2014/main" id="{8EB5BC19-EFD2-A25B-85BE-E464269FAA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5340" y="344970"/>
            <a:ext cx="2896390" cy="1622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07396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9F6B7-AC25-541B-9026-C29ECCE34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357809"/>
            <a:ext cx="10515600" cy="2048497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Visit Wales Strategic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C6E5AF-6822-2F75-2DF4-9A3934F9D7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46383" y="947532"/>
            <a:ext cx="11496261" cy="486917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Rebuild post Covid</a:t>
            </a:r>
          </a:p>
          <a:p>
            <a:r>
              <a:rPr lang="en-GB" dirty="0"/>
              <a:t>Cost of Living Crisis</a:t>
            </a:r>
          </a:p>
          <a:p>
            <a:r>
              <a:rPr lang="en-GB" dirty="0"/>
              <a:t>Impact of Budget Cuts – Prioritisation of Budgets</a:t>
            </a:r>
          </a:p>
          <a:p>
            <a:r>
              <a:rPr lang="en-GB" dirty="0"/>
              <a:t>Integrated Impact Assessment for Events to make Policy &amp; Funding Decisions </a:t>
            </a:r>
          </a:p>
          <a:p>
            <a:endParaRPr lang="en-GB" dirty="0"/>
          </a:p>
          <a:p>
            <a:r>
              <a:rPr lang="en-GB" dirty="0"/>
              <a:t>Seasonality  - Shoulder Season</a:t>
            </a:r>
          </a:p>
          <a:p>
            <a:r>
              <a:rPr lang="en-GB" dirty="0"/>
              <a:t>Spend  - Value over Volume</a:t>
            </a:r>
          </a:p>
          <a:p>
            <a:r>
              <a:rPr lang="en-GB" dirty="0"/>
              <a:t>Spread –Spatial Geographical Spread</a:t>
            </a:r>
          </a:p>
          <a:p>
            <a:endParaRPr lang="en-GB" dirty="0"/>
          </a:p>
          <a:p>
            <a:r>
              <a:rPr lang="en-GB" dirty="0"/>
              <a:t>Co-operative Agreements – Events Partnerships</a:t>
            </a:r>
          </a:p>
          <a:p>
            <a:r>
              <a:rPr lang="en-GB" dirty="0"/>
              <a:t>Launch of New Visit Wales &amp; Events Wales </a:t>
            </a:r>
            <a:r>
              <a:rPr lang="en-GB" dirty="0" err="1"/>
              <a:t>Websitew</a:t>
            </a:r>
            <a:endParaRPr lang="en-GB" dirty="0"/>
          </a:p>
          <a:p>
            <a:endParaRPr lang="en-GB" dirty="0"/>
          </a:p>
        </p:txBody>
      </p:sp>
      <p:pic>
        <p:nvPicPr>
          <p:cNvPr id="3074" name="Picture 2" descr="Pride of dragons: Wales' sports event strategy - SportsPro">
            <a:extLst>
              <a:ext uri="{FF2B5EF4-FFF2-40B4-BE49-F238E27FC236}">
                <a16:creationId xmlns:a16="http://schemas.microsoft.com/office/drawing/2014/main" id="{A1C2D12A-1455-A556-1B18-DDF6B49D45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444" y="2996029"/>
            <a:ext cx="3361356" cy="2252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2257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19A0B8-6766-6667-9335-DC1BBD9A15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39147"/>
            <a:ext cx="10515600" cy="1477617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Current Event Wales 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10B93F-56AD-3B96-09E2-A4D0BFE9A1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278" y="947530"/>
            <a:ext cx="11181522" cy="489005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Alignment</a:t>
            </a:r>
          </a:p>
          <a:p>
            <a:r>
              <a:rPr lang="en-GB" dirty="0"/>
              <a:t>Authenticity – Wales</a:t>
            </a:r>
          </a:p>
          <a:p>
            <a:r>
              <a:rPr lang="en-GB" dirty="0"/>
              <a:t>All Wales Events</a:t>
            </a:r>
          </a:p>
          <a:p>
            <a:endParaRPr lang="en-GB" dirty="0"/>
          </a:p>
          <a:p>
            <a:r>
              <a:rPr lang="en-GB" dirty="0"/>
              <a:t>Engagement with Stakeholders</a:t>
            </a:r>
          </a:p>
          <a:p>
            <a:r>
              <a:rPr lang="en-GB" dirty="0"/>
              <a:t>Collaboration &amp; Partnership Events </a:t>
            </a:r>
          </a:p>
          <a:p>
            <a:endParaRPr lang="en-GB" dirty="0"/>
          </a:p>
          <a:p>
            <a:r>
              <a:rPr lang="en-GB" dirty="0"/>
              <a:t>Implementation</a:t>
            </a:r>
          </a:p>
          <a:p>
            <a:r>
              <a:rPr lang="en-GB" dirty="0"/>
              <a:t>Reviews – KPI’s (New versions to be introduced)</a:t>
            </a:r>
          </a:p>
          <a:p>
            <a:r>
              <a:rPr lang="en-GB" dirty="0"/>
              <a:t>Review of Business Events Report is Due</a:t>
            </a:r>
          </a:p>
          <a:p>
            <a:endParaRPr lang="en-GB" dirty="0"/>
          </a:p>
        </p:txBody>
      </p:sp>
      <p:pic>
        <p:nvPicPr>
          <p:cNvPr id="2050" name="Picture 2" descr="World Cup: How Wales uses sport to sell itself globally ...">
            <a:extLst>
              <a:ext uri="{FF2B5EF4-FFF2-40B4-BE49-F238E27FC236}">
                <a16:creationId xmlns:a16="http://schemas.microsoft.com/office/drawing/2014/main" id="{D8CC3C0C-FBEE-8339-D9E3-4D2D61E22C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197949"/>
            <a:ext cx="5666630" cy="3175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22816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AED992-65D2-7C78-A016-4A53E727CD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6835" y="365125"/>
            <a:ext cx="11589025" cy="1325563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Strategic Issues concerning Tourism &amp; Events Wales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E39AC9-4C8A-275A-9E66-AD532AF356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Political Impacts – Labour &amp; Plaid </a:t>
            </a:r>
          </a:p>
          <a:p>
            <a:r>
              <a:rPr lang="en-GB" dirty="0"/>
              <a:t>Performance</a:t>
            </a:r>
          </a:p>
          <a:p>
            <a:r>
              <a:rPr lang="en-GB" dirty="0"/>
              <a:t>Sustainability</a:t>
            </a:r>
          </a:p>
          <a:p>
            <a:r>
              <a:rPr lang="en-GB" dirty="0"/>
              <a:t>Future Generations </a:t>
            </a:r>
          </a:p>
          <a:p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Homes Impacts – Loss of Skilled Workforce, Culture &amp; Language</a:t>
            </a:r>
          </a:p>
          <a:p>
            <a:r>
              <a:rPr lang="en-GB" dirty="0"/>
              <a:t>Visitor Levy</a:t>
            </a:r>
          </a:p>
          <a:p>
            <a:r>
              <a:rPr lang="en-GB" dirty="0"/>
              <a:t>Statutory Licencing of all Visitor </a:t>
            </a:r>
            <a:r>
              <a:rPr lang="en-GB" dirty="0" err="1"/>
              <a:t>Accomodation</a:t>
            </a:r>
            <a:r>
              <a:rPr lang="en-GB" dirty="0"/>
              <a:t> / Short / Long Lets</a:t>
            </a:r>
          </a:p>
          <a:p>
            <a:r>
              <a:rPr lang="en-GB" dirty="0"/>
              <a:t>Reform of School Year</a:t>
            </a:r>
          </a:p>
        </p:txBody>
      </p:sp>
      <p:pic>
        <p:nvPicPr>
          <p:cNvPr id="4098" name="Picture 2" descr="Jade Jones winning gold at London 2012 Olympics">
            <a:extLst>
              <a:ext uri="{FF2B5EF4-FFF2-40B4-BE49-F238E27FC236}">
                <a16:creationId xmlns:a16="http://schemas.microsoft.com/office/drawing/2014/main" id="{924DD165-0859-C929-2FA2-1680F9CC71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6114" y="1520825"/>
            <a:ext cx="3685347" cy="2069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02925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B4F1B6-89F4-D118-AB19-C878F6600A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68545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EVENT WALES –  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512ADE-850E-EB30-2FBF-37BAF4B55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522" y="1205948"/>
            <a:ext cx="11221278" cy="4971015"/>
          </a:xfrm>
        </p:spPr>
        <p:txBody>
          <a:bodyPr/>
          <a:lstStyle/>
          <a:p>
            <a:r>
              <a:rPr lang="en-GB" dirty="0"/>
              <a:t>Range of Events – Now includes Growth Events Focus</a:t>
            </a:r>
          </a:p>
          <a:p>
            <a:r>
              <a:rPr lang="en-GB" dirty="0"/>
              <a:t>Small Events competing with Large</a:t>
            </a:r>
          </a:p>
          <a:p>
            <a:r>
              <a:rPr lang="en-GB" dirty="0"/>
              <a:t>Sport, Creative, Business &amp; Local Authority Led Events</a:t>
            </a:r>
          </a:p>
          <a:p>
            <a:r>
              <a:rPr lang="en-GB" dirty="0"/>
              <a:t>Events to Promote Wales &amp; Wales Tourism</a:t>
            </a:r>
          </a:p>
          <a:p>
            <a:r>
              <a:rPr lang="en-GB" dirty="0"/>
              <a:t>Collaboration and Partnerships</a:t>
            </a:r>
          </a:p>
          <a:p>
            <a:r>
              <a:rPr lang="en-GB" dirty="0"/>
              <a:t>Promote Wales at Events – WTM &amp; Meetings Show</a:t>
            </a:r>
          </a:p>
          <a:p>
            <a:r>
              <a:rPr lang="en-GB" dirty="0"/>
              <a:t>Promote Wales through Events – Qatar World Cup &amp; RWC France </a:t>
            </a:r>
          </a:p>
          <a:p>
            <a:r>
              <a:rPr lang="en-GB" dirty="0"/>
              <a:t>Events to Sustain Communities</a:t>
            </a:r>
          </a:p>
          <a:p>
            <a:r>
              <a:rPr lang="en-GB" dirty="0"/>
              <a:t>Events to Support Tourism and Hospitality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122" name="Picture 2" descr="Gareth Davies">
            <a:extLst>
              <a:ext uri="{FF2B5EF4-FFF2-40B4-BE49-F238E27FC236}">
                <a16:creationId xmlns:a16="http://schemas.microsoft.com/office/drawing/2014/main" id="{1CBBAC68-B151-AE61-61F3-0940CE1333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7577" y="1901687"/>
            <a:ext cx="3685761" cy="2064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71730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D891A8-A2FA-D5F2-7D8A-D1AC6EC347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960782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Clash in the Castle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D991B2-F0C3-D721-C310-C8A87706D4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77348"/>
            <a:ext cx="12132365" cy="4984267"/>
          </a:xfrm>
        </p:spPr>
        <p:txBody>
          <a:bodyPr/>
          <a:lstStyle/>
          <a:p>
            <a:r>
              <a:rPr lang="en-GB" dirty="0"/>
              <a:t>62, 296 attended  - 2</a:t>
            </a:r>
            <a:r>
              <a:rPr lang="en-GB" baseline="30000" dirty="0"/>
              <a:t>nd</a:t>
            </a:r>
            <a:r>
              <a:rPr lang="en-GB" dirty="0"/>
              <a:t> Highest ever F&amp;B Spend in the Stadium</a:t>
            </a:r>
          </a:p>
          <a:p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WWE Event in UK for 30 years</a:t>
            </a:r>
          </a:p>
          <a:p>
            <a:r>
              <a:rPr lang="en-GB" dirty="0"/>
              <a:t>Additional £22m to Wales Economy</a:t>
            </a:r>
          </a:p>
          <a:p>
            <a:r>
              <a:rPr lang="en-GB" dirty="0"/>
              <a:t>Event started with a Wales Promotional Film</a:t>
            </a:r>
          </a:p>
          <a:p>
            <a:r>
              <a:rPr lang="en-GB" dirty="0"/>
              <a:t>Promote Wales &amp; Wales Tourism Globally with Focus on USA</a:t>
            </a:r>
          </a:p>
          <a:p>
            <a:r>
              <a:rPr lang="en-GB" dirty="0"/>
              <a:t>Filmed Talent Tours organised linked to the Event</a:t>
            </a:r>
          </a:p>
          <a:p>
            <a:r>
              <a:rPr lang="en-GB" dirty="0"/>
              <a:t>Filmed Content included Zip World, Attractions &amp; Wales Countryside</a:t>
            </a:r>
          </a:p>
          <a:p>
            <a:r>
              <a:rPr lang="en-GB" dirty="0"/>
              <a:t>Promotional Films developed to focus on Wales, Tourism &amp; Events</a:t>
            </a:r>
          </a:p>
          <a:p>
            <a:r>
              <a:rPr lang="en-GB" dirty="0"/>
              <a:t>Worked with WAVA (Wales Association of Visitor Attractions – Maximise Impacts</a:t>
            </a:r>
          </a:p>
        </p:txBody>
      </p:sp>
      <p:pic>
        <p:nvPicPr>
          <p:cNvPr id="8194" name="Picture 2" descr="WWE at Principality stadium brings £21.8m to Welsh economy ...">
            <a:extLst>
              <a:ext uri="{FF2B5EF4-FFF2-40B4-BE49-F238E27FC236}">
                <a16:creationId xmlns:a16="http://schemas.microsoft.com/office/drawing/2014/main" id="{7DEE3E66-4590-3395-7D62-31C48EE398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59699" y="1454839"/>
            <a:ext cx="2772227" cy="1553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07592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2B7DBF-D344-34E9-0DA1-2AE2A69B99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Social Media Impact of Clash in the Castle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4B7BC5-3C93-5957-96EC-2AF16077A2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25625"/>
            <a:ext cx="11353800" cy="4351338"/>
          </a:xfrm>
        </p:spPr>
        <p:txBody>
          <a:bodyPr/>
          <a:lstStyle/>
          <a:p>
            <a:r>
              <a:rPr lang="en-GB" dirty="0"/>
              <a:t>32,500 likes on Instagram</a:t>
            </a:r>
          </a:p>
          <a:p>
            <a:r>
              <a:rPr lang="en-GB" dirty="0"/>
              <a:t>18,200 likes on Tik Tok</a:t>
            </a:r>
          </a:p>
          <a:p>
            <a:r>
              <a:rPr lang="en-GB" dirty="0"/>
              <a:t>58,000 likes on Facebook</a:t>
            </a:r>
          </a:p>
          <a:p>
            <a:r>
              <a:rPr lang="en-GB" dirty="0"/>
              <a:t>No 1 Trending on Twitter</a:t>
            </a:r>
          </a:p>
          <a:p>
            <a:r>
              <a:rPr lang="en-GB" dirty="0"/>
              <a:t>24m Engaged with the Event Via Social Media</a:t>
            </a:r>
          </a:p>
          <a:p>
            <a:endParaRPr lang="en-GB" dirty="0"/>
          </a:p>
        </p:txBody>
      </p:sp>
      <p:pic>
        <p:nvPicPr>
          <p:cNvPr id="7172" name="Picture 4" descr="WWE Clash at the Castle | WWE">
            <a:extLst>
              <a:ext uri="{FF2B5EF4-FFF2-40B4-BE49-F238E27FC236}">
                <a16:creationId xmlns:a16="http://schemas.microsoft.com/office/drawing/2014/main" id="{B4ABEB72-E118-CE35-7A19-AA18D61942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3291" y="2190750"/>
            <a:ext cx="2209800" cy="1238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WWE Clash at the Castle 2022 | WWE">
            <a:extLst>
              <a:ext uri="{FF2B5EF4-FFF2-40B4-BE49-F238E27FC236}">
                <a16:creationId xmlns:a16="http://schemas.microsoft.com/office/drawing/2014/main" id="{157DEFD0-E23B-8F3C-5D27-C06401836E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6281" y="4433266"/>
            <a:ext cx="2200275" cy="1238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When is WWE Clash at the Castle 2022? UK time, date and ...">
            <a:extLst>
              <a:ext uri="{FF2B5EF4-FFF2-40B4-BE49-F238E27FC236}">
                <a16:creationId xmlns:a16="http://schemas.microsoft.com/office/drawing/2014/main" id="{32F7D6AF-52B6-AB44-DFED-8363159C65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9500" y="1825625"/>
            <a:ext cx="4331804" cy="2887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65115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51099-6ED1-7976-FB86-A091E78591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Para Sport &amp; Event Collaboration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5D34E7-C3C5-6A42-481B-E9D968E4D9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490870"/>
            <a:ext cx="12304643" cy="4732476"/>
          </a:xfrm>
        </p:spPr>
        <p:txBody>
          <a:bodyPr/>
          <a:lstStyle/>
          <a:p>
            <a:r>
              <a:rPr lang="en-GB" dirty="0"/>
              <a:t>Multi Events - Swansea Para Tri, Para Sports Festival &amp; Ironman Swansea 70.3</a:t>
            </a:r>
          </a:p>
          <a:p>
            <a:r>
              <a:rPr lang="en-GB" dirty="0"/>
              <a:t>Aligned with Para Sport – </a:t>
            </a:r>
            <a:r>
              <a:rPr lang="en-GB" dirty="0" err="1"/>
              <a:t>Accessibilty</a:t>
            </a:r>
            <a:endParaRPr lang="en-GB" dirty="0"/>
          </a:p>
          <a:p>
            <a:r>
              <a:rPr lang="en-GB" dirty="0"/>
              <a:t>Cost Benefits of Collaborative Events</a:t>
            </a:r>
          </a:p>
          <a:p>
            <a:r>
              <a:rPr lang="en-GB" dirty="0"/>
              <a:t> Shared Costs &amp; Similar Needs – Venue Hire, Support Facilities</a:t>
            </a:r>
          </a:p>
          <a:p>
            <a:r>
              <a:rPr lang="en-GB" dirty="0"/>
              <a:t>80-90% Funding</a:t>
            </a:r>
          </a:p>
          <a:p>
            <a:r>
              <a:rPr lang="en-GB" dirty="0"/>
              <a:t>Economic Impacts</a:t>
            </a:r>
          </a:p>
          <a:p>
            <a:r>
              <a:rPr lang="en-GB" dirty="0"/>
              <a:t>Community Benefit, Activity, Sports Performance, Promote Sport &amp; Wales Globally</a:t>
            </a:r>
          </a:p>
          <a:p>
            <a:r>
              <a:rPr lang="en-GB" dirty="0"/>
              <a:t>College / University Links - Internships &amp; Placement Funding (5x£200 for 2 weeks)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9218" name="Picture 2" descr="A day to remember for Para Triathlon in Swansea • World ...">
            <a:extLst>
              <a:ext uri="{FF2B5EF4-FFF2-40B4-BE49-F238E27FC236}">
                <a16:creationId xmlns:a16="http://schemas.microsoft.com/office/drawing/2014/main" id="{4AE88303-4DBB-13B0-B0EA-40A9DF4B52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40642" y="2266123"/>
            <a:ext cx="2732087" cy="2047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01612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107FB-0592-2231-2A77-B636B2A953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92157"/>
            <a:ext cx="10515600" cy="1583635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Opportunities – Event Platforms &amp; Showcases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15A729-5AC0-8C33-62FB-782181F30F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81878"/>
            <a:ext cx="11353800" cy="5395086"/>
          </a:xfrm>
        </p:spPr>
        <p:txBody>
          <a:bodyPr/>
          <a:lstStyle/>
          <a:p>
            <a:r>
              <a:rPr lang="en-GB" dirty="0"/>
              <a:t>Impact of Competitor / Visitors numbers</a:t>
            </a:r>
          </a:p>
          <a:p>
            <a:r>
              <a:rPr lang="en-GB" dirty="0"/>
              <a:t>Possible Future Visits</a:t>
            </a:r>
          </a:p>
          <a:p>
            <a:r>
              <a:rPr lang="en-GB" dirty="0"/>
              <a:t>Welcome to Wrexham, Wrexham Invasion Tour &amp; US Fan Zones</a:t>
            </a:r>
          </a:p>
          <a:p>
            <a:r>
              <a:rPr lang="en-GB" dirty="0"/>
              <a:t>Need to remove perceived barriers for Events</a:t>
            </a:r>
          </a:p>
          <a:p>
            <a:r>
              <a:rPr lang="en-GB" dirty="0"/>
              <a:t>Transport Issues &amp; Travel – Airports</a:t>
            </a:r>
          </a:p>
          <a:p>
            <a:r>
              <a:rPr lang="en-GB" dirty="0"/>
              <a:t>Use of Manchester Airport Links </a:t>
            </a:r>
          </a:p>
          <a:p>
            <a:r>
              <a:rPr lang="en-GB" dirty="0"/>
              <a:t>Advertising at Manchester Airport &amp; Irish Airlines</a:t>
            </a:r>
          </a:p>
          <a:p>
            <a:r>
              <a:rPr lang="en-GB" dirty="0"/>
              <a:t>Previous Promotion via Qatar</a:t>
            </a:r>
          </a:p>
          <a:p>
            <a:r>
              <a:rPr lang="en-GB" dirty="0"/>
              <a:t>Live Streaming </a:t>
            </a:r>
          </a:p>
          <a:p>
            <a:r>
              <a:rPr lang="en-GB" dirty="0"/>
              <a:t>Burton Centenary</a:t>
            </a:r>
          </a:p>
        </p:txBody>
      </p:sp>
      <p:pic>
        <p:nvPicPr>
          <p:cNvPr id="10242" name="Picture 2" descr="Wales fans Group B World Cup Doha Qatar 2022 Images ...">
            <a:extLst>
              <a:ext uri="{FF2B5EF4-FFF2-40B4-BE49-F238E27FC236}">
                <a16:creationId xmlns:a16="http://schemas.microsoft.com/office/drawing/2014/main" id="{953C45DC-C548-201A-D2FD-A07310D5FF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2811" y="2565848"/>
            <a:ext cx="4173521" cy="27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71984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C2339E-0A99-2C5B-62B6-F5E4969A32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225826"/>
          </a:xfrm>
        </p:spPr>
        <p:txBody>
          <a:bodyPr/>
          <a:lstStyle/>
          <a:p>
            <a:r>
              <a:rPr lang="en-GB" dirty="0"/>
              <a:t>Event Criteria for Funding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B98FBE-58D9-36FC-084B-3CCDF28B26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073426"/>
            <a:ext cx="11353800" cy="5103537"/>
          </a:xfrm>
        </p:spPr>
        <p:txBody>
          <a:bodyPr/>
          <a:lstStyle/>
          <a:p>
            <a:pPr algn="l"/>
            <a:r>
              <a:rPr lang="en-GB" b="0" i="0" dirty="0">
                <a:solidFill>
                  <a:srgbClr val="56565A"/>
                </a:solidFill>
                <a:effectLst/>
                <a:latin typeface="Wales Serif"/>
              </a:rPr>
              <a:t>National significance – would you travel to Wales for this event? </a:t>
            </a:r>
            <a:endParaRPr lang="en-GB" dirty="0">
              <a:solidFill>
                <a:srgbClr val="56565A"/>
              </a:solidFill>
              <a:latin typeface="Wales Serif"/>
            </a:endParaRPr>
          </a:p>
          <a:p>
            <a:pPr algn="l"/>
            <a:endParaRPr lang="en-GB" b="0" i="0" dirty="0">
              <a:solidFill>
                <a:srgbClr val="56565A"/>
              </a:solidFill>
              <a:effectLst/>
              <a:latin typeface="Wales Serif"/>
            </a:endParaRPr>
          </a:p>
          <a:p>
            <a:pPr algn="l"/>
            <a:r>
              <a:rPr lang="en-GB" dirty="0">
                <a:solidFill>
                  <a:srgbClr val="56565A"/>
                </a:solidFill>
                <a:latin typeface="Wales Serif"/>
              </a:rPr>
              <a:t>A</a:t>
            </a:r>
            <a:r>
              <a:rPr lang="en-GB" b="0" i="0" dirty="0">
                <a:solidFill>
                  <a:srgbClr val="56565A"/>
                </a:solidFill>
                <a:effectLst/>
                <a:latin typeface="Wales Serif"/>
              </a:rPr>
              <a:t>im is to attract visitors from key international markets</a:t>
            </a:r>
          </a:p>
          <a:p>
            <a:pPr algn="l"/>
            <a:endParaRPr lang="en-GB" b="0" i="0" dirty="0">
              <a:solidFill>
                <a:srgbClr val="56565A"/>
              </a:solidFill>
              <a:effectLst/>
              <a:latin typeface="Wales Serif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56565A"/>
                </a:solidFill>
                <a:latin typeface="Wales Serif"/>
              </a:rPr>
              <a:t>P</a:t>
            </a:r>
            <a:r>
              <a:rPr lang="en-GB" b="0" i="0" dirty="0">
                <a:solidFill>
                  <a:srgbClr val="56565A"/>
                </a:solidFill>
                <a:effectLst/>
                <a:latin typeface="Wales Serif"/>
              </a:rPr>
              <a:t>romote and market Wales locally and internationally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56565A"/>
              </a:solidFill>
              <a:effectLst/>
              <a:latin typeface="Wales Serif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56565A"/>
                </a:solidFill>
                <a:latin typeface="Wales Serif"/>
              </a:rPr>
              <a:t>B</a:t>
            </a:r>
            <a:r>
              <a:rPr lang="en-GB" b="0" i="0" dirty="0">
                <a:solidFill>
                  <a:srgbClr val="56565A"/>
                </a:solidFill>
                <a:effectLst/>
                <a:latin typeface="Wales Serif"/>
              </a:rPr>
              <a:t>uild </a:t>
            </a:r>
            <a:r>
              <a:rPr lang="en-GB" b="0" i="0" dirty="0" err="1">
                <a:solidFill>
                  <a:srgbClr val="56565A"/>
                </a:solidFill>
                <a:effectLst/>
                <a:latin typeface="Wales Serif"/>
              </a:rPr>
              <a:t>Wales’</a:t>
            </a:r>
            <a:r>
              <a:rPr lang="en-GB" b="0" i="0" dirty="0">
                <a:solidFill>
                  <a:srgbClr val="56565A"/>
                </a:solidFill>
                <a:effectLst/>
                <a:latin typeface="Wales Serif"/>
              </a:rPr>
              <a:t> reputation as a global events destination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56565A"/>
              </a:solidFill>
              <a:effectLst/>
              <a:latin typeface="Wales Serif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56565A"/>
                </a:solidFill>
                <a:latin typeface="Wales Serif"/>
              </a:rPr>
              <a:t>B</a:t>
            </a:r>
            <a:r>
              <a:rPr lang="en-GB" b="0" i="0" dirty="0">
                <a:solidFill>
                  <a:srgbClr val="56565A"/>
                </a:solidFill>
                <a:effectLst/>
                <a:latin typeface="Wales Serif"/>
              </a:rPr>
              <a:t>uild advocacy from the local community</a:t>
            </a:r>
          </a:p>
          <a:p>
            <a:endParaRPr lang="en-GB" dirty="0"/>
          </a:p>
        </p:txBody>
      </p:sp>
      <p:pic>
        <p:nvPicPr>
          <p:cNvPr id="6146" name="Picture 2" descr="Geraint Thomas">
            <a:extLst>
              <a:ext uri="{FF2B5EF4-FFF2-40B4-BE49-F238E27FC236}">
                <a16:creationId xmlns:a16="http://schemas.microsoft.com/office/drawing/2014/main" id="{EB3E0573-CDDC-D48B-B954-86F8F4E95F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2460" y="2822712"/>
            <a:ext cx="3941634" cy="2207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37413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050D56-7F8A-9C72-8432-3DE9A8266F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Events Aligning Wales to the Thematic Years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61FC35-5EB2-EA4C-0593-9422DE0E55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49905" y="1587086"/>
            <a:ext cx="12036496" cy="7892074"/>
          </a:xfrm>
        </p:spPr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56565A"/>
                </a:solidFill>
                <a:effectLst/>
                <a:latin typeface="Wales Serif"/>
              </a:rPr>
              <a:t>2018 Year of the Sea – Volvo Ocean Race to Cardiff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56565A"/>
                </a:solidFill>
                <a:latin typeface="Wales Serif"/>
              </a:rPr>
              <a:t>2017 Year of Myths &amp; Legends – Roald Dahl Events &amp; Champions League</a:t>
            </a:r>
            <a:endParaRPr lang="en-GB" b="0" i="0" dirty="0">
              <a:solidFill>
                <a:srgbClr val="56565A"/>
              </a:solidFill>
              <a:effectLst/>
              <a:latin typeface="Wales Serif"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en-GB" dirty="0">
              <a:solidFill>
                <a:srgbClr val="56565A"/>
              </a:solidFill>
              <a:latin typeface="Wales Serif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56565A"/>
                </a:solidFill>
                <a:effectLst/>
                <a:latin typeface="Wales Serif"/>
              </a:rPr>
              <a:t>Elevate status.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56565A"/>
                </a:solidFill>
                <a:effectLst/>
                <a:latin typeface="Wales Serif"/>
              </a:rPr>
              <a:t>Surprise and inspire.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56565A"/>
                </a:solidFill>
                <a:effectLst/>
                <a:latin typeface="Wales Serif"/>
              </a:rPr>
              <a:t>Change perceptions.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56565A"/>
                </a:solidFill>
                <a:effectLst/>
                <a:latin typeface="Wales Serif"/>
              </a:rPr>
              <a:t>Do good things.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56565A"/>
                </a:solidFill>
                <a:effectLst/>
                <a:latin typeface="Wales Serif"/>
              </a:rPr>
              <a:t>Be unmistakably Wales.</a:t>
            </a:r>
          </a:p>
          <a:p>
            <a:endParaRPr lang="en-GB" dirty="0"/>
          </a:p>
        </p:txBody>
      </p:sp>
      <p:pic>
        <p:nvPicPr>
          <p:cNvPr id="1028" name="Picture 4" descr="Cardiff Bay, Cardiff, Wales UK. 10th June 2018 Volvo Ocean ...">
            <a:extLst>
              <a:ext uri="{FF2B5EF4-FFF2-40B4-BE49-F238E27FC236}">
                <a16:creationId xmlns:a16="http://schemas.microsoft.com/office/drawing/2014/main" id="{AFEA6765-78A0-9F95-16CC-44DDB27559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41064" y="3107699"/>
            <a:ext cx="2512736" cy="1845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Volvo Ocean Race: Warm welcome as race reaches Cardiff - BBC ...">
            <a:extLst>
              <a:ext uri="{FF2B5EF4-FFF2-40B4-BE49-F238E27FC236}">
                <a16:creationId xmlns:a16="http://schemas.microsoft.com/office/drawing/2014/main" id="{A1B1BF39-BAF2-F294-485F-3C93C53469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7469" y="2912649"/>
            <a:ext cx="2938670" cy="2483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89504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3F3DF-8B8C-48DD-86B7-16963E58D7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Event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EC5788-E820-D7E9-FFCA-D2AA6F84D3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1567207"/>
            <a:ext cx="11201400" cy="4351338"/>
          </a:xfrm>
        </p:spPr>
        <p:txBody>
          <a:bodyPr/>
          <a:lstStyle/>
          <a:p>
            <a:r>
              <a:rPr lang="en-GB" dirty="0"/>
              <a:t>Large Scale Events v Small Events (Competition / Conflict)</a:t>
            </a:r>
          </a:p>
          <a:p>
            <a:r>
              <a:rPr lang="en-GB" dirty="0"/>
              <a:t>Negative Community Impact</a:t>
            </a:r>
          </a:p>
          <a:p>
            <a:r>
              <a:rPr lang="en-GB" dirty="0"/>
              <a:t>Negative Impact on Tourism</a:t>
            </a:r>
          </a:p>
          <a:p>
            <a:r>
              <a:rPr lang="en-GB" dirty="0"/>
              <a:t>Events &amp; Tourism viewed as Negative </a:t>
            </a:r>
          </a:p>
          <a:p>
            <a:r>
              <a:rPr lang="en-GB" dirty="0"/>
              <a:t>Road Closures &amp; Disruption</a:t>
            </a:r>
          </a:p>
          <a:p>
            <a:r>
              <a:rPr lang="en-GB" dirty="0"/>
              <a:t>Staff Shortages</a:t>
            </a:r>
          </a:p>
          <a:p>
            <a:r>
              <a:rPr lang="en-GB" dirty="0"/>
              <a:t>Volunteer Shortages </a:t>
            </a:r>
          </a:p>
          <a:p>
            <a:r>
              <a:rPr lang="en-GB" dirty="0"/>
              <a:t>Need for Local Procurement </a:t>
            </a:r>
          </a:p>
          <a:p>
            <a:endParaRPr lang="en-GB" dirty="0"/>
          </a:p>
        </p:txBody>
      </p:sp>
      <p:pic>
        <p:nvPicPr>
          <p:cNvPr id="11266" name="Picture 2" descr="Coronavirus: Ironman Wales 2020 triathlon cancelled - BBC News">
            <a:extLst>
              <a:ext uri="{FF2B5EF4-FFF2-40B4-BE49-F238E27FC236}">
                <a16:creationId xmlns:a16="http://schemas.microsoft.com/office/drawing/2014/main" id="{08003FBC-2A1C-318E-4698-78C8F0C163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3884" y="2221990"/>
            <a:ext cx="5480004" cy="3068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96311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2A4593-9D6E-1A67-6A1A-AA3FF3B11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8574" y="365125"/>
            <a:ext cx="7855226" cy="1325563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CA749D-489C-B7F5-A0D0-6DB46EAF5F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026" y="1630017"/>
            <a:ext cx="11194774" cy="4546946"/>
          </a:xfrm>
        </p:spPr>
        <p:txBody>
          <a:bodyPr/>
          <a:lstStyle/>
          <a:p>
            <a:r>
              <a:rPr lang="en-GB" dirty="0"/>
              <a:t>Inter-relationship &amp; need for Collaboration</a:t>
            </a:r>
          </a:p>
          <a:p>
            <a:r>
              <a:rPr lang="en-GB" dirty="0"/>
              <a:t>Positives or Negatives ?</a:t>
            </a:r>
          </a:p>
          <a:p>
            <a:r>
              <a:rPr lang="en-GB" dirty="0"/>
              <a:t>Community Conflict </a:t>
            </a:r>
          </a:p>
          <a:p>
            <a:r>
              <a:rPr lang="en-GB" dirty="0"/>
              <a:t>Impacts of Covid</a:t>
            </a:r>
          </a:p>
          <a:p>
            <a:r>
              <a:rPr lang="en-GB" dirty="0"/>
              <a:t>Impacts of Financial Crisis</a:t>
            </a:r>
          </a:p>
          <a:p>
            <a:r>
              <a:rPr lang="en-GB" dirty="0"/>
              <a:t>Impacts of Budget Issues</a:t>
            </a:r>
          </a:p>
          <a:p>
            <a:r>
              <a:rPr lang="en-GB" dirty="0"/>
              <a:t>Future?</a:t>
            </a:r>
          </a:p>
        </p:txBody>
      </p:sp>
      <p:pic>
        <p:nvPicPr>
          <p:cNvPr id="12290" name="Picture 2" descr="Ironman Wales 2024 - Sporting Event in Dinbych-y-Pysgod | Tenby, Tenby -  Show Me Wales">
            <a:extLst>
              <a:ext uri="{FF2B5EF4-FFF2-40B4-BE49-F238E27FC236}">
                <a16:creationId xmlns:a16="http://schemas.microsoft.com/office/drawing/2014/main" id="{263EEB01-3F97-DE47-0178-B72618C2B0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2085" y="2083972"/>
            <a:ext cx="5895357" cy="3428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72762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695</Words>
  <Application>Microsoft Office PowerPoint</Application>
  <PresentationFormat>Widescreen</PresentationFormat>
  <Paragraphs>129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Wales Serif</vt:lpstr>
      <vt:lpstr>Arial</vt:lpstr>
      <vt:lpstr>Calibri</vt:lpstr>
      <vt:lpstr>Calibri Light</vt:lpstr>
      <vt:lpstr>Office Theme</vt:lpstr>
      <vt:lpstr>PowerPoint Presentation</vt:lpstr>
      <vt:lpstr>Session Aims &amp; Objectives </vt:lpstr>
      <vt:lpstr>Visit Wales Strategic Approach</vt:lpstr>
      <vt:lpstr>Current Event Wales Goals</vt:lpstr>
      <vt:lpstr>Strategic Issues concerning Tourism &amp; Events Wales</vt:lpstr>
      <vt:lpstr>EVENT WALES –  Opportunities</vt:lpstr>
      <vt:lpstr>Clash in the Castle</vt:lpstr>
      <vt:lpstr>Social Media Impact of Clash in the Castle</vt:lpstr>
      <vt:lpstr>Para Sport &amp; Event Collaboration</vt:lpstr>
      <vt:lpstr>Opportunities – Event Platforms &amp; Showcases</vt:lpstr>
      <vt:lpstr>Event Criteria for Funding</vt:lpstr>
      <vt:lpstr>Events Aligning Wales to the Thematic Years</vt:lpstr>
      <vt:lpstr>Event Issues</vt:lpstr>
      <vt:lpstr>Overview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5</cp:revision>
  <dcterms:created xsi:type="dcterms:W3CDTF">2023-09-15T09:31:09Z</dcterms:created>
  <dcterms:modified xsi:type="dcterms:W3CDTF">2023-11-08T19:43:42Z</dcterms:modified>
</cp:coreProperties>
</file>