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57" r:id="rId4"/>
    <p:sldId id="268" r:id="rId5"/>
    <p:sldId id="267" r:id="rId6"/>
    <p:sldId id="265" r:id="rId7"/>
    <p:sldId id="266" r:id="rId8"/>
    <p:sldId id="258" r:id="rId9"/>
    <p:sldId id="259" r:id="rId10"/>
    <p:sldId id="260" r:id="rId11"/>
    <p:sldId id="270" r:id="rId12"/>
    <p:sldId id="271" r:id="rId13"/>
    <p:sldId id="261" r:id="rId14"/>
    <p:sldId id="272" r:id="rId15"/>
    <p:sldId id="262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F029C2-2AA2-4201-8C2E-9132867DB3B2}" v="7" dt="2023-11-22T04:28:27.995"/>
    <p1510:client id="{57E3FACA-ED1A-83F4-877D-2DBECB28FB30}" v="1711" dt="2023-11-22T08:59:55.585"/>
    <p1510:client id="{9229F4E0-5422-7ADB-6002-9C2150FAA8DB}" v="182" dt="2023-03-28T22:03:56.754"/>
    <p1510:client id="{A6D788D7-2020-4994-9EAC-1040F8A422A8}" v="428" dt="2023-03-28T18:48:49.726"/>
    <p1510:client id="{EF9AF200-C685-4461-B2B1-868C8500FFCD}" v="45" dt="2023-11-22T09:04:49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99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37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4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11/22/2023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28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11/22/2023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01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11/22/2023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36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082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7429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225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442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18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la.com/ns_videos/2022-tesla-impact-report.pdf" TargetMode="External"/><Relationship Id="rId7" Type="http://schemas.openxmlformats.org/officeDocument/2006/relationships/hyperlink" Target="https://www.microsoft.com/insidetrack/blog/got-a-question-boosting-employee-engagement-at-microsoft-with-dynamics-365-and-power-platform/" TargetMode="External"/><Relationship Id="rId2" Type="http://schemas.openxmlformats.org/officeDocument/2006/relationships/hyperlink" Target="https://www.cipd.org/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bout.sainsburys.co.uk/sustainability/plan-for-better/our-stories/2021/apprenticeships-stories" TargetMode="External"/><Relationship Id="rId5" Type="http://schemas.openxmlformats.org/officeDocument/2006/relationships/hyperlink" Target="https://www.halifax-consulting.com/en/digital-learning/" TargetMode="External"/><Relationship Id="rId4" Type="http://schemas.openxmlformats.org/officeDocument/2006/relationships/hyperlink" Target="https://www.tesla.com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.microsoft.com/en-us/training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C81B7E-BD84-3B11-619F-2306F52FE7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410" r="-2" b="8050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6625392" cy="3988590"/>
          </a:xfrm>
        </p:spPr>
        <p:txBody>
          <a:bodyPr anchor="t"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  <a:cs typeface="Calibri Light"/>
              </a:rPr>
              <a:t>Luca Gerardi </a:t>
            </a:r>
            <a:br>
              <a:rPr lang="en-US" dirty="0">
                <a:cs typeface="Calibri Light"/>
              </a:rPr>
            </a:br>
            <a:r>
              <a:rPr lang="en-US" dirty="0">
                <a:solidFill>
                  <a:srgbClr val="FFFFFF"/>
                </a:solidFill>
                <a:cs typeface="Calibri Light"/>
              </a:rPr>
              <a:t>2219573</a:t>
            </a:r>
            <a:br>
              <a:rPr lang="en-US" dirty="0">
                <a:solidFill>
                  <a:srgbClr val="FFFFFF"/>
                </a:solidFill>
                <a:cs typeface="Calibri Light"/>
              </a:rPr>
            </a:br>
            <a:r>
              <a:rPr lang="en-US" dirty="0" err="1">
                <a:solidFill>
                  <a:srgbClr val="FFFFFF"/>
                </a:solidFill>
                <a:cs typeface="Calibri Light"/>
              </a:rPr>
              <a:t>Lecturer:</a:t>
            </a:r>
            <a:r>
              <a:rPr lang="en-US" b="0" dirty="0" err="1">
                <a:solidFill>
                  <a:srgbClr val="FFFFFF"/>
                </a:solidFill>
                <a:ea typeface="+mj-lt"/>
                <a:cs typeface="+mj-lt"/>
              </a:rPr>
              <a:t>"Laila</a:t>
            </a:r>
            <a:r>
              <a:rPr lang="en-US" b="0" dirty="0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US" b="0" dirty="0" err="1">
                <a:solidFill>
                  <a:srgbClr val="FFFFFF"/>
                </a:solidFill>
                <a:ea typeface="+mj-lt"/>
                <a:cs typeface="+mj-lt"/>
              </a:rPr>
              <a:t>Maazouz</a:t>
            </a:r>
            <a:br>
              <a:rPr lang="en-US" b="0" dirty="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b="0" dirty="0">
                <a:solidFill>
                  <a:srgbClr val="FFFFFF"/>
                </a:solidFill>
                <a:cs typeface="Calibri Light"/>
              </a:rPr>
              <a:t>Module:LCBB5004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6603" y="2975082"/>
            <a:ext cx="11036522" cy="2871535"/>
          </a:xfrm>
        </p:spPr>
        <p:txBody>
          <a:bodyPr anchor="b">
            <a:normAutofit/>
          </a:bodyPr>
          <a:lstStyle/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Content of Presentation</a:t>
            </a: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buChar char="•"/>
            </a:pPr>
            <a:r>
              <a:rPr lang="en-US" sz="4800" dirty="0"/>
              <a:t>Relate about HR in the organization Ecosystem in behalf of technology in training </a:t>
            </a:r>
            <a:r>
              <a:rPr lang="en-US" sz="4800" dirty="0" err="1"/>
              <a:t>programme</a:t>
            </a:r>
            <a:r>
              <a:rPr lang="en-US" sz="4800" dirty="0"/>
              <a:t>.</a:t>
            </a:r>
          </a:p>
          <a:p>
            <a:pPr marL="342900" indent="-342900">
              <a:buChar char="•"/>
            </a:pPr>
            <a:r>
              <a:rPr lang="en-US" sz="4800" dirty="0"/>
              <a:t>Identify 4 different organizations and their training System</a:t>
            </a:r>
          </a:p>
          <a:p>
            <a:pPr marL="342900" indent="-342900">
              <a:buChar char="•"/>
            </a:pPr>
            <a:r>
              <a:rPr lang="en-US" sz="4800" dirty="0" err="1"/>
              <a:t>Raccomandations</a:t>
            </a:r>
            <a:r>
              <a:rPr lang="en-US" sz="4800" dirty="0"/>
              <a:t> and conclusion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274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Introduction:The</a:t>
            </a:r>
            <a:r>
              <a:rPr lang="en-US" dirty="0"/>
              <a:t> HRM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Char char="•"/>
            </a:pPr>
            <a:r>
              <a:rPr lang="en-US" sz="3200" dirty="0"/>
              <a:t>Role and importance of Human Resourcing Management</a:t>
            </a:r>
          </a:p>
          <a:p>
            <a:pPr marL="342900" indent="-342900">
              <a:buChar char="•"/>
            </a:pPr>
            <a:r>
              <a:rPr lang="en-US" sz="3200" dirty="0">
                <a:ea typeface="+mn-lt"/>
                <a:cs typeface="+mn-lt"/>
              </a:rPr>
              <a:t>Vital in order to help and guide The Organization.</a:t>
            </a:r>
          </a:p>
          <a:p>
            <a:pPr marL="342900" indent="-342900">
              <a:buChar char="•"/>
            </a:pPr>
            <a:r>
              <a:rPr lang="en-US" sz="3200" dirty="0"/>
              <a:t>Main Ways and </a:t>
            </a:r>
            <a:r>
              <a:rPr lang="en-US" sz="3200" dirty="0" err="1"/>
              <a:t>Functions:Talent</a:t>
            </a:r>
            <a:r>
              <a:rPr lang="en-US" sz="3200" dirty="0"/>
              <a:t> </a:t>
            </a:r>
            <a:r>
              <a:rPr lang="en-US" sz="3200" dirty="0" err="1"/>
              <a:t>Acquisition;Training</a:t>
            </a:r>
            <a:r>
              <a:rPr lang="en-US" sz="3200" dirty="0"/>
              <a:t> and </a:t>
            </a:r>
            <a:r>
              <a:rPr lang="en-US" sz="3200" dirty="0" err="1"/>
              <a:t>Development;Performance</a:t>
            </a:r>
            <a:r>
              <a:rPr lang="en-US" sz="3200" dirty="0"/>
              <a:t> </a:t>
            </a:r>
            <a:r>
              <a:rPr lang="en-US" sz="3200" dirty="0" err="1"/>
              <a:t>Management;Employee</a:t>
            </a:r>
            <a:r>
              <a:rPr lang="en-US" sz="3200" dirty="0"/>
              <a:t> </a:t>
            </a:r>
            <a:r>
              <a:rPr lang="en-US" sz="3200" dirty="0" err="1"/>
              <a:t>Relations;Compensationn</a:t>
            </a:r>
            <a:r>
              <a:rPr lang="en-US" sz="3200" dirty="0"/>
              <a:t> and </a:t>
            </a:r>
            <a:r>
              <a:rPr lang="en-US" sz="3200" dirty="0" err="1"/>
              <a:t>Benefits;Legal</a:t>
            </a:r>
            <a:r>
              <a:rPr lang="en-US" sz="3200" dirty="0"/>
              <a:t> compliance and Risk management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744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 fontScale="90000"/>
          </a:bodyPr>
          <a:lstStyle/>
          <a:p>
            <a:r>
              <a:rPr lang="en-US" dirty="0"/>
              <a:t>The Mother of all </a:t>
            </a:r>
            <a:r>
              <a:rPr lang="en-US" dirty="0" err="1"/>
              <a:t>Roots:CIPD</a:t>
            </a: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Char char="•"/>
            </a:pPr>
            <a:r>
              <a:rPr lang="en-US" sz="4800" dirty="0"/>
              <a:t>What CIPD is and what it does</a:t>
            </a:r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Relations Between CIPD and </a:t>
            </a:r>
            <a:r>
              <a:rPr lang="en-US" sz="4800" dirty="0" err="1">
                <a:ea typeface="+mn-lt"/>
                <a:cs typeface="+mn-lt"/>
              </a:rPr>
              <a:t>HR:Training</a:t>
            </a:r>
            <a:r>
              <a:rPr lang="en-US" sz="4800" dirty="0">
                <a:ea typeface="+mn-lt"/>
                <a:cs typeface="+mn-lt"/>
              </a:rPr>
              <a:t>, </a:t>
            </a:r>
            <a:r>
              <a:rPr lang="en-US" sz="4800" dirty="0" err="1">
                <a:ea typeface="+mn-lt"/>
                <a:cs typeface="+mn-lt"/>
              </a:rPr>
              <a:t>Development,Qualifications,Assessments</a:t>
            </a:r>
            <a:r>
              <a:rPr lang="en-US" sz="4800" dirty="0">
                <a:ea typeface="+mn-lt"/>
                <a:cs typeface="+mn-lt"/>
              </a:rPr>
              <a:t> and Evaluation.</a:t>
            </a:r>
            <a:endParaRPr lang="en-US" sz="4800" dirty="0"/>
          </a:p>
          <a:p>
            <a:r>
              <a:rPr lang="en-US" dirty="0"/>
              <a:t>(CIPD ,Nov 2023)</a:t>
            </a:r>
          </a:p>
        </p:txBody>
      </p:sp>
    </p:spTree>
    <p:extLst>
      <p:ext uri="{BB962C8B-B14F-4D97-AF65-F5344CB8AC3E}">
        <p14:creationId xmlns:p14="http://schemas.microsoft.com/office/powerpoint/2010/main" val="3707188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 fontScale="90000"/>
          </a:bodyPr>
          <a:lstStyle/>
          <a:p>
            <a:r>
              <a:rPr lang="en-US" dirty="0"/>
              <a:t>Technology in  T.S.D.</a:t>
            </a:r>
            <a:br>
              <a:rPr lang="en-US" dirty="0"/>
            </a:b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4800" dirty="0"/>
              <a:t>Economic </a:t>
            </a:r>
            <a:r>
              <a:rPr lang="en-US" sz="4800" dirty="0" err="1"/>
              <a:t>Development,Living</a:t>
            </a:r>
            <a:r>
              <a:rPr lang="en-US" sz="4800" dirty="0"/>
              <a:t> Standards </a:t>
            </a:r>
            <a:r>
              <a:rPr lang="en-US" sz="4800" dirty="0" err="1"/>
              <a:t>raising,Global</a:t>
            </a:r>
            <a:r>
              <a:rPr lang="en-US" sz="4800" dirty="0"/>
              <a:t> </a:t>
            </a:r>
            <a:r>
              <a:rPr lang="en-US" sz="4800" dirty="0" err="1"/>
              <a:t>Connectivity,Empowerment,Sustainability</a:t>
            </a:r>
            <a:r>
              <a:rPr lang="en-US" sz="4800" dirty="0"/>
              <a:t> and Environmental impact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796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Tesla People And Culture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Char char="•"/>
            </a:pPr>
            <a:r>
              <a:rPr lang="en-US" sz="4800" dirty="0"/>
              <a:t>Internship</a:t>
            </a:r>
            <a:r>
              <a:rPr lang="en-US" sz="4800" dirty="0">
                <a:ea typeface="+mn-lt"/>
                <a:cs typeface="+mn-lt"/>
              </a:rPr>
              <a:t> program driving force more than 75 diversity hiring events</a:t>
            </a:r>
            <a:endParaRPr lang="en-US" dirty="0"/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Take Charge- internal improvement suggestion module</a:t>
            </a:r>
            <a:endParaRPr lang="en-US" sz="4800" dirty="0"/>
          </a:p>
          <a:p>
            <a:pPr marL="342900" indent="-342900">
              <a:buChar char="•"/>
            </a:pPr>
            <a:r>
              <a:rPr lang="en-US" sz="4800" dirty="0"/>
              <a:t>Internal promotions</a:t>
            </a:r>
          </a:p>
          <a:p>
            <a:r>
              <a:rPr lang="en-US" dirty="0"/>
              <a:t>(Tesla Impact Report, 2022)</a:t>
            </a:r>
          </a:p>
        </p:txBody>
      </p:sp>
    </p:spTree>
    <p:extLst>
      <p:ext uri="{BB962C8B-B14F-4D97-AF65-F5344CB8AC3E}">
        <p14:creationId xmlns:p14="http://schemas.microsoft.com/office/powerpoint/2010/main" val="2895503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Tesla People and Culture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Leadership: Growth and Development Upward Feedback program for new leaders on board</a:t>
            </a:r>
            <a:endParaRPr lang="en-US" dirty="0"/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By creating Shout Outs on Inside Tesla, employees are now empowered to send meaningful recognition to teammates, direct reports and leaders anywhere in the company.</a:t>
            </a:r>
            <a:endParaRPr lang="en-US" sz="4800" dirty="0"/>
          </a:p>
          <a:p>
            <a:pPr>
              <a:buChar char="•"/>
            </a:pPr>
            <a:r>
              <a:rPr lang="en-US" sz="4800" dirty="0">
                <a:ea typeface="+mn-lt"/>
                <a:cs typeface="+mn-lt"/>
              </a:rPr>
              <a:t>cultivating a diverse workforce and assisting in their transition into senior positions. Our hiring initiatives are </a:t>
            </a:r>
            <a:r>
              <a:rPr lang="en-US" sz="4800" dirty="0" err="1">
                <a:ea typeface="+mn-lt"/>
                <a:cs typeface="+mn-lt"/>
              </a:rPr>
              <a:t>centred</a:t>
            </a:r>
            <a:r>
              <a:rPr lang="en-US" sz="4800" dirty="0">
                <a:ea typeface="+mn-lt"/>
                <a:cs typeface="+mn-lt"/>
              </a:rPr>
              <a:t> on expanding representation of minorities in terms of gender and individuals of </a:t>
            </a:r>
            <a:r>
              <a:rPr lang="en-US" sz="4800" dirty="0" err="1">
                <a:ea typeface="+mn-lt"/>
                <a:cs typeface="+mn-lt"/>
              </a:rPr>
              <a:t>colour</a:t>
            </a:r>
            <a:r>
              <a:rPr lang="en-US" sz="4800" dirty="0">
                <a:ea typeface="+mn-lt"/>
                <a:cs typeface="+mn-lt"/>
              </a:rPr>
              <a:t> in administrative and professional roles</a:t>
            </a:r>
            <a:endParaRPr lang="en-US" dirty="0"/>
          </a:p>
          <a:p>
            <a:r>
              <a:rPr lang="en-US" sz="2600" dirty="0">
                <a:ea typeface="+mn-lt"/>
                <a:cs typeface="+mn-lt"/>
              </a:rPr>
              <a:t>(Tesla Impact Report,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39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Halifax :7 Learning Digital Solution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245896" cy="401339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Char char="•"/>
            </a:pPr>
            <a:r>
              <a:rPr lang="en-US" sz="3600" dirty="0"/>
              <a:t>Digital internal Courses</a:t>
            </a:r>
          </a:p>
          <a:p>
            <a:pPr marL="342900" indent="-342900">
              <a:buChar char="•"/>
            </a:pPr>
            <a:r>
              <a:rPr lang="en-US" sz="3600" dirty="0"/>
              <a:t>7 Learning </a:t>
            </a:r>
            <a:r>
              <a:rPr lang="en-US" sz="3600" err="1"/>
              <a:t>DIgital</a:t>
            </a:r>
            <a:r>
              <a:rPr lang="en-US" sz="3600" dirty="0"/>
              <a:t> </a:t>
            </a:r>
            <a:r>
              <a:rPr lang="en-US" sz="3600" err="1"/>
              <a:t>Solution:Sales</a:t>
            </a:r>
            <a:r>
              <a:rPr lang="en-US" sz="3600" dirty="0"/>
              <a:t> </a:t>
            </a:r>
            <a:r>
              <a:rPr lang="en-US" sz="3600" err="1"/>
              <a:t>Academy,Sales</a:t>
            </a:r>
            <a:r>
              <a:rPr lang="en-US" sz="3600" dirty="0"/>
              <a:t> </a:t>
            </a:r>
            <a:r>
              <a:rPr lang="en-US" sz="3600" err="1"/>
              <a:t>Bootcamp,Entertraining:The</a:t>
            </a:r>
            <a:r>
              <a:rPr lang="en-US" sz="3600" dirty="0"/>
              <a:t> Art of </a:t>
            </a:r>
            <a:r>
              <a:rPr lang="en-US" sz="3600" err="1"/>
              <a:t>Negotiation,Artificial</a:t>
            </a:r>
            <a:r>
              <a:rPr lang="en-US" sz="3600" dirty="0"/>
              <a:t> Intelligence </a:t>
            </a:r>
            <a:r>
              <a:rPr lang="en-US" sz="3600" err="1"/>
              <a:t>Training,Adaptive</a:t>
            </a:r>
            <a:r>
              <a:rPr lang="en-US" sz="3600" dirty="0"/>
              <a:t> </a:t>
            </a:r>
            <a:r>
              <a:rPr lang="en-US" sz="3600" err="1"/>
              <a:t>Learning,Serious</a:t>
            </a:r>
            <a:r>
              <a:rPr lang="en-US" sz="3600" dirty="0"/>
              <a:t> </a:t>
            </a:r>
            <a:r>
              <a:rPr lang="en-US" sz="3600" err="1"/>
              <a:t>Game,Reinforcement,Sales</a:t>
            </a:r>
            <a:r>
              <a:rPr lang="en-US" sz="3600" dirty="0"/>
              <a:t> Talent Assessment</a:t>
            </a:r>
          </a:p>
          <a:p>
            <a:r>
              <a:rPr lang="en-US" sz="2400" dirty="0"/>
              <a:t>(Halifax,2023)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410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Sainsbury's Method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US" sz="3200"/>
          </a:p>
          <a:p>
            <a:pPr marL="685800" indent="-685800">
              <a:buChar char="•"/>
            </a:pPr>
            <a:r>
              <a:rPr lang="en-US" sz="4800" dirty="0">
                <a:ea typeface="+mn-lt"/>
                <a:cs typeface="+mn-lt"/>
              </a:rPr>
              <a:t>A focus on human management tasks as well as leadership, </a:t>
            </a:r>
            <a:r>
              <a:rPr lang="en-US" sz="4800" dirty="0" err="1">
                <a:ea typeface="+mn-lt"/>
                <a:cs typeface="+mn-lt"/>
              </a:rPr>
              <a:t>organisational</a:t>
            </a:r>
            <a:r>
              <a:rPr lang="en-US" sz="4800" dirty="0">
                <a:ea typeface="+mn-lt"/>
                <a:cs typeface="+mn-lt"/>
              </a:rPr>
              <a:t> culture promotion, and employee motivation.</a:t>
            </a:r>
            <a:endParaRPr lang="en-US" sz="4800" dirty="0"/>
          </a:p>
          <a:p>
            <a:pPr marL="342900" indent="-342900">
              <a:buChar char="•"/>
            </a:pPr>
            <a:r>
              <a:rPr lang="en-US" sz="4800" dirty="0"/>
              <a:t>Apprenticeships all age and any college ranging to 2 to level 7 :</a:t>
            </a:r>
            <a:r>
              <a:rPr lang="en-US" sz="4800" dirty="0" err="1"/>
              <a:t>Retail,Bank,Scc,Logistics</a:t>
            </a:r>
            <a:r>
              <a:rPr lang="en-US" sz="4800" dirty="0"/>
              <a:t> and distribution </a:t>
            </a:r>
            <a:r>
              <a:rPr lang="en-US" sz="4800" dirty="0" err="1"/>
              <a:t>Centres</a:t>
            </a:r>
          </a:p>
          <a:p>
            <a:r>
              <a:rPr lang="en-US" sz="2400" dirty="0"/>
              <a:t>(Sainsbury's, </a:t>
            </a:r>
            <a:r>
              <a:rPr lang="en-US" sz="2400" dirty="0" err="1"/>
              <a:t>nov</a:t>
            </a:r>
            <a:r>
              <a:rPr lang="en-US" sz="2400" dirty="0"/>
              <a:t>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676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Microsoft "AskHR"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41" y="1864231"/>
            <a:ext cx="9836987" cy="454029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3200"/>
          </a:p>
          <a:p>
            <a:pPr marL="342900" indent="-342900">
              <a:buChar char="•"/>
            </a:pPr>
            <a:r>
              <a:rPr lang="en-US" sz="4800" dirty="0"/>
              <a:t>Microsoft "AskHR "internal Platform to automize HR 's to respond quicker to more than 1 million inquiries.</a:t>
            </a:r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Internal Learning paths and Modules for  career and internal Platform for training</a:t>
            </a:r>
            <a:endParaRPr lang="en-US" dirty="0"/>
          </a:p>
          <a:p>
            <a:r>
              <a:rPr lang="en-US" sz="2400" dirty="0"/>
              <a:t>(</a:t>
            </a:r>
            <a:r>
              <a:rPr lang="en-US" sz="2400" dirty="0" err="1"/>
              <a:t>MIcrosoft,Nov</a:t>
            </a:r>
            <a:r>
              <a:rPr lang="en-US" sz="2400" dirty="0"/>
              <a:t> 2023</a:t>
            </a:r>
            <a:r>
              <a:rPr lang="en-US" sz="2400" dirty="0">
                <a:ea typeface="+mn-lt"/>
                <a:cs typeface="+mn-lt"/>
              </a:rPr>
              <a:t>)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742782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 err="1"/>
              <a:t>Reccomandations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41" y="1864231"/>
            <a:ext cx="9836987" cy="454029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Char char="•"/>
            </a:pPr>
            <a:endParaRPr lang="en-US" sz="3200"/>
          </a:p>
          <a:p>
            <a:pPr marL="342900" indent="-342900">
              <a:buChar char="•"/>
            </a:pPr>
            <a:r>
              <a:rPr lang="en-US" sz="4800" dirty="0"/>
              <a:t>Optimize the tools and keep going</a:t>
            </a:r>
          </a:p>
          <a:p>
            <a:pPr marL="342900" indent="-342900">
              <a:buChar char="•"/>
            </a:pPr>
            <a:r>
              <a:rPr lang="en-US" sz="4800" dirty="0"/>
              <a:t>Keep the human resources as fundamental </a:t>
            </a:r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Balancing the technology among the human being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127544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41" y="1864231"/>
            <a:ext cx="9836987" cy="454029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3200"/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HR 's </a:t>
            </a:r>
            <a:r>
              <a:rPr lang="en-US" sz="4800">
                <a:ea typeface="+mn-lt"/>
                <a:cs typeface="+mn-lt"/>
              </a:rPr>
              <a:t>practices</a:t>
            </a:r>
            <a:r>
              <a:rPr lang="en-US" sz="4800" dirty="0">
                <a:ea typeface="+mn-lt"/>
                <a:cs typeface="+mn-lt"/>
              </a:rPr>
              <a:t> are vital for organization's Growth.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Char char="•"/>
            </a:pPr>
            <a:r>
              <a:rPr lang="en-US" sz="4800" dirty="0">
                <a:ea typeface="+mn-lt"/>
                <a:cs typeface="+mn-lt"/>
              </a:rPr>
              <a:t>All Benefits of Technology – based training programs</a:t>
            </a:r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201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41" y="1669086"/>
            <a:ext cx="10143645" cy="5014217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endParaRPr lang="en-US" sz="3200" dirty="0">
              <a:latin typeface="Times New Roman"/>
              <a:cs typeface="Times New Roman"/>
            </a:endParaRPr>
          </a:p>
          <a:p>
            <a:pPr marL="342900" indent="-342900">
              <a:buChar char="•"/>
            </a:pPr>
            <a:r>
              <a:rPr lang="en-US" sz="3200" dirty="0">
                <a:ea typeface="+mn-lt"/>
                <a:cs typeface="+mn-lt"/>
              </a:rPr>
              <a:t>Chartered Institute of Personnel and Development(2023).[ONLINE].Available at:  </a:t>
            </a:r>
            <a:r>
              <a:rPr lang="en-US" sz="3200" dirty="0">
                <a:ea typeface="+mn-lt"/>
                <a:cs typeface="+mn-lt"/>
                <a:hlinkClick r:id="rId2"/>
              </a:rPr>
              <a:t>CIPD | CIPD The Professional Body for Human Resources and People Development</a:t>
            </a:r>
            <a:r>
              <a:rPr lang="en-US" sz="3200" dirty="0">
                <a:ea typeface="+mn-lt"/>
                <a:cs typeface="+mn-lt"/>
              </a:rPr>
              <a:t> [accessed on 22/11/2023].</a:t>
            </a:r>
            <a:endParaRPr lang="en-US" sz="3200" dirty="0">
              <a:latin typeface="Bierstadt"/>
              <a:cs typeface="Times New Roman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300">
                <a:latin typeface="Arial"/>
                <a:cs typeface="Arial"/>
              </a:rPr>
              <a:t>Tesla(2022).Annual report 2022.[ONLINE].Available at: </a:t>
            </a:r>
            <a:r>
              <a:rPr lang="en-US" sz="3300" dirty="0">
                <a:ea typeface="+mn-lt"/>
                <a:cs typeface="+mn-lt"/>
                <a:hlinkClick r:id="rId3"/>
              </a:rPr>
              <a:t>2022-tesla-impact-report.pdf</a:t>
            </a:r>
            <a:r>
              <a:rPr lang="en-US" sz="3300">
                <a:latin typeface="Arial"/>
                <a:cs typeface="Arial"/>
              </a:rPr>
              <a:t>[accessed on </a:t>
            </a:r>
            <a:r>
              <a:rPr lang="en-US" sz="3300" dirty="0">
                <a:latin typeface="Arial"/>
                <a:cs typeface="Arial"/>
              </a:rPr>
              <a:t>22/11/2023].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300" dirty="0">
                <a:latin typeface="Arial"/>
                <a:cs typeface="Arial"/>
              </a:rPr>
              <a:t>Tesla(2023).[ONLINE].Available at </a:t>
            </a:r>
            <a:r>
              <a:rPr lang="en-US" sz="3300" dirty="0">
                <a:ea typeface="+mn-lt"/>
                <a:cs typeface="+mn-lt"/>
                <a:hlinkClick r:id="rId4"/>
              </a:rPr>
              <a:t>Electric Cars, Solar &amp; Clean Energy | Tesla</a:t>
            </a:r>
            <a:r>
              <a:rPr lang="en-US" sz="3300" dirty="0">
                <a:ea typeface="+mn-lt"/>
                <a:cs typeface="+mn-lt"/>
              </a:rPr>
              <a:t>[accessed on 22/11/2023].</a:t>
            </a:r>
            <a:endParaRPr lang="en-US" sz="3300" dirty="0">
              <a:latin typeface="Arial"/>
              <a:cs typeface="Arial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300" dirty="0">
                <a:latin typeface="Arial"/>
              </a:rPr>
              <a:t>Halifax(2023).[ONLINE].Available at </a:t>
            </a:r>
            <a:r>
              <a:rPr lang="en-US" sz="3300" dirty="0">
                <a:ea typeface="+mn-lt"/>
                <a:cs typeface="+mn-lt"/>
                <a:hlinkClick r:id="rId5"/>
              </a:rPr>
              <a:t>halifax-consulting.com/en/digital-learning/</a:t>
            </a:r>
            <a:r>
              <a:rPr lang="en-US" sz="3300" dirty="0">
                <a:ea typeface="+mn-lt"/>
                <a:cs typeface="+mn-lt"/>
              </a:rPr>
              <a:t>[accessed on 22/11/2023].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300" dirty="0">
                <a:latin typeface="Arial"/>
              </a:rPr>
              <a:t>Sainsbury's(2023).[ONLINE].Available at </a:t>
            </a:r>
            <a:r>
              <a:rPr lang="en-US" sz="3300" dirty="0">
                <a:ea typeface="+mn-lt"/>
                <a:cs typeface="+mn-lt"/>
                <a:hlinkClick r:id="rId6"/>
              </a:rPr>
              <a:t>Talent and people development – Sainsbury's (sainsburys.co.uk)</a:t>
            </a:r>
            <a:r>
              <a:rPr lang="en-US" sz="3300" dirty="0">
                <a:latin typeface="Arial"/>
                <a:ea typeface="+mn-lt"/>
                <a:cs typeface="+mn-lt"/>
              </a:rPr>
              <a:t>[accessed on 23/11/2023]</a:t>
            </a:r>
            <a:endParaRPr lang="en-US" sz="3300" dirty="0"/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300" dirty="0">
                <a:latin typeface="Arial"/>
                <a:cs typeface="Arial"/>
              </a:rPr>
              <a:t>Microsoft(2023).[ONLINE].Available at </a:t>
            </a:r>
            <a:r>
              <a:rPr lang="en-US" sz="3300" dirty="0">
                <a:ea typeface="+mn-lt"/>
                <a:cs typeface="+mn-lt"/>
                <a:hlinkClick r:id="rId7"/>
              </a:rPr>
              <a:t>Microsoft HR Boosts Employee Engagement</a:t>
            </a:r>
            <a:r>
              <a:rPr lang="en-US" sz="3300" dirty="0">
                <a:ea typeface="+mn-lt"/>
                <a:cs typeface="+mn-lt"/>
              </a:rPr>
              <a:t>[accessed on 22/11/2023].</a:t>
            </a:r>
            <a:endParaRPr lang="en-US" sz="1600" dirty="0">
              <a:latin typeface="Arial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3200">
              <a:latin typeface="Bierstadt"/>
              <a:cs typeface="Arial"/>
            </a:endParaRPr>
          </a:p>
          <a:p>
            <a:pPr marL="342900" indent="-342900">
              <a:buChar char="•"/>
            </a:pP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556605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41" y="1669086"/>
            <a:ext cx="10143645" cy="501421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3200" dirty="0">
              <a:latin typeface="Times New Roman"/>
              <a:cs typeface="Times New Roman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Microsoft(2023).[ONLINE].Available at </a:t>
            </a:r>
            <a:r>
              <a:rPr lang="en-US" sz="1600" dirty="0">
                <a:latin typeface="Arial"/>
                <a:ea typeface="+mn-lt"/>
                <a:cs typeface="+mn-lt"/>
                <a:hlinkClick r:id="rId2"/>
              </a:rPr>
              <a:t>Training | Microsoft Learn</a:t>
            </a:r>
            <a:r>
              <a:rPr lang="en-US" sz="1600">
                <a:latin typeface="Arial"/>
                <a:ea typeface="+mn-lt"/>
                <a:cs typeface="+mn-lt"/>
              </a:rPr>
              <a:t>[accessed on 22/11/2023]</a:t>
            </a:r>
            <a:r>
              <a:rPr lang="en-US" sz="3300">
                <a:ea typeface="+mn-lt"/>
                <a:cs typeface="+mn-lt"/>
              </a:rPr>
              <a:t>.</a:t>
            </a:r>
            <a:endParaRPr lang="en-US" sz="1600">
              <a:latin typeface="Arial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3200">
              <a:latin typeface="Bierstadt"/>
              <a:cs typeface="Arial"/>
            </a:endParaRPr>
          </a:p>
          <a:p>
            <a:pPr marL="342900" indent="-342900">
              <a:buChar char="•"/>
            </a:pP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1676112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D4A9-83AE-7E01-DB00-E4DA97478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2A162-47F3-0DB0-992F-80BDD665B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119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3D544-8630-064F-BA2A-DE649AB1C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A89DB-01DB-AE34-72E6-FBAEB2E5E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56119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LightSeedRightStep">
      <a:dk1>
        <a:srgbClr val="000000"/>
      </a:dk1>
      <a:lt1>
        <a:srgbClr val="FFFFFF"/>
      </a:lt1>
      <a:dk2>
        <a:srgbClr val="2E321C"/>
      </a:dk2>
      <a:lt2>
        <a:srgbClr val="E2E3E8"/>
      </a:lt2>
      <a:accent1>
        <a:srgbClr val="B3A15F"/>
      </a:accent1>
      <a:accent2>
        <a:srgbClr val="96A84C"/>
      </a:accent2>
      <a:accent3>
        <a:srgbClr val="7FAD62"/>
      </a:accent3>
      <a:accent4>
        <a:srgbClr val="52B455"/>
      </a:accent4>
      <a:accent5>
        <a:srgbClr val="58B280"/>
      </a:accent5>
      <a:accent6>
        <a:srgbClr val="50B1A4"/>
      </a:accent6>
      <a:hlink>
        <a:srgbClr val="6978AE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GestaltVTI</vt:lpstr>
      <vt:lpstr>Luca Gerardi  2219573 Lecturer:"Laila Maazouz Module:LCBB5004</vt:lpstr>
      <vt:lpstr>Content of Presentation </vt:lpstr>
      <vt:lpstr>Introduction:The HRM    </vt:lpstr>
      <vt:lpstr>The Mother of all Roots:CIPD </vt:lpstr>
      <vt:lpstr>Technology in  T.S.D.  </vt:lpstr>
      <vt:lpstr>Tesla People And Culture </vt:lpstr>
      <vt:lpstr>Tesla People and Culture</vt:lpstr>
      <vt:lpstr>Halifax :7 Learning Digital Solution</vt:lpstr>
      <vt:lpstr>Sainsbury's Method</vt:lpstr>
      <vt:lpstr>Microsoft "AskHR"</vt:lpstr>
      <vt:lpstr>Reccomandations</vt:lpstr>
      <vt:lpstr>Conclusion</vt:lpstr>
      <vt:lpstr>References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474</cp:revision>
  <dcterms:created xsi:type="dcterms:W3CDTF">2023-03-28T13:20:03Z</dcterms:created>
  <dcterms:modified xsi:type="dcterms:W3CDTF">2023-11-22T09:08:29Z</dcterms:modified>
</cp:coreProperties>
</file>