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7" r:id="rId2"/>
    <p:sldId id="257" r:id="rId3"/>
    <p:sldId id="447" r:id="rId4"/>
    <p:sldId id="258" r:id="rId5"/>
    <p:sldId id="260" r:id="rId6"/>
    <p:sldId id="448" r:id="rId7"/>
    <p:sldId id="436" r:id="rId8"/>
    <p:sldId id="442" r:id="rId9"/>
    <p:sldId id="261" r:id="rId10"/>
    <p:sldId id="262" r:id="rId11"/>
    <p:sldId id="438" r:id="rId12"/>
    <p:sldId id="443" r:id="rId13"/>
    <p:sldId id="266" r:id="rId14"/>
    <p:sldId id="437" r:id="rId15"/>
    <p:sldId id="267" r:id="rId16"/>
    <p:sldId id="268" r:id="rId17"/>
    <p:sldId id="444" r:id="rId18"/>
    <p:sldId id="445" r:id="rId19"/>
    <p:sldId id="446" r:id="rId20"/>
    <p:sldId id="269" r:id="rId21"/>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3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26927-34B4-494D-9821-3BCC1C75CA27}" type="datetimeFigureOut">
              <a:rPr lang="en-GB" smtClean="0"/>
              <a:t>21/09/2024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8B9C1-E9C9-4A48-A8FF-33F6E26F4471}" type="slidenum">
              <a:rPr lang="en-GB" smtClean="0"/>
              <a:t>‹#›</a:t>
            </a:fld>
            <a:endParaRPr lang="en-GB"/>
          </a:p>
        </p:txBody>
      </p:sp>
    </p:spTree>
    <p:extLst>
      <p:ext uri="{BB962C8B-B14F-4D97-AF65-F5344CB8AC3E}">
        <p14:creationId xmlns:p14="http://schemas.microsoft.com/office/powerpoint/2010/main" val="3323607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pPr marL="0" marR="0" lvl="1"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209146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fld id="{218F3776-E94E-4E7F-AF74-D4E2A760CACE}" type="datetime1">
              <a:rPr lang="en-GB" smtClean="0"/>
              <a:t>21/09/2024</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848035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33EF1E93-AE52-42E7-9BA0-9BBCD3407322}" type="datetime1">
              <a:rPr lang="en-GB" smtClean="0"/>
              <a:t>21/09/2024</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fontAlgn="auto">
              <a:spcBef>
                <a:spcPts val="0"/>
              </a:spcBef>
              <a:spcAft>
                <a:spcPts val="0"/>
              </a:spcAft>
              <a:defRPr>
                <a:latin typeface="+mn-lt"/>
                <a:cs typeface="+mn-cs"/>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1334717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9A9C39-2CBB-466C-BDA1-AB8ABB841C0C}" type="datetime1">
              <a:rPr lang="en-GB" smtClean="0"/>
              <a:t>21/09/2024</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687776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fld id="{840AE6C5-10F2-4822-93E5-BD0902CD348F}" type="datetime1">
              <a:rPr lang="en-GB" smtClean="0"/>
              <a:t>21/09/2024</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582160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fld id="{89EFAAD8-7C22-41D8-977F-6FAFDBA04E34}" type="datetime1">
              <a:rPr lang="en-GB" smtClean="0"/>
              <a:t>21/09/2024</a:t>
            </a:fld>
            <a:endParaRPr lang="en-GB"/>
          </a:p>
        </p:txBody>
      </p:sp>
      <p:sp>
        <p:nvSpPr>
          <p:cNvPr id="8"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91632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fld id="{59A7865E-699A-4F8B-A7E2-D565034A1E2F}" type="datetime1">
              <a:rPr lang="en-GB" smtClean="0"/>
              <a:t>21/09/2024</a:t>
            </a:fld>
            <a:endParaRPr lang="en-GB"/>
          </a:p>
        </p:txBody>
      </p:sp>
      <p:sp>
        <p:nvSpPr>
          <p:cNvPr id="4"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72104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DAE09446-2936-4ADB-9A77-A3E1D995CDFC}" type="datetime1">
              <a:rPr lang="en-GB" smtClean="0"/>
              <a:t>21/09/2024</a:t>
            </a:fld>
            <a:endParaRPr lang="en-GB"/>
          </a:p>
        </p:txBody>
      </p:sp>
      <p:sp>
        <p:nvSpPr>
          <p:cNvPr id="3"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142399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DFF10970-E183-4672-BE12-5742FDEA0BEC}" type="datetime1">
              <a:rPr lang="en-GB" smtClean="0"/>
              <a:t>21/09/2024</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739361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fld id="{EFC4828D-4FF1-4504-8A02-EEBA2844D17D}" type="datetime1">
              <a:rPr lang="en-GB" smtClean="0"/>
              <a:t>21/09/2024</a:t>
            </a:fld>
            <a:endParaRPr lang="en-GB"/>
          </a:p>
        </p:txBody>
      </p:sp>
      <p:sp>
        <p:nvSpPr>
          <p:cNvPr id="6"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235180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113E168C-1208-4DD7-BB2C-99EC89C69942}" type="datetime1">
              <a:rPr lang="en-GB" smtClean="0"/>
              <a:t>21/09/2024</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3577167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fld id="{8C231314-C112-483D-926E-4DAE4E50A890}" type="datetime1">
              <a:rPr lang="en-GB" smtClean="0"/>
              <a:t>21/09/2024</a:t>
            </a:fld>
            <a:endParaRPr lang="en-GB"/>
          </a:p>
        </p:txBody>
      </p:sp>
      <p:sp>
        <p:nvSpPr>
          <p:cNvPr id="5" name="Slide Number Placeholder 5"/>
          <p:cNvSpPr>
            <a:spLocks noGrp="1"/>
          </p:cNvSpPr>
          <p:nvPr>
            <p:ph type="sldNum" sz="quarter" idx="11"/>
          </p:nvPr>
        </p:nvSpPr>
        <p:spPr/>
        <p:txBody>
          <a:bodyPr/>
          <a:lstStyle>
            <a:lvl1pPr>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1558968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609600" y="1600200"/>
            <a:ext cx="109728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fontAlgn="auto">
              <a:spcBef>
                <a:spcPts val="0"/>
              </a:spcBef>
              <a:spcAft>
                <a:spcPts val="0"/>
              </a:spcAft>
              <a:defRPr sz="1050">
                <a:solidFill>
                  <a:schemeClr val="tx1">
                    <a:tint val="75000"/>
                  </a:schemeClr>
                </a:solidFill>
                <a:latin typeface="+mn-lt"/>
                <a:cs typeface="+mn-cs"/>
              </a:defRPr>
            </a:lvl1pPr>
          </a:lstStyle>
          <a:p>
            <a:fld id="{176C0632-AE7C-47B4-962C-78DC02592F0D}" type="datetime1">
              <a:rPr lang="en-GB" smtClean="0"/>
              <a:t>21/09/2024</a:t>
            </a:fld>
            <a:endParaRPr lang="en-GB"/>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fld id="{036F7C42-D8F2-46C1-AAC2-6964F67D18DB}" type="slidenum">
              <a:rPr lang="en-GB" smtClean="0"/>
              <a:t>‹#›</a:t>
            </a:fld>
            <a:endParaRPr lang="en-GB"/>
          </a:p>
        </p:txBody>
      </p:sp>
    </p:spTree>
    <p:extLst>
      <p:ext uri="{BB962C8B-B14F-4D97-AF65-F5344CB8AC3E}">
        <p14:creationId xmlns:p14="http://schemas.microsoft.com/office/powerpoint/2010/main" val="4260405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pT0XDYvDM?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n_Cn8eFo7u8?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com/watch?v=UnVFbvhNuQ4&amp;si=EnSIkaIECMiOmarE" TargetMode="External"/><Relationship Id="rId2" Type="http://schemas.openxmlformats.org/officeDocument/2006/relationships/slideLayout" Target="../slideLayouts/slideLayout2.xml"/><Relationship Id="rId1" Type="http://schemas.openxmlformats.org/officeDocument/2006/relationships/video" Target="https://www.youtube.com/embed/UnVFbvhNuQ4?feature=oembed" TargetMode="Externa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6pVMERgxj84?feature=oembed" TargetMode="External"/><Relationship Id="rId6" Type="http://schemas.openxmlformats.org/officeDocument/2006/relationships/image" Target="../media/image9.jpeg"/><Relationship Id="rId5" Type="http://schemas.openxmlformats.org/officeDocument/2006/relationships/image" Target="../media/image6.jpeg"/><Relationship Id="rId4" Type="http://schemas.openxmlformats.org/officeDocument/2006/relationships/hyperlink" Target="https://www.youtube.com/watch?v=6pVMERgxj84&amp;ab_channel=HumberEDU"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hbr.org/2014/01/what-vuca-really-means-for-you"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oEyx0HrpMbA?feature=oembed" TargetMode="External"/><Relationship Id="rId6" Type="http://schemas.openxmlformats.org/officeDocument/2006/relationships/image" Target="../media/image12.jpeg"/><Relationship Id="rId5" Type="http://schemas.openxmlformats.org/officeDocument/2006/relationships/image" Target="../media/image6.jpeg"/><Relationship Id="rId4" Type="http://schemas.openxmlformats.org/officeDocument/2006/relationships/hyperlink" Target="https://www.youtube.com/watch?v=oEyx0HrpMbA&amp;t=2s&amp;ab_channel=PrimeastU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72AzCY45fKU?feature=oembed" TargetMode="External"/><Relationship Id="rId5" Type="http://schemas.openxmlformats.org/officeDocument/2006/relationships/image" Target="../media/image13.jpeg"/><Relationship Id="rId4" Type="http://schemas.openxmlformats.org/officeDocument/2006/relationships/hyperlink" Target="https://youtu.be/72AzCY45fKU"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F7DC4B2D-B151-48BE-AF05-2D7EE7EB1838}"/>
              </a:ext>
            </a:extLst>
          </p:cNvPr>
          <p:cNvSpPr>
            <a:spLocks noGrp="1" noChangeArrowheads="1"/>
          </p:cNvSpPr>
          <p:nvPr>
            <p:ph type="ctrTitle"/>
          </p:nvPr>
        </p:nvSpPr>
        <p:spPr>
          <a:xfrm>
            <a:off x="2209800" y="1059657"/>
            <a:ext cx="7772400" cy="1020763"/>
          </a:xfrm>
        </p:spPr>
        <p:txBody>
          <a:bodyPr/>
          <a:lstStyle/>
          <a:p>
            <a:r>
              <a:rPr lang="en-GB" altLang="en-US" sz="2800" dirty="0">
                <a:solidFill>
                  <a:schemeClr val="accent2"/>
                </a:solidFill>
              </a:rPr>
              <a:t>Module Title:  Leadership and Management Theory and Practice</a:t>
            </a:r>
          </a:p>
        </p:txBody>
      </p:sp>
      <p:sp>
        <p:nvSpPr>
          <p:cNvPr id="5123" name="Subtitle 4">
            <a:extLst>
              <a:ext uri="{FF2B5EF4-FFF2-40B4-BE49-F238E27FC236}">
                <a16:creationId xmlns:a16="http://schemas.microsoft.com/office/drawing/2014/main" id="{DD1306C6-9AD8-4AB6-9370-1ADB14772677}"/>
              </a:ext>
            </a:extLst>
          </p:cNvPr>
          <p:cNvSpPr>
            <a:spLocks noGrp="1" noChangeArrowheads="1"/>
          </p:cNvSpPr>
          <p:nvPr>
            <p:ph type="subTitle" idx="1"/>
          </p:nvPr>
        </p:nvSpPr>
        <p:spPr>
          <a:xfrm>
            <a:off x="129309" y="1928814"/>
            <a:ext cx="11804073" cy="4237037"/>
          </a:xfrm>
        </p:spPr>
        <p:txBody>
          <a:bodyPr/>
          <a:lstStyle/>
          <a:p>
            <a:endParaRPr lang="en-GB" altLang="en-US" sz="3600" b="1" dirty="0">
              <a:solidFill>
                <a:schemeClr val="accent2"/>
              </a:solidFill>
              <a:effectLst>
                <a:outerShdw blurRad="38100" dist="38100" dir="2700000" algn="tl">
                  <a:srgbClr val="000000">
                    <a:alpha val="43137"/>
                  </a:srgbClr>
                </a:outerShdw>
              </a:effectLst>
            </a:endParaRPr>
          </a:p>
          <a:p>
            <a:r>
              <a:rPr lang="en-GB" altLang="en-US" sz="3600" b="1" dirty="0">
                <a:solidFill>
                  <a:schemeClr val="accent2"/>
                </a:solidFill>
                <a:effectLst>
                  <a:outerShdw blurRad="38100" dist="38100" dir="2700000" algn="tl">
                    <a:srgbClr val="000000">
                      <a:alpha val="43137"/>
                    </a:srgbClr>
                  </a:outerShdw>
                </a:effectLst>
              </a:rPr>
              <a:t>Module Code: LCBB6003</a:t>
            </a:r>
          </a:p>
          <a:p>
            <a:endParaRPr lang="en-GB" altLang="en-US" b="1" dirty="0">
              <a:solidFill>
                <a:schemeClr val="accent2"/>
              </a:solidFill>
              <a:effectLst>
                <a:outerShdw blurRad="38100" dist="38100" dir="2700000" algn="tl">
                  <a:srgbClr val="000000">
                    <a:alpha val="43137"/>
                  </a:srgbClr>
                </a:outerShdw>
              </a:effectLst>
            </a:endParaRPr>
          </a:p>
          <a:p>
            <a:r>
              <a:rPr lang="en-GB" altLang="en-US" b="1" u="sng" dirty="0">
                <a:solidFill>
                  <a:schemeClr val="accent2"/>
                </a:solidFill>
                <a:effectLst>
                  <a:outerShdw blurRad="38100" dist="38100" dir="2700000" algn="tl">
                    <a:srgbClr val="000000">
                      <a:alpha val="43137"/>
                    </a:srgbClr>
                  </a:outerShdw>
                </a:effectLst>
              </a:rPr>
              <a:t>Week 2 – Part 1</a:t>
            </a:r>
          </a:p>
          <a:p>
            <a:endParaRPr lang="en-GB" altLang="en-US" b="1" dirty="0">
              <a:solidFill>
                <a:schemeClr val="accent2"/>
              </a:solidFill>
              <a:effectLst>
                <a:outerShdw blurRad="38100" dist="38100" dir="2700000" algn="tl">
                  <a:srgbClr val="000000">
                    <a:alpha val="43137"/>
                  </a:srgbClr>
                </a:outerShdw>
              </a:effectLst>
            </a:endParaRPr>
          </a:p>
          <a:p>
            <a:r>
              <a:rPr lang="en-GB" altLang="en-US" b="1" dirty="0">
                <a:solidFill>
                  <a:schemeClr val="accent2"/>
                </a:solidFill>
                <a:effectLst>
                  <a:outerShdw blurRad="38100" dist="38100" dir="2700000" algn="tl">
                    <a:srgbClr val="000000">
                      <a:alpha val="43137"/>
                    </a:srgbClr>
                  </a:outerShdw>
                </a:effectLst>
              </a:rPr>
              <a:t> Developing Leadership and Management Skills</a:t>
            </a:r>
          </a:p>
          <a:p>
            <a:endParaRPr lang="en-GB" altLang="en-US" b="1" dirty="0">
              <a:solidFill>
                <a:schemeClr val="accent2"/>
              </a:solidFill>
              <a:effectLst>
                <a:outerShdw blurRad="38100" dist="38100" dir="2700000" algn="tl">
                  <a:srgbClr val="000000">
                    <a:alpha val="43137"/>
                  </a:srgbClr>
                </a:outerShdw>
              </a:effectLst>
            </a:endParaRPr>
          </a:p>
          <a:p>
            <a:endParaRPr lang="en-GB" altLang="en-US" sz="5400" b="1" dirty="0">
              <a:solidFill>
                <a:schemeClr val="accent2"/>
              </a:solidFill>
              <a:effectLst>
                <a:outerShdw blurRad="38100" dist="38100" dir="2700000" algn="tl">
                  <a:srgbClr val="000000">
                    <a:alpha val="43137"/>
                  </a:srgbClr>
                </a:outerShdw>
              </a:effectLst>
            </a:endParaRPr>
          </a:p>
        </p:txBody>
      </p:sp>
      <p:sp>
        <p:nvSpPr>
          <p:cNvPr id="6149" name="Slide Number Placeholder 5">
            <a:extLst>
              <a:ext uri="{FF2B5EF4-FFF2-40B4-BE49-F238E27FC236}">
                <a16:creationId xmlns:a16="http://schemas.microsoft.com/office/drawing/2014/main" id="{35B6FE02-C528-491E-B5E2-796ABAFB7606}"/>
              </a:ext>
            </a:extLst>
          </p:cNvPr>
          <p:cNvSpPr>
            <a:spLocks noGrp="1" noChangeArrowheads="1"/>
          </p:cNvSpPr>
          <p:nvPr>
            <p:ph type="sldNum" sz="quarter" idx="12"/>
          </p:nvPr>
        </p:nvSpPr>
        <p:spPr bwMode="auto">
          <a:xfrm>
            <a:off x="9767888" y="6453189"/>
            <a:ext cx="730250" cy="339725"/>
          </a:xfrm>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fld id="{5D57EC38-ACF0-4797-97E8-73B3089119A5}" type="slidenum">
              <a:rPr lang="en-GB" altLang="en-US" sz="1200">
                <a:solidFill>
                  <a:srgbClr val="898989"/>
                </a:solidFill>
              </a:rPr>
              <a:pPr>
                <a:spcBef>
                  <a:spcPct val="0"/>
                </a:spcBef>
                <a:buFontTx/>
                <a:buNone/>
                <a:defRPr/>
              </a:pPr>
              <a:t>1</a:t>
            </a:fld>
            <a:endParaRPr lang="en-GB" altLang="en-US" sz="1200" dirty="0">
              <a:solidFill>
                <a:srgbClr val="898989"/>
              </a:solidFill>
            </a:endParaRPr>
          </a:p>
        </p:txBody>
      </p:sp>
      <p:sp>
        <p:nvSpPr>
          <p:cNvPr id="2" name="Date Placeholder 1">
            <a:extLst>
              <a:ext uri="{FF2B5EF4-FFF2-40B4-BE49-F238E27FC236}">
                <a16:creationId xmlns:a16="http://schemas.microsoft.com/office/drawing/2014/main" id="{16C69E71-B59B-4207-B4C1-93F1F7E394CC}"/>
              </a:ext>
            </a:extLst>
          </p:cNvPr>
          <p:cNvSpPr>
            <a:spLocks noGrp="1"/>
          </p:cNvSpPr>
          <p:nvPr>
            <p:ph type="dt" sz="half" idx="10"/>
          </p:nvPr>
        </p:nvSpPr>
        <p:spPr/>
        <p:txBody>
          <a:bodyPr/>
          <a:lstStyle/>
          <a:p>
            <a:fld id="{A8864F5E-15F7-4891-84F6-843EA35E0E86}" type="datetime1">
              <a:rPr lang="en-GB" smtClean="0"/>
              <a:t>21/09/2024</a:t>
            </a:fld>
            <a:endParaRPr lang="en-GB"/>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B2E36-AFAF-4243-B83A-5D2ADBE6A38E}"/>
              </a:ext>
            </a:extLst>
          </p:cNvPr>
          <p:cNvSpPr>
            <a:spLocks noGrp="1"/>
          </p:cNvSpPr>
          <p:nvPr>
            <p:ph type="title"/>
          </p:nvPr>
        </p:nvSpPr>
        <p:spPr>
          <a:xfrm>
            <a:off x="831272" y="219220"/>
            <a:ext cx="10972800" cy="1143000"/>
          </a:xfrm>
        </p:spPr>
        <p:txBody>
          <a:bodyPr/>
          <a:lstStyle/>
          <a:p>
            <a:pPr algn="l"/>
            <a:r>
              <a:rPr lang="en-US" b="1" dirty="0">
                <a:effectLst>
                  <a:outerShdw blurRad="38100" dist="38100" dir="2700000" algn="tl">
                    <a:srgbClr val="000000">
                      <a:alpha val="43137"/>
                    </a:srgbClr>
                  </a:outerShdw>
                </a:effectLst>
              </a:rPr>
              <a:t>Learning Objectives:</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30A197E2-CDFF-4DC3-BB82-C2113957B6CE}"/>
              </a:ext>
            </a:extLst>
          </p:cNvPr>
          <p:cNvSpPr>
            <a:spLocks noGrp="1"/>
          </p:cNvSpPr>
          <p:nvPr>
            <p:ph idx="1"/>
          </p:nvPr>
        </p:nvSpPr>
        <p:spPr>
          <a:xfrm>
            <a:off x="609600" y="1470484"/>
            <a:ext cx="10972800" cy="3917032"/>
          </a:xfrm>
        </p:spPr>
        <p:txBody>
          <a:bodyPr/>
          <a:lstStyle/>
          <a:p>
            <a:pPr>
              <a:lnSpc>
                <a:spcPct val="150000"/>
              </a:lnSpc>
            </a:pPr>
            <a:r>
              <a:rPr lang="en-US" dirty="0"/>
              <a:t>By the end of the session you should be able to:</a:t>
            </a:r>
          </a:p>
          <a:p>
            <a:pPr>
              <a:lnSpc>
                <a:spcPct val="150000"/>
              </a:lnSpc>
            </a:pPr>
            <a:r>
              <a:rPr lang="en-US" dirty="0"/>
              <a:t>Recognise the impact of management &amp; leadership development.</a:t>
            </a:r>
          </a:p>
          <a:p>
            <a:pPr>
              <a:lnSpc>
                <a:spcPct val="150000"/>
              </a:lnSpc>
            </a:pPr>
            <a:r>
              <a:rPr lang="en-US" dirty="0"/>
              <a:t>Understand key areas for development</a:t>
            </a:r>
          </a:p>
          <a:p>
            <a:pPr>
              <a:lnSpc>
                <a:spcPct val="150000"/>
              </a:lnSpc>
            </a:pPr>
            <a:r>
              <a:rPr lang="en-US" dirty="0"/>
              <a:t>Evaluate development tools and techniques </a:t>
            </a:r>
          </a:p>
        </p:txBody>
      </p:sp>
      <p:sp>
        <p:nvSpPr>
          <p:cNvPr id="4" name="Date Placeholder 3">
            <a:extLst>
              <a:ext uri="{FF2B5EF4-FFF2-40B4-BE49-F238E27FC236}">
                <a16:creationId xmlns:a16="http://schemas.microsoft.com/office/drawing/2014/main" id="{223346BA-C1B9-4E26-A97C-4E9B0E9EEE25}"/>
              </a:ext>
            </a:extLst>
          </p:cNvPr>
          <p:cNvSpPr>
            <a:spLocks noGrp="1"/>
          </p:cNvSpPr>
          <p:nvPr>
            <p:ph type="dt" sz="half" idx="10"/>
          </p:nvPr>
        </p:nvSpPr>
        <p:spPr/>
        <p:txBody>
          <a:bodyPr/>
          <a:lstStyle/>
          <a:p>
            <a:fld id="{2218C49B-42B6-4956-B013-27851230C1B4}" type="datetime1">
              <a:rPr lang="en-GB" smtClean="0"/>
              <a:t>21/09/2024</a:t>
            </a:fld>
            <a:endParaRPr lang="en-GB"/>
          </a:p>
        </p:txBody>
      </p:sp>
      <p:sp>
        <p:nvSpPr>
          <p:cNvPr id="5" name="Slide Number Placeholder 4">
            <a:extLst>
              <a:ext uri="{FF2B5EF4-FFF2-40B4-BE49-F238E27FC236}">
                <a16:creationId xmlns:a16="http://schemas.microsoft.com/office/drawing/2014/main" id="{B8EDB17F-0FAD-476B-8AC3-4C82EA49DDC5}"/>
              </a:ext>
            </a:extLst>
          </p:cNvPr>
          <p:cNvSpPr>
            <a:spLocks noGrp="1"/>
          </p:cNvSpPr>
          <p:nvPr>
            <p:ph type="sldNum" sz="quarter" idx="12"/>
          </p:nvPr>
        </p:nvSpPr>
        <p:spPr/>
        <p:txBody>
          <a:bodyPr/>
          <a:lstStyle/>
          <a:p>
            <a:fld id="{036F7C42-D8F2-46C1-AAC2-6964F67D18DB}" type="slidenum">
              <a:rPr lang="en-GB" smtClean="0"/>
              <a:t>2</a:t>
            </a:fld>
            <a:endParaRPr lang="en-GB"/>
          </a:p>
        </p:txBody>
      </p:sp>
    </p:spTree>
    <p:extLst>
      <p:ext uri="{BB962C8B-B14F-4D97-AF65-F5344CB8AC3E}">
        <p14:creationId xmlns:p14="http://schemas.microsoft.com/office/powerpoint/2010/main" val="2462477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099D008-3AC1-2298-985C-45C66AE95465}"/>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954C8FC9-809A-CD38-18BB-6A57A784EDE3}"/>
              </a:ext>
            </a:extLst>
          </p:cNvPr>
          <p:cNvSpPr>
            <a:spLocks noGrp="1"/>
          </p:cNvSpPr>
          <p:nvPr>
            <p:ph type="sldNum" sz="quarter" idx="12"/>
          </p:nvPr>
        </p:nvSpPr>
        <p:spPr/>
        <p:txBody>
          <a:bodyPr/>
          <a:lstStyle/>
          <a:p>
            <a:fld id="{036F7C42-D8F2-46C1-AAC2-6964F67D18DB}" type="slidenum">
              <a:rPr lang="en-GB" smtClean="0"/>
              <a:t>3</a:t>
            </a:fld>
            <a:endParaRPr lang="en-GB"/>
          </a:p>
        </p:txBody>
      </p:sp>
      <p:pic>
        <p:nvPicPr>
          <p:cNvPr id="6" name="Online Media 5" title="Inside Google's Massive Headquarters">
            <a:hlinkClick r:id="" action="ppaction://media"/>
            <a:extLst>
              <a:ext uri="{FF2B5EF4-FFF2-40B4-BE49-F238E27FC236}">
                <a16:creationId xmlns:a16="http://schemas.microsoft.com/office/drawing/2014/main" id="{EAA3E849-4DF9-E9AF-B142-FDA97B9369AD}"/>
              </a:ext>
            </a:extLst>
          </p:cNvPr>
          <p:cNvPicPr>
            <a:picLocks noRot="1" noChangeAspect="1"/>
          </p:cNvPicPr>
          <p:nvPr>
            <a:videoFile r:link="rId1"/>
          </p:nvPr>
        </p:nvPicPr>
        <p:blipFill>
          <a:blip r:embed="rId3"/>
          <a:stretch>
            <a:fillRect/>
          </a:stretch>
        </p:blipFill>
        <p:spPr>
          <a:xfrm>
            <a:off x="2147735" y="94926"/>
            <a:ext cx="9770462" cy="5520311"/>
          </a:xfrm>
          <a:prstGeom prst="rect">
            <a:avLst/>
          </a:prstGeom>
        </p:spPr>
      </p:pic>
      <p:sp>
        <p:nvSpPr>
          <p:cNvPr id="8" name="TextBox 7">
            <a:extLst>
              <a:ext uri="{FF2B5EF4-FFF2-40B4-BE49-F238E27FC236}">
                <a16:creationId xmlns:a16="http://schemas.microsoft.com/office/drawing/2014/main" id="{CE953FC3-8DFA-84FD-7E2D-3C368E19BD82}"/>
              </a:ext>
            </a:extLst>
          </p:cNvPr>
          <p:cNvSpPr txBox="1"/>
          <p:nvPr/>
        </p:nvSpPr>
        <p:spPr>
          <a:xfrm>
            <a:off x="128112" y="2632151"/>
            <a:ext cx="2019623" cy="523220"/>
          </a:xfrm>
          <a:prstGeom prst="rect">
            <a:avLst/>
          </a:prstGeom>
          <a:noFill/>
        </p:spPr>
        <p:txBody>
          <a:bodyPr wrap="square">
            <a:spAutoFit/>
          </a:bodyPr>
          <a:lstStyle/>
          <a:p>
            <a:pPr algn="l"/>
            <a:r>
              <a:rPr lang="en-GB" sz="1400" i="0" dirty="0">
                <a:solidFill>
                  <a:srgbClr val="0F0F0F"/>
                </a:solidFill>
                <a:effectLst/>
                <a:latin typeface="YouTube Sans"/>
              </a:rPr>
              <a:t>Inside Google's Massive Headquarters</a:t>
            </a:r>
          </a:p>
        </p:txBody>
      </p:sp>
    </p:spTree>
    <p:extLst>
      <p:ext uri="{BB962C8B-B14F-4D97-AF65-F5344CB8AC3E}">
        <p14:creationId xmlns:p14="http://schemas.microsoft.com/office/powerpoint/2010/main" val="326269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608FD-255C-4A2C-9642-E3279059954A}"/>
              </a:ext>
            </a:extLst>
          </p:cNvPr>
          <p:cNvSpPr>
            <a:spLocks noGrp="1"/>
          </p:cNvSpPr>
          <p:nvPr>
            <p:ph type="title"/>
          </p:nvPr>
        </p:nvSpPr>
        <p:spPr>
          <a:xfrm>
            <a:off x="193963" y="476842"/>
            <a:ext cx="11804072" cy="1143000"/>
          </a:xfrm>
        </p:spPr>
        <p:txBody>
          <a:bodyPr/>
          <a:lstStyle/>
          <a:p>
            <a:r>
              <a:rPr lang="en-US" sz="4000" b="1" dirty="0">
                <a:effectLst>
                  <a:outerShdw blurRad="38100" dist="38100" dir="2700000" algn="tl">
                    <a:srgbClr val="000000">
                      <a:alpha val="43137"/>
                    </a:srgbClr>
                  </a:outerShdw>
                </a:effectLst>
              </a:rPr>
              <a:t>What is leadership/management development?</a:t>
            </a:r>
            <a:endParaRPr lang="en-GB" sz="4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672728F9-ADCC-46BC-A119-1B65AEAE2190}"/>
              </a:ext>
            </a:extLst>
          </p:cNvPr>
          <p:cNvSpPr>
            <a:spLocks noGrp="1"/>
          </p:cNvSpPr>
          <p:nvPr>
            <p:ph idx="1"/>
          </p:nvPr>
        </p:nvSpPr>
        <p:spPr>
          <a:xfrm>
            <a:off x="193962" y="2597453"/>
            <a:ext cx="11804073" cy="2362475"/>
          </a:xfrm>
        </p:spPr>
        <p:txBody>
          <a:bodyPr/>
          <a:lstStyle/>
          <a:p>
            <a:pPr algn="just">
              <a:lnSpc>
                <a:spcPct val="150000"/>
              </a:lnSpc>
            </a:pPr>
            <a:r>
              <a:rPr lang="en-US" sz="2400" dirty="0"/>
              <a:t>“Describes all developmental activities, whether formal or informal, that help managers and leaders enhance their skills, competencies and knowledge to the benefit of the individual, the employees they manage and the organization”         </a:t>
            </a:r>
          </a:p>
          <a:p>
            <a:pPr algn="just">
              <a:lnSpc>
                <a:spcPct val="150000"/>
              </a:lnSpc>
            </a:pPr>
            <a:r>
              <a:rPr lang="en-US" sz="2400" dirty="0"/>
              <a:t>(CIPD 2021)</a:t>
            </a:r>
          </a:p>
        </p:txBody>
      </p:sp>
      <p:sp>
        <p:nvSpPr>
          <p:cNvPr id="4" name="Date Placeholder 3">
            <a:extLst>
              <a:ext uri="{FF2B5EF4-FFF2-40B4-BE49-F238E27FC236}">
                <a16:creationId xmlns:a16="http://schemas.microsoft.com/office/drawing/2014/main" id="{18DECC33-1617-4312-8A50-D24AA9CC4BCC}"/>
              </a:ext>
            </a:extLst>
          </p:cNvPr>
          <p:cNvSpPr>
            <a:spLocks noGrp="1"/>
          </p:cNvSpPr>
          <p:nvPr>
            <p:ph type="dt" sz="half" idx="10"/>
          </p:nvPr>
        </p:nvSpPr>
        <p:spPr/>
        <p:txBody>
          <a:bodyPr/>
          <a:lstStyle/>
          <a:p>
            <a:fld id="{A854E213-4747-45D6-9F8C-482A595B4A31}" type="datetime1">
              <a:rPr lang="en-GB" smtClean="0"/>
              <a:t>21/09/2024</a:t>
            </a:fld>
            <a:endParaRPr lang="en-GB"/>
          </a:p>
        </p:txBody>
      </p:sp>
      <p:sp>
        <p:nvSpPr>
          <p:cNvPr id="5" name="Slide Number Placeholder 4">
            <a:extLst>
              <a:ext uri="{FF2B5EF4-FFF2-40B4-BE49-F238E27FC236}">
                <a16:creationId xmlns:a16="http://schemas.microsoft.com/office/drawing/2014/main" id="{287EE7A9-7B8C-460F-87EF-4882C00DDAAD}"/>
              </a:ext>
            </a:extLst>
          </p:cNvPr>
          <p:cNvSpPr>
            <a:spLocks noGrp="1"/>
          </p:cNvSpPr>
          <p:nvPr>
            <p:ph type="sldNum" sz="quarter" idx="12"/>
          </p:nvPr>
        </p:nvSpPr>
        <p:spPr/>
        <p:txBody>
          <a:bodyPr/>
          <a:lstStyle/>
          <a:p>
            <a:fld id="{036F7C42-D8F2-46C1-AAC2-6964F67D18DB}" type="slidenum">
              <a:rPr lang="en-GB" smtClean="0"/>
              <a:t>4</a:t>
            </a:fld>
            <a:endParaRPr lang="en-GB"/>
          </a:p>
        </p:txBody>
      </p:sp>
    </p:spTree>
    <p:extLst>
      <p:ext uri="{BB962C8B-B14F-4D97-AF65-F5344CB8AC3E}">
        <p14:creationId xmlns:p14="http://schemas.microsoft.com/office/powerpoint/2010/main" val="1609105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34F25-8DF3-4C9C-B57A-53A52A00EC2E}"/>
              </a:ext>
            </a:extLst>
          </p:cNvPr>
          <p:cNvSpPr>
            <a:spLocks noGrp="1"/>
          </p:cNvSpPr>
          <p:nvPr>
            <p:ph type="title"/>
          </p:nvPr>
        </p:nvSpPr>
        <p:spPr/>
        <p:txBody>
          <a:bodyPr/>
          <a:lstStyle/>
          <a:p>
            <a:pPr algn="l"/>
            <a:r>
              <a:rPr lang="en-US" sz="6000" b="1" dirty="0">
                <a:effectLst>
                  <a:outerShdw blurRad="38100" dist="38100" dir="2700000" algn="tl">
                    <a:srgbClr val="000000">
                      <a:alpha val="43137"/>
                    </a:srgbClr>
                  </a:outerShdw>
                </a:effectLst>
              </a:rPr>
              <a:t>Challenges: </a:t>
            </a:r>
            <a:endParaRPr lang="en-GB" sz="6000"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A49F224-746C-4A19-853F-1431503F34E1}"/>
              </a:ext>
            </a:extLst>
          </p:cNvPr>
          <p:cNvSpPr>
            <a:spLocks noGrp="1"/>
          </p:cNvSpPr>
          <p:nvPr>
            <p:ph idx="1"/>
          </p:nvPr>
        </p:nvSpPr>
        <p:spPr>
          <a:xfrm>
            <a:off x="334433" y="2365449"/>
            <a:ext cx="11393606" cy="2925617"/>
          </a:xfrm>
        </p:spPr>
        <p:txBody>
          <a:bodyPr/>
          <a:lstStyle/>
          <a:p>
            <a:pPr algn="just">
              <a:buFont typeface="Arial" panose="020B0604020202020204" pitchFamily="34" charset="0"/>
              <a:buChar char="•"/>
            </a:pPr>
            <a:r>
              <a:rPr lang="en-US" sz="2800" b="1" i="0" dirty="0"/>
              <a:t>Individual: </a:t>
            </a:r>
            <a:r>
              <a:rPr lang="en-US" sz="2800" i="0" dirty="0"/>
              <a:t>Identifying and developing capabilities of individuals to lead others effectively (leader development).</a:t>
            </a:r>
          </a:p>
          <a:p>
            <a:pPr marL="0" indent="0" algn="just">
              <a:buNone/>
            </a:pPr>
            <a:endParaRPr lang="en-US" sz="2800" i="0" dirty="0"/>
          </a:p>
          <a:p>
            <a:pPr algn="just">
              <a:buFont typeface="Arial" panose="020B0604020202020204" pitchFamily="34" charset="0"/>
              <a:buChar char="•"/>
            </a:pPr>
            <a:r>
              <a:rPr lang="en-US" sz="2800" b="1" i="0" dirty="0"/>
              <a:t>Organisational</a:t>
            </a:r>
            <a:r>
              <a:rPr lang="en-US" sz="2800" b="1" dirty="0"/>
              <a:t>: </a:t>
            </a:r>
            <a:r>
              <a:rPr lang="en-US" sz="2800" i="0" dirty="0"/>
              <a:t> Creating Organisational structures and cultures that encourage and enable leadership.</a:t>
            </a:r>
          </a:p>
          <a:p>
            <a:pPr algn="just"/>
            <a:endParaRPr lang="en-GB" sz="2800" dirty="0"/>
          </a:p>
        </p:txBody>
      </p:sp>
      <p:sp>
        <p:nvSpPr>
          <p:cNvPr id="4" name="Date Placeholder 3">
            <a:extLst>
              <a:ext uri="{FF2B5EF4-FFF2-40B4-BE49-F238E27FC236}">
                <a16:creationId xmlns:a16="http://schemas.microsoft.com/office/drawing/2014/main" id="{26597404-82AB-4570-BBCD-20F49CF008D2}"/>
              </a:ext>
            </a:extLst>
          </p:cNvPr>
          <p:cNvSpPr>
            <a:spLocks noGrp="1"/>
          </p:cNvSpPr>
          <p:nvPr>
            <p:ph type="dt" sz="half" idx="10"/>
          </p:nvPr>
        </p:nvSpPr>
        <p:spPr/>
        <p:txBody>
          <a:bodyPr/>
          <a:lstStyle/>
          <a:p>
            <a:fld id="{DF211F48-3064-42B5-82F6-BD2D2F914015}" type="datetime1">
              <a:rPr lang="en-GB" smtClean="0"/>
              <a:t>21/09/2024</a:t>
            </a:fld>
            <a:endParaRPr lang="en-GB"/>
          </a:p>
        </p:txBody>
      </p:sp>
      <p:sp>
        <p:nvSpPr>
          <p:cNvPr id="5" name="Slide Number Placeholder 4">
            <a:extLst>
              <a:ext uri="{FF2B5EF4-FFF2-40B4-BE49-F238E27FC236}">
                <a16:creationId xmlns:a16="http://schemas.microsoft.com/office/drawing/2014/main" id="{31EED39B-650D-43BC-A964-3BD696DA0BC5}"/>
              </a:ext>
            </a:extLst>
          </p:cNvPr>
          <p:cNvSpPr>
            <a:spLocks noGrp="1"/>
          </p:cNvSpPr>
          <p:nvPr>
            <p:ph type="sldNum" sz="quarter" idx="12"/>
          </p:nvPr>
        </p:nvSpPr>
        <p:spPr/>
        <p:txBody>
          <a:bodyPr/>
          <a:lstStyle/>
          <a:p>
            <a:fld id="{036F7C42-D8F2-46C1-AAC2-6964F67D18DB}" type="slidenum">
              <a:rPr lang="en-GB" smtClean="0"/>
              <a:t>5</a:t>
            </a:fld>
            <a:endParaRPr lang="en-GB"/>
          </a:p>
        </p:txBody>
      </p:sp>
    </p:spTree>
    <p:extLst>
      <p:ext uri="{BB962C8B-B14F-4D97-AF65-F5344CB8AC3E}">
        <p14:creationId xmlns:p14="http://schemas.microsoft.com/office/powerpoint/2010/main" val="1591517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24C3D8-53C0-3371-AD91-7750A92B1370}"/>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8C8CFDD2-8178-40DC-C2D8-A6F7AA07A382}"/>
              </a:ext>
            </a:extLst>
          </p:cNvPr>
          <p:cNvSpPr>
            <a:spLocks noGrp="1"/>
          </p:cNvSpPr>
          <p:nvPr>
            <p:ph type="sldNum" sz="quarter" idx="12"/>
          </p:nvPr>
        </p:nvSpPr>
        <p:spPr/>
        <p:txBody>
          <a:bodyPr/>
          <a:lstStyle/>
          <a:p>
            <a:fld id="{036F7C42-D8F2-46C1-AAC2-6964F67D18DB}" type="slidenum">
              <a:rPr lang="en-GB" smtClean="0"/>
              <a:t>6</a:t>
            </a:fld>
            <a:endParaRPr lang="en-GB"/>
          </a:p>
        </p:txBody>
      </p:sp>
      <p:pic>
        <p:nvPicPr>
          <p:cNvPr id="6" name="Online Media 5" title="What's it like to work at Google?">
            <a:hlinkClick r:id="" action="ppaction://media"/>
            <a:extLst>
              <a:ext uri="{FF2B5EF4-FFF2-40B4-BE49-F238E27FC236}">
                <a16:creationId xmlns:a16="http://schemas.microsoft.com/office/drawing/2014/main" id="{9CA102F1-5015-92EE-BE6F-DD66933E5CF8}"/>
              </a:ext>
            </a:extLst>
          </p:cNvPr>
          <p:cNvPicPr>
            <a:picLocks noRot="1" noChangeAspect="1"/>
          </p:cNvPicPr>
          <p:nvPr>
            <a:videoFile r:link="rId1"/>
          </p:nvPr>
        </p:nvPicPr>
        <p:blipFill>
          <a:blip r:embed="rId3"/>
          <a:stretch>
            <a:fillRect/>
          </a:stretch>
        </p:blipFill>
        <p:spPr>
          <a:xfrm>
            <a:off x="1217977" y="114299"/>
            <a:ext cx="9756046" cy="5512164"/>
          </a:xfrm>
          <a:prstGeom prst="rect">
            <a:avLst/>
          </a:prstGeom>
        </p:spPr>
      </p:pic>
      <p:sp>
        <p:nvSpPr>
          <p:cNvPr id="7" name="TextBox 6">
            <a:extLst>
              <a:ext uri="{FF2B5EF4-FFF2-40B4-BE49-F238E27FC236}">
                <a16:creationId xmlns:a16="http://schemas.microsoft.com/office/drawing/2014/main" id="{98E39F9E-54C5-A792-D3A1-B34C4A3548DC}"/>
              </a:ext>
            </a:extLst>
          </p:cNvPr>
          <p:cNvSpPr txBox="1"/>
          <p:nvPr/>
        </p:nvSpPr>
        <p:spPr>
          <a:xfrm>
            <a:off x="5639446" y="2971800"/>
            <a:ext cx="914400" cy="914400"/>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6369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871774"/>
          </a:xfrm>
        </p:spPr>
        <p:txBody>
          <a:bodyPr/>
          <a:lstStyle/>
          <a:p>
            <a:pPr eaLnBrk="1" hangingPunct="1"/>
            <a:r>
              <a:rPr lang="en-GB" altLang="en-US" sz="3600" b="1" dirty="0">
                <a:solidFill>
                  <a:schemeClr val="tx2">
                    <a:lumMod val="75000"/>
                  </a:schemeClr>
                </a:solidFill>
                <a:effectLst>
                  <a:outerShdw blurRad="38100" dist="38100" dir="2700000" algn="tl">
                    <a:srgbClr val="000000">
                      <a:alpha val="43137"/>
                    </a:srgbClr>
                  </a:outerShdw>
                </a:effectLst>
              </a:rPr>
              <a:t>Primary</a:t>
            </a:r>
            <a:r>
              <a:rPr lang="en-GB" altLang="en-US" sz="3600" b="1" dirty="0">
                <a:solidFill>
                  <a:schemeClr val="tx2">
                    <a:lumMod val="75000"/>
                  </a:schemeClr>
                </a:solidFill>
              </a:rPr>
              <a:t> Leadership Skills</a:t>
            </a:r>
          </a:p>
        </p:txBody>
      </p:sp>
      <p:pic>
        <p:nvPicPr>
          <p:cNvPr id="4" name="Content Placeholder 6">
            <a:extLst>
              <a:ext uri="{FF2B5EF4-FFF2-40B4-BE49-F238E27FC236}">
                <a16:creationId xmlns:a16="http://schemas.microsoft.com/office/drawing/2014/main" id="{3D29E985-C60B-43AF-8AB3-643411C73B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87588" y="871774"/>
            <a:ext cx="7416824" cy="4752528"/>
          </a:xfrm>
          <a:prstGeom prst="rect">
            <a:avLst/>
          </a:prstGeom>
        </p:spPr>
      </p:pic>
      <p:sp>
        <p:nvSpPr>
          <p:cNvPr id="2" name="Date Placeholder 1">
            <a:extLst>
              <a:ext uri="{FF2B5EF4-FFF2-40B4-BE49-F238E27FC236}">
                <a16:creationId xmlns:a16="http://schemas.microsoft.com/office/drawing/2014/main" id="{2D29D673-ED90-4553-B3FC-AE1260167160}"/>
              </a:ext>
            </a:extLst>
          </p:cNvPr>
          <p:cNvSpPr>
            <a:spLocks noGrp="1"/>
          </p:cNvSpPr>
          <p:nvPr>
            <p:ph type="dt" sz="half" idx="10"/>
          </p:nvPr>
        </p:nvSpPr>
        <p:spPr/>
        <p:txBody>
          <a:bodyPr/>
          <a:lstStyle/>
          <a:p>
            <a:fld id="{439A379B-A376-43CB-9086-27E3011976DC}" type="datetime1">
              <a:rPr lang="en-GB" smtClean="0"/>
              <a:t>21/09/2024</a:t>
            </a:fld>
            <a:endParaRPr lang="en-GB"/>
          </a:p>
        </p:txBody>
      </p:sp>
      <p:sp>
        <p:nvSpPr>
          <p:cNvPr id="3" name="Slide Number Placeholder 2">
            <a:extLst>
              <a:ext uri="{FF2B5EF4-FFF2-40B4-BE49-F238E27FC236}">
                <a16:creationId xmlns:a16="http://schemas.microsoft.com/office/drawing/2014/main" id="{352FB14B-E180-47AC-BE35-C81D613DEF3A}"/>
              </a:ext>
            </a:extLst>
          </p:cNvPr>
          <p:cNvSpPr>
            <a:spLocks noGrp="1"/>
          </p:cNvSpPr>
          <p:nvPr>
            <p:ph type="sldNum" sz="quarter" idx="11"/>
          </p:nvPr>
        </p:nvSpPr>
        <p:spPr/>
        <p:txBody>
          <a:bodyPr/>
          <a:lstStyle/>
          <a:p>
            <a:fld id="{036F7C42-D8F2-46C1-AAC2-6964F67D18DB}" type="slidenum">
              <a:rPr lang="en-GB" smtClean="0"/>
              <a:t>7</a:t>
            </a:fld>
            <a:endParaRPr lang="en-GB"/>
          </a:p>
        </p:txBody>
      </p:sp>
    </p:spTree>
    <p:extLst>
      <p:ext uri="{BB962C8B-B14F-4D97-AF65-F5344CB8AC3E}">
        <p14:creationId xmlns:p14="http://schemas.microsoft.com/office/powerpoint/2010/main" val="1559364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3C6332E-05DA-4D58-898F-8C35D081222A}"/>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6AADA209-2C53-43CC-A395-20D9FD9753A6}"/>
              </a:ext>
            </a:extLst>
          </p:cNvPr>
          <p:cNvSpPr>
            <a:spLocks noGrp="1"/>
          </p:cNvSpPr>
          <p:nvPr>
            <p:ph type="sldNum" sz="quarter" idx="12"/>
          </p:nvPr>
        </p:nvSpPr>
        <p:spPr/>
        <p:txBody>
          <a:bodyPr/>
          <a:lstStyle/>
          <a:p>
            <a:fld id="{036F7C42-D8F2-46C1-AAC2-6964F67D18DB}" type="slidenum">
              <a:rPr lang="en-GB" smtClean="0"/>
              <a:t>8</a:t>
            </a:fld>
            <a:endParaRPr lang="en-GB"/>
          </a:p>
        </p:txBody>
      </p:sp>
      <p:pic>
        <p:nvPicPr>
          <p:cNvPr id="1028" name="Picture 4" descr="10 Most Important Leadership Skills For The 21st Century Workplace (And How  To Develop Them) |">
            <a:hlinkClick r:id="rId3"/>
            <a:extLst>
              <a:ext uri="{FF2B5EF4-FFF2-40B4-BE49-F238E27FC236}">
                <a16:creationId xmlns:a16="http://schemas.microsoft.com/office/drawing/2014/main" id="{D88433DD-478F-4E9D-B302-ED076BB86A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9160" y="1233946"/>
            <a:ext cx="1290965" cy="86130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30" name="Picture 6" descr="Film og Video">
            <a:extLst>
              <a:ext uri="{FF2B5EF4-FFF2-40B4-BE49-F238E27FC236}">
                <a16:creationId xmlns:a16="http://schemas.microsoft.com/office/drawing/2014/main" id="{24B710B5-99E1-4546-BF33-D51B2E06C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9161" y="306740"/>
            <a:ext cx="1290966" cy="740223"/>
          </a:xfrm>
          <a:prstGeom prst="rect">
            <a:avLst/>
          </a:prstGeom>
          <a:noFill/>
          <a:extLst>
            <a:ext uri="{909E8E84-426E-40DD-AFC4-6F175D3DCCD1}">
              <a14:hiddenFill xmlns:a14="http://schemas.microsoft.com/office/drawing/2010/main">
                <a:solidFill>
                  <a:srgbClr val="FFFFFF"/>
                </a:solidFill>
              </a14:hiddenFill>
            </a:ext>
          </a:extLst>
        </p:spPr>
      </p:pic>
      <p:pic>
        <p:nvPicPr>
          <p:cNvPr id="2" name="Online Media 1" title="Which Leadership Skill Do You Most Need to Develop?">
            <a:hlinkClick r:id="" action="ppaction://media"/>
            <a:extLst>
              <a:ext uri="{FF2B5EF4-FFF2-40B4-BE49-F238E27FC236}">
                <a16:creationId xmlns:a16="http://schemas.microsoft.com/office/drawing/2014/main" id="{F7CD54B0-9526-4031-B470-8A79C9CB1543}"/>
              </a:ext>
            </a:extLst>
          </p:cNvPr>
          <p:cNvPicPr>
            <a:picLocks noRot="1" noChangeAspect="1"/>
          </p:cNvPicPr>
          <p:nvPr>
            <a:videoFile r:link="rId1"/>
          </p:nvPr>
        </p:nvPicPr>
        <p:blipFill>
          <a:blip r:embed="rId6"/>
          <a:stretch>
            <a:fillRect/>
          </a:stretch>
        </p:blipFill>
        <p:spPr>
          <a:xfrm>
            <a:off x="2369976" y="103251"/>
            <a:ext cx="9632863" cy="5442568"/>
          </a:xfrm>
          <a:prstGeom prst="rect">
            <a:avLst/>
          </a:prstGeom>
        </p:spPr>
      </p:pic>
    </p:spTree>
    <p:extLst>
      <p:ext uri="{BB962C8B-B14F-4D97-AF65-F5344CB8AC3E}">
        <p14:creationId xmlns:p14="http://schemas.microsoft.com/office/powerpoint/2010/main" val="1287282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66FCF-362B-4A7E-B35F-9FAFAD897ECB}"/>
              </a:ext>
            </a:extLst>
          </p:cNvPr>
          <p:cNvSpPr>
            <a:spLocks noGrp="1"/>
          </p:cNvSpPr>
          <p:nvPr>
            <p:ph type="title"/>
          </p:nvPr>
        </p:nvSpPr>
        <p:spPr/>
        <p:txBody>
          <a:bodyPr/>
          <a:lstStyle/>
          <a:p>
            <a:r>
              <a:rPr lang="en-US" b="1" dirty="0">
                <a:effectLst>
                  <a:outerShdw blurRad="38100" dist="38100" dir="2700000" algn="tl">
                    <a:srgbClr val="000000">
                      <a:alpha val="43137"/>
                    </a:srgbClr>
                  </a:outerShdw>
                </a:effectLst>
              </a:rPr>
              <a:t>Developing individual leaders</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FCAFD31-828F-41E3-ABF2-1E8B30C2A383}"/>
              </a:ext>
            </a:extLst>
          </p:cNvPr>
          <p:cNvSpPr>
            <a:spLocks noGrp="1"/>
          </p:cNvSpPr>
          <p:nvPr>
            <p:ph idx="1"/>
          </p:nvPr>
        </p:nvSpPr>
        <p:spPr>
          <a:xfrm>
            <a:off x="267855" y="1600201"/>
            <a:ext cx="11314545" cy="3917032"/>
          </a:xfrm>
        </p:spPr>
        <p:txBody>
          <a:bodyPr/>
          <a:lstStyle/>
          <a:p>
            <a:pPr algn="just">
              <a:lnSpc>
                <a:spcPct val="150000"/>
              </a:lnSpc>
            </a:pPr>
            <a:r>
              <a:rPr lang="en-US" sz="2400" i="0" dirty="0">
                <a:solidFill>
                  <a:srgbClr val="58595B"/>
                </a:solidFill>
              </a:rPr>
              <a:t>Many organisations provide activities to develop leadership capabilities of individuals through training, development and experience. </a:t>
            </a:r>
          </a:p>
          <a:p>
            <a:pPr algn="just">
              <a:lnSpc>
                <a:spcPct val="150000"/>
              </a:lnSpc>
            </a:pPr>
            <a:r>
              <a:rPr lang="en-US" sz="2400" i="0" dirty="0">
                <a:solidFill>
                  <a:srgbClr val="58595B"/>
                </a:solidFill>
              </a:rPr>
              <a:t>Despite the clear business case for line managers also to be leaders, many organisations promote people in managerial roles based on their technical competence, rather than leadership skills.</a:t>
            </a:r>
          </a:p>
          <a:p>
            <a:pPr algn="just">
              <a:lnSpc>
                <a:spcPct val="150000"/>
              </a:lnSpc>
            </a:pPr>
            <a:r>
              <a:rPr lang="en-US" sz="2400" i="0" dirty="0">
                <a:solidFill>
                  <a:srgbClr val="58595B"/>
                </a:solidFill>
              </a:rPr>
              <a:t> These individuals are likely to need more formal and/or informal support to be effective leaders</a:t>
            </a:r>
            <a:endParaRPr lang="en-GB" sz="2400" dirty="0"/>
          </a:p>
        </p:txBody>
      </p:sp>
      <p:sp>
        <p:nvSpPr>
          <p:cNvPr id="4" name="Date Placeholder 3">
            <a:extLst>
              <a:ext uri="{FF2B5EF4-FFF2-40B4-BE49-F238E27FC236}">
                <a16:creationId xmlns:a16="http://schemas.microsoft.com/office/drawing/2014/main" id="{30FDBAC8-3122-46AD-929C-E26D41E976E7}"/>
              </a:ext>
            </a:extLst>
          </p:cNvPr>
          <p:cNvSpPr>
            <a:spLocks noGrp="1"/>
          </p:cNvSpPr>
          <p:nvPr>
            <p:ph type="dt" sz="half" idx="10"/>
          </p:nvPr>
        </p:nvSpPr>
        <p:spPr/>
        <p:txBody>
          <a:bodyPr/>
          <a:lstStyle/>
          <a:p>
            <a:fld id="{AA97FFB3-3BB2-4B90-81F6-A3DFDF95FC5D}" type="datetime1">
              <a:rPr lang="en-GB" smtClean="0"/>
              <a:t>21/09/2024</a:t>
            </a:fld>
            <a:endParaRPr lang="en-GB"/>
          </a:p>
        </p:txBody>
      </p:sp>
      <p:sp>
        <p:nvSpPr>
          <p:cNvPr id="5" name="Slide Number Placeholder 4">
            <a:extLst>
              <a:ext uri="{FF2B5EF4-FFF2-40B4-BE49-F238E27FC236}">
                <a16:creationId xmlns:a16="http://schemas.microsoft.com/office/drawing/2014/main" id="{1B54EE2C-5C11-4A9B-A63E-B41EEDDA9B74}"/>
              </a:ext>
            </a:extLst>
          </p:cNvPr>
          <p:cNvSpPr>
            <a:spLocks noGrp="1"/>
          </p:cNvSpPr>
          <p:nvPr>
            <p:ph type="sldNum" sz="quarter" idx="12"/>
          </p:nvPr>
        </p:nvSpPr>
        <p:spPr/>
        <p:txBody>
          <a:bodyPr/>
          <a:lstStyle/>
          <a:p>
            <a:fld id="{036F7C42-D8F2-46C1-AAC2-6964F67D18DB}" type="slidenum">
              <a:rPr lang="en-GB" smtClean="0"/>
              <a:t>9</a:t>
            </a:fld>
            <a:endParaRPr lang="en-GB"/>
          </a:p>
        </p:txBody>
      </p:sp>
    </p:spTree>
    <p:extLst>
      <p:ext uri="{BB962C8B-B14F-4D97-AF65-F5344CB8AC3E}">
        <p14:creationId xmlns:p14="http://schemas.microsoft.com/office/powerpoint/2010/main" val="1653837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36D7-EB5D-498A-B08C-5331E6FB1C8C}"/>
              </a:ext>
            </a:extLst>
          </p:cNvPr>
          <p:cNvSpPr>
            <a:spLocks noGrp="1"/>
          </p:cNvSpPr>
          <p:nvPr>
            <p:ph type="title"/>
          </p:nvPr>
        </p:nvSpPr>
        <p:spPr>
          <a:xfrm>
            <a:off x="129309" y="274638"/>
            <a:ext cx="11988800" cy="1143000"/>
          </a:xfrm>
        </p:spPr>
        <p:txBody>
          <a:bodyPr/>
          <a:lstStyle/>
          <a:p>
            <a:r>
              <a:rPr lang="en-US" b="1" dirty="0">
                <a:effectLst>
                  <a:outerShdw blurRad="38100" dist="38100" dir="2700000" algn="tl">
                    <a:srgbClr val="000000">
                      <a:alpha val="43137"/>
                    </a:srgbClr>
                  </a:outerShdw>
                </a:effectLst>
              </a:rPr>
              <a:t>What to Develop?</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DDD7F42-41C1-4225-9965-BC5F5458E371}"/>
              </a:ext>
            </a:extLst>
          </p:cNvPr>
          <p:cNvSpPr>
            <a:spLocks noGrp="1"/>
          </p:cNvSpPr>
          <p:nvPr>
            <p:ph idx="1"/>
          </p:nvPr>
        </p:nvSpPr>
        <p:spPr>
          <a:xfrm>
            <a:off x="334433" y="2566555"/>
            <a:ext cx="10972800" cy="2814780"/>
          </a:xfrm>
        </p:spPr>
        <p:txBody>
          <a:bodyPr/>
          <a:lstStyle/>
          <a:p>
            <a:pPr algn="just">
              <a:lnSpc>
                <a:spcPct val="150000"/>
              </a:lnSpc>
            </a:pPr>
            <a:r>
              <a:rPr lang="en-US" sz="2800" dirty="0">
                <a:solidFill>
                  <a:srgbClr val="58595B"/>
                </a:solidFill>
              </a:rPr>
              <a:t>L</a:t>
            </a:r>
            <a:r>
              <a:rPr lang="en-US" sz="2800" i="0" dirty="0">
                <a:solidFill>
                  <a:srgbClr val="58595B"/>
                </a:solidFill>
                <a:effectLst/>
              </a:rPr>
              <a:t>eadership development approaches focus on identifying and developing individuals that display honesty, integrity and strongly-held moral principles, and translate them into behaviours of leading others</a:t>
            </a:r>
            <a:endParaRPr lang="en-GB" sz="2800" dirty="0"/>
          </a:p>
        </p:txBody>
      </p:sp>
      <p:sp>
        <p:nvSpPr>
          <p:cNvPr id="4" name="Date Placeholder 3">
            <a:extLst>
              <a:ext uri="{FF2B5EF4-FFF2-40B4-BE49-F238E27FC236}">
                <a16:creationId xmlns:a16="http://schemas.microsoft.com/office/drawing/2014/main" id="{B2482889-B5C8-4214-8C92-F02CE2B256BB}"/>
              </a:ext>
            </a:extLst>
          </p:cNvPr>
          <p:cNvSpPr>
            <a:spLocks noGrp="1"/>
          </p:cNvSpPr>
          <p:nvPr>
            <p:ph type="dt" sz="half" idx="10"/>
          </p:nvPr>
        </p:nvSpPr>
        <p:spPr/>
        <p:txBody>
          <a:bodyPr/>
          <a:lstStyle/>
          <a:p>
            <a:fld id="{F8B1E7DF-30FA-4FA5-94A7-91EFEA9473F7}" type="datetime1">
              <a:rPr lang="en-GB" smtClean="0"/>
              <a:t>21/09/2024</a:t>
            </a:fld>
            <a:endParaRPr lang="en-GB"/>
          </a:p>
        </p:txBody>
      </p:sp>
      <p:sp>
        <p:nvSpPr>
          <p:cNvPr id="5" name="Slide Number Placeholder 4">
            <a:extLst>
              <a:ext uri="{FF2B5EF4-FFF2-40B4-BE49-F238E27FC236}">
                <a16:creationId xmlns:a16="http://schemas.microsoft.com/office/drawing/2014/main" id="{C9E8EE66-218D-404E-9023-DC18C2B6B754}"/>
              </a:ext>
            </a:extLst>
          </p:cNvPr>
          <p:cNvSpPr>
            <a:spLocks noGrp="1"/>
          </p:cNvSpPr>
          <p:nvPr>
            <p:ph type="sldNum" sz="quarter" idx="12"/>
          </p:nvPr>
        </p:nvSpPr>
        <p:spPr/>
        <p:txBody>
          <a:bodyPr/>
          <a:lstStyle/>
          <a:p>
            <a:fld id="{036F7C42-D8F2-46C1-AAC2-6964F67D18DB}" type="slidenum">
              <a:rPr lang="en-GB" smtClean="0"/>
              <a:t>10</a:t>
            </a:fld>
            <a:endParaRPr lang="en-GB"/>
          </a:p>
        </p:txBody>
      </p:sp>
    </p:spTree>
    <p:extLst>
      <p:ext uri="{BB962C8B-B14F-4D97-AF65-F5344CB8AC3E}">
        <p14:creationId xmlns:p14="http://schemas.microsoft.com/office/powerpoint/2010/main" val="2548674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EF10F-6A27-4B26-8D38-A0D3A087B77A}"/>
              </a:ext>
            </a:extLst>
          </p:cNvPr>
          <p:cNvSpPr>
            <a:spLocks noGrp="1"/>
          </p:cNvSpPr>
          <p:nvPr>
            <p:ph type="title"/>
          </p:nvPr>
        </p:nvSpPr>
        <p:spPr/>
        <p:txBody>
          <a:bodyPr/>
          <a:lstStyle/>
          <a:p>
            <a:pPr algn="l"/>
            <a:r>
              <a:rPr lang="en-US" b="1" dirty="0">
                <a:effectLst>
                  <a:outerShdw blurRad="38100" dist="38100" dir="2700000" algn="tl">
                    <a:srgbClr val="000000">
                      <a:alpha val="43137"/>
                    </a:srgbClr>
                  </a:outerShdw>
                </a:effectLst>
              </a:rPr>
              <a:t>Methods:</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C3758E7-FE63-4C6A-B896-2CA608351E85}"/>
              </a:ext>
            </a:extLst>
          </p:cNvPr>
          <p:cNvSpPr>
            <a:spLocks noGrp="1"/>
          </p:cNvSpPr>
          <p:nvPr>
            <p:ph idx="1"/>
          </p:nvPr>
        </p:nvSpPr>
        <p:spPr>
          <a:xfrm>
            <a:off x="609600" y="1417638"/>
            <a:ext cx="11369964" cy="4059526"/>
          </a:xfrm>
        </p:spPr>
        <p:txBody>
          <a:bodyPr/>
          <a:lstStyle/>
          <a:p>
            <a:r>
              <a:rPr lang="en-US" dirty="0"/>
              <a:t>Coaching &amp; Mentoring</a:t>
            </a:r>
          </a:p>
          <a:p>
            <a:r>
              <a:rPr lang="en-US" dirty="0"/>
              <a:t>Team Development</a:t>
            </a:r>
          </a:p>
          <a:p>
            <a:r>
              <a:rPr lang="en-US" dirty="0"/>
              <a:t>Formal training programmes</a:t>
            </a:r>
          </a:p>
          <a:p>
            <a:r>
              <a:rPr lang="en-US" dirty="0"/>
              <a:t>Shadowing senior managers/leaders</a:t>
            </a:r>
          </a:p>
          <a:p>
            <a:r>
              <a:rPr lang="en-US" dirty="0"/>
              <a:t>Secondments/ Exposure to new experiences</a:t>
            </a:r>
          </a:p>
          <a:p>
            <a:r>
              <a:rPr lang="en-US" dirty="0"/>
              <a:t>Networking</a:t>
            </a:r>
          </a:p>
          <a:p>
            <a:endParaRPr lang="en-GB" dirty="0"/>
          </a:p>
        </p:txBody>
      </p:sp>
      <p:sp>
        <p:nvSpPr>
          <p:cNvPr id="4" name="Date Placeholder 3">
            <a:extLst>
              <a:ext uri="{FF2B5EF4-FFF2-40B4-BE49-F238E27FC236}">
                <a16:creationId xmlns:a16="http://schemas.microsoft.com/office/drawing/2014/main" id="{7D4B990C-9576-4FEC-B2EA-6449B23EDC43}"/>
              </a:ext>
            </a:extLst>
          </p:cNvPr>
          <p:cNvSpPr>
            <a:spLocks noGrp="1"/>
          </p:cNvSpPr>
          <p:nvPr>
            <p:ph type="dt" sz="half" idx="10"/>
          </p:nvPr>
        </p:nvSpPr>
        <p:spPr/>
        <p:txBody>
          <a:bodyPr/>
          <a:lstStyle/>
          <a:p>
            <a:fld id="{15324569-3910-4A6D-A80E-DE352556E647}" type="datetime1">
              <a:rPr lang="en-GB" smtClean="0"/>
              <a:t>21/09/2024</a:t>
            </a:fld>
            <a:endParaRPr lang="en-GB"/>
          </a:p>
        </p:txBody>
      </p:sp>
      <p:sp>
        <p:nvSpPr>
          <p:cNvPr id="5" name="Slide Number Placeholder 4">
            <a:extLst>
              <a:ext uri="{FF2B5EF4-FFF2-40B4-BE49-F238E27FC236}">
                <a16:creationId xmlns:a16="http://schemas.microsoft.com/office/drawing/2014/main" id="{853B8AA5-147F-4CE6-B0E0-F0BCCEA1A748}"/>
              </a:ext>
            </a:extLst>
          </p:cNvPr>
          <p:cNvSpPr>
            <a:spLocks noGrp="1"/>
          </p:cNvSpPr>
          <p:nvPr>
            <p:ph type="sldNum" sz="quarter" idx="12"/>
          </p:nvPr>
        </p:nvSpPr>
        <p:spPr/>
        <p:txBody>
          <a:bodyPr/>
          <a:lstStyle/>
          <a:p>
            <a:fld id="{036F7C42-D8F2-46C1-AAC2-6964F67D18DB}" type="slidenum">
              <a:rPr lang="en-GB" smtClean="0"/>
              <a:t>11</a:t>
            </a:fld>
            <a:endParaRPr lang="en-GB"/>
          </a:p>
        </p:txBody>
      </p:sp>
    </p:spTree>
    <p:extLst>
      <p:ext uri="{BB962C8B-B14F-4D97-AF65-F5344CB8AC3E}">
        <p14:creationId xmlns:p14="http://schemas.microsoft.com/office/powerpoint/2010/main" val="3152327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47AC48C-9130-4C02-8777-1AABE0507BE7}"/>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39C4451A-EC00-460E-812C-2A47BE41E221}"/>
              </a:ext>
            </a:extLst>
          </p:cNvPr>
          <p:cNvSpPr>
            <a:spLocks noGrp="1"/>
          </p:cNvSpPr>
          <p:nvPr>
            <p:ph type="sldNum" sz="quarter" idx="12"/>
          </p:nvPr>
        </p:nvSpPr>
        <p:spPr/>
        <p:txBody>
          <a:bodyPr/>
          <a:lstStyle/>
          <a:p>
            <a:fld id="{036F7C42-D8F2-46C1-AAC2-6964F67D18DB}" type="slidenum">
              <a:rPr lang="en-GB" smtClean="0"/>
              <a:t>12</a:t>
            </a:fld>
            <a:endParaRPr lang="en-GB"/>
          </a:p>
        </p:txBody>
      </p:sp>
      <p:pic>
        <p:nvPicPr>
          <p:cNvPr id="6" name="Picture 6" descr="Film og Video">
            <a:extLst>
              <a:ext uri="{FF2B5EF4-FFF2-40B4-BE49-F238E27FC236}">
                <a16:creationId xmlns:a16="http://schemas.microsoft.com/office/drawing/2014/main" id="{6397D72C-40BE-423B-8218-E01576AD6C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61" y="306740"/>
            <a:ext cx="1290966" cy="7402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10 Most Important Leadership Skills For The 21st Century Workplace (And How  To Develop Them) |">
            <a:hlinkClick r:id="rId4"/>
            <a:extLst>
              <a:ext uri="{FF2B5EF4-FFF2-40B4-BE49-F238E27FC236}">
                <a16:creationId xmlns:a16="http://schemas.microsoft.com/office/drawing/2014/main" id="{60C184DA-00FB-44CF-964C-11CCC3659E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578" y="1200876"/>
            <a:ext cx="874132" cy="5832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 name="Online Media 1" title="Leadership and Management | Part 2 of 4: Skills Required For Different Levels of Management">
            <a:hlinkClick r:id="" action="ppaction://media"/>
            <a:extLst>
              <a:ext uri="{FF2B5EF4-FFF2-40B4-BE49-F238E27FC236}">
                <a16:creationId xmlns:a16="http://schemas.microsoft.com/office/drawing/2014/main" id="{A4C79189-593A-4879-958D-E7EC5D0A8876}"/>
              </a:ext>
            </a:extLst>
          </p:cNvPr>
          <p:cNvPicPr>
            <a:picLocks noRot="1" noChangeAspect="1"/>
          </p:cNvPicPr>
          <p:nvPr>
            <a:videoFile r:link="rId1"/>
          </p:nvPr>
        </p:nvPicPr>
        <p:blipFill>
          <a:blip r:embed="rId6"/>
          <a:stretch>
            <a:fillRect/>
          </a:stretch>
        </p:blipFill>
        <p:spPr>
          <a:xfrm>
            <a:off x="1781813" y="136524"/>
            <a:ext cx="9716522" cy="5489835"/>
          </a:xfrm>
          <a:prstGeom prst="rect">
            <a:avLst/>
          </a:prstGeom>
        </p:spPr>
      </p:pic>
    </p:spTree>
    <p:extLst>
      <p:ext uri="{BB962C8B-B14F-4D97-AF65-F5344CB8AC3E}">
        <p14:creationId xmlns:p14="http://schemas.microsoft.com/office/powerpoint/2010/main" val="332536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B41F7-8AEA-4DF9-8CBF-58FAD82D468D}"/>
              </a:ext>
            </a:extLst>
          </p:cNvPr>
          <p:cNvSpPr>
            <a:spLocks noGrp="1"/>
          </p:cNvSpPr>
          <p:nvPr>
            <p:ph type="title"/>
          </p:nvPr>
        </p:nvSpPr>
        <p:spPr/>
        <p:txBody>
          <a:bodyPr/>
          <a:lstStyle/>
          <a:p>
            <a:pPr algn="l"/>
            <a:r>
              <a:rPr lang="en-US" b="1" dirty="0"/>
              <a:t>Organisational Factors: </a:t>
            </a:r>
            <a:endParaRPr lang="en-GB" b="1" dirty="0"/>
          </a:p>
        </p:txBody>
      </p:sp>
      <p:sp>
        <p:nvSpPr>
          <p:cNvPr id="3" name="Content Placeholder 2">
            <a:extLst>
              <a:ext uri="{FF2B5EF4-FFF2-40B4-BE49-F238E27FC236}">
                <a16:creationId xmlns:a16="http://schemas.microsoft.com/office/drawing/2014/main" id="{9FF24833-40D4-4CD5-9CC7-C5B256F4EE79}"/>
              </a:ext>
            </a:extLst>
          </p:cNvPr>
          <p:cNvSpPr>
            <a:spLocks noGrp="1"/>
          </p:cNvSpPr>
          <p:nvPr>
            <p:ph idx="1"/>
          </p:nvPr>
        </p:nvSpPr>
        <p:spPr>
          <a:xfrm>
            <a:off x="443346" y="2049895"/>
            <a:ext cx="10972800" cy="2758209"/>
          </a:xfrm>
        </p:spPr>
        <p:txBody>
          <a:bodyPr/>
          <a:lstStyle/>
          <a:p>
            <a:pPr algn="just">
              <a:lnSpc>
                <a:spcPct val="150000"/>
              </a:lnSpc>
            </a:pPr>
            <a:r>
              <a:rPr lang="en-US" sz="2800" dirty="0">
                <a:solidFill>
                  <a:srgbClr val="58595B"/>
                </a:solidFill>
              </a:rPr>
              <a:t>E</a:t>
            </a:r>
            <a:r>
              <a:rPr lang="en-US" sz="2800" i="0" dirty="0">
                <a:solidFill>
                  <a:srgbClr val="58595B"/>
                </a:solidFill>
                <a:effectLst/>
              </a:rPr>
              <a:t>ven where individuals have leadership skills, their ability to lead in practice is affected by Organisational factors, including hierarchical structures, performance management systems and other people management policies and practices</a:t>
            </a:r>
            <a:endParaRPr lang="en-GB" sz="2800" dirty="0"/>
          </a:p>
        </p:txBody>
      </p:sp>
      <p:sp>
        <p:nvSpPr>
          <p:cNvPr id="4" name="Date Placeholder 3">
            <a:extLst>
              <a:ext uri="{FF2B5EF4-FFF2-40B4-BE49-F238E27FC236}">
                <a16:creationId xmlns:a16="http://schemas.microsoft.com/office/drawing/2014/main" id="{FFB5E6BC-C4E8-4622-B10C-25BCDA8F7261}"/>
              </a:ext>
            </a:extLst>
          </p:cNvPr>
          <p:cNvSpPr>
            <a:spLocks noGrp="1"/>
          </p:cNvSpPr>
          <p:nvPr>
            <p:ph type="dt" sz="half" idx="10"/>
          </p:nvPr>
        </p:nvSpPr>
        <p:spPr/>
        <p:txBody>
          <a:bodyPr/>
          <a:lstStyle/>
          <a:p>
            <a:fld id="{79D5C2AF-2A64-4737-AF38-4665C9DCF93F}" type="datetime1">
              <a:rPr lang="en-GB" smtClean="0"/>
              <a:t>21/09/2024</a:t>
            </a:fld>
            <a:endParaRPr lang="en-GB"/>
          </a:p>
        </p:txBody>
      </p:sp>
      <p:sp>
        <p:nvSpPr>
          <p:cNvPr id="5" name="Slide Number Placeholder 4">
            <a:extLst>
              <a:ext uri="{FF2B5EF4-FFF2-40B4-BE49-F238E27FC236}">
                <a16:creationId xmlns:a16="http://schemas.microsoft.com/office/drawing/2014/main" id="{D3D9CD47-ADA1-4FB8-AAF8-9E7177359800}"/>
              </a:ext>
            </a:extLst>
          </p:cNvPr>
          <p:cNvSpPr>
            <a:spLocks noGrp="1"/>
          </p:cNvSpPr>
          <p:nvPr>
            <p:ph type="sldNum" sz="quarter" idx="12"/>
          </p:nvPr>
        </p:nvSpPr>
        <p:spPr/>
        <p:txBody>
          <a:bodyPr/>
          <a:lstStyle/>
          <a:p>
            <a:fld id="{036F7C42-D8F2-46C1-AAC2-6964F67D18DB}" type="slidenum">
              <a:rPr lang="en-GB" smtClean="0"/>
              <a:t>13</a:t>
            </a:fld>
            <a:endParaRPr lang="en-GB"/>
          </a:p>
        </p:txBody>
      </p:sp>
    </p:spTree>
    <p:extLst>
      <p:ext uri="{BB962C8B-B14F-4D97-AF65-F5344CB8AC3E}">
        <p14:creationId xmlns:p14="http://schemas.microsoft.com/office/powerpoint/2010/main" val="2764619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9E19-151D-441D-A57E-92040FFBA4C8}"/>
              </a:ext>
            </a:extLst>
          </p:cNvPr>
          <p:cNvSpPr>
            <a:spLocks noGrp="1"/>
          </p:cNvSpPr>
          <p:nvPr>
            <p:ph type="title"/>
          </p:nvPr>
        </p:nvSpPr>
        <p:spPr>
          <a:xfrm>
            <a:off x="357139" y="264964"/>
            <a:ext cx="10972800" cy="1143000"/>
          </a:xfrm>
        </p:spPr>
        <p:txBody>
          <a:bodyPr/>
          <a:lstStyle/>
          <a:p>
            <a:pPr algn="l"/>
            <a:r>
              <a:rPr lang="en-US" b="1" dirty="0"/>
              <a:t>Organisational Factors:</a:t>
            </a:r>
            <a:endParaRPr lang="en-GB" b="1" dirty="0"/>
          </a:p>
        </p:txBody>
      </p:sp>
      <p:sp>
        <p:nvSpPr>
          <p:cNvPr id="3" name="Content Placeholder 2">
            <a:extLst>
              <a:ext uri="{FF2B5EF4-FFF2-40B4-BE49-F238E27FC236}">
                <a16:creationId xmlns:a16="http://schemas.microsoft.com/office/drawing/2014/main" id="{29410B24-E419-43D3-A187-B9E50A5720A8}"/>
              </a:ext>
            </a:extLst>
          </p:cNvPr>
          <p:cNvSpPr>
            <a:spLocks noGrp="1"/>
          </p:cNvSpPr>
          <p:nvPr>
            <p:ph idx="1"/>
          </p:nvPr>
        </p:nvSpPr>
        <p:spPr>
          <a:xfrm>
            <a:off x="212436" y="1600200"/>
            <a:ext cx="11369964" cy="3581399"/>
          </a:xfrm>
        </p:spPr>
        <p:txBody>
          <a:bodyPr/>
          <a:lstStyle/>
          <a:p>
            <a:pPr algn="just">
              <a:lnSpc>
                <a:spcPct val="150000"/>
              </a:lnSpc>
            </a:pPr>
            <a:r>
              <a:rPr lang="en-US" sz="2400" dirty="0"/>
              <a:t>Hierarchy and bureaucracy undermine devolved, front-line leadership.  </a:t>
            </a:r>
          </a:p>
          <a:p>
            <a:pPr algn="just">
              <a:lnSpc>
                <a:spcPct val="150000"/>
              </a:lnSpc>
            </a:pPr>
            <a:r>
              <a:rPr lang="en-US" sz="2400" dirty="0"/>
              <a:t>Short-term, bottom-line focus overshadows priorities of delivering quality. </a:t>
            </a:r>
          </a:p>
          <a:p>
            <a:pPr algn="just">
              <a:lnSpc>
                <a:spcPct val="150000"/>
              </a:lnSpc>
            </a:pPr>
            <a:r>
              <a:rPr lang="en-US" sz="2400" dirty="0"/>
              <a:t>Individualism in reward and accountability hinders/delays collaborative working and creates inertia. </a:t>
            </a:r>
          </a:p>
          <a:p>
            <a:pPr algn="just">
              <a:lnSpc>
                <a:spcPct val="150000"/>
              </a:lnSpc>
            </a:pPr>
            <a:r>
              <a:rPr lang="en-US" sz="2400" dirty="0"/>
              <a:t>‘Us’ and ‘them’ mentality obstructs the potential benefits of workforce diversity (CIPD 2014)</a:t>
            </a:r>
            <a:endParaRPr lang="en-GB" sz="2400" dirty="0"/>
          </a:p>
        </p:txBody>
      </p:sp>
      <p:sp>
        <p:nvSpPr>
          <p:cNvPr id="4" name="Date Placeholder 3">
            <a:extLst>
              <a:ext uri="{FF2B5EF4-FFF2-40B4-BE49-F238E27FC236}">
                <a16:creationId xmlns:a16="http://schemas.microsoft.com/office/drawing/2014/main" id="{A2D8F64A-B38D-490B-AFCC-40D449C53B98}"/>
              </a:ext>
            </a:extLst>
          </p:cNvPr>
          <p:cNvSpPr>
            <a:spLocks noGrp="1"/>
          </p:cNvSpPr>
          <p:nvPr>
            <p:ph type="dt" sz="half" idx="10"/>
          </p:nvPr>
        </p:nvSpPr>
        <p:spPr/>
        <p:txBody>
          <a:bodyPr/>
          <a:lstStyle/>
          <a:p>
            <a:fld id="{F36A45AD-750F-407E-BBA3-BFD150368DB8}" type="datetime1">
              <a:rPr lang="en-GB" smtClean="0"/>
              <a:t>21/09/2024</a:t>
            </a:fld>
            <a:endParaRPr lang="en-GB"/>
          </a:p>
        </p:txBody>
      </p:sp>
      <p:sp>
        <p:nvSpPr>
          <p:cNvPr id="5" name="Slide Number Placeholder 4">
            <a:extLst>
              <a:ext uri="{FF2B5EF4-FFF2-40B4-BE49-F238E27FC236}">
                <a16:creationId xmlns:a16="http://schemas.microsoft.com/office/drawing/2014/main" id="{8F720126-8B0E-44A5-B3DB-33096770881E}"/>
              </a:ext>
            </a:extLst>
          </p:cNvPr>
          <p:cNvSpPr>
            <a:spLocks noGrp="1"/>
          </p:cNvSpPr>
          <p:nvPr>
            <p:ph type="sldNum" sz="quarter" idx="12"/>
          </p:nvPr>
        </p:nvSpPr>
        <p:spPr/>
        <p:txBody>
          <a:bodyPr/>
          <a:lstStyle/>
          <a:p>
            <a:fld id="{036F7C42-D8F2-46C1-AAC2-6964F67D18DB}" type="slidenum">
              <a:rPr lang="en-GB" smtClean="0"/>
              <a:t>14</a:t>
            </a:fld>
            <a:endParaRPr lang="en-GB"/>
          </a:p>
        </p:txBody>
      </p:sp>
    </p:spTree>
    <p:extLst>
      <p:ext uri="{BB962C8B-B14F-4D97-AF65-F5344CB8AC3E}">
        <p14:creationId xmlns:p14="http://schemas.microsoft.com/office/powerpoint/2010/main" val="16808950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14B3-BCAD-4748-92E3-37D84D8B53A1}"/>
              </a:ext>
            </a:extLst>
          </p:cNvPr>
          <p:cNvSpPr>
            <a:spLocks noGrp="1"/>
          </p:cNvSpPr>
          <p:nvPr>
            <p:ph type="title"/>
          </p:nvPr>
        </p:nvSpPr>
        <p:spPr/>
        <p:txBody>
          <a:bodyPr/>
          <a:lstStyle/>
          <a:p>
            <a:pPr algn="l"/>
            <a:r>
              <a:rPr lang="en-US" b="1" dirty="0">
                <a:effectLst>
                  <a:outerShdw blurRad="38100" dist="38100" dir="2700000" algn="tl">
                    <a:srgbClr val="000000">
                      <a:alpha val="43137"/>
                    </a:srgbClr>
                  </a:outerShdw>
                </a:effectLst>
              </a:rPr>
              <a:t>The Future: “VUCA” Environment</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ADD11B8-0020-4D14-AEC5-DDB3A563C79D}"/>
              </a:ext>
            </a:extLst>
          </p:cNvPr>
          <p:cNvSpPr>
            <a:spLocks noGrp="1"/>
          </p:cNvSpPr>
          <p:nvPr>
            <p:ph idx="1"/>
          </p:nvPr>
        </p:nvSpPr>
        <p:spPr>
          <a:xfrm>
            <a:off x="503381" y="1581728"/>
            <a:ext cx="11185237" cy="3922427"/>
          </a:xfrm>
        </p:spPr>
        <p:txBody>
          <a:bodyPr/>
          <a:lstStyle/>
          <a:p>
            <a:pPr marL="0" indent="0">
              <a:buNone/>
            </a:pPr>
            <a:r>
              <a:rPr lang="en-US" i="1" dirty="0">
                <a:solidFill>
                  <a:srgbClr val="333333"/>
                </a:solidFill>
                <a:effectLst/>
                <a:latin typeface="Arial" panose="020B0604020202020204" pitchFamily="34" charset="0"/>
              </a:rPr>
              <a:t>Acronym used to describe the </a:t>
            </a:r>
          </a:p>
          <a:p>
            <a:pPr>
              <a:lnSpc>
                <a:spcPct val="150000"/>
              </a:lnSpc>
            </a:pPr>
            <a:r>
              <a:rPr lang="en-US" b="1" u="sng" dirty="0">
                <a:solidFill>
                  <a:srgbClr val="333333"/>
                </a:solidFill>
                <a:effectLst>
                  <a:outerShdw blurRad="38100" dist="38100" dir="2700000" algn="tl">
                    <a:srgbClr val="000000">
                      <a:alpha val="43137"/>
                    </a:srgbClr>
                  </a:outerShdw>
                </a:effectLst>
                <a:latin typeface="Arial" panose="020B0604020202020204" pitchFamily="34" charset="0"/>
              </a:rPr>
              <a:t>V</a:t>
            </a:r>
            <a:r>
              <a:rPr lang="en-US" b="0" i="0" dirty="0">
                <a:solidFill>
                  <a:srgbClr val="333333"/>
                </a:solidFill>
                <a:effectLst/>
                <a:latin typeface="Arial" panose="020B0604020202020204" pitchFamily="34" charset="0"/>
              </a:rPr>
              <a:t>olatility,  </a:t>
            </a:r>
            <a:r>
              <a:rPr lang="en-US" sz="2000" b="0" i="0" dirty="0">
                <a:solidFill>
                  <a:srgbClr val="333333"/>
                </a:solidFill>
                <a:effectLst/>
                <a:latin typeface="Arial" panose="020B0604020202020204" pitchFamily="34" charset="0"/>
              </a:rPr>
              <a:t>( liability to change rapidly and unpredictable , especially for the show off)</a:t>
            </a:r>
          </a:p>
          <a:p>
            <a:pPr>
              <a:lnSpc>
                <a:spcPct val="150000"/>
              </a:lnSpc>
            </a:pPr>
            <a:r>
              <a:rPr lang="en-US" b="1" u="sng" dirty="0">
                <a:solidFill>
                  <a:srgbClr val="333333"/>
                </a:solidFill>
                <a:effectLst>
                  <a:outerShdw blurRad="38100" dist="38100" dir="2700000" algn="tl">
                    <a:srgbClr val="000000">
                      <a:alpha val="43137"/>
                    </a:srgbClr>
                  </a:outerShdw>
                </a:effectLst>
                <a:latin typeface="Arial" panose="020B0604020202020204" pitchFamily="34" charset="0"/>
              </a:rPr>
              <a:t>U</a:t>
            </a:r>
            <a:r>
              <a:rPr lang="en-US" b="0" i="0" dirty="0">
                <a:solidFill>
                  <a:srgbClr val="333333"/>
                </a:solidFill>
                <a:effectLst/>
                <a:latin typeface="Arial" panose="020B0604020202020204" pitchFamily="34" charset="0"/>
              </a:rPr>
              <a:t>ncertainty.</a:t>
            </a:r>
          </a:p>
          <a:p>
            <a:pPr>
              <a:lnSpc>
                <a:spcPct val="150000"/>
              </a:lnSpc>
            </a:pPr>
            <a:r>
              <a:rPr lang="en-US" b="1" u="sng" dirty="0">
                <a:solidFill>
                  <a:srgbClr val="333333"/>
                </a:solidFill>
                <a:effectLst>
                  <a:outerShdw blurRad="38100" dist="38100" dir="2700000" algn="tl">
                    <a:srgbClr val="000000">
                      <a:alpha val="43137"/>
                    </a:srgbClr>
                  </a:outerShdw>
                </a:effectLst>
                <a:latin typeface="Arial" panose="020B0604020202020204" pitchFamily="34" charset="0"/>
              </a:rPr>
              <a:t>C</a:t>
            </a:r>
            <a:r>
              <a:rPr lang="en-US" b="0" i="0" dirty="0">
                <a:solidFill>
                  <a:srgbClr val="333333"/>
                </a:solidFill>
                <a:effectLst/>
                <a:latin typeface="Arial" panose="020B0604020202020204" pitchFamily="34" charset="0"/>
              </a:rPr>
              <a:t>omplexity.  </a:t>
            </a:r>
          </a:p>
          <a:p>
            <a:pPr>
              <a:lnSpc>
                <a:spcPct val="150000"/>
              </a:lnSpc>
            </a:pPr>
            <a:r>
              <a:rPr lang="en-US" b="1" i="0" u="sng" dirty="0">
                <a:solidFill>
                  <a:srgbClr val="333333"/>
                </a:solidFill>
                <a:effectLst>
                  <a:outerShdw blurRad="38100" dist="38100" dir="2700000" algn="tl">
                    <a:srgbClr val="000000">
                      <a:alpha val="43137"/>
                    </a:srgbClr>
                  </a:outerShdw>
                </a:effectLst>
                <a:latin typeface="Arial" panose="020B0604020202020204" pitchFamily="34" charset="0"/>
              </a:rPr>
              <a:t>A</a:t>
            </a:r>
            <a:r>
              <a:rPr lang="en-US" b="0" i="0" dirty="0">
                <a:solidFill>
                  <a:srgbClr val="333333"/>
                </a:solidFill>
                <a:effectLst/>
                <a:latin typeface="Arial" panose="020B0604020202020204" pitchFamily="34" charset="0"/>
              </a:rPr>
              <a:t>mbiguity of general conditions and situations. </a:t>
            </a:r>
            <a:endParaRPr lang="en-GB" dirty="0"/>
          </a:p>
        </p:txBody>
      </p:sp>
      <p:sp>
        <p:nvSpPr>
          <p:cNvPr id="4" name="Date Placeholder 3">
            <a:extLst>
              <a:ext uri="{FF2B5EF4-FFF2-40B4-BE49-F238E27FC236}">
                <a16:creationId xmlns:a16="http://schemas.microsoft.com/office/drawing/2014/main" id="{EC647B3A-AAF3-40EC-859F-F002A560B4E4}"/>
              </a:ext>
            </a:extLst>
          </p:cNvPr>
          <p:cNvSpPr>
            <a:spLocks noGrp="1"/>
          </p:cNvSpPr>
          <p:nvPr>
            <p:ph type="dt" sz="half" idx="10"/>
          </p:nvPr>
        </p:nvSpPr>
        <p:spPr/>
        <p:txBody>
          <a:bodyPr/>
          <a:lstStyle/>
          <a:p>
            <a:fld id="{8A57A5AF-4A1B-4BB6-ACD7-A1EA64A946FC}" type="datetime1">
              <a:rPr lang="en-GB" smtClean="0"/>
              <a:t>21/09/2024</a:t>
            </a:fld>
            <a:endParaRPr lang="en-GB"/>
          </a:p>
        </p:txBody>
      </p:sp>
      <p:sp>
        <p:nvSpPr>
          <p:cNvPr id="5" name="Slide Number Placeholder 4">
            <a:extLst>
              <a:ext uri="{FF2B5EF4-FFF2-40B4-BE49-F238E27FC236}">
                <a16:creationId xmlns:a16="http://schemas.microsoft.com/office/drawing/2014/main" id="{D2EF9F43-AFD5-413F-B819-C82D02E9975B}"/>
              </a:ext>
            </a:extLst>
          </p:cNvPr>
          <p:cNvSpPr>
            <a:spLocks noGrp="1"/>
          </p:cNvSpPr>
          <p:nvPr>
            <p:ph type="sldNum" sz="quarter" idx="12"/>
          </p:nvPr>
        </p:nvSpPr>
        <p:spPr/>
        <p:txBody>
          <a:bodyPr/>
          <a:lstStyle/>
          <a:p>
            <a:fld id="{036F7C42-D8F2-46C1-AAC2-6964F67D18DB}" type="slidenum">
              <a:rPr lang="en-GB" smtClean="0"/>
              <a:t>15</a:t>
            </a:fld>
            <a:endParaRPr lang="en-GB"/>
          </a:p>
        </p:txBody>
      </p:sp>
    </p:spTree>
    <p:extLst>
      <p:ext uri="{BB962C8B-B14F-4D97-AF65-F5344CB8AC3E}">
        <p14:creationId xmlns:p14="http://schemas.microsoft.com/office/powerpoint/2010/main" val="2374162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D1C1D-561B-474E-A971-D3170A2ADECA}"/>
              </a:ext>
            </a:extLst>
          </p:cNvPr>
          <p:cNvSpPr>
            <a:spLocks noGrp="1"/>
          </p:cNvSpPr>
          <p:nvPr>
            <p:ph type="title"/>
          </p:nvPr>
        </p:nvSpPr>
        <p:spPr/>
        <p:txBody>
          <a:bodyPr/>
          <a:lstStyle/>
          <a:p>
            <a:pPr algn="l"/>
            <a:r>
              <a:rPr lang="en-US" b="1" dirty="0">
                <a:effectLst>
                  <a:outerShdw blurRad="38100" dist="38100" dir="2700000" algn="tl">
                    <a:srgbClr val="000000">
                      <a:alpha val="43137"/>
                    </a:srgbClr>
                  </a:outerShdw>
                </a:effectLst>
              </a:rPr>
              <a:t>VUCA Environment</a:t>
            </a:r>
            <a:endParaRPr lang="en-GB"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D273378-BA02-4767-B4D5-F455C95A0C67}"/>
              </a:ext>
            </a:extLst>
          </p:cNvPr>
          <p:cNvSpPr>
            <a:spLocks noGrp="1"/>
          </p:cNvSpPr>
          <p:nvPr>
            <p:ph idx="1"/>
          </p:nvPr>
        </p:nvSpPr>
        <p:spPr>
          <a:xfrm>
            <a:off x="334433" y="1819276"/>
            <a:ext cx="10972800" cy="3664526"/>
          </a:xfrm>
        </p:spPr>
        <p:txBody>
          <a:bodyPr/>
          <a:lstStyle/>
          <a:p>
            <a:pPr marL="0" indent="0" algn="just">
              <a:buNone/>
            </a:pPr>
            <a:endParaRPr lang="en-US" sz="1800" b="0" i="0" dirty="0">
              <a:solidFill>
                <a:srgbClr val="333333"/>
              </a:solidFill>
              <a:effectLst/>
              <a:latin typeface="Arial" panose="020B0604020202020204" pitchFamily="34" charset="0"/>
            </a:endParaRPr>
          </a:p>
          <a:p>
            <a:pPr algn="just"/>
            <a:r>
              <a:rPr lang="en-US" sz="2000" b="0" i="0" dirty="0">
                <a:solidFill>
                  <a:srgbClr val="333333"/>
                </a:solidFill>
                <a:effectLst/>
                <a:latin typeface="Arial" panose="020B0604020202020204" pitchFamily="34" charset="0"/>
              </a:rPr>
              <a:t> “It is taxing even the most able of leaders who may find their skills growing obsolete as quickly as their organizations change in this volatile, unpredictable landscape. Leadership agility and adaptability are now required skills if organizations are to succeed in this VUCA world.” Lawrence (2013)</a:t>
            </a:r>
          </a:p>
          <a:p>
            <a:pPr algn="just"/>
            <a:endParaRPr lang="en-US" sz="2000" dirty="0">
              <a:solidFill>
                <a:srgbClr val="333333"/>
              </a:solidFill>
              <a:latin typeface="Arial" panose="020B0604020202020204" pitchFamily="34" charset="0"/>
            </a:endParaRPr>
          </a:p>
          <a:p>
            <a:pPr algn="just">
              <a:lnSpc>
                <a:spcPct val="150000"/>
              </a:lnSpc>
            </a:pPr>
            <a:r>
              <a:rPr lang="en-US" sz="2000" dirty="0">
                <a:solidFill>
                  <a:srgbClr val="333333"/>
                </a:solidFill>
                <a:latin typeface="Arial" panose="020B0604020202020204" pitchFamily="34" charset="0"/>
              </a:rPr>
              <a:t>L</a:t>
            </a:r>
            <a:r>
              <a:rPr lang="en-US" sz="2000" b="0" i="0" dirty="0">
                <a:solidFill>
                  <a:srgbClr val="333333"/>
                </a:solidFill>
                <a:effectLst/>
                <a:latin typeface="Arial" panose="020B0604020202020204" pitchFamily="34" charset="0"/>
              </a:rPr>
              <a:t>eaders must develop new capabilities and resilient systems if they are to successfully steer their communities through the newly emerging era of social change as well as social digital connectivity and global dynamic complexity</a:t>
            </a:r>
            <a:endParaRPr lang="en-GB" sz="2000" dirty="0"/>
          </a:p>
        </p:txBody>
      </p:sp>
      <p:sp>
        <p:nvSpPr>
          <p:cNvPr id="4" name="Date Placeholder 3">
            <a:extLst>
              <a:ext uri="{FF2B5EF4-FFF2-40B4-BE49-F238E27FC236}">
                <a16:creationId xmlns:a16="http://schemas.microsoft.com/office/drawing/2014/main" id="{9A756C14-98FE-467B-9D85-65D7137362BD}"/>
              </a:ext>
            </a:extLst>
          </p:cNvPr>
          <p:cNvSpPr>
            <a:spLocks noGrp="1"/>
          </p:cNvSpPr>
          <p:nvPr>
            <p:ph type="dt" sz="half" idx="10"/>
          </p:nvPr>
        </p:nvSpPr>
        <p:spPr/>
        <p:txBody>
          <a:bodyPr/>
          <a:lstStyle/>
          <a:p>
            <a:fld id="{2D1F30E3-8A18-4F0F-A62D-821E78C11165}" type="datetime1">
              <a:rPr lang="en-GB" smtClean="0"/>
              <a:t>21/09/2024</a:t>
            </a:fld>
            <a:endParaRPr lang="en-GB"/>
          </a:p>
        </p:txBody>
      </p:sp>
      <p:sp>
        <p:nvSpPr>
          <p:cNvPr id="5" name="Slide Number Placeholder 4">
            <a:extLst>
              <a:ext uri="{FF2B5EF4-FFF2-40B4-BE49-F238E27FC236}">
                <a16:creationId xmlns:a16="http://schemas.microsoft.com/office/drawing/2014/main" id="{B43A41D0-72C1-4849-ADA5-A9A639CDB505}"/>
              </a:ext>
            </a:extLst>
          </p:cNvPr>
          <p:cNvSpPr>
            <a:spLocks noGrp="1"/>
          </p:cNvSpPr>
          <p:nvPr>
            <p:ph type="sldNum" sz="quarter" idx="12"/>
          </p:nvPr>
        </p:nvSpPr>
        <p:spPr/>
        <p:txBody>
          <a:bodyPr/>
          <a:lstStyle/>
          <a:p>
            <a:fld id="{036F7C42-D8F2-46C1-AAC2-6964F67D18DB}" type="slidenum">
              <a:rPr lang="en-GB" smtClean="0"/>
              <a:t>16</a:t>
            </a:fld>
            <a:endParaRPr lang="en-GB"/>
          </a:p>
        </p:txBody>
      </p:sp>
    </p:spTree>
    <p:extLst>
      <p:ext uri="{BB962C8B-B14F-4D97-AF65-F5344CB8AC3E}">
        <p14:creationId xmlns:p14="http://schemas.microsoft.com/office/powerpoint/2010/main" val="15237715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11F02E9-A8B7-4299-BED9-E0A4DD95C0D2}"/>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8D071294-13EE-4985-8771-0F6212540D18}"/>
              </a:ext>
            </a:extLst>
          </p:cNvPr>
          <p:cNvSpPr>
            <a:spLocks noGrp="1"/>
          </p:cNvSpPr>
          <p:nvPr>
            <p:ph type="sldNum" sz="quarter" idx="12"/>
          </p:nvPr>
        </p:nvSpPr>
        <p:spPr/>
        <p:txBody>
          <a:bodyPr/>
          <a:lstStyle/>
          <a:p>
            <a:fld id="{036F7C42-D8F2-46C1-AAC2-6964F67D18DB}" type="slidenum">
              <a:rPr lang="en-GB" smtClean="0"/>
              <a:t>17</a:t>
            </a:fld>
            <a:endParaRPr lang="en-GB"/>
          </a:p>
        </p:txBody>
      </p:sp>
      <p:pic>
        <p:nvPicPr>
          <p:cNvPr id="6" name="Picture 5">
            <a:hlinkClick r:id="rId2"/>
            <a:extLst>
              <a:ext uri="{FF2B5EF4-FFF2-40B4-BE49-F238E27FC236}">
                <a16:creationId xmlns:a16="http://schemas.microsoft.com/office/drawing/2014/main" id="{A42A524F-6EB4-48A0-A3ED-5156D5979321}"/>
              </a:ext>
            </a:extLst>
          </p:cNvPr>
          <p:cNvPicPr>
            <a:picLocks noChangeAspect="1"/>
          </p:cNvPicPr>
          <p:nvPr/>
        </p:nvPicPr>
        <p:blipFill>
          <a:blip r:embed="rId3"/>
          <a:stretch>
            <a:fillRect/>
          </a:stretch>
        </p:blipFill>
        <p:spPr>
          <a:xfrm>
            <a:off x="2974108" y="98090"/>
            <a:ext cx="6243783" cy="5603261"/>
          </a:xfrm>
          <a:prstGeom prst="rect">
            <a:avLst/>
          </a:prstGeom>
        </p:spPr>
      </p:pic>
      <p:pic>
        <p:nvPicPr>
          <p:cNvPr id="8" name="Picture 7">
            <a:hlinkClick r:id="rId2"/>
            <a:extLst>
              <a:ext uri="{FF2B5EF4-FFF2-40B4-BE49-F238E27FC236}">
                <a16:creationId xmlns:a16="http://schemas.microsoft.com/office/drawing/2014/main" id="{46CB3140-7D7B-490B-90FC-BF5F2C8D3361}"/>
              </a:ext>
            </a:extLst>
          </p:cNvPr>
          <p:cNvPicPr>
            <a:picLocks noChangeAspect="1"/>
          </p:cNvPicPr>
          <p:nvPr/>
        </p:nvPicPr>
        <p:blipFill>
          <a:blip r:embed="rId4"/>
          <a:stretch>
            <a:fillRect/>
          </a:stretch>
        </p:blipFill>
        <p:spPr>
          <a:xfrm>
            <a:off x="183068" y="330012"/>
            <a:ext cx="1019317" cy="619211"/>
          </a:xfrm>
          <a:prstGeom prst="rect">
            <a:avLst/>
          </a:prstGeom>
        </p:spPr>
      </p:pic>
    </p:spTree>
    <p:extLst>
      <p:ext uri="{BB962C8B-B14F-4D97-AF65-F5344CB8AC3E}">
        <p14:creationId xmlns:p14="http://schemas.microsoft.com/office/powerpoint/2010/main" val="1080851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390E2D7-C250-4333-82E2-2FB30852B7B7}"/>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B8722D50-39D9-4499-AD1C-C0BFE6B44729}"/>
              </a:ext>
            </a:extLst>
          </p:cNvPr>
          <p:cNvSpPr>
            <a:spLocks noGrp="1"/>
          </p:cNvSpPr>
          <p:nvPr>
            <p:ph type="sldNum" sz="quarter" idx="12"/>
          </p:nvPr>
        </p:nvSpPr>
        <p:spPr/>
        <p:txBody>
          <a:bodyPr/>
          <a:lstStyle/>
          <a:p>
            <a:fld id="{036F7C42-D8F2-46C1-AAC2-6964F67D18DB}" type="slidenum">
              <a:rPr lang="en-GB" smtClean="0"/>
              <a:t>18</a:t>
            </a:fld>
            <a:endParaRPr lang="en-GB"/>
          </a:p>
        </p:txBody>
      </p:sp>
      <p:pic>
        <p:nvPicPr>
          <p:cNvPr id="6" name="Picture 6" descr="Film og Video">
            <a:extLst>
              <a:ext uri="{FF2B5EF4-FFF2-40B4-BE49-F238E27FC236}">
                <a16:creationId xmlns:a16="http://schemas.microsoft.com/office/drawing/2014/main" id="{153347CC-F390-4391-84D3-C5FF688CB1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61" y="306740"/>
            <a:ext cx="1290966" cy="7402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4" descr="10 Most Important Leadership Skills For The 21st Century Workplace (And How  To Develop Them) |">
            <a:hlinkClick r:id="rId4"/>
            <a:extLst>
              <a:ext uri="{FF2B5EF4-FFF2-40B4-BE49-F238E27FC236}">
                <a16:creationId xmlns:a16="http://schemas.microsoft.com/office/drawing/2014/main" id="{BCB9E7A4-E704-4F89-A327-9E877C991F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904" y="1126232"/>
            <a:ext cx="1109479" cy="7402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2" name="Online Media 1" title="VUCA Leadership: How to lead in a VUCA world">
            <a:hlinkClick r:id="" action="ppaction://media"/>
            <a:extLst>
              <a:ext uri="{FF2B5EF4-FFF2-40B4-BE49-F238E27FC236}">
                <a16:creationId xmlns:a16="http://schemas.microsoft.com/office/drawing/2014/main" id="{A39727C0-753B-4305-8781-879DBC25BABE}"/>
              </a:ext>
            </a:extLst>
          </p:cNvPr>
          <p:cNvPicPr>
            <a:picLocks noRot="1" noChangeAspect="1"/>
          </p:cNvPicPr>
          <p:nvPr>
            <a:videoFile r:link="rId1"/>
          </p:nvPr>
        </p:nvPicPr>
        <p:blipFill>
          <a:blip r:embed="rId6"/>
          <a:stretch>
            <a:fillRect/>
          </a:stretch>
        </p:blipFill>
        <p:spPr>
          <a:xfrm>
            <a:off x="1746898" y="136201"/>
            <a:ext cx="9733609" cy="5499489"/>
          </a:xfrm>
          <a:prstGeom prst="rect">
            <a:avLst/>
          </a:prstGeom>
        </p:spPr>
      </p:pic>
    </p:spTree>
    <p:extLst>
      <p:ext uri="{BB962C8B-B14F-4D97-AF65-F5344CB8AC3E}">
        <p14:creationId xmlns:p14="http://schemas.microsoft.com/office/powerpoint/2010/main" val="26417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39A74A-DA13-4869-868B-252604797146}"/>
              </a:ext>
            </a:extLst>
          </p:cNvPr>
          <p:cNvSpPr>
            <a:spLocks noGrp="1"/>
          </p:cNvSpPr>
          <p:nvPr>
            <p:ph type="dt" sz="half" idx="10"/>
          </p:nvPr>
        </p:nvSpPr>
        <p:spPr/>
        <p:txBody>
          <a:bodyPr/>
          <a:lstStyle/>
          <a:p>
            <a:fld id="{33EF1E93-AE52-42E7-9BA0-9BBCD3407322}" type="datetime1">
              <a:rPr lang="en-GB" smtClean="0"/>
              <a:t>21/09/2024</a:t>
            </a:fld>
            <a:endParaRPr lang="en-GB"/>
          </a:p>
        </p:txBody>
      </p:sp>
      <p:sp>
        <p:nvSpPr>
          <p:cNvPr id="5" name="Slide Number Placeholder 4">
            <a:extLst>
              <a:ext uri="{FF2B5EF4-FFF2-40B4-BE49-F238E27FC236}">
                <a16:creationId xmlns:a16="http://schemas.microsoft.com/office/drawing/2014/main" id="{FC0F55A2-161C-4990-A251-B5FCBA4995D4}"/>
              </a:ext>
            </a:extLst>
          </p:cNvPr>
          <p:cNvSpPr>
            <a:spLocks noGrp="1"/>
          </p:cNvSpPr>
          <p:nvPr>
            <p:ph type="sldNum" sz="quarter" idx="12"/>
          </p:nvPr>
        </p:nvSpPr>
        <p:spPr/>
        <p:txBody>
          <a:bodyPr/>
          <a:lstStyle/>
          <a:p>
            <a:fld id="{036F7C42-D8F2-46C1-AAC2-6964F67D18DB}" type="slidenum">
              <a:rPr lang="en-GB" smtClean="0"/>
              <a:t>19</a:t>
            </a:fld>
            <a:endParaRPr lang="en-GB"/>
          </a:p>
        </p:txBody>
      </p:sp>
      <p:pic>
        <p:nvPicPr>
          <p:cNvPr id="6" name="Picture 6" descr="Film og Video">
            <a:extLst>
              <a:ext uri="{FF2B5EF4-FFF2-40B4-BE49-F238E27FC236}">
                <a16:creationId xmlns:a16="http://schemas.microsoft.com/office/drawing/2014/main" id="{4ECA88A5-E0E5-4385-89AD-F10B7CB87E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61" y="306740"/>
            <a:ext cx="1290966" cy="740223"/>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38538872-375C-4927-AF9F-8180E673D25A}"/>
              </a:ext>
            </a:extLst>
          </p:cNvPr>
          <p:cNvSpPr/>
          <p:nvPr/>
        </p:nvSpPr>
        <p:spPr>
          <a:xfrm>
            <a:off x="109489" y="1174704"/>
            <a:ext cx="2251971" cy="954107"/>
          </a:xfrm>
          <a:prstGeom prst="rect">
            <a:avLst/>
          </a:prstGeom>
        </p:spPr>
        <p:txBody>
          <a:bodyPr wrap="square">
            <a:spAutoFit/>
          </a:bodyPr>
          <a:lstStyle/>
          <a:p>
            <a:r>
              <a:rPr lang="en-US" sz="1400" dirty="0">
                <a:latin typeface="Roboto"/>
              </a:rPr>
              <a:t>Harvard T.H. Chan School of Public Health</a:t>
            </a:r>
          </a:p>
          <a:p>
            <a:endParaRPr lang="en-US" sz="1400" dirty="0">
              <a:latin typeface="Roboto"/>
            </a:endParaRPr>
          </a:p>
          <a:p>
            <a:r>
              <a:rPr lang="en-US" sz="1400" dirty="0">
                <a:latin typeface="Roboto"/>
              </a:rPr>
              <a:t>Example:</a:t>
            </a:r>
            <a:endParaRPr lang="en-GB" sz="1400" dirty="0"/>
          </a:p>
        </p:txBody>
      </p:sp>
      <p:sp>
        <p:nvSpPr>
          <p:cNvPr id="9" name="Rectangle 8">
            <a:extLst>
              <a:ext uri="{FF2B5EF4-FFF2-40B4-BE49-F238E27FC236}">
                <a16:creationId xmlns:a16="http://schemas.microsoft.com/office/drawing/2014/main" id="{45F094BF-3ED1-49CA-AA12-4E4EA1ACCE3C}"/>
              </a:ext>
            </a:extLst>
          </p:cNvPr>
          <p:cNvSpPr/>
          <p:nvPr/>
        </p:nvSpPr>
        <p:spPr>
          <a:xfrm>
            <a:off x="148234" y="2302719"/>
            <a:ext cx="1986441" cy="230832"/>
          </a:xfrm>
          <a:prstGeom prst="rect">
            <a:avLst/>
          </a:prstGeom>
        </p:spPr>
        <p:txBody>
          <a:bodyPr wrap="none">
            <a:spAutoFit/>
          </a:bodyPr>
          <a:lstStyle/>
          <a:p>
            <a:r>
              <a:rPr lang="en-US" sz="900" b="1" dirty="0">
                <a:solidFill>
                  <a:srgbClr val="0F0F0F"/>
                </a:solidFill>
                <a:latin typeface="YouTube Sans"/>
                <a:hlinkClick r:id="rId4"/>
              </a:rPr>
              <a:t>Strategic Leadership in a VUCA World</a:t>
            </a:r>
            <a:endParaRPr lang="en-US" sz="900" b="1" i="0" dirty="0">
              <a:solidFill>
                <a:srgbClr val="0F0F0F"/>
              </a:solidFill>
              <a:effectLst/>
              <a:latin typeface="YouTube Sans"/>
            </a:endParaRPr>
          </a:p>
        </p:txBody>
      </p:sp>
      <p:pic>
        <p:nvPicPr>
          <p:cNvPr id="2" name="Online Media 1" title="Strategic Leadership in a VUCA World: Jonathan Woodson | Decision-Making: Voices from the Field">
            <a:hlinkClick r:id="" action="ppaction://media"/>
            <a:extLst>
              <a:ext uri="{FF2B5EF4-FFF2-40B4-BE49-F238E27FC236}">
                <a16:creationId xmlns:a16="http://schemas.microsoft.com/office/drawing/2014/main" id="{894F1E7C-97B9-4296-AD5A-3B39176E2443}"/>
              </a:ext>
            </a:extLst>
          </p:cNvPr>
          <p:cNvPicPr>
            <a:picLocks noRot="1" noChangeAspect="1"/>
          </p:cNvPicPr>
          <p:nvPr>
            <a:videoFile r:link="rId1"/>
          </p:nvPr>
        </p:nvPicPr>
        <p:blipFill>
          <a:blip r:embed="rId5"/>
          <a:stretch>
            <a:fillRect/>
          </a:stretch>
        </p:blipFill>
        <p:spPr>
          <a:xfrm>
            <a:off x="2265215" y="136524"/>
            <a:ext cx="9817296" cy="5546772"/>
          </a:xfrm>
          <a:prstGeom prst="rect">
            <a:avLst/>
          </a:prstGeom>
        </p:spPr>
      </p:pic>
    </p:spTree>
    <p:extLst>
      <p:ext uri="{BB962C8B-B14F-4D97-AF65-F5344CB8AC3E}">
        <p14:creationId xmlns:p14="http://schemas.microsoft.com/office/powerpoint/2010/main" val="398764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C39E1-F899-4E27-8CB0-D3FE8D5869B0}"/>
              </a:ext>
            </a:extLst>
          </p:cNvPr>
          <p:cNvSpPr>
            <a:spLocks noGrp="1"/>
          </p:cNvSpPr>
          <p:nvPr>
            <p:ph type="title"/>
          </p:nvPr>
        </p:nvSpPr>
        <p:spPr/>
        <p:txBody>
          <a:bodyPr/>
          <a:lstStyle/>
          <a:p>
            <a:pPr algn="l"/>
            <a:r>
              <a:rPr lang="en-US" b="1" dirty="0"/>
              <a:t>Review:</a:t>
            </a:r>
            <a:endParaRPr lang="en-GB" b="1" dirty="0"/>
          </a:p>
        </p:txBody>
      </p:sp>
      <p:sp>
        <p:nvSpPr>
          <p:cNvPr id="3" name="Content Placeholder 2">
            <a:extLst>
              <a:ext uri="{FF2B5EF4-FFF2-40B4-BE49-F238E27FC236}">
                <a16:creationId xmlns:a16="http://schemas.microsoft.com/office/drawing/2014/main" id="{AEEC542C-C88A-45DB-850E-7E1D03F8FAE1}"/>
              </a:ext>
            </a:extLst>
          </p:cNvPr>
          <p:cNvSpPr>
            <a:spLocks noGrp="1"/>
          </p:cNvSpPr>
          <p:nvPr>
            <p:ph idx="1"/>
          </p:nvPr>
        </p:nvSpPr>
        <p:spPr>
          <a:xfrm>
            <a:off x="175490" y="1819276"/>
            <a:ext cx="11757891" cy="3544454"/>
          </a:xfrm>
        </p:spPr>
        <p:txBody>
          <a:bodyPr/>
          <a:lstStyle/>
          <a:p>
            <a:pPr algn="just">
              <a:lnSpc>
                <a:spcPct val="150000"/>
              </a:lnSpc>
            </a:pPr>
            <a:r>
              <a:rPr lang="en-US" sz="2000" b="0" i="0" dirty="0">
                <a:solidFill>
                  <a:srgbClr val="333333"/>
                </a:solidFill>
                <a:effectLst/>
                <a:latin typeface="Arial" panose="020B0604020202020204" pitchFamily="34" charset="0"/>
              </a:rPr>
              <a:t>Michael Marquardt (2000) foresaw: “Our new century demands new kinds of leadership with new skills. Leadership styles and skills that may have worked in a more stable, predictable environment of the 20th Century will be inadequate in this new era of uncertainty and rapid change, where we can hardly define the problem, much less engineer possible solutions”. </a:t>
            </a:r>
          </a:p>
          <a:p>
            <a:pPr algn="just">
              <a:lnSpc>
                <a:spcPct val="150000"/>
              </a:lnSpc>
            </a:pPr>
            <a:endParaRPr lang="en-US" sz="2000" dirty="0">
              <a:solidFill>
                <a:srgbClr val="333333"/>
              </a:solidFill>
              <a:latin typeface="Arial" panose="020B0604020202020204" pitchFamily="34" charset="0"/>
            </a:endParaRPr>
          </a:p>
          <a:p>
            <a:pPr algn="just">
              <a:lnSpc>
                <a:spcPct val="150000"/>
              </a:lnSpc>
            </a:pPr>
            <a:r>
              <a:rPr lang="en-US" sz="2000" b="0" i="0" dirty="0">
                <a:solidFill>
                  <a:srgbClr val="333333"/>
                </a:solidFill>
                <a:effectLst/>
                <a:latin typeface="Arial" panose="020B0604020202020204" pitchFamily="34" charset="0"/>
              </a:rPr>
              <a:t>The widespread push for staff to work from home and self-isolate to avoid spreading the highly contagious Covid-19 infection has given extra impetus to the use of such technology.</a:t>
            </a:r>
            <a:endParaRPr lang="en-GB" sz="2000" dirty="0"/>
          </a:p>
        </p:txBody>
      </p:sp>
      <p:sp>
        <p:nvSpPr>
          <p:cNvPr id="4" name="Date Placeholder 3">
            <a:extLst>
              <a:ext uri="{FF2B5EF4-FFF2-40B4-BE49-F238E27FC236}">
                <a16:creationId xmlns:a16="http://schemas.microsoft.com/office/drawing/2014/main" id="{A08E21B0-DC0F-401C-BC85-82202B5D0104}"/>
              </a:ext>
            </a:extLst>
          </p:cNvPr>
          <p:cNvSpPr>
            <a:spLocks noGrp="1"/>
          </p:cNvSpPr>
          <p:nvPr>
            <p:ph type="dt" sz="half" idx="10"/>
          </p:nvPr>
        </p:nvSpPr>
        <p:spPr/>
        <p:txBody>
          <a:bodyPr/>
          <a:lstStyle/>
          <a:p>
            <a:fld id="{90CA68BC-6D3A-48F2-BB33-C718EF536C86}" type="datetime1">
              <a:rPr lang="en-GB" smtClean="0"/>
              <a:t>21/09/2024</a:t>
            </a:fld>
            <a:endParaRPr lang="en-GB"/>
          </a:p>
        </p:txBody>
      </p:sp>
      <p:sp>
        <p:nvSpPr>
          <p:cNvPr id="5" name="Slide Number Placeholder 4">
            <a:extLst>
              <a:ext uri="{FF2B5EF4-FFF2-40B4-BE49-F238E27FC236}">
                <a16:creationId xmlns:a16="http://schemas.microsoft.com/office/drawing/2014/main" id="{72149F33-41E7-4C9E-9939-2E668EAF03A0}"/>
              </a:ext>
            </a:extLst>
          </p:cNvPr>
          <p:cNvSpPr>
            <a:spLocks noGrp="1"/>
          </p:cNvSpPr>
          <p:nvPr>
            <p:ph type="sldNum" sz="quarter" idx="12"/>
          </p:nvPr>
        </p:nvSpPr>
        <p:spPr/>
        <p:txBody>
          <a:bodyPr/>
          <a:lstStyle/>
          <a:p>
            <a:fld id="{036F7C42-D8F2-46C1-AAC2-6964F67D18DB}" type="slidenum">
              <a:rPr lang="en-GB" smtClean="0"/>
              <a:t>20</a:t>
            </a:fld>
            <a:endParaRPr lang="en-GB"/>
          </a:p>
        </p:txBody>
      </p:sp>
    </p:spTree>
    <p:extLst>
      <p:ext uri="{BB962C8B-B14F-4D97-AF65-F5344CB8AC3E}">
        <p14:creationId xmlns:p14="http://schemas.microsoft.com/office/powerpoint/2010/main" val="36994419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2932</TotalTime>
  <Words>643</Words>
  <Application>Microsoft Office PowerPoint</Application>
  <PresentationFormat>Widescreen</PresentationFormat>
  <Paragraphs>102</Paragraphs>
  <Slides>20</Slides>
  <Notes>1</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Myriad Pro</vt:lpstr>
      <vt:lpstr>YouTube Sans</vt:lpstr>
      <vt:lpstr>Arial</vt:lpstr>
      <vt:lpstr>Calibri</vt:lpstr>
      <vt:lpstr>Roboto</vt:lpstr>
      <vt:lpstr>20140311PresentationUWTSDTemplate</vt:lpstr>
      <vt:lpstr>Module Title:  Leadership and Management Theory and Practice</vt:lpstr>
      <vt:lpstr>Learning Objectives:</vt:lpstr>
      <vt:lpstr>PowerPoint Presentation</vt:lpstr>
      <vt:lpstr>What is leadership/management development?</vt:lpstr>
      <vt:lpstr>Challenges: </vt:lpstr>
      <vt:lpstr>PowerPoint Presentation</vt:lpstr>
      <vt:lpstr>Primary Leadership Skills</vt:lpstr>
      <vt:lpstr>PowerPoint Presentation</vt:lpstr>
      <vt:lpstr>Developing individual leaders</vt:lpstr>
      <vt:lpstr>What to Develop?</vt:lpstr>
      <vt:lpstr>Methods:</vt:lpstr>
      <vt:lpstr>PowerPoint Presentation</vt:lpstr>
      <vt:lpstr>Organisational Factors: </vt:lpstr>
      <vt:lpstr>Organisational Factors:</vt:lpstr>
      <vt:lpstr>The Future: “VUCA” Environment</vt:lpstr>
      <vt:lpstr>VUCA Environment</vt:lpstr>
      <vt:lpstr>PowerPoint Presentation</vt:lpstr>
      <vt:lpstr>PowerPoint Presentation</vt:lpstr>
      <vt:lpstr>PowerPoint Presentation</vt:lpstr>
      <vt:lpstr>Review: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 March</dc:creator>
  <cp:lastModifiedBy>Seyed Nasirpourosgoei</cp:lastModifiedBy>
  <cp:revision>18</cp:revision>
  <dcterms:created xsi:type="dcterms:W3CDTF">2022-02-22T13:47:38Z</dcterms:created>
  <dcterms:modified xsi:type="dcterms:W3CDTF">2024-09-21T08:12:33Z</dcterms:modified>
</cp:coreProperties>
</file>