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1"/>
  </p:notesMasterIdLst>
  <p:handoutMasterIdLst>
    <p:handoutMasterId r:id="rId22"/>
  </p:handoutMasterIdLst>
  <p:sldIdLst>
    <p:sldId id="256" r:id="rId5"/>
    <p:sldId id="471" r:id="rId6"/>
    <p:sldId id="492" r:id="rId7"/>
    <p:sldId id="493" r:id="rId8"/>
    <p:sldId id="485" r:id="rId9"/>
    <p:sldId id="486" r:id="rId10"/>
    <p:sldId id="487" r:id="rId11"/>
    <p:sldId id="489" r:id="rId12"/>
    <p:sldId id="491" r:id="rId13"/>
    <p:sldId id="488" r:id="rId14"/>
    <p:sldId id="490" r:id="rId15"/>
    <p:sldId id="461" r:id="rId16"/>
    <p:sldId id="462" r:id="rId17"/>
    <p:sldId id="463" r:id="rId18"/>
    <p:sldId id="464" r:id="rId19"/>
    <p:sldId id="478" r:id="rId20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9961" autoAdjust="0"/>
  </p:normalViewPr>
  <p:slideViewPr>
    <p:cSldViewPr>
      <p:cViewPr varScale="1">
        <p:scale>
          <a:sx n="54" d="100"/>
          <a:sy n="54" d="100"/>
        </p:scale>
        <p:origin x="1640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pPr/>
              <a:t>21/09/2018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5DF58F-8671-456E-AFAD-17BFC9F0FA41}" type="datetimeFigureOut">
              <a:rPr lang="en-GB" smtClean="0"/>
              <a:pPr/>
              <a:t>21/09/2018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83270C-3725-49C9-9AFB-E0CEEAD016A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09884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83270C-3725-49C9-9AFB-E0CEEAD016AD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51016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A71E7E3-E00B-4547-B57A-813DA2A67077}" type="slidenum">
              <a:rPr lang="en-GB"/>
              <a:pPr/>
              <a:t>14</a:t>
            </a:fld>
            <a:endParaRPr lang="en-GB"/>
          </a:p>
        </p:txBody>
      </p:sp>
      <p:sp>
        <p:nvSpPr>
          <p:cNvPr id="162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162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Questions asked by Ron Grimes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pPr/>
              <a:t>21/09/2018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21/09/2018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21/09/2018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21/09/2018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21/09/2018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21/09/2018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21/09/2018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21/09/2018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21/09/2018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21/09/2018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21/09/2018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21/09/2018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krJW2qMVv4M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ktqlixx5cW8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Anthropology of Religion</a:t>
            </a:r>
            <a:r>
              <a:rPr lang="en-GB" b="1" dirty="0"/>
              <a:t> </a:t>
            </a:r>
            <a:br>
              <a:rPr lang="en-GB" dirty="0"/>
            </a:br>
            <a:endParaRPr lang="en-GB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3600" dirty="0">
                <a:solidFill>
                  <a:schemeClr val="bg1"/>
                </a:solidFill>
              </a:rPr>
              <a:t>Prof Bettina E. Schmidt </a:t>
            </a:r>
          </a:p>
        </p:txBody>
      </p:sp>
    </p:spTree>
    <p:extLst>
      <p:ext uri="{BB962C8B-B14F-4D97-AF65-F5344CB8AC3E}">
        <p14:creationId xmlns:p14="http://schemas.microsoft.com/office/powerpoint/2010/main" val="340895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a ritual? </a:t>
            </a:r>
          </a:p>
        </p:txBody>
      </p:sp>
      <p:pic>
        <p:nvPicPr>
          <p:cNvPr id="4" name="Content Placeholder 3" descr="69647_412349745505921_765275421_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428860" y="2643182"/>
            <a:ext cx="4228457" cy="2367936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Term Ritual</a:t>
            </a:r>
            <a:endParaRPr lang="en-US"/>
          </a:p>
        </p:txBody>
      </p:sp>
      <p:sp>
        <p:nvSpPr>
          <p:cNvPr id="153603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Derives from Latin terms </a:t>
            </a:r>
            <a:r>
              <a:rPr lang="en-GB" i="1"/>
              <a:t>ritus</a:t>
            </a:r>
            <a:r>
              <a:rPr lang="en-GB"/>
              <a:t> and </a:t>
            </a:r>
            <a:r>
              <a:rPr lang="en-GB" i="1"/>
              <a:t>ritualis</a:t>
            </a:r>
          </a:p>
          <a:p>
            <a:r>
              <a:rPr lang="en-GB"/>
              <a:t>And refers to a prescribed order of a liturgy and/or of the book that describes this order</a:t>
            </a:r>
          </a:p>
          <a:p>
            <a:r>
              <a:rPr lang="en-GB"/>
              <a:t>In English interchangeable with ceremony and liturgy</a:t>
            </a:r>
            <a:r>
              <a:rPr lang="en-US"/>
              <a:t>  </a:t>
            </a:r>
            <a:r>
              <a:rPr lang="en-GB"/>
              <a:t> </a:t>
            </a:r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6675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Ritual is not a universal phenomenon but a specific way to organise the world</a:t>
            </a:r>
          </a:p>
          <a:p>
            <a:r>
              <a:rPr lang="en-GB"/>
              <a:t>By studying ritual theories one can learn as much about the scholars and their system as about the human beings whose behaviour was studied (Bowie 2006: 138).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29701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Christian rituals </a:t>
            </a:r>
          </a:p>
        </p:txBody>
      </p:sp>
      <p:pic>
        <p:nvPicPr>
          <p:cNvPr id="4" name="Content Placeholder 3" descr="Christian ritual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337915" y="2389654"/>
            <a:ext cx="2468170" cy="1549524"/>
          </a:xfrm>
        </p:spPr>
      </p:pic>
      <p:pic>
        <p:nvPicPr>
          <p:cNvPr id="5" name="Picture 4" descr="christian ritual 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3714" y="1668785"/>
            <a:ext cx="1924050" cy="1400175"/>
          </a:xfrm>
          <a:prstGeom prst="rect">
            <a:avLst/>
          </a:prstGeom>
        </p:spPr>
      </p:pic>
      <p:pic>
        <p:nvPicPr>
          <p:cNvPr id="6" name="Picture 5" descr="foot ritual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04248" y="1556792"/>
            <a:ext cx="1495425" cy="1476375"/>
          </a:xfrm>
          <a:prstGeom prst="rect">
            <a:avLst/>
          </a:prstGeom>
        </p:spPr>
      </p:pic>
      <p:pic>
        <p:nvPicPr>
          <p:cNvPr id="8" name="Picture 7" descr="ring wedding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12160" y="3717032"/>
            <a:ext cx="2491285" cy="1635249"/>
          </a:xfrm>
          <a:prstGeom prst="rect">
            <a:avLst/>
          </a:prstGeom>
        </p:spPr>
      </p:pic>
      <p:pic>
        <p:nvPicPr>
          <p:cNvPr id="9" name="Picture 8" descr="wedding ritual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547664" y="4293096"/>
            <a:ext cx="1990725" cy="136207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Asian rituals </a:t>
            </a:r>
          </a:p>
        </p:txBody>
      </p:sp>
      <p:pic>
        <p:nvPicPr>
          <p:cNvPr id="4" name="Content Placeholder 3" descr="hindu wedding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788024" y="4221088"/>
            <a:ext cx="1809750" cy="1419225"/>
          </a:xfrm>
        </p:spPr>
      </p:pic>
      <p:pic>
        <p:nvPicPr>
          <p:cNvPr id="5" name="Picture 4" descr="Aartis_Hindu ritua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56176" y="2204864"/>
            <a:ext cx="2438400" cy="1476375"/>
          </a:xfrm>
          <a:prstGeom prst="rect">
            <a:avLst/>
          </a:prstGeom>
        </p:spPr>
      </p:pic>
      <p:pic>
        <p:nvPicPr>
          <p:cNvPr id="6" name="Picture 5" descr="Indian wedding ritual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9552" y="1052736"/>
            <a:ext cx="1509326" cy="1944216"/>
          </a:xfrm>
          <a:prstGeom prst="rect">
            <a:avLst/>
          </a:prstGeom>
        </p:spPr>
      </p:pic>
      <p:pic>
        <p:nvPicPr>
          <p:cNvPr id="7" name="Picture 6" descr="puja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259632" y="3429000"/>
            <a:ext cx="2276475" cy="1457325"/>
          </a:xfrm>
          <a:prstGeom prst="rect">
            <a:avLst/>
          </a:prstGeom>
        </p:spPr>
      </p:pic>
      <p:pic>
        <p:nvPicPr>
          <p:cNvPr id="9" name="Picture 8" descr="wedding ritual hindu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851920" y="1916832"/>
            <a:ext cx="1114425" cy="14478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Pagan rituals in America and Europe </a:t>
            </a:r>
          </a:p>
        </p:txBody>
      </p:sp>
      <p:pic>
        <p:nvPicPr>
          <p:cNvPr id="6" name="Content Placeholder 5" descr="pachamam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300192" y="3789040"/>
            <a:ext cx="1628775" cy="1314450"/>
          </a:xfrm>
        </p:spPr>
      </p:pic>
      <p:pic>
        <p:nvPicPr>
          <p:cNvPr id="7" name="Picture 6" descr="pachamama ritua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80112" y="1844824"/>
            <a:ext cx="2066925" cy="1476375"/>
          </a:xfrm>
          <a:prstGeom prst="rect">
            <a:avLst/>
          </a:prstGeom>
        </p:spPr>
      </p:pic>
      <p:pic>
        <p:nvPicPr>
          <p:cNvPr id="8" name="Picture 7" descr="pagan wedding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19672" y="1628800"/>
            <a:ext cx="1905000" cy="1362075"/>
          </a:xfrm>
          <a:prstGeom prst="rect">
            <a:avLst/>
          </a:prstGeom>
        </p:spPr>
      </p:pic>
      <p:pic>
        <p:nvPicPr>
          <p:cNvPr id="9" name="Picture 8" descr="stonehenge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381375" y="2714625"/>
            <a:ext cx="2381250" cy="1428750"/>
          </a:xfrm>
          <a:prstGeom prst="rect">
            <a:avLst/>
          </a:prstGeom>
        </p:spPr>
      </p:pic>
      <p:pic>
        <p:nvPicPr>
          <p:cNvPr id="10" name="Picture 9" descr="thessaloniki ritual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547664" y="3573016"/>
            <a:ext cx="1838325" cy="139065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Rituals in Africa </a:t>
            </a:r>
          </a:p>
        </p:txBody>
      </p:sp>
      <p:pic>
        <p:nvPicPr>
          <p:cNvPr id="4" name="Content Placeholder 3" descr="ritual in afric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63888" y="3645024"/>
            <a:ext cx="2085975" cy="1409700"/>
          </a:xfrm>
        </p:spPr>
      </p:pic>
      <p:pic>
        <p:nvPicPr>
          <p:cNvPr id="6" name="Picture 5" descr="Tatuaje ritua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1800" y="1772816"/>
            <a:ext cx="1647825" cy="1419225"/>
          </a:xfrm>
          <a:prstGeom prst="rect">
            <a:avLst/>
          </a:prstGeom>
        </p:spPr>
      </p:pic>
      <p:pic>
        <p:nvPicPr>
          <p:cNvPr id="7" name="Picture 6" descr="Xhosa initiatio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7544" y="3212976"/>
            <a:ext cx="2247900" cy="1428750"/>
          </a:xfrm>
          <a:prstGeom prst="rect">
            <a:avLst/>
          </a:prstGeom>
        </p:spPr>
      </p:pic>
      <p:pic>
        <p:nvPicPr>
          <p:cNvPr id="8" name="Picture 7" descr="vudu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84168" y="1772816"/>
            <a:ext cx="1828800" cy="1352550"/>
          </a:xfrm>
          <a:prstGeom prst="rect">
            <a:avLst/>
          </a:prstGeom>
        </p:spPr>
      </p:pic>
      <p:pic>
        <p:nvPicPr>
          <p:cNvPr id="9" name="Picture 8" descr="Voodoo ritual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228184" y="3717032"/>
            <a:ext cx="2009775" cy="140017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Gender divide in one ritual?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 descr="muslim weddin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3648" y="2492896"/>
            <a:ext cx="1924050" cy="1419225"/>
          </a:xfrm>
          <a:prstGeom prst="rect">
            <a:avLst/>
          </a:prstGeom>
        </p:spPr>
      </p:pic>
      <p:pic>
        <p:nvPicPr>
          <p:cNvPr id="5" name="Content Placeholder 3" descr="Kashmiri weddin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6012160" y="2492896"/>
            <a:ext cx="1762125" cy="136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584" y="620688"/>
            <a:ext cx="7772400" cy="1143000"/>
          </a:xfrm>
        </p:spPr>
        <p:txBody>
          <a:bodyPr/>
          <a:lstStyle/>
          <a:p>
            <a:r>
              <a:rPr lang="en-GB" dirty="0"/>
              <a:t>Secular rituals?</a:t>
            </a:r>
          </a:p>
        </p:txBody>
      </p:sp>
      <p:pic>
        <p:nvPicPr>
          <p:cNvPr id="6" name="Picture 5" descr="shint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08104" y="2204864"/>
            <a:ext cx="1771650" cy="1371600"/>
          </a:xfrm>
          <a:prstGeom prst="rect">
            <a:avLst/>
          </a:prstGeom>
        </p:spPr>
      </p:pic>
      <p:pic>
        <p:nvPicPr>
          <p:cNvPr id="7" name="Picture 6" descr="archer ritual in toky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3212976"/>
            <a:ext cx="2190750" cy="1476375"/>
          </a:xfrm>
          <a:prstGeom prst="rect">
            <a:avLst/>
          </a:prstGeom>
        </p:spPr>
      </p:pic>
      <p:pic>
        <p:nvPicPr>
          <p:cNvPr id="8" name="Picture 7" descr="dance ritual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88224" y="3933056"/>
            <a:ext cx="1771650" cy="1362075"/>
          </a:xfrm>
          <a:prstGeom prst="rect">
            <a:avLst/>
          </a:prstGeom>
        </p:spPr>
      </p:pic>
      <p:pic>
        <p:nvPicPr>
          <p:cNvPr id="9" name="Picture 8" descr="dance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211960" y="3789040"/>
            <a:ext cx="1847850" cy="1314450"/>
          </a:xfrm>
          <a:prstGeom prst="rect">
            <a:avLst/>
          </a:prstGeom>
        </p:spPr>
      </p:pic>
      <p:pic>
        <p:nvPicPr>
          <p:cNvPr id="10" name="Picture 9" descr="sumo ritual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059832" y="2564904"/>
            <a:ext cx="1009650" cy="1371600"/>
          </a:xfrm>
          <a:prstGeom prst="rect">
            <a:avLst/>
          </a:prstGeom>
        </p:spPr>
      </p:pic>
      <p:sp>
        <p:nvSpPr>
          <p:cNvPr id="11" name="Content Placeholder 10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Ritual without movement? </a:t>
            </a:r>
          </a:p>
        </p:txBody>
      </p:sp>
      <p:pic>
        <p:nvPicPr>
          <p:cNvPr id="4" name="Content Placeholder 3" descr="praying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043362" y="3300412"/>
            <a:ext cx="1057275" cy="1476375"/>
          </a:xfrm>
        </p:spPr>
      </p:pic>
      <p:pic>
        <p:nvPicPr>
          <p:cNvPr id="5" name="Picture 4" descr="praye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24128" y="1844824"/>
            <a:ext cx="1924050" cy="1333500"/>
          </a:xfrm>
          <a:prstGeom prst="rect">
            <a:avLst/>
          </a:prstGeom>
        </p:spPr>
      </p:pic>
      <p:pic>
        <p:nvPicPr>
          <p:cNvPr id="6" name="Picture 5" descr="praying Muslim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15616" y="1988840"/>
            <a:ext cx="2124075" cy="139065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Example: Jazz Funeral in New Orleans </a:t>
            </a:r>
          </a:p>
        </p:txBody>
      </p:sp>
      <p:sp>
        <p:nvSpPr>
          <p:cNvPr id="153603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Funeral Processions are an important ritual</a:t>
            </a:r>
          </a:p>
          <a:p>
            <a:r>
              <a:rPr lang="en-US" dirty="0"/>
              <a:t>They symbolize the transfer from the world of the living to the world of the dead</a:t>
            </a:r>
          </a:p>
          <a:p>
            <a:r>
              <a:rPr lang="en-US" dirty="0"/>
              <a:t>But how can we study them? 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YouTube clip </a:t>
            </a:r>
          </a:p>
        </p:txBody>
      </p:sp>
      <p:sp>
        <p:nvSpPr>
          <p:cNvPr id="159747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>
                <a:hlinkClick r:id="rId2"/>
              </a:rPr>
              <a:t>New Orleans Jazz Funeral for tuba player Kerwin James</a:t>
            </a:r>
            <a:endParaRPr lang="en-GB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Questions? </a:t>
            </a:r>
          </a:p>
        </p:txBody>
      </p:sp>
      <p:sp>
        <p:nvSpPr>
          <p:cNvPr id="16077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685800" y="1714488"/>
            <a:ext cx="7772400" cy="4381512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GB" sz="2800" dirty="0"/>
              <a:t>What do we see (as outsiders)? </a:t>
            </a:r>
          </a:p>
          <a:p>
            <a:pPr>
              <a:lnSpc>
                <a:spcPct val="90000"/>
              </a:lnSpc>
            </a:pPr>
            <a:r>
              <a:rPr lang="en-GB" sz="2800" dirty="0"/>
              <a:t>What do insiders see? </a:t>
            </a:r>
          </a:p>
          <a:p>
            <a:pPr>
              <a:lnSpc>
                <a:spcPct val="90000"/>
              </a:lnSpc>
            </a:pPr>
            <a:r>
              <a:rPr lang="en-GB" sz="2800" dirty="0"/>
              <a:t>Who counts as an insider and who is an outsider?</a:t>
            </a:r>
          </a:p>
          <a:p>
            <a:pPr>
              <a:lnSpc>
                <a:spcPct val="90000"/>
              </a:lnSpc>
            </a:pPr>
            <a:r>
              <a:rPr lang="en-GB" sz="2800" dirty="0"/>
              <a:t>What do different groups (e.g., African Americans / non-African Americans; those bereaved / those non bereaved; Americans / non-Americans; musicians / non-musicians) see in this video? </a:t>
            </a:r>
          </a:p>
          <a:p>
            <a:pPr>
              <a:lnSpc>
                <a:spcPct val="90000"/>
              </a:lnSpc>
            </a:pPr>
            <a:endParaRPr lang="en-GB" sz="2800" dirty="0"/>
          </a:p>
          <a:p>
            <a:pPr>
              <a:lnSpc>
                <a:spcPct val="90000"/>
              </a:lnSpc>
            </a:pPr>
            <a:endParaRPr lang="en-GB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Another YouTube clip </a:t>
            </a:r>
          </a:p>
        </p:txBody>
      </p:sp>
      <p:sp>
        <p:nvSpPr>
          <p:cNvPr id="154627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Jazz Funeral </a:t>
            </a:r>
            <a:endParaRPr lang="en-GB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Ritual </a:t>
            </a:r>
            <a:endParaRPr lang="en-US"/>
          </a:p>
        </p:txBody>
      </p:sp>
      <p:sp>
        <p:nvSpPr>
          <p:cNvPr id="157699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685800" y="1500174"/>
            <a:ext cx="7772400" cy="4595826"/>
          </a:xfrm>
        </p:spPr>
        <p:txBody>
          <a:bodyPr/>
          <a:lstStyle/>
          <a:p>
            <a:pPr lvl="1"/>
            <a:r>
              <a:rPr lang="en-US" sz="2400" dirty="0"/>
              <a:t>‘a performance, planned or improvised, that effects a transition from everyday life to an alternative context within which the everyday is transformed’ (Alexander 1997: 139, quoted in Bowie 2006: 140) </a:t>
            </a:r>
          </a:p>
          <a:p>
            <a:r>
              <a:rPr lang="en-US" sz="2800" dirty="0"/>
              <a:t>=&gt; Rituals contain two basic elements: </a:t>
            </a:r>
            <a:r>
              <a:rPr lang="en-US" sz="2800" u="sng" dirty="0"/>
              <a:t>performance</a:t>
            </a:r>
            <a:r>
              <a:rPr lang="en-US" sz="2800" dirty="0"/>
              <a:t> and </a:t>
            </a:r>
            <a:r>
              <a:rPr lang="en-US" sz="2800" u="sng" dirty="0" err="1"/>
              <a:t>transformance</a:t>
            </a:r>
            <a:endParaRPr lang="en-US" sz="2800" u="sng" dirty="0"/>
          </a:p>
          <a:p>
            <a:r>
              <a:rPr lang="en-US" sz="2800" dirty="0"/>
              <a:t>Ritual is not a universal category</a:t>
            </a:r>
          </a:p>
          <a:p>
            <a:r>
              <a:rPr lang="en-US" sz="2800" dirty="0"/>
              <a:t>Function and meaning of a ritual is not self-defined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765FB2FDA7984FA87112E26C884F14" ma:contentTypeVersion="2" ma:contentTypeDescription="Create a new document." ma:contentTypeScope="" ma:versionID="fe9b9c35940b012e39dd19801f39f532">
  <xsd:schema xmlns:xsd="http://www.w3.org/2001/XMLSchema" xmlns:xs="http://www.w3.org/2001/XMLSchema" xmlns:p="http://schemas.microsoft.com/office/2006/metadata/properties" xmlns:ns2="303dbf9b-b85b-46a0-94f1-894078c07ecd" targetNamespace="http://schemas.microsoft.com/office/2006/metadata/properties" ma:root="true" ma:fieldsID="2a4b2c55753dda35bc03796856e2c125" ns2:_=""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5FC5585-51CA-4C4C-9028-AEC8FAD67B8B}">
  <ds:schemaRefs>
    <ds:schemaRef ds:uri="http://schemas.microsoft.com/office/2006/metadata/properties"/>
    <ds:schemaRef ds:uri="303dbf9b-b85b-46a0-94f1-894078c07ecd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140938E5-14B8-4DF4-90D3-BAB8848609C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20140311PresentationUWTSDTemplate</Template>
  <TotalTime>564</TotalTime>
  <Words>303</Words>
  <Application>Microsoft Office PowerPoint</Application>
  <PresentationFormat>On-screen Show (4:3)</PresentationFormat>
  <Paragraphs>37</Paragraphs>
  <Slides>16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Myriad Pro</vt:lpstr>
      <vt:lpstr>20140311PresentationUWTSDTemplate</vt:lpstr>
      <vt:lpstr>Anthropology of Religion  </vt:lpstr>
      <vt:lpstr>What is a ritual? </vt:lpstr>
      <vt:lpstr>Term Ritual</vt:lpstr>
      <vt:lpstr>PowerPoint Presentation</vt:lpstr>
      <vt:lpstr>Christian rituals </vt:lpstr>
      <vt:lpstr>Asian rituals </vt:lpstr>
      <vt:lpstr>Pagan rituals in America and Europe </vt:lpstr>
      <vt:lpstr>Rituals in Africa </vt:lpstr>
      <vt:lpstr>Gender divide in one ritual? </vt:lpstr>
      <vt:lpstr>Secular rituals?</vt:lpstr>
      <vt:lpstr>Ritual without movement? </vt:lpstr>
      <vt:lpstr>Example: Jazz Funeral in New Orleans </vt:lpstr>
      <vt:lpstr>YouTube clip </vt:lpstr>
      <vt:lpstr>Questions? </vt:lpstr>
      <vt:lpstr>Another YouTube clip </vt:lpstr>
      <vt:lpstr>Ritual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Bettina Schmidt</cp:lastModifiedBy>
  <cp:revision>82</cp:revision>
  <cp:lastPrinted>2017-03-06T16:11:16Z</cp:lastPrinted>
  <dcterms:created xsi:type="dcterms:W3CDTF">2015-04-14T15:21:28Z</dcterms:created>
  <dcterms:modified xsi:type="dcterms:W3CDTF">2018-09-21T14:01:38Z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0x010100E9765FB2FDA7984FA87112E26C884F14</vt:lpwstr>
  </property>
</Properties>
</file>