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y="8229600" cx="14630400"/>
  <p:notesSz cx="8229600" cy="14630400"/>
  <p:embeddedFontLst>
    <p:embeddedFont>
      <p:font typeface="Outfit ExtraBold"/>
      <p:bold r:id="rId22"/>
    </p:embeddedFont>
    <p:embeddedFont>
      <p:font typeface="Arimo"/>
      <p:regular r:id="rId23"/>
      <p:bold r:id="rId24"/>
      <p:italic r:id="rId25"/>
      <p:boldItalic r:id="rId26"/>
    </p:embeddedFont>
    <p:embeddedFont>
      <p:font typeface="Geist"/>
      <p:regular r:id="rId27"/>
      <p:bold r:id="rId2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22" Type="http://schemas.openxmlformats.org/officeDocument/2006/relationships/font" Target="fonts/OutfitExtraBold-bold.fntdata"/><Relationship Id="rId21" Type="http://schemas.openxmlformats.org/officeDocument/2006/relationships/slide" Target="slides/slide17.xml"/><Relationship Id="rId24" Type="http://schemas.openxmlformats.org/officeDocument/2006/relationships/font" Target="fonts/Arimo-bold.fntdata"/><Relationship Id="rId23" Type="http://schemas.openxmlformats.org/officeDocument/2006/relationships/font" Target="fonts/Arimo-regular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font" Target="fonts/Arimo-boldItalic.fntdata"/><Relationship Id="rId25" Type="http://schemas.openxmlformats.org/officeDocument/2006/relationships/font" Target="fonts/Arimo-italic.fntdata"/><Relationship Id="rId28" Type="http://schemas.openxmlformats.org/officeDocument/2006/relationships/font" Target="fonts/Geist-bold.fntdata"/><Relationship Id="rId27" Type="http://schemas.openxmlformats.org/officeDocument/2006/relationships/font" Target="fonts/Geist-regular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3" name="Google Shape;53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54" name="Google Shape;54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2" name="Google Shape;62;p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63" name="Google Shape;63;p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2" name="Google Shape;72;p3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73" name="Google Shape;73;p3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1" name="Google Shape;81;p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82" name="Google Shape;82;p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3" name="Google Shape;93;p5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94" name="Google Shape;94;p5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3" name="Google Shape;103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04" name="Google Shape;104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0" name="Google Shape;130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31" name="Google Shape;131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8" name="Google Shape;138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39" name="Google Shape;139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9" name="Google Shape;149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50" name="Google Shape;150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8" name="Google Shape;158;p1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59" name="Google Shape;159;p1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7" name="Google Shape;167;p1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68" name="Google Shape;168;p1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6" name="Google Shape;176;p1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77" name="Google Shape;177;p1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5" name="Google Shape;185;p13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86" name="Google Shape;186;p13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4" name="Google Shape;194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95" name="Google Shape;195;p1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3dabbf89cb8_1_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3dabbf89cb8_1_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6" name="Google Shape;206;g3dabbf89cb8_1_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9" name="Google Shape;229;p15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30" name="Google Shape;230;p15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8" name="Google Shape;238;p1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39" name="Google Shape;239;p1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hyperlink" Target="https://gamma.app/?utm_source=made-with-gamma" TargetMode="External"/><Relationship Id="rId4" Type="http://schemas.openxmlformats.org/officeDocument/2006/relationships/image" Target="../media/image1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 master">
  <p:cSld name="Slide 1 master">
    <p:bg>
      <p:bgPr>
        <a:solidFill>
          <a:srgbClr val="000000"/>
        </a:solidFill>
      </p:bgPr>
    </p:bg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1" name="Google Shape;11;p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12;p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13" name="Google Shape;13;p2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 master">
  <p:cSld name="Slide 3 master">
    <p:bg>
      <p:bgPr>
        <a:solidFill>
          <a:srgbClr val="000000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5" name="Google Shape;15;p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6;p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17" name="Google Shape;17;p3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 master">
  <p:cSld name="Slide 4 master">
    <p:bg>
      <p:bgPr>
        <a:solidFill>
          <a:srgbClr val="000000"/>
        </a:solidFill>
      </p:bgPr>
    </p:bg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9" name="Google Shape;19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Google Shape;20;p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21" name="Google Shape;21;p4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 master">
  <p:cSld name="Slide 5 master">
    <p:bg>
      <p:bgPr>
        <a:solidFill>
          <a:srgbClr val="000000"/>
        </a:solidFill>
      </p:bgPr>
    </p:bg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3" name="Google Shape;23;p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Google Shape;24;p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25" name="Google Shape;25;p5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 master">
  <p:cSld name="Slide 8 master">
    <p:bg>
      <p:bgPr>
        <a:solidFill>
          <a:srgbClr val="000000"/>
        </a:solidFill>
      </p:bgPr>
    </p:bg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7" name="Google Shape;27;p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Google Shape;28;p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29" name="Google Shape;29;p6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 master">
  <p:cSld name="Slide 7 master">
    <p:bg>
      <p:bgPr>
        <a:solidFill>
          <a:srgbClr val="000000"/>
        </a:solidFill>
      </p:bgPr>
    </p:bg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1" name="Google Shape;31;p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33" name="Google Shape;33;p7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 master">
  <p:cSld name="Slide 9 master">
    <p:bg>
      <p:bgPr>
        <a:solidFill>
          <a:srgbClr val="000000"/>
        </a:solidFill>
      </p:bgPr>
    </p:bg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5" name="Google Shape;35;p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37" name="Google Shape;37;p8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 master">
  <p:cSld name="Slide 2 master">
    <p:bg>
      <p:bgPr>
        <a:solidFill>
          <a:srgbClr val="000000"/>
        </a:solidFill>
      </p:bgPr>
    </p:bg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9" name="Google Shape;39;p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Google Shape;40;p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41" name="Google Shape;41;p9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 master">
  <p:cSld name="Slide 6 master">
    <p:bg>
      <p:bgPr>
        <a:solidFill>
          <a:srgbClr val="000000"/>
        </a:solidFill>
      </p:bgPr>
    </p:bg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43" name="Google Shape;43;p1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1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45" name="Google Shape;45;p10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 master">
  <p:cSld name="Slide 10 master">
    <p:bg>
      <p:bgPr>
        <a:solidFill>
          <a:srgbClr val="000000"/>
        </a:solidFill>
      </p:bgPr>
    </p:bg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47" name="Google Shape;47;p1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8" name="Google Shape;48;p1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preencoded.png" id="49" name="Google Shape;49;p11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lt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9.png"/><Relationship Id="rId4" Type="http://schemas.openxmlformats.org/officeDocument/2006/relationships/image" Target="../media/image11.png"/><Relationship Id="rId5" Type="http://schemas.openxmlformats.org/officeDocument/2006/relationships/image" Target="../media/image2.png"/><Relationship Id="rId6" Type="http://schemas.openxmlformats.org/officeDocument/2006/relationships/image" Target="../media/image1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6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2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/>
          <p:nvPr/>
        </p:nvSpPr>
        <p:spPr>
          <a:xfrm>
            <a:off x="6280190" y="2831902"/>
            <a:ext cx="7556421" cy="141755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b="1" i="0" lang="en-US" sz="44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Digital Forensic Investigation</a:t>
            </a:r>
            <a:endParaRPr b="0" i="0" sz="44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Google Shape;57;p13"/>
          <p:cNvSpPr/>
          <p:nvPr/>
        </p:nvSpPr>
        <p:spPr>
          <a:xfrm>
            <a:off x="6280190" y="5034677"/>
            <a:ext cx="7556421" cy="3629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rPr b="0" i="0" lang="en-US" sz="1750" u="none" cap="none" strike="noStrik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Training Module: Digital Forensics Analysis — Prepared by: Vinay Donda</a:t>
            </a:r>
            <a:endParaRPr b="0" i="0" sz="17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" name="Google Shape;58;p13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A close up of a sign&#10;&#10;AI-generated content may be incorrect." id="59" name="Google Shape;59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62800" y="2625735"/>
            <a:ext cx="5088975" cy="2771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/>
          <p:nvPr/>
        </p:nvSpPr>
        <p:spPr>
          <a:xfrm>
            <a:off x="1613848" y="404975"/>
            <a:ext cx="12818400" cy="70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b="1" i="0" lang="en-US" sz="28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Personal Device Acquisition — Samsung Galaxy A15 5G(Cellebrite UFED)</a:t>
            </a:r>
            <a:endParaRPr b="0" i="0" sz="28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" name="Google Shape;66;p14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7" name="Google Shape;67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29850" y="3682151"/>
            <a:ext cx="6114048" cy="3439149"/>
          </a:xfrm>
          <a:prstGeom prst="rect">
            <a:avLst/>
          </a:prstGeom>
          <a:noFill/>
          <a:ln>
            <a:noFill/>
          </a:ln>
        </p:spPr>
      </p:pic>
      <p:sp>
        <p:nvSpPr>
          <p:cNvPr id="68" name="Google Shape;68;p14"/>
          <p:cNvSpPr/>
          <p:nvPr/>
        </p:nvSpPr>
        <p:spPr>
          <a:xfrm>
            <a:off x="1498392" y="1573046"/>
            <a:ext cx="8284200" cy="36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Forensic Acquisition Setup</a:t>
            </a:r>
            <a:endParaRPr b="1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●"/>
            </a:pPr>
            <a:r>
              <a:rPr b="0" i="0" lang="en-US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Case profile created with essential investigation details</a:t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●"/>
            </a:pPr>
            <a:r>
              <a:rPr b="0" i="0" lang="en-US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Device successfully recognised by the forensic tool</a:t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●"/>
            </a:pPr>
            <a:r>
              <a:rPr b="0" i="0" lang="en-US" sz="2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Data categories configured prior to extraction</a:t>
            </a:r>
            <a:endParaRPr b="0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62857"/>
              </a:lnSpc>
              <a:spcBef>
                <a:spcPts val="120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t/>
            </a:r>
            <a:endParaRPr b="0" i="0" sz="220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pic>
        <p:nvPicPr>
          <p:cNvPr id="69" name="Google Shape;69;p1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839000" y="3682150"/>
            <a:ext cx="6114048" cy="34391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5"/>
          <p:cNvSpPr/>
          <p:nvPr/>
        </p:nvSpPr>
        <p:spPr>
          <a:xfrm>
            <a:off x="1495323" y="912975"/>
            <a:ext cx="12818400" cy="70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b="1" i="0" lang="en-US" sz="28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Personal Device Acquisition — Samsung Galaxy A15 5G(Cellebrite UFED)</a:t>
            </a:r>
            <a:endParaRPr b="0" i="0" sz="28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6" name="Google Shape;76;p15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" name="Google Shape;77;p15"/>
          <p:cNvSpPr/>
          <p:nvPr/>
        </p:nvSpPr>
        <p:spPr>
          <a:xfrm>
            <a:off x="1613850" y="2199600"/>
            <a:ext cx="5956500" cy="4887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68300" lvl="0" marL="45720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●"/>
            </a:pPr>
            <a:r>
              <a:rPr b="1" i="0" lang="en-US" sz="2650" u="none" cap="none" strike="noStrike">
                <a:solidFill>
                  <a:schemeClr val="dk1"/>
                </a:solidFill>
                <a:latin typeface="Geist"/>
                <a:ea typeface="Geist"/>
                <a:cs typeface="Geist"/>
                <a:sym typeface="Geist"/>
              </a:rPr>
              <a:t>Extraction Results and Hash Generation</a:t>
            </a:r>
            <a:endParaRPr b="1" i="0" sz="2650" u="none" cap="none" strike="noStrike">
              <a:solidFill>
                <a:schemeClr val="dk1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52425" lvl="0" marL="45720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50"/>
              <a:buFont typeface="Geist"/>
              <a:buChar char="●"/>
            </a:pPr>
            <a:r>
              <a:rPr b="0" i="0" lang="en-US" sz="1950" u="none" cap="none" strike="noStrike">
                <a:solidFill>
                  <a:schemeClr val="dk1"/>
                </a:solidFill>
                <a:latin typeface="Geist"/>
                <a:ea typeface="Geist"/>
                <a:cs typeface="Geist"/>
                <a:sym typeface="Geist"/>
              </a:rPr>
              <a:t>Successful extraction of device data</a:t>
            </a:r>
            <a:endParaRPr b="0" i="0" sz="1950" u="none" cap="none" strike="noStrike">
              <a:solidFill>
                <a:schemeClr val="dk1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52425" lvl="0" marL="45720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50"/>
              <a:buFont typeface="Geist"/>
              <a:buChar char="●"/>
            </a:pPr>
            <a:r>
              <a:rPr b="0" i="0" lang="en-US" sz="1950" u="none" cap="none" strike="noStrike">
                <a:solidFill>
                  <a:schemeClr val="dk1"/>
                </a:solidFill>
                <a:latin typeface="Geist"/>
                <a:ea typeface="Geist"/>
                <a:cs typeface="Geist"/>
                <a:sym typeface="Geist"/>
              </a:rPr>
              <a:t>Large volume of artefacts recovered (contacts, messages, media, files)</a:t>
            </a:r>
            <a:endParaRPr b="0" i="0" sz="1950" u="none" cap="none" strike="noStrike">
              <a:solidFill>
                <a:schemeClr val="dk1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52425" lvl="0" marL="45720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50"/>
              <a:buFont typeface="Geist"/>
              <a:buChar char="●"/>
            </a:pPr>
            <a:r>
              <a:rPr b="0" i="0" lang="en-US" sz="1950" u="none" cap="none" strike="noStrike">
                <a:solidFill>
                  <a:schemeClr val="dk1"/>
                </a:solidFill>
                <a:latin typeface="Geist"/>
                <a:ea typeface="Geist"/>
                <a:cs typeface="Geist"/>
                <a:sym typeface="Geist"/>
              </a:rPr>
              <a:t>Hash value generated to ensure data integrity</a:t>
            </a:r>
            <a:endParaRPr b="0" i="0" sz="1950" u="none" cap="none" strike="noStrike">
              <a:solidFill>
                <a:schemeClr val="dk1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50"/>
              <a:buFont typeface="Arial"/>
              <a:buNone/>
            </a:pPr>
            <a:r>
              <a:t/>
            </a:r>
            <a:endParaRPr b="0" i="0" sz="1950" u="none" cap="none" strike="noStrike">
              <a:solidFill>
                <a:schemeClr val="dk1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62857"/>
              </a:lnSpc>
              <a:spcBef>
                <a:spcPts val="120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None/>
            </a:pPr>
            <a:r>
              <a:t/>
            </a:r>
            <a:endParaRPr b="0" i="0" sz="2200" u="none" cap="none" strike="noStrike">
              <a:solidFill>
                <a:schemeClr val="dk1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pic>
        <p:nvPicPr>
          <p:cNvPr id="78" name="Google Shape;78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113025" y="2395225"/>
            <a:ext cx="5956598" cy="33505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6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" name="Google Shape;85;p16"/>
          <p:cNvSpPr/>
          <p:nvPr/>
        </p:nvSpPr>
        <p:spPr>
          <a:xfrm>
            <a:off x="4524157" y="333803"/>
            <a:ext cx="55821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b="1" i="0" lang="en-US" sz="4350" u="none" cap="none" strike="noStrike">
                <a:solidFill>
                  <a:schemeClr val="dk1"/>
                </a:solidFill>
                <a:latin typeface="Geist"/>
                <a:ea typeface="Geist"/>
                <a:cs typeface="Geist"/>
                <a:sym typeface="Geist"/>
              </a:rPr>
              <a:t>Case Overview</a:t>
            </a:r>
            <a:endParaRPr b="0" i="0" sz="43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" name="Google Shape;86;p16"/>
          <p:cNvSpPr/>
          <p:nvPr/>
        </p:nvSpPr>
        <p:spPr>
          <a:xfrm>
            <a:off x="781400" y="1194375"/>
            <a:ext cx="12780300" cy="6469200"/>
          </a:xfrm>
          <a:prstGeom prst="roundRect">
            <a:avLst>
              <a:gd fmla="val 3422" name="adj"/>
            </a:avLst>
          </a:prstGeom>
          <a:solidFill>
            <a:srgbClr val="101620"/>
          </a:solidFill>
          <a:ln cap="flat" cmpd="sng" w="22850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16"/>
          <p:cNvSpPr/>
          <p:nvPr/>
        </p:nvSpPr>
        <p:spPr>
          <a:xfrm>
            <a:off x="1027550" y="1398825"/>
            <a:ext cx="5184900" cy="5265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Device 1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Huawei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Emma 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860962043462662 </a:t>
            </a:r>
            <a:b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</a:b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Device 2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Samsung Galaxy A13 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Joe 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357898921470825 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0" marR="0" rtl="0" algn="l">
              <a:lnSpc>
                <a:spcPct val="128571"/>
              </a:lnSpc>
              <a:spcBef>
                <a:spcPts val="120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t/>
            </a:r>
            <a:endParaRPr b="0" i="0" sz="1700" u="none" cap="none" strike="noStrike">
              <a:solidFill>
                <a:srgbClr val="FFFFFF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88" name="Google Shape;88;p16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" name="Google Shape;89;p16"/>
          <p:cNvSpPr/>
          <p:nvPr/>
        </p:nvSpPr>
        <p:spPr>
          <a:xfrm>
            <a:off x="6937275" y="1398813"/>
            <a:ext cx="5184900" cy="5265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 Device 3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Nokia C2 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Norman 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353766763818217 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t/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 Device 4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Model: Ulefone Note 14 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User: Unknown 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Arial"/>
              <a:buChar char="●"/>
            </a:pPr>
            <a:r>
              <a:rPr b="1" i="0" lang="en-US" sz="1900" u="none" cap="none" strike="noStrike">
                <a:solidFill>
                  <a:srgbClr val="EBEDF0"/>
                </a:solidFill>
                <a:latin typeface="Geist"/>
                <a:ea typeface="Geist"/>
                <a:cs typeface="Geist"/>
                <a:sym typeface="Geist"/>
              </a:rPr>
              <a:t>IMEI: 355617730545771</a:t>
            </a:r>
            <a:endParaRPr b="1" i="0" sz="1900" u="none" cap="none" strike="noStrike">
              <a:solidFill>
                <a:srgbClr val="EBEDF0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0" marR="0" rtl="0" algn="l">
              <a:lnSpc>
                <a:spcPct val="128571"/>
              </a:lnSpc>
              <a:spcBef>
                <a:spcPts val="1200"/>
              </a:spcBef>
              <a:spcAft>
                <a:spcPts val="0"/>
              </a:spcAft>
              <a:buClr>
                <a:srgbClr val="EBEDF0"/>
              </a:buClr>
              <a:buSzPts val="1750"/>
              <a:buFont typeface="Geist"/>
              <a:buNone/>
            </a:pPr>
            <a:r>
              <a:t/>
            </a:r>
            <a:endParaRPr b="0" i="0" sz="1700" u="none" cap="none" strike="noStrike">
              <a:solidFill>
                <a:srgbClr val="FFFFFF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90" name="Google Shape;90;p16"/>
          <p:cNvSpPr/>
          <p:nvPr/>
        </p:nvSpPr>
        <p:spPr>
          <a:xfrm>
            <a:off x="1027550" y="5512350"/>
            <a:ext cx="11738100" cy="1947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i="0" lang="en-US" sz="2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Case Summary</a:t>
            </a:r>
            <a:endParaRPr b="1" i="0" sz="20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●"/>
            </a:pPr>
            <a:r>
              <a:rPr b="1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Organisation:</a:t>
            </a: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Quantum Tech</a:t>
            </a:r>
            <a:endParaRPr b="0" i="0" sz="18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●"/>
            </a:pPr>
            <a:r>
              <a:rPr b="1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Incident:</a:t>
            </a: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Unauthorised access to AI patent (QT-AI-2025)</a:t>
            </a:r>
            <a:endParaRPr b="0" i="0" sz="18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●"/>
            </a:pPr>
            <a:r>
              <a:rPr b="1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Detected On:</a:t>
            </a: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21 August 2024</a:t>
            </a:r>
            <a:endParaRPr b="0" i="0" sz="18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●"/>
            </a:pPr>
            <a:r>
              <a:rPr b="1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Type:</a:t>
            </a: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Suspected insider-led data leak</a:t>
            </a:r>
            <a:endParaRPr b="1" i="0" sz="2800" u="none" cap="none" strike="noStrike">
              <a:solidFill>
                <a:srgbClr val="FFFFFF"/>
              </a:solidFill>
              <a:latin typeface="Geist"/>
              <a:ea typeface="Geist"/>
              <a:cs typeface="Geist"/>
              <a:sym typeface="Geis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7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" name="Google Shape;97;p17"/>
          <p:cNvSpPr/>
          <p:nvPr/>
        </p:nvSpPr>
        <p:spPr>
          <a:xfrm>
            <a:off x="4524157" y="333803"/>
            <a:ext cx="55821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b="1" i="0" lang="en-US" sz="4050" u="none" cap="none" strike="noStrike">
                <a:solidFill>
                  <a:schemeClr val="dk1"/>
                </a:solidFill>
                <a:latin typeface="Geist"/>
                <a:ea typeface="Geist"/>
                <a:cs typeface="Geist"/>
                <a:sym typeface="Geist"/>
              </a:rPr>
              <a:t>Aim and Objectives</a:t>
            </a:r>
            <a:endParaRPr b="0" i="0" sz="40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t/>
            </a:r>
            <a:endParaRPr b="1" i="0" sz="4350" u="none" cap="none" strike="noStrike">
              <a:solidFill>
                <a:schemeClr val="dk1"/>
              </a:solidFill>
              <a:latin typeface="Geist"/>
              <a:ea typeface="Geist"/>
              <a:cs typeface="Geist"/>
              <a:sym typeface="Geist"/>
            </a:endParaRPr>
          </a:p>
        </p:txBody>
      </p:sp>
      <p:sp>
        <p:nvSpPr>
          <p:cNvPr id="98" name="Google Shape;98;p17"/>
          <p:cNvSpPr/>
          <p:nvPr/>
        </p:nvSpPr>
        <p:spPr>
          <a:xfrm>
            <a:off x="781400" y="1194375"/>
            <a:ext cx="12780300" cy="6469200"/>
          </a:xfrm>
          <a:prstGeom prst="roundRect">
            <a:avLst>
              <a:gd fmla="val 3422" name="adj"/>
            </a:avLst>
          </a:prstGeom>
          <a:solidFill>
            <a:srgbClr val="101620"/>
          </a:solidFill>
          <a:ln cap="flat" cmpd="sng" w="22850">
            <a:solidFill>
              <a:srgbClr val="002A8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17"/>
          <p:cNvSpPr/>
          <p:nvPr/>
        </p:nvSpPr>
        <p:spPr>
          <a:xfrm>
            <a:off x="75" y="7663554"/>
            <a:ext cx="14630400" cy="589500"/>
          </a:xfrm>
          <a:prstGeom prst="rect">
            <a:avLst/>
          </a:prstGeom>
          <a:solidFill>
            <a:srgbClr val="101620"/>
          </a:solidFill>
          <a:ln cap="flat" cmpd="sng" w="9525">
            <a:solidFill>
              <a:srgbClr val="27252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17"/>
          <p:cNvSpPr/>
          <p:nvPr/>
        </p:nvSpPr>
        <p:spPr>
          <a:xfrm>
            <a:off x="1027550" y="1651575"/>
            <a:ext cx="12212400" cy="58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4254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Arial"/>
              <a:buChar char="●"/>
            </a:pPr>
            <a: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Aim of the Study:</a:t>
            </a:r>
            <a:b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To examine mobile device data using forensic methods to uncover meaningful digital evidence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254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Arial"/>
              <a:buChar char="●"/>
            </a:pPr>
            <a: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Evidence Gathering:</a:t>
            </a:r>
            <a:b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To collect important artefacts such as communications, user data, and transaction details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254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Arial"/>
              <a:buChar char="●"/>
            </a:pPr>
            <a: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Data Analysis:</a:t>
            </a:r>
            <a:b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To review and interpret extracted information to identify suspicious patterns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254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Arial"/>
              <a:buChar char="●"/>
            </a:pPr>
            <a: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Sequence Building:</a:t>
            </a:r>
            <a:b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To organise events in order to understand the flow of activities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254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Arial"/>
              <a:buChar char="●"/>
            </a:pPr>
            <a: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Conclusion Support:</a:t>
            </a:r>
            <a:br>
              <a:rPr b="1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 To provide clear findings that help explain the overall incident</a:t>
            </a:r>
            <a:endParaRPr b="1" i="0" sz="33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8"/>
          <p:cNvSpPr/>
          <p:nvPr/>
        </p:nvSpPr>
        <p:spPr>
          <a:xfrm>
            <a:off x="793790" y="225165"/>
            <a:ext cx="7330500" cy="70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b="1" i="0" lang="en-US" sz="44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Tools &amp; Acquisition Methods</a:t>
            </a:r>
            <a:endParaRPr b="0" i="0" sz="44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7" name="Google Shape;107;p18"/>
          <p:cNvSpPr/>
          <p:nvPr/>
        </p:nvSpPr>
        <p:spPr>
          <a:xfrm>
            <a:off x="793790" y="2171343"/>
            <a:ext cx="6407944" cy="2411254"/>
          </a:xfrm>
          <a:prstGeom prst="roundRect">
            <a:avLst>
              <a:gd fmla="val 3951" name="adj"/>
            </a:avLst>
          </a:prstGeom>
          <a:solidFill>
            <a:srgbClr val="FAFAFA">
              <a:alpha val="94901"/>
            </a:srgbClr>
          </a:solidFill>
          <a:ln cap="flat" cmpd="sng" w="3047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8" name="Google Shape;108;p18"/>
          <p:cNvSpPr/>
          <p:nvPr/>
        </p:nvSpPr>
        <p:spPr>
          <a:xfrm>
            <a:off x="824270" y="2201823"/>
            <a:ext cx="6346984" cy="680442"/>
          </a:xfrm>
          <a:prstGeom prst="roundRect">
            <a:avLst>
              <a:gd fmla="val 8626" name="adj"/>
            </a:avLst>
          </a:prstGeom>
          <a:solidFill>
            <a:srgbClr val="E9E6FA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18"/>
          <p:cNvSpPr/>
          <p:nvPr/>
        </p:nvSpPr>
        <p:spPr>
          <a:xfrm>
            <a:off x="3827621" y="2325529"/>
            <a:ext cx="340162" cy="42529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650"/>
              <a:buFont typeface="Outfit ExtraBold"/>
              <a:buNone/>
            </a:pPr>
            <a:r>
              <a:rPr b="1" i="0" lang="en-US" sz="2650" u="none" cap="none" strike="noStrik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1</a:t>
            </a:r>
            <a:endParaRPr b="0" i="0" sz="26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18"/>
          <p:cNvSpPr/>
          <p:nvPr/>
        </p:nvSpPr>
        <p:spPr>
          <a:xfrm>
            <a:off x="1051084" y="3109079"/>
            <a:ext cx="2835235" cy="354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b="1" i="0" lang="en-US" sz="2200" u="none" cap="none" strike="noStrik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Cellebrite UFED</a:t>
            </a:r>
            <a:endParaRPr b="0" i="0" sz="2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18"/>
          <p:cNvSpPr/>
          <p:nvPr/>
        </p:nvSpPr>
        <p:spPr>
          <a:xfrm>
            <a:off x="920446" y="3599500"/>
            <a:ext cx="61203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39725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b="0" i="0" lang="en-US" sz="1750" u="none" cap="none" strike="noStrik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Used to collect data from mobile devices in a secure way</a:t>
            </a:r>
            <a:endParaRPr b="0" i="0" sz="175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-339725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b="0" i="0" lang="en-US" sz="1750" u="none" cap="none" strike="noStrik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Helps in extracting messages, files, and other information</a:t>
            </a:r>
            <a:endParaRPr b="0" i="0" sz="175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0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50"/>
              <a:buFont typeface="Arial"/>
              <a:buNone/>
            </a:pPr>
            <a:r>
              <a:t/>
            </a:r>
            <a:endParaRPr b="0" i="0" sz="175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12" name="Google Shape;112;p18"/>
          <p:cNvSpPr/>
          <p:nvPr/>
        </p:nvSpPr>
        <p:spPr>
          <a:xfrm>
            <a:off x="7428548" y="2171343"/>
            <a:ext cx="6408063" cy="2411254"/>
          </a:xfrm>
          <a:prstGeom prst="roundRect">
            <a:avLst>
              <a:gd fmla="val 3951" name="adj"/>
            </a:avLst>
          </a:prstGeom>
          <a:solidFill>
            <a:srgbClr val="FAFAFA">
              <a:alpha val="94901"/>
            </a:srgbClr>
          </a:solidFill>
          <a:ln cap="flat" cmpd="sng" w="3047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18"/>
          <p:cNvSpPr/>
          <p:nvPr/>
        </p:nvSpPr>
        <p:spPr>
          <a:xfrm>
            <a:off x="7459027" y="2201823"/>
            <a:ext cx="6347103" cy="680442"/>
          </a:xfrm>
          <a:prstGeom prst="roundRect">
            <a:avLst>
              <a:gd fmla="val 8626" name="adj"/>
            </a:avLst>
          </a:prstGeom>
          <a:solidFill>
            <a:srgbClr val="E9E6FA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18"/>
          <p:cNvSpPr/>
          <p:nvPr/>
        </p:nvSpPr>
        <p:spPr>
          <a:xfrm>
            <a:off x="10462498" y="2325529"/>
            <a:ext cx="340162" cy="42529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650"/>
              <a:buFont typeface="Outfit ExtraBold"/>
              <a:buNone/>
            </a:pPr>
            <a:r>
              <a:rPr b="1" i="0" lang="en-US" sz="2650" u="none" cap="none" strike="noStrik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2</a:t>
            </a:r>
            <a:endParaRPr b="0" i="0" sz="26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" name="Google Shape;115;p18"/>
          <p:cNvSpPr/>
          <p:nvPr/>
        </p:nvSpPr>
        <p:spPr>
          <a:xfrm>
            <a:off x="7685842" y="3109079"/>
            <a:ext cx="2835235" cy="354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b="1" i="0" lang="en-US" sz="2200" u="none" cap="none" strike="noStrik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Physical Analyzer</a:t>
            </a:r>
            <a:endParaRPr b="0" i="0" sz="2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18"/>
          <p:cNvSpPr/>
          <p:nvPr/>
        </p:nvSpPr>
        <p:spPr>
          <a:xfrm>
            <a:off x="7685850" y="3599500"/>
            <a:ext cx="62151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39725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b="0" i="0" lang="en-US" sz="1750" u="none" cap="none" strike="noStrik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Used to review and organise the extracted data</a:t>
            </a:r>
            <a:endParaRPr b="0" i="0" sz="175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-339725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b="0" i="0" lang="en-US" sz="1750" u="none" cap="none" strike="noStrik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Makes it easier to understand user activity and patterns</a:t>
            </a:r>
            <a:endParaRPr b="0" i="0" sz="175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17" name="Google Shape;117;p18"/>
          <p:cNvSpPr/>
          <p:nvPr/>
        </p:nvSpPr>
        <p:spPr>
          <a:xfrm>
            <a:off x="793800" y="4809399"/>
            <a:ext cx="6408000" cy="2723400"/>
          </a:xfrm>
          <a:prstGeom prst="roundRect">
            <a:avLst>
              <a:gd fmla="val 3951" name="adj"/>
            </a:avLst>
          </a:prstGeom>
          <a:solidFill>
            <a:srgbClr val="FAFAFA">
              <a:alpha val="94901"/>
            </a:srgbClr>
          </a:solidFill>
          <a:ln cap="flat" cmpd="sng" w="3047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8" name="Google Shape;118;p18"/>
          <p:cNvSpPr/>
          <p:nvPr/>
        </p:nvSpPr>
        <p:spPr>
          <a:xfrm>
            <a:off x="824270" y="4839891"/>
            <a:ext cx="6346984" cy="680442"/>
          </a:xfrm>
          <a:prstGeom prst="roundRect">
            <a:avLst>
              <a:gd fmla="val 8626" name="adj"/>
            </a:avLst>
          </a:prstGeom>
          <a:solidFill>
            <a:srgbClr val="E9E6FA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18"/>
          <p:cNvSpPr/>
          <p:nvPr/>
        </p:nvSpPr>
        <p:spPr>
          <a:xfrm>
            <a:off x="3827621" y="4963597"/>
            <a:ext cx="340162" cy="42529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650"/>
              <a:buFont typeface="Outfit ExtraBold"/>
              <a:buNone/>
            </a:pPr>
            <a:r>
              <a:rPr b="1" i="0" lang="en-US" sz="2650" u="none" cap="none" strike="noStrik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3</a:t>
            </a:r>
            <a:endParaRPr b="0" i="0" sz="26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120;p18"/>
          <p:cNvSpPr/>
          <p:nvPr/>
        </p:nvSpPr>
        <p:spPr>
          <a:xfrm>
            <a:off x="1051084" y="5747147"/>
            <a:ext cx="2835235" cy="354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b="1" i="0" lang="en-US" sz="2200" u="none" cap="none" strike="noStrik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Autopsy / FTK</a:t>
            </a:r>
            <a:endParaRPr b="0" i="0" sz="2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18"/>
          <p:cNvSpPr/>
          <p:nvPr/>
        </p:nvSpPr>
        <p:spPr>
          <a:xfrm>
            <a:off x="1051075" y="6237575"/>
            <a:ext cx="61203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39725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b="0" i="0" lang="en-US" sz="1750" u="none" cap="none" strike="noStrik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Helps in analysing storage devices and recovering deleted data</a:t>
            </a:r>
            <a:endParaRPr b="0" i="0" sz="175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-339725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b="0" i="0" lang="en-US" sz="1750" u="none" cap="none" strike="noStrik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Useful for checking file history and hidden information</a:t>
            </a:r>
            <a:endParaRPr b="0" i="0" sz="175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22" name="Google Shape;122;p18"/>
          <p:cNvSpPr/>
          <p:nvPr/>
        </p:nvSpPr>
        <p:spPr>
          <a:xfrm>
            <a:off x="7428550" y="4809399"/>
            <a:ext cx="6408000" cy="2723400"/>
          </a:xfrm>
          <a:prstGeom prst="roundRect">
            <a:avLst>
              <a:gd fmla="val 3951" name="adj"/>
            </a:avLst>
          </a:prstGeom>
          <a:solidFill>
            <a:srgbClr val="FAFAFA">
              <a:alpha val="94901"/>
            </a:srgbClr>
          </a:solidFill>
          <a:ln cap="flat" cmpd="sng" w="3047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3" name="Google Shape;123;p18"/>
          <p:cNvSpPr/>
          <p:nvPr/>
        </p:nvSpPr>
        <p:spPr>
          <a:xfrm>
            <a:off x="7459027" y="4839891"/>
            <a:ext cx="6347103" cy="680442"/>
          </a:xfrm>
          <a:prstGeom prst="roundRect">
            <a:avLst>
              <a:gd fmla="val 8626" name="adj"/>
            </a:avLst>
          </a:prstGeom>
          <a:solidFill>
            <a:srgbClr val="E9E6FA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4" name="Google Shape;124;p18"/>
          <p:cNvSpPr/>
          <p:nvPr/>
        </p:nvSpPr>
        <p:spPr>
          <a:xfrm>
            <a:off x="10462498" y="4963597"/>
            <a:ext cx="340162" cy="42529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650"/>
              <a:buFont typeface="Outfit ExtraBold"/>
              <a:buNone/>
            </a:pPr>
            <a:r>
              <a:rPr b="1" i="0" lang="en-US" sz="2650" u="none" cap="none" strike="noStrik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4</a:t>
            </a:r>
            <a:endParaRPr b="0" i="0" sz="26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25;p18"/>
          <p:cNvSpPr/>
          <p:nvPr/>
        </p:nvSpPr>
        <p:spPr>
          <a:xfrm>
            <a:off x="7685842" y="5616518"/>
            <a:ext cx="3596400" cy="354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2200"/>
              <a:buFont typeface="Outfit ExtraBold"/>
              <a:buNone/>
            </a:pPr>
            <a:r>
              <a:rPr b="1" i="0" lang="en-US" sz="2200" u="none" cap="none" strike="noStrike">
                <a:solidFill>
                  <a:srgbClr val="2A2742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Platform-Specific Methods</a:t>
            </a:r>
            <a:endParaRPr b="0" i="0" sz="2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18"/>
          <p:cNvSpPr/>
          <p:nvPr/>
        </p:nvSpPr>
        <p:spPr>
          <a:xfrm>
            <a:off x="7584250" y="5976318"/>
            <a:ext cx="6120300" cy="7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39725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b="0" i="0" lang="en-US" sz="1750" u="none" cap="none" strike="noStrik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Different methods were used depending on the device type</a:t>
            </a:r>
            <a:endParaRPr b="0" i="0" sz="175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  <a:p>
            <a:pPr indent="-339725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2A2742"/>
              </a:buClr>
              <a:buSzPts val="1750"/>
              <a:buFont typeface="Arimo"/>
              <a:buChar char="●"/>
            </a:pPr>
            <a:r>
              <a:rPr b="0" i="0" lang="en-US" sz="1750" u="none" cap="none" strike="noStrike">
                <a:solidFill>
                  <a:srgbClr val="2A2742"/>
                </a:solidFill>
                <a:latin typeface="Arimo"/>
                <a:ea typeface="Arimo"/>
                <a:cs typeface="Arimo"/>
                <a:sym typeface="Arimo"/>
              </a:rPr>
              <a:t>Allowed better access to data from both Android and iOS devices</a:t>
            </a:r>
            <a:endParaRPr b="0" i="0" sz="175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27" name="Google Shape;127;p18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9"/>
          <p:cNvSpPr/>
          <p:nvPr/>
        </p:nvSpPr>
        <p:spPr>
          <a:xfrm>
            <a:off x="3827960" y="391227"/>
            <a:ext cx="5937900" cy="567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b="1" i="0" lang="en-US" sz="3550" u="none" cap="none" strike="noStrike">
                <a:solidFill>
                  <a:schemeClr val="dk1"/>
                </a:solidFill>
                <a:latin typeface="Geist"/>
                <a:ea typeface="Geist"/>
                <a:cs typeface="Geist"/>
                <a:sym typeface="Geist"/>
              </a:rPr>
              <a:t>Forensic Methodology</a:t>
            </a:r>
            <a:endParaRPr b="1" i="0" sz="2200" u="none" cap="none" strike="noStrike">
              <a:solidFill>
                <a:schemeClr val="dk1"/>
              </a:solidFill>
              <a:latin typeface="Geist"/>
              <a:ea typeface="Geist"/>
              <a:cs typeface="Geist"/>
              <a:sym typeface="Geist"/>
            </a:endParaRPr>
          </a:p>
          <a:p>
            <a:pPr indent="0" lvl="0" marL="0" marR="0" rtl="0" algn="l">
              <a:lnSpc>
                <a:spcPct val="125352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3550"/>
              <a:buFont typeface="Outfit ExtraBold"/>
              <a:buNone/>
            </a:pPr>
            <a:r>
              <a:t/>
            </a:r>
            <a:endParaRPr b="1" i="0" sz="3550" u="none" cap="none" strike="noStrike">
              <a:solidFill>
                <a:schemeClr val="dk1"/>
              </a:solidFill>
              <a:latin typeface="Outfit ExtraBold"/>
              <a:ea typeface="Outfit ExtraBold"/>
              <a:cs typeface="Outfit ExtraBold"/>
              <a:sym typeface="Outfit ExtraBold"/>
            </a:endParaRPr>
          </a:p>
        </p:txBody>
      </p:sp>
      <p:sp>
        <p:nvSpPr>
          <p:cNvPr id="134" name="Google Shape;134;p19"/>
          <p:cNvSpPr/>
          <p:nvPr/>
        </p:nvSpPr>
        <p:spPr>
          <a:xfrm>
            <a:off x="627550" y="1297838"/>
            <a:ext cx="12663300" cy="6162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01. Evidence Collection</a:t>
            </a:r>
            <a:endParaRPr b="1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●"/>
            </a:pPr>
            <a:r>
              <a:rPr b="0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Gather data from the device in a controlled manner</a:t>
            </a:r>
            <a:endParaRPr b="0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●"/>
            </a:pPr>
            <a:r>
              <a:rPr b="0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Prevent any changes during the collection process</a:t>
            </a:r>
            <a:endParaRPr b="0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02. Data Preparation</a:t>
            </a:r>
            <a:endParaRPr b="1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●"/>
            </a:pPr>
            <a:r>
              <a:rPr b="0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Sort and organise the extracted information</a:t>
            </a:r>
            <a:endParaRPr b="0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●"/>
            </a:pPr>
            <a:r>
              <a:rPr b="0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Focus on relevant artefacts for further review</a:t>
            </a:r>
            <a:endParaRPr b="0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03. Detailed Analysis</a:t>
            </a:r>
            <a:endParaRPr b="1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●"/>
            </a:pPr>
            <a:r>
              <a:rPr b="0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Examine data to identify links and activities</a:t>
            </a:r>
            <a:endParaRPr b="0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●"/>
            </a:pPr>
            <a:r>
              <a:rPr b="0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Reconstruct events based on available evidence</a:t>
            </a:r>
            <a:endParaRPr b="0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04. Result Presentation</a:t>
            </a:r>
            <a:endParaRPr b="1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●"/>
            </a:pPr>
            <a:r>
              <a:rPr b="0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Summarise findings in a clear and logical format</a:t>
            </a:r>
            <a:endParaRPr b="0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●"/>
            </a:pPr>
            <a:r>
              <a:rPr b="0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Ensure conclusions are supported by evidence</a:t>
            </a:r>
            <a:endParaRPr b="0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05. Guideline Adherence</a:t>
            </a:r>
            <a:endParaRPr b="1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●"/>
            </a:pPr>
            <a:r>
              <a:rPr b="0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Follow standard forensic practices</a:t>
            </a:r>
            <a:endParaRPr b="0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65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●"/>
            </a:pPr>
            <a:r>
              <a:rPr b="0" i="0" lang="en-US" sz="1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Maintain consistency and credibility of the investigation</a:t>
            </a:r>
            <a:endParaRPr b="0" i="0" sz="1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46428"/>
              </a:lnSpc>
              <a:spcBef>
                <a:spcPts val="1200"/>
              </a:spcBef>
              <a:spcAft>
                <a:spcPts val="0"/>
              </a:spcAft>
              <a:buClr>
                <a:srgbClr val="2A2742"/>
              </a:buClr>
              <a:buSzPts val="1400"/>
              <a:buFont typeface="Arimo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35" name="Google Shape;135;p19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0"/>
          <p:cNvSpPr/>
          <p:nvPr/>
        </p:nvSpPr>
        <p:spPr>
          <a:xfrm>
            <a:off x="3752282" y="194754"/>
            <a:ext cx="8143500" cy="70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b="0" i="0" lang="en-US" sz="36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rPr>
              <a:t>Hash Verification – Images(4)</a:t>
            </a:r>
            <a:endParaRPr b="0" i="0" sz="29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t/>
            </a:r>
            <a:endParaRPr b="1" i="0" sz="3950" u="none" cap="none" strike="noStrike">
              <a:solidFill>
                <a:schemeClr val="dk1"/>
              </a:solidFill>
              <a:latin typeface="Outfit ExtraBold"/>
              <a:ea typeface="Outfit ExtraBold"/>
              <a:cs typeface="Outfit ExtraBold"/>
              <a:sym typeface="Outfit ExtraBold"/>
            </a:endParaRPr>
          </a:p>
        </p:txBody>
      </p:sp>
      <p:sp>
        <p:nvSpPr>
          <p:cNvPr id="142" name="Google Shape;142;p20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3" name="Google Shape;143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89475" y="1056050"/>
            <a:ext cx="5544518" cy="311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2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594250" y="1056050"/>
            <a:ext cx="5394000" cy="3034139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20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389475" y="4631826"/>
            <a:ext cx="5544533" cy="311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0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594243" y="4818099"/>
            <a:ext cx="5394000" cy="3034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1"/>
          <p:cNvSpPr/>
          <p:nvPr/>
        </p:nvSpPr>
        <p:spPr>
          <a:xfrm>
            <a:off x="438200" y="359514"/>
            <a:ext cx="5703900" cy="1918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b="1" i="0" lang="en-US" sz="44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Initial Contact Evidence:</a:t>
            </a:r>
            <a:endParaRPr b="0" i="0" sz="44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3" name="Google Shape;153;p21"/>
          <p:cNvSpPr/>
          <p:nvPr/>
        </p:nvSpPr>
        <p:spPr>
          <a:xfrm>
            <a:off x="1075875" y="4758925"/>
            <a:ext cx="11825400" cy="183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●"/>
            </a:pP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Marks the beginning of communication between the involved individuals</a:t>
            </a:r>
            <a:endParaRPr b="0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●"/>
            </a:pP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Tone of conversation suggests prior familiarity or existing connection</a:t>
            </a:r>
            <a:endParaRPr b="0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●"/>
            </a:pP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Serves as a reference point for building the investigation timeline</a:t>
            </a:r>
            <a:endParaRPr b="0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56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●"/>
            </a:pP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Provides a basis for understanding how coordination developed over time</a:t>
            </a:r>
            <a:endParaRPr b="0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62857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650"/>
              <a:buFont typeface="Arial"/>
              <a:buNone/>
            </a:pPr>
            <a:r>
              <a:t/>
            </a:r>
            <a:endParaRPr b="0" i="0" sz="2650" u="none" cap="none" strike="noStrike">
              <a:solidFill>
                <a:srgbClr val="2A2742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54" name="Google Shape;154;p21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5" name="Google Shape;155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776675" y="999550"/>
            <a:ext cx="6683352" cy="3759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2"/>
          <p:cNvSpPr/>
          <p:nvPr/>
        </p:nvSpPr>
        <p:spPr>
          <a:xfrm>
            <a:off x="438200" y="359525"/>
            <a:ext cx="9211800" cy="1918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b="1" i="0" lang="en-US" sz="44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WhatsApp Evidence — Five Months of Negotiation:</a:t>
            </a:r>
            <a:endParaRPr b="0" i="0" sz="445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22"/>
          <p:cNvSpPr/>
          <p:nvPr/>
        </p:nvSpPr>
        <p:spPr>
          <a:xfrm>
            <a:off x="872675" y="5300775"/>
            <a:ext cx="11825400" cy="183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Negotiation Timeline Insight (Aug–Nov 2024)</a:t>
            </a:r>
            <a:endParaRPr b="1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●"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Communication spans multiple months, indicating a prolonged engagement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●"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Progress updates suggest ongoing efforts rather than immediate results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●"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Shift in conversation tone highlights growing impatience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●"/>
            </a:pPr>
            <a:r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Later messages indicate movement towards final arrangements</a:t>
            </a:r>
            <a:endParaRPr b="1" i="0" sz="29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3" name="Google Shape;163;p22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4" name="Google Shape;164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990550" y="1625600"/>
            <a:ext cx="5976576" cy="33618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3"/>
          <p:cNvSpPr/>
          <p:nvPr/>
        </p:nvSpPr>
        <p:spPr>
          <a:xfrm>
            <a:off x="438200" y="359525"/>
            <a:ext cx="9211800" cy="1918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231971"/>
              </a:buClr>
              <a:buSzPts val="4450"/>
              <a:buFont typeface="Outfit ExtraBold"/>
              <a:buNone/>
            </a:pPr>
            <a:r>
              <a:rPr b="1" i="0" lang="en-US" sz="44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Joe's Manchester Trip — Physical Corroboration</a:t>
            </a:r>
            <a:r>
              <a:rPr b="1" i="0" lang="en-US" sz="4450" u="none" cap="none" strike="noStrike">
                <a:solidFill>
                  <a:srgbClr val="231971"/>
                </a:solidFill>
                <a:latin typeface="Geist"/>
                <a:ea typeface="Geist"/>
                <a:cs typeface="Geist"/>
                <a:sym typeface="Geist"/>
              </a:rPr>
              <a:t> </a:t>
            </a:r>
            <a:r>
              <a:rPr b="1" i="0" lang="en-US" sz="44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:</a:t>
            </a:r>
            <a:endParaRPr b="0" i="0" sz="4450" u="none" cap="none" strike="noStrike">
              <a:solidFill>
                <a:srgbClr val="23197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Google Shape;171;p23"/>
          <p:cNvSpPr/>
          <p:nvPr/>
        </p:nvSpPr>
        <p:spPr>
          <a:xfrm>
            <a:off x="195350" y="4284775"/>
            <a:ext cx="7338000" cy="3310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Evidence Overview</a:t>
            </a:r>
            <a:endParaRPr b="1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02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●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Statement indicates planned meeting in Manchester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02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●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Device artefacts confirm physical presence at the location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02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●"/>
            </a:pP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Multiple independent sources used for validation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Supporting Artefacts</a:t>
            </a:r>
            <a:endParaRPr b="1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02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●"/>
            </a:pPr>
            <a:r>
              <a:rPr b="1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Train Ticket:</a:t>
            </a: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Confirms travel from Wigan to Manchester on 22 Nov 2024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02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●"/>
            </a:pPr>
            <a:r>
              <a:rPr b="1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GPS Data:</a:t>
            </a: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Coordinates place device in Manchester at a specific timestamp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302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●"/>
            </a:pPr>
            <a:r>
              <a:rPr b="1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Image Metadata:</a:t>
            </a: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Additional file data supports location consistency</a:t>
            </a:r>
            <a:endParaRPr b="1" i="0" sz="23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2" name="Google Shape;172;p23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3" name="Google Shape;173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095050" y="1434725"/>
            <a:ext cx="6602026" cy="3713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4"/>
          <p:cNvSpPr/>
          <p:nvPr/>
        </p:nvSpPr>
        <p:spPr>
          <a:xfrm>
            <a:off x="438200" y="359525"/>
            <a:ext cx="13783800" cy="1918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44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Norman Smith's Nokia — Facebook Messenger: $5M Deal (31 Jan 2025) </a:t>
            </a:r>
            <a:r>
              <a:rPr b="1" i="0" lang="en-US" sz="4450" u="none" cap="none" strike="noStrike">
                <a:solidFill>
                  <a:srgbClr val="231971"/>
                </a:solidFill>
                <a:latin typeface="Geist"/>
                <a:ea typeface="Geist"/>
                <a:cs typeface="Geist"/>
                <a:sym typeface="Geist"/>
              </a:rPr>
              <a:t> </a:t>
            </a:r>
            <a:r>
              <a:rPr b="1" i="0" lang="en-US" sz="44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:</a:t>
            </a:r>
            <a:endParaRPr b="0" i="0" sz="4450" u="none" cap="none" strike="noStrike">
              <a:solidFill>
                <a:srgbClr val="23197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0" name="Google Shape;180;p24"/>
          <p:cNvSpPr/>
          <p:nvPr/>
        </p:nvSpPr>
        <p:spPr>
          <a:xfrm>
            <a:off x="720275" y="4471050"/>
            <a:ext cx="11825400" cy="23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74650" lvl="0" marL="457200" marR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●"/>
            </a:pPr>
            <a:r>
              <a:rPr b="1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31 January 2025 — agreement stage</a:t>
            </a:r>
            <a:endParaRPr b="1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746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●"/>
            </a:pPr>
            <a:r>
              <a:rPr b="1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Deal amount finalised</a:t>
            </a:r>
            <a:br>
              <a:rPr b="1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Conversation clearly points to a confirmed monetary value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746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●"/>
            </a:pPr>
            <a:r>
              <a:rPr b="1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Cross-border transfer reference</a:t>
            </a:r>
            <a:br>
              <a:rPr b="1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Mention of offshore method indicates hidden transaction flow</a:t>
            </a:r>
            <a:endParaRPr b="0" i="0" sz="1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746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●"/>
            </a:pPr>
            <a:r>
              <a:rPr b="1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Coordinated responses</a:t>
            </a:r>
            <a:br>
              <a:rPr b="1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US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Both sides communicate with clear awareness of the process</a:t>
            </a:r>
            <a:endParaRPr b="1" i="0" sz="25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1" name="Google Shape;181;p24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2" name="Google Shape;182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750010" y="2029378"/>
            <a:ext cx="6342500" cy="35676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5"/>
          <p:cNvSpPr/>
          <p:nvPr/>
        </p:nvSpPr>
        <p:spPr>
          <a:xfrm>
            <a:off x="438200" y="359525"/>
            <a:ext cx="13783800" cy="1918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034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350"/>
              <a:buFont typeface="Geist"/>
              <a:buNone/>
            </a:pPr>
            <a:r>
              <a:rPr b="1" i="0" lang="en-US" sz="3250" u="none" cap="none" strike="noStrike">
                <a:solidFill>
                  <a:srgbClr val="231971"/>
                </a:solidFill>
                <a:latin typeface="Geist"/>
                <a:ea typeface="Geist"/>
                <a:cs typeface="Geist"/>
                <a:sym typeface="Geist"/>
              </a:rPr>
              <a:t>Facebook Messenger — Peter Dover and Norman Smith</a:t>
            </a:r>
            <a:r>
              <a:rPr b="1" i="0" lang="en-US" sz="5250" u="none" cap="none" strike="noStrike">
                <a:solidFill>
                  <a:srgbClr val="231971"/>
                </a:solidFill>
                <a:latin typeface="Outfit ExtraBold"/>
                <a:ea typeface="Outfit ExtraBold"/>
                <a:cs typeface="Outfit ExtraBold"/>
                <a:sym typeface="Outfit ExtraBold"/>
              </a:rPr>
              <a:t>:</a:t>
            </a:r>
            <a:endParaRPr b="0" i="0" sz="5250" u="none" cap="none" strike="noStrike">
              <a:solidFill>
                <a:srgbClr val="23197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9" name="Google Shape;189;p25"/>
          <p:cNvSpPr/>
          <p:nvPr/>
        </p:nvSpPr>
        <p:spPr>
          <a:xfrm>
            <a:off x="144550" y="3277175"/>
            <a:ext cx="6321900" cy="399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746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●"/>
            </a:pPr>
            <a:r>
              <a:rPr b="1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31 Jan 2025 from 12:47 — barely an hour after the WhatsApp thread closed. Emma went straight to Norman.</a:t>
            </a:r>
            <a:br>
              <a:rPr b="1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he same 5M figure shows up in both WhatsApp and Messenger within 60 minutes — Emma was running both sides of the deal on the same day</a:t>
            </a:r>
            <a:endParaRPr b="1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1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7465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●"/>
            </a:pPr>
            <a:r>
              <a:rPr b="1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Emma: "Watch ur inbox in 48 hrs. After that we are ghosts."</a:t>
            </a:r>
            <a:endParaRPr b="1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0" name="Google Shape;190;p25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1" name="Google Shape;191;p2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128900" y="1736175"/>
            <a:ext cx="6653026" cy="37423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2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9E6FA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8" name="Google Shape;198;p26"/>
          <p:cNvSpPr/>
          <p:nvPr/>
        </p:nvSpPr>
        <p:spPr>
          <a:xfrm>
            <a:off x="-125" y="7750625"/>
            <a:ext cx="146304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9" name="Google Shape;199;p26"/>
          <p:cNvSpPr/>
          <p:nvPr/>
        </p:nvSpPr>
        <p:spPr>
          <a:xfrm>
            <a:off x="1297008" y="406800"/>
            <a:ext cx="12355200" cy="73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37"/>
              </a:lnSpc>
              <a:spcBef>
                <a:spcPts val="0"/>
              </a:spcBef>
              <a:spcAft>
                <a:spcPts val="0"/>
              </a:spcAft>
              <a:buClr>
                <a:srgbClr val="F2F5FA"/>
              </a:buClr>
              <a:buSzPts val="4450"/>
              <a:buFont typeface="Geist"/>
              <a:buNone/>
            </a:pPr>
            <a:r>
              <a:rPr b="1" i="0" lang="en-US" sz="2850" u="none" cap="none" strike="noStrike">
                <a:solidFill>
                  <a:schemeClr val="dk1"/>
                </a:solidFill>
                <a:latin typeface="Geist"/>
                <a:ea typeface="Geist"/>
                <a:cs typeface="Geist"/>
                <a:sym typeface="Geist"/>
              </a:rPr>
              <a:t>Suspect Analysis — Roles, Intent &amp; Legal Considerations</a:t>
            </a:r>
            <a:endParaRPr b="0" i="0" sz="28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0" name="Google Shape;200;p26"/>
          <p:cNvSpPr/>
          <p:nvPr/>
        </p:nvSpPr>
        <p:spPr>
          <a:xfrm>
            <a:off x="131575" y="1744025"/>
            <a:ext cx="4552800" cy="5716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EMMA (Core Insider)</a:t>
            </a:r>
            <a:endParaRPr b="1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1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Associated Device: Huawei EX-001</a:t>
            </a:r>
            <a:endParaRPr b="0" i="1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Objective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Personal financial gain through misuse of internal access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Direct handling of sensitive organisational data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Evidence Highlights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Initiated conversations related to confidential information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Use of disguised identity across platforms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Continuous presence across all key communication stages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Legal Implications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Unauthorised access to protected systems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Misuse of confidential organisational data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Potential offences under cybercrime and fraud regulations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marR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1" name="Google Shape;201;p26"/>
          <p:cNvSpPr/>
          <p:nvPr/>
        </p:nvSpPr>
        <p:spPr>
          <a:xfrm>
            <a:off x="5118375" y="1744025"/>
            <a:ext cx="4552800" cy="5716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JOE (Coordinator)</a:t>
            </a:r>
            <a:endParaRPr b="1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1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Associated Device: Samsung EX-002</a:t>
            </a:r>
            <a:endParaRPr b="0" i="1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Objective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Financial benefit through intermediary involvement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Acts as operational link between internal and external parties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Evidence Highlights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Communication confirming coordination and updates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Location data indicating travel linked to meetings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Supporting financial artefacts suggesting participation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Legal Implications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Involvement in unlawful data sharing activity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Acting as a facilitator in coordinated actions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Possible complicity in intellectual property misuse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914400" marR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t/>
            </a:r>
            <a:endParaRPr b="1" i="0" sz="25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2" name="Google Shape;202;p26"/>
          <p:cNvSpPr/>
          <p:nvPr/>
        </p:nvSpPr>
        <p:spPr>
          <a:xfrm>
            <a:off x="9943425" y="1842525"/>
            <a:ext cx="4552800" cy="5716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NORMAN SMITH (Receiving Party)</a:t>
            </a:r>
            <a:endParaRPr b="1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1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Associated Device: Nokia EX-003</a:t>
            </a:r>
            <a:endParaRPr b="0" i="1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Objective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Acquisition of restricted or valuable technical information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Potential advantage for external organisation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Evidence Highlights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Direct engagement through alternative communication channels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Discussion of agreement and transaction-related details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Indicators of awareness regarding the nature of the information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Legal Implications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Receiving and utilising confidential information unlawfully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Participation in coordinated data-related offence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-US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Possible breach of corporate and legal frameworks</a:t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7"/>
          <p:cNvSpPr txBox="1"/>
          <p:nvPr/>
        </p:nvSpPr>
        <p:spPr>
          <a:xfrm>
            <a:off x="914400" y="274325"/>
            <a:ext cx="13227000" cy="502800"/>
          </a:xfrm>
          <a:prstGeom prst="rect">
            <a:avLst/>
          </a:prstGeom>
          <a:noFill/>
          <a:ln>
            <a:noFill/>
          </a:ln>
        </p:spPr>
        <p:txBody>
          <a:bodyPr anchorCtr="0" anchor="t" bIns="62200" lIns="124450" spcFirstLastPara="1" rIns="124450" wrap="square" tIns="622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5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Reconstructed Timeline of Events</a:t>
            </a:r>
            <a:endParaRPr sz="1906"/>
          </a:p>
        </p:txBody>
      </p:sp>
      <p:sp>
        <p:nvSpPr>
          <p:cNvPr id="209" name="Google Shape;209;p27"/>
          <p:cNvSpPr/>
          <p:nvPr/>
        </p:nvSpPr>
        <p:spPr>
          <a:xfrm>
            <a:off x="1741079" y="1145603"/>
            <a:ext cx="82500" cy="6223500"/>
          </a:xfrm>
          <a:prstGeom prst="rect">
            <a:avLst/>
          </a:prstGeom>
          <a:solidFill>
            <a:srgbClr val="006699"/>
          </a:solidFill>
          <a:ln>
            <a:noFill/>
          </a:ln>
          <a:effectLst>
            <a:outerShdw blurRad="54448" rotWithShape="0" dir="5400000" dist="31308">
              <a:srgbClr val="000000">
                <a:alpha val="34900"/>
              </a:srgbClr>
            </a:outerShdw>
          </a:effectLst>
        </p:spPr>
        <p:txBody>
          <a:bodyPr anchorCtr="0" anchor="ctr" bIns="62200" lIns="124450" spcFirstLastPara="1" rIns="124450" wrap="square" tIns="62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5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27"/>
          <p:cNvSpPr/>
          <p:nvPr/>
        </p:nvSpPr>
        <p:spPr>
          <a:xfrm>
            <a:off x="1575743" y="1145603"/>
            <a:ext cx="330900" cy="249000"/>
          </a:xfrm>
          <a:prstGeom prst="ellipse">
            <a:avLst/>
          </a:prstGeom>
          <a:solidFill>
            <a:srgbClr val="FF0000"/>
          </a:solidFill>
          <a:ln>
            <a:noFill/>
          </a:ln>
          <a:effectLst>
            <a:outerShdw blurRad="54448" rotWithShape="0" dir="5400000" dist="31308">
              <a:srgbClr val="000000">
                <a:alpha val="34900"/>
              </a:srgbClr>
            </a:outerShdw>
          </a:effectLst>
        </p:spPr>
        <p:txBody>
          <a:bodyPr anchorCtr="0" anchor="ctr" bIns="62200" lIns="124450" spcFirstLastPara="1" rIns="124450" wrap="square" tIns="62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5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27"/>
          <p:cNvSpPr txBox="1"/>
          <p:nvPr/>
        </p:nvSpPr>
        <p:spPr>
          <a:xfrm>
            <a:off x="2567757" y="1145603"/>
            <a:ext cx="9920400" cy="502800"/>
          </a:xfrm>
          <a:prstGeom prst="rect">
            <a:avLst/>
          </a:prstGeom>
          <a:noFill/>
          <a:ln>
            <a:noFill/>
          </a:ln>
        </p:spPr>
        <p:txBody>
          <a:bodyPr anchorCtr="0" anchor="t" bIns="62200" lIns="124450" spcFirstLastPara="1" rIns="124450" wrap="square" tIns="622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02–19 Aug 2024 – Emma makes multiple unanswered calls</a:t>
            </a:r>
            <a:endParaRPr sz="1906"/>
          </a:p>
        </p:txBody>
      </p:sp>
      <p:sp>
        <p:nvSpPr>
          <p:cNvPr id="212" name="Google Shape;212;p27"/>
          <p:cNvSpPr/>
          <p:nvPr/>
        </p:nvSpPr>
        <p:spPr>
          <a:xfrm>
            <a:off x="1575743" y="2016881"/>
            <a:ext cx="330900" cy="249000"/>
          </a:xfrm>
          <a:prstGeom prst="ellipse">
            <a:avLst/>
          </a:prstGeom>
          <a:solidFill>
            <a:srgbClr val="FF0000"/>
          </a:solidFill>
          <a:ln>
            <a:noFill/>
          </a:ln>
          <a:effectLst>
            <a:outerShdw blurRad="54448" rotWithShape="0" dir="5400000" dist="31308">
              <a:srgbClr val="000000">
                <a:alpha val="34900"/>
              </a:srgbClr>
            </a:outerShdw>
          </a:effectLst>
        </p:spPr>
        <p:txBody>
          <a:bodyPr anchorCtr="0" anchor="ctr" bIns="62200" lIns="124450" spcFirstLastPara="1" rIns="124450" wrap="square" tIns="62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5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3" name="Google Shape;213;p27"/>
          <p:cNvSpPr txBox="1"/>
          <p:nvPr/>
        </p:nvSpPr>
        <p:spPr>
          <a:xfrm>
            <a:off x="2567757" y="2016881"/>
            <a:ext cx="9920400" cy="502800"/>
          </a:xfrm>
          <a:prstGeom prst="rect">
            <a:avLst/>
          </a:prstGeom>
          <a:noFill/>
          <a:ln>
            <a:noFill/>
          </a:ln>
        </p:spPr>
        <p:txBody>
          <a:bodyPr anchorCtr="0" anchor="t" bIns="62200" lIns="124450" spcFirstLastPara="1" rIns="124450" wrap="square" tIns="622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21 Aug 2024 07:27 – Emma: Need help with something sensitive</a:t>
            </a:r>
            <a:endParaRPr sz="1906"/>
          </a:p>
        </p:txBody>
      </p:sp>
      <p:sp>
        <p:nvSpPr>
          <p:cNvPr id="214" name="Google Shape;214;p27"/>
          <p:cNvSpPr/>
          <p:nvPr/>
        </p:nvSpPr>
        <p:spPr>
          <a:xfrm>
            <a:off x="1575743" y="2888160"/>
            <a:ext cx="330900" cy="249000"/>
          </a:xfrm>
          <a:prstGeom prst="ellipse">
            <a:avLst/>
          </a:prstGeom>
          <a:solidFill>
            <a:srgbClr val="FF0000"/>
          </a:solidFill>
          <a:ln>
            <a:noFill/>
          </a:ln>
          <a:effectLst>
            <a:outerShdw blurRad="54448" rotWithShape="0" dir="5400000" dist="31308">
              <a:srgbClr val="000000">
                <a:alpha val="34900"/>
              </a:srgbClr>
            </a:outerShdw>
          </a:effectLst>
        </p:spPr>
        <p:txBody>
          <a:bodyPr anchorCtr="0" anchor="ctr" bIns="62200" lIns="124450" spcFirstLastPara="1" rIns="124450" wrap="square" tIns="62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5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27"/>
          <p:cNvSpPr txBox="1"/>
          <p:nvPr/>
        </p:nvSpPr>
        <p:spPr>
          <a:xfrm>
            <a:off x="2567757" y="2888160"/>
            <a:ext cx="9920400" cy="502800"/>
          </a:xfrm>
          <a:prstGeom prst="rect">
            <a:avLst/>
          </a:prstGeom>
          <a:noFill/>
          <a:ln>
            <a:noFill/>
          </a:ln>
        </p:spPr>
        <p:txBody>
          <a:bodyPr anchorCtr="0" anchor="t" bIns="62200" lIns="124450" spcFirstLastPara="1" rIns="124450" wrap="square" tIns="622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21 Aug 2024 09:58 – Emma proposes selling AI patent</a:t>
            </a:r>
            <a:endParaRPr sz="1906"/>
          </a:p>
        </p:txBody>
      </p:sp>
      <p:sp>
        <p:nvSpPr>
          <p:cNvPr id="216" name="Google Shape;216;p27"/>
          <p:cNvSpPr/>
          <p:nvPr/>
        </p:nvSpPr>
        <p:spPr>
          <a:xfrm>
            <a:off x="1575743" y="3759436"/>
            <a:ext cx="330900" cy="249000"/>
          </a:xfrm>
          <a:prstGeom prst="ellipse">
            <a:avLst/>
          </a:prstGeom>
          <a:solidFill>
            <a:srgbClr val="0066CC"/>
          </a:solidFill>
          <a:ln>
            <a:noFill/>
          </a:ln>
          <a:effectLst>
            <a:outerShdw blurRad="54448" rotWithShape="0" dir="5400000" dist="31308">
              <a:srgbClr val="000000">
                <a:alpha val="34900"/>
              </a:srgbClr>
            </a:outerShdw>
          </a:effectLst>
        </p:spPr>
        <p:txBody>
          <a:bodyPr anchorCtr="0" anchor="ctr" bIns="62200" lIns="124450" spcFirstLastPara="1" rIns="124450" wrap="square" tIns="62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5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27"/>
          <p:cNvSpPr txBox="1"/>
          <p:nvPr/>
        </p:nvSpPr>
        <p:spPr>
          <a:xfrm>
            <a:off x="2567757" y="3759436"/>
            <a:ext cx="9920400" cy="502800"/>
          </a:xfrm>
          <a:prstGeom prst="rect">
            <a:avLst/>
          </a:prstGeom>
          <a:noFill/>
          <a:ln>
            <a:noFill/>
          </a:ln>
        </p:spPr>
        <p:txBody>
          <a:bodyPr anchorCtr="0" anchor="t" bIns="62200" lIns="124450" spcFirstLastPara="1" rIns="124450" wrap="square" tIns="622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21 Aug 2024 11:47 – Joe agrees to find buyer</a:t>
            </a:r>
            <a:endParaRPr sz="1906"/>
          </a:p>
        </p:txBody>
      </p:sp>
      <p:sp>
        <p:nvSpPr>
          <p:cNvPr id="218" name="Google Shape;218;p27"/>
          <p:cNvSpPr/>
          <p:nvPr/>
        </p:nvSpPr>
        <p:spPr>
          <a:xfrm>
            <a:off x="1575743" y="4630716"/>
            <a:ext cx="330900" cy="249000"/>
          </a:xfrm>
          <a:prstGeom prst="ellipse">
            <a:avLst/>
          </a:prstGeom>
          <a:solidFill>
            <a:srgbClr val="0066CC"/>
          </a:solidFill>
          <a:ln>
            <a:noFill/>
          </a:ln>
          <a:effectLst>
            <a:outerShdw blurRad="54448" rotWithShape="0" dir="5400000" dist="31308">
              <a:srgbClr val="000000">
                <a:alpha val="34900"/>
              </a:srgbClr>
            </a:outerShdw>
          </a:effectLst>
        </p:spPr>
        <p:txBody>
          <a:bodyPr anchorCtr="0" anchor="ctr" bIns="62200" lIns="124450" spcFirstLastPara="1" rIns="124450" wrap="square" tIns="62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5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27"/>
          <p:cNvSpPr txBox="1"/>
          <p:nvPr/>
        </p:nvSpPr>
        <p:spPr>
          <a:xfrm>
            <a:off x="2567757" y="4630716"/>
            <a:ext cx="9920400" cy="502800"/>
          </a:xfrm>
          <a:prstGeom prst="rect">
            <a:avLst/>
          </a:prstGeom>
          <a:noFill/>
          <a:ln>
            <a:noFill/>
          </a:ln>
        </p:spPr>
        <p:txBody>
          <a:bodyPr anchorCtr="0" anchor="t" bIns="62200" lIns="124450" spcFirstLastPara="1" rIns="124450" wrap="square" tIns="622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Aug–Oct 2024 – Financial preparation evidence</a:t>
            </a:r>
            <a:endParaRPr sz="1906"/>
          </a:p>
        </p:txBody>
      </p:sp>
      <p:sp>
        <p:nvSpPr>
          <p:cNvPr id="220" name="Google Shape;220;p27"/>
          <p:cNvSpPr/>
          <p:nvPr/>
        </p:nvSpPr>
        <p:spPr>
          <a:xfrm>
            <a:off x="1575743" y="5501994"/>
            <a:ext cx="330900" cy="249000"/>
          </a:xfrm>
          <a:prstGeom prst="ellipse">
            <a:avLst/>
          </a:prstGeom>
          <a:solidFill>
            <a:srgbClr val="0066CC"/>
          </a:solidFill>
          <a:ln>
            <a:noFill/>
          </a:ln>
          <a:effectLst>
            <a:outerShdw blurRad="54448" rotWithShape="0" dir="5400000" dist="31308">
              <a:srgbClr val="000000">
                <a:alpha val="34900"/>
              </a:srgbClr>
            </a:outerShdw>
          </a:effectLst>
        </p:spPr>
        <p:txBody>
          <a:bodyPr anchorCtr="0" anchor="ctr" bIns="62200" lIns="124450" spcFirstLastPara="1" rIns="124450" wrap="square" tIns="62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5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1" name="Google Shape;221;p27"/>
          <p:cNvSpPr txBox="1"/>
          <p:nvPr/>
        </p:nvSpPr>
        <p:spPr>
          <a:xfrm>
            <a:off x="2567757" y="5501994"/>
            <a:ext cx="9920400" cy="502800"/>
          </a:xfrm>
          <a:prstGeom prst="rect">
            <a:avLst/>
          </a:prstGeom>
          <a:noFill/>
          <a:ln>
            <a:noFill/>
          </a:ln>
        </p:spPr>
        <p:txBody>
          <a:bodyPr anchorCtr="0" anchor="t" bIns="62200" lIns="124450" spcFirstLastPara="1" rIns="124450" wrap="square" tIns="622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20 Nov 2024 – Meeting planned in Manchester</a:t>
            </a:r>
            <a:endParaRPr sz="1906"/>
          </a:p>
        </p:txBody>
      </p:sp>
      <p:sp>
        <p:nvSpPr>
          <p:cNvPr id="222" name="Google Shape;222;p27"/>
          <p:cNvSpPr/>
          <p:nvPr/>
        </p:nvSpPr>
        <p:spPr>
          <a:xfrm>
            <a:off x="1575743" y="6373272"/>
            <a:ext cx="330900" cy="249000"/>
          </a:xfrm>
          <a:prstGeom prst="ellipse">
            <a:avLst/>
          </a:prstGeom>
          <a:solidFill>
            <a:srgbClr val="0066CC"/>
          </a:solidFill>
          <a:ln>
            <a:noFill/>
          </a:ln>
          <a:effectLst>
            <a:outerShdw blurRad="54448" rotWithShape="0" dir="5400000" dist="31308">
              <a:srgbClr val="000000">
                <a:alpha val="34900"/>
              </a:srgbClr>
            </a:outerShdw>
          </a:effectLst>
        </p:spPr>
        <p:txBody>
          <a:bodyPr anchorCtr="0" anchor="ctr" bIns="62200" lIns="124450" spcFirstLastPara="1" rIns="124450" wrap="square" tIns="62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5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3" name="Google Shape;223;p27"/>
          <p:cNvSpPr txBox="1"/>
          <p:nvPr/>
        </p:nvSpPr>
        <p:spPr>
          <a:xfrm>
            <a:off x="2567757" y="6373272"/>
            <a:ext cx="9920400" cy="502800"/>
          </a:xfrm>
          <a:prstGeom prst="rect">
            <a:avLst/>
          </a:prstGeom>
          <a:noFill/>
          <a:ln>
            <a:noFill/>
          </a:ln>
        </p:spPr>
        <p:txBody>
          <a:bodyPr anchorCtr="0" anchor="t" bIns="62200" lIns="124450" spcFirstLastPara="1" rIns="124450" wrap="square" tIns="622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22 Nov 2024 – Joe travels Wigan → Manchester</a:t>
            </a:r>
            <a:endParaRPr sz="1906"/>
          </a:p>
        </p:txBody>
      </p:sp>
      <p:sp>
        <p:nvSpPr>
          <p:cNvPr id="224" name="Google Shape;224;p27"/>
          <p:cNvSpPr/>
          <p:nvPr/>
        </p:nvSpPr>
        <p:spPr>
          <a:xfrm>
            <a:off x="1575743" y="7244551"/>
            <a:ext cx="330900" cy="249000"/>
          </a:xfrm>
          <a:prstGeom prst="ellipse">
            <a:avLst/>
          </a:prstGeom>
          <a:solidFill>
            <a:srgbClr val="0066CC"/>
          </a:solidFill>
          <a:ln>
            <a:noFill/>
          </a:ln>
          <a:effectLst>
            <a:outerShdw blurRad="54448" rotWithShape="0" dir="5400000" dist="31308">
              <a:srgbClr val="000000">
                <a:alpha val="34900"/>
              </a:srgbClr>
            </a:outerShdw>
          </a:effectLst>
        </p:spPr>
        <p:txBody>
          <a:bodyPr anchorCtr="0" anchor="ctr" bIns="62200" lIns="124450" spcFirstLastPara="1" rIns="124450" wrap="square" tIns="622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5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7"/>
          <p:cNvSpPr txBox="1"/>
          <p:nvPr/>
        </p:nvSpPr>
        <p:spPr>
          <a:xfrm>
            <a:off x="2567757" y="7244551"/>
            <a:ext cx="9920400" cy="502800"/>
          </a:xfrm>
          <a:prstGeom prst="rect">
            <a:avLst/>
          </a:prstGeom>
          <a:noFill/>
          <a:ln>
            <a:noFill/>
          </a:ln>
        </p:spPr>
        <p:txBody>
          <a:bodyPr anchorCtr="0" anchor="t" bIns="62200" lIns="124450" spcFirstLastPara="1" rIns="124450" wrap="square" tIns="622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5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31 Jan 2025 – Final $5M deal confirmed</a:t>
            </a:r>
            <a:endParaRPr sz="1906"/>
          </a:p>
        </p:txBody>
      </p:sp>
      <p:sp>
        <p:nvSpPr>
          <p:cNvPr id="226" name="Google Shape;226;p27"/>
          <p:cNvSpPr/>
          <p:nvPr/>
        </p:nvSpPr>
        <p:spPr>
          <a:xfrm>
            <a:off x="0" y="7811000"/>
            <a:ext cx="14630400" cy="3276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8"/>
          <p:cNvSpPr/>
          <p:nvPr/>
        </p:nvSpPr>
        <p:spPr>
          <a:xfrm>
            <a:off x="619632" y="448754"/>
            <a:ext cx="8143500" cy="70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Trebuchet MS"/>
              <a:buNone/>
            </a:pPr>
            <a:r>
              <a:rPr b="1" i="0" lang="en-US" sz="5600" u="none" cap="none" strike="noStrike">
                <a:solidFill>
                  <a:srgbClr val="231971"/>
                </a:solidFill>
                <a:latin typeface="Trebuchet MS"/>
                <a:ea typeface="Trebuchet MS"/>
                <a:cs typeface="Trebuchet MS"/>
                <a:sym typeface="Trebuchet MS"/>
              </a:rPr>
              <a:t>Conclusion:</a:t>
            </a:r>
            <a:endParaRPr b="1" i="0" sz="3950" u="none" cap="none" strike="noStrike">
              <a:solidFill>
                <a:srgbClr val="23197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3" name="Google Shape;233;p28"/>
          <p:cNvSpPr/>
          <p:nvPr/>
        </p:nvSpPr>
        <p:spPr>
          <a:xfrm>
            <a:off x="867225" y="1393375"/>
            <a:ext cx="12699900" cy="5218200"/>
          </a:xfrm>
          <a:prstGeom prst="roundRect">
            <a:avLst>
              <a:gd fmla="val 3650" name="adj"/>
            </a:avLst>
          </a:prstGeom>
          <a:solidFill>
            <a:srgbClr val="E9E6FA"/>
          </a:solidFill>
          <a:ln cap="flat" cmpd="sng" w="9525">
            <a:solidFill>
              <a:srgbClr val="BDB8D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Google Shape;234;p28"/>
          <p:cNvSpPr/>
          <p:nvPr/>
        </p:nvSpPr>
        <p:spPr>
          <a:xfrm>
            <a:off x="1084950" y="1888626"/>
            <a:ext cx="12250200" cy="396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forensic investigation produced a consistent and corroborated body of evidence.</a:t>
            </a:r>
            <a:endParaRPr b="1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Communication records, GPS data, and travel artefacts linked the suspects to the attempted sale of confidential patent data.</a:t>
            </a:r>
            <a:endParaRPr b="1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b="1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findings indicate that Emma played the leading role, with Joe acting as intermediary and Norman as buyer.</a:t>
            </a:r>
            <a:endParaRPr b="1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5" name="Google Shape;235;p28"/>
          <p:cNvSpPr/>
          <p:nvPr/>
        </p:nvSpPr>
        <p:spPr>
          <a:xfrm>
            <a:off x="-206825" y="7750625"/>
            <a:ext cx="14837100" cy="354300"/>
          </a:xfrm>
          <a:prstGeom prst="rect">
            <a:avLst/>
          </a:prstGeom>
          <a:solidFill>
            <a:srgbClr val="D9D9D9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Google Shape;241;p29"/>
          <p:cNvPicPr preferRelativeResize="0"/>
          <p:nvPr/>
        </p:nvPicPr>
        <p:blipFill rotWithShape="1">
          <a:blip r:embed="rId3">
            <a:alphaModFix/>
          </a:blip>
          <a:srcRect b="-1840" l="500" r="-500" t="1840"/>
          <a:stretch/>
        </p:blipFill>
        <p:spPr>
          <a:xfrm>
            <a:off x="152400" y="152400"/>
            <a:ext cx="14478000" cy="102519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C9C6C6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