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4.xml" ContentType="application/vnd.openxmlformats-officedocument.presentationml.tags+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45"/>
  </p:notesMasterIdLst>
  <p:sldIdLst>
    <p:sldId id="256" r:id="rId5"/>
    <p:sldId id="317" r:id="rId6"/>
    <p:sldId id="318" r:id="rId7"/>
    <p:sldId id="258" r:id="rId8"/>
    <p:sldId id="259" r:id="rId9"/>
    <p:sldId id="260" r:id="rId10"/>
    <p:sldId id="261" r:id="rId11"/>
    <p:sldId id="262" r:id="rId12"/>
    <p:sldId id="263" r:id="rId13"/>
    <p:sldId id="264" r:id="rId14"/>
    <p:sldId id="265" r:id="rId15"/>
    <p:sldId id="266" r:id="rId16"/>
    <p:sldId id="268" r:id="rId17"/>
    <p:sldId id="269" r:id="rId18"/>
    <p:sldId id="270" r:id="rId19"/>
    <p:sldId id="271" r:id="rId20"/>
    <p:sldId id="272" r:id="rId21"/>
    <p:sldId id="273" r:id="rId22"/>
    <p:sldId id="274" r:id="rId23"/>
    <p:sldId id="312" r:id="rId24"/>
    <p:sldId id="284" r:id="rId25"/>
    <p:sldId id="287" r:id="rId26"/>
    <p:sldId id="288" r:id="rId27"/>
    <p:sldId id="285" r:id="rId28"/>
    <p:sldId id="286" r:id="rId29"/>
    <p:sldId id="290" r:id="rId30"/>
    <p:sldId id="289" r:id="rId31"/>
    <p:sldId id="293" r:id="rId32"/>
    <p:sldId id="276" r:id="rId33"/>
    <p:sldId id="279" r:id="rId34"/>
    <p:sldId id="283" r:id="rId35"/>
    <p:sldId id="307" r:id="rId36"/>
    <p:sldId id="308" r:id="rId37"/>
    <p:sldId id="309" r:id="rId38"/>
    <p:sldId id="310" r:id="rId39"/>
    <p:sldId id="311" r:id="rId40"/>
    <p:sldId id="313" r:id="rId41"/>
    <p:sldId id="314" r:id="rId42"/>
    <p:sldId id="315" r:id="rId43"/>
    <p:sldId id="316" r:id="rId44"/>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481" autoAdjust="0"/>
  </p:normalViewPr>
  <p:slideViewPr>
    <p:cSldViewPr snapToGrid="0">
      <p:cViewPr varScale="1">
        <p:scale>
          <a:sx n="88" d="100"/>
          <a:sy n="88" d="100"/>
        </p:scale>
        <p:origin x="69"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D6610AC-CF1E-4DAB-B3D1-C09AD8A615FC}"/>
    <pc:docChg chg="modSld">
      <pc:chgData name="Laura Knight" userId="fcc6b1b8-7f69-4c06-9fd3-1a1553b3cd99" providerId="ADAL" clId="{7D6610AC-CF1E-4DAB-B3D1-C09AD8A615FC}" dt="2023-03-27T20:27:20.881" v="1" actId="1076"/>
      <pc:docMkLst>
        <pc:docMk/>
      </pc:docMkLst>
      <pc:sldChg chg="modSp mod">
        <pc:chgData name="Laura Knight" userId="fcc6b1b8-7f69-4c06-9fd3-1a1553b3cd99" providerId="ADAL" clId="{7D6610AC-CF1E-4DAB-B3D1-C09AD8A615FC}" dt="2023-03-27T20:27:20.881" v="1" actId="1076"/>
        <pc:sldMkLst>
          <pc:docMk/>
          <pc:sldMk cId="3788196929" sldId="287"/>
        </pc:sldMkLst>
        <pc:spChg chg="mod">
          <ac:chgData name="Laura Knight" userId="fcc6b1b8-7f69-4c06-9fd3-1a1553b3cd99" providerId="ADAL" clId="{7D6610AC-CF1E-4DAB-B3D1-C09AD8A615FC}" dt="2023-03-27T20:27:08.487" v="0" actId="14100"/>
          <ac:spMkLst>
            <pc:docMk/>
            <pc:sldMk cId="3788196929" sldId="287"/>
            <ac:spMk id="2" creationId="{00000000-0000-0000-0000-000000000000}"/>
          </ac:spMkLst>
        </pc:spChg>
        <pc:spChg chg="mod">
          <ac:chgData name="Laura Knight" userId="fcc6b1b8-7f69-4c06-9fd3-1a1553b3cd99" providerId="ADAL" clId="{7D6610AC-CF1E-4DAB-B3D1-C09AD8A615FC}" dt="2023-03-27T20:27:20.881" v="1" actId="1076"/>
          <ac:spMkLst>
            <pc:docMk/>
            <pc:sldMk cId="3788196929" sldId="287"/>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51BFB2-AE71-401F-A51E-003A8EF7EE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69733E5-84BE-4200-96A9-9350237B4364}">
      <dgm:prSet/>
      <dgm:spPr/>
      <dgm:t>
        <a:bodyPr/>
        <a:lstStyle/>
        <a:p>
          <a:r>
            <a:rPr lang="en-US"/>
            <a:t>1) It may make the D unfit to stand trial- I.e. the illness may have developed after the commission of the offence</a:t>
          </a:r>
        </a:p>
      </dgm:t>
    </dgm:pt>
    <dgm:pt modelId="{7B0B5BCC-30B1-4E62-B75D-5824508EBE67}" type="parTrans" cxnId="{6494EAF2-5513-4514-815E-1F21BEC2AE04}">
      <dgm:prSet/>
      <dgm:spPr/>
      <dgm:t>
        <a:bodyPr/>
        <a:lstStyle/>
        <a:p>
          <a:endParaRPr lang="en-US"/>
        </a:p>
      </dgm:t>
    </dgm:pt>
    <dgm:pt modelId="{1F7BF448-EE4B-4F00-BCBF-E2B633C0643C}" type="sibTrans" cxnId="{6494EAF2-5513-4514-815E-1F21BEC2AE04}">
      <dgm:prSet/>
      <dgm:spPr/>
      <dgm:t>
        <a:bodyPr/>
        <a:lstStyle/>
        <a:p>
          <a:endParaRPr lang="en-US"/>
        </a:p>
      </dgm:t>
    </dgm:pt>
    <dgm:pt modelId="{4E905202-06E3-4EAD-98B5-5E7D34884CDC}">
      <dgm:prSet/>
      <dgm:spPr/>
      <dgm:t>
        <a:bodyPr/>
        <a:lstStyle/>
        <a:p>
          <a:r>
            <a:rPr lang="en-US"/>
            <a:t>2) It may excuse the D from liability because it operated at the time of the commission of the offence to deprive them of legal responsibility.</a:t>
          </a:r>
        </a:p>
      </dgm:t>
    </dgm:pt>
    <dgm:pt modelId="{52CEB0F2-869A-405B-B1F6-4C2B51B62B39}" type="parTrans" cxnId="{0E771E6D-8D81-4E92-97A0-522797AC87EC}">
      <dgm:prSet/>
      <dgm:spPr/>
      <dgm:t>
        <a:bodyPr/>
        <a:lstStyle/>
        <a:p>
          <a:endParaRPr lang="en-US"/>
        </a:p>
      </dgm:t>
    </dgm:pt>
    <dgm:pt modelId="{0D5910A1-20F8-4BEC-B88A-F89B7830A16B}" type="sibTrans" cxnId="{0E771E6D-8D81-4E92-97A0-522797AC87EC}">
      <dgm:prSet/>
      <dgm:spPr/>
      <dgm:t>
        <a:bodyPr/>
        <a:lstStyle/>
        <a:p>
          <a:endParaRPr lang="en-US"/>
        </a:p>
      </dgm:t>
    </dgm:pt>
    <dgm:pt modelId="{53675069-C871-4B80-AB26-E1EFF71C0E79}">
      <dgm:prSet/>
      <dgm:spPr/>
      <dgm:t>
        <a:bodyPr/>
        <a:lstStyle/>
        <a:p>
          <a:r>
            <a:rPr lang="en-US"/>
            <a:t>- Insanity overlaps with diminished responsibility and automatism:</a:t>
          </a:r>
        </a:p>
      </dgm:t>
    </dgm:pt>
    <dgm:pt modelId="{FC5D0669-0CC8-4C52-80D3-7D764F336847}" type="parTrans" cxnId="{077C7FA0-7F21-4F6F-A115-520D68B62F97}">
      <dgm:prSet/>
      <dgm:spPr/>
      <dgm:t>
        <a:bodyPr/>
        <a:lstStyle/>
        <a:p>
          <a:endParaRPr lang="en-US"/>
        </a:p>
      </dgm:t>
    </dgm:pt>
    <dgm:pt modelId="{9CE05943-1BD4-419E-9EB8-505933C4A5F2}" type="sibTrans" cxnId="{077C7FA0-7F21-4F6F-A115-520D68B62F97}">
      <dgm:prSet/>
      <dgm:spPr/>
      <dgm:t>
        <a:bodyPr/>
        <a:lstStyle/>
        <a:p>
          <a:endParaRPr lang="en-US"/>
        </a:p>
      </dgm:t>
    </dgm:pt>
    <dgm:pt modelId="{C29DF721-E0C5-40F3-98E4-F94B7E74FB25}">
      <dgm:prSet/>
      <dgm:spPr/>
      <dgm:t>
        <a:bodyPr/>
        <a:lstStyle/>
        <a:p>
          <a:r>
            <a:rPr lang="en-US"/>
            <a:t>Insanity is the appropriate defence where D's mind has been affected by an INternal factor e.g. epilepsy/diabetes</a:t>
          </a:r>
        </a:p>
      </dgm:t>
    </dgm:pt>
    <dgm:pt modelId="{00246EF6-59F0-4A8E-B501-B110E0777193}" type="parTrans" cxnId="{584DF599-AE2B-4EB5-9A89-532859055DD0}">
      <dgm:prSet/>
      <dgm:spPr/>
      <dgm:t>
        <a:bodyPr/>
        <a:lstStyle/>
        <a:p>
          <a:endParaRPr lang="en-US"/>
        </a:p>
      </dgm:t>
    </dgm:pt>
    <dgm:pt modelId="{9D60110A-C307-4EC6-8567-5A9DEE60259D}" type="sibTrans" cxnId="{584DF599-AE2B-4EB5-9A89-532859055DD0}">
      <dgm:prSet/>
      <dgm:spPr/>
      <dgm:t>
        <a:bodyPr/>
        <a:lstStyle/>
        <a:p>
          <a:endParaRPr lang="en-US"/>
        </a:p>
      </dgm:t>
    </dgm:pt>
    <dgm:pt modelId="{23C30502-86E5-43FD-833E-CDE2B4A1EC2A}">
      <dgm:prSet/>
      <dgm:spPr/>
      <dgm:t>
        <a:bodyPr/>
        <a:lstStyle/>
        <a:p>
          <a:r>
            <a:rPr lang="en-US"/>
            <a:t>- burden is on the D to prove that they were legally insane</a:t>
          </a:r>
        </a:p>
      </dgm:t>
    </dgm:pt>
    <dgm:pt modelId="{A76BF1E2-A05E-4A70-B497-0C9221189630}" type="parTrans" cxnId="{0DFE0A39-666C-4281-9573-66A43C3D2DC2}">
      <dgm:prSet/>
      <dgm:spPr/>
      <dgm:t>
        <a:bodyPr/>
        <a:lstStyle/>
        <a:p>
          <a:endParaRPr lang="en-US"/>
        </a:p>
      </dgm:t>
    </dgm:pt>
    <dgm:pt modelId="{5B30B5BC-C95C-462E-9C35-E05B41DB9A11}" type="sibTrans" cxnId="{0DFE0A39-666C-4281-9573-66A43C3D2DC2}">
      <dgm:prSet/>
      <dgm:spPr/>
      <dgm:t>
        <a:bodyPr/>
        <a:lstStyle/>
        <a:p>
          <a:endParaRPr lang="en-US"/>
        </a:p>
      </dgm:t>
    </dgm:pt>
    <dgm:pt modelId="{AF71283F-3AA4-4CE3-8382-7CB1107542C3}">
      <dgm:prSet/>
      <dgm:spPr/>
      <dgm:t>
        <a:bodyPr/>
        <a:lstStyle/>
        <a:p>
          <a:r>
            <a:rPr lang="en-US"/>
            <a:t>- Medical evidence will be required</a:t>
          </a:r>
        </a:p>
      </dgm:t>
    </dgm:pt>
    <dgm:pt modelId="{275AE5B9-7C51-494E-A33F-BBB58E6517D9}" type="parTrans" cxnId="{FA0EE2A6-FF25-4E57-94EB-20D6EC1A8D4B}">
      <dgm:prSet/>
      <dgm:spPr/>
      <dgm:t>
        <a:bodyPr/>
        <a:lstStyle/>
        <a:p>
          <a:endParaRPr lang="en-US"/>
        </a:p>
      </dgm:t>
    </dgm:pt>
    <dgm:pt modelId="{E9B82721-77CB-4630-A058-3783B33AF63F}" type="sibTrans" cxnId="{FA0EE2A6-FF25-4E57-94EB-20D6EC1A8D4B}">
      <dgm:prSet/>
      <dgm:spPr/>
      <dgm:t>
        <a:bodyPr/>
        <a:lstStyle/>
        <a:p>
          <a:endParaRPr lang="en-US"/>
        </a:p>
      </dgm:t>
    </dgm:pt>
    <dgm:pt modelId="{BF3D6E1D-5B9A-4D7E-85DD-19C23770401F}" type="pres">
      <dgm:prSet presAssocID="{CB51BFB2-AE71-401F-A51E-003A8EF7EE1F}" presName="linear" presStyleCnt="0">
        <dgm:presLayoutVars>
          <dgm:animLvl val="lvl"/>
          <dgm:resizeHandles val="exact"/>
        </dgm:presLayoutVars>
      </dgm:prSet>
      <dgm:spPr/>
    </dgm:pt>
    <dgm:pt modelId="{82B9EC22-1204-4020-9DD7-93CF0211D340}" type="pres">
      <dgm:prSet presAssocID="{869733E5-84BE-4200-96A9-9350237B4364}" presName="parentText" presStyleLbl="node1" presStyleIdx="0" presStyleCnt="6">
        <dgm:presLayoutVars>
          <dgm:chMax val="0"/>
          <dgm:bulletEnabled val="1"/>
        </dgm:presLayoutVars>
      </dgm:prSet>
      <dgm:spPr/>
    </dgm:pt>
    <dgm:pt modelId="{2EADC91E-E07E-483C-911F-A48E8E428145}" type="pres">
      <dgm:prSet presAssocID="{1F7BF448-EE4B-4F00-BCBF-E2B633C0643C}" presName="spacer" presStyleCnt="0"/>
      <dgm:spPr/>
    </dgm:pt>
    <dgm:pt modelId="{9EFB738D-E16C-4CF0-AFDB-5A49479947BC}" type="pres">
      <dgm:prSet presAssocID="{4E905202-06E3-4EAD-98B5-5E7D34884CDC}" presName="parentText" presStyleLbl="node1" presStyleIdx="1" presStyleCnt="6">
        <dgm:presLayoutVars>
          <dgm:chMax val="0"/>
          <dgm:bulletEnabled val="1"/>
        </dgm:presLayoutVars>
      </dgm:prSet>
      <dgm:spPr/>
    </dgm:pt>
    <dgm:pt modelId="{67399E14-17F9-4EBD-80C3-02A60C373101}" type="pres">
      <dgm:prSet presAssocID="{0D5910A1-20F8-4BEC-B88A-F89B7830A16B}" presName="spacer" presStyleCnt="0"/>
      <dgm:spPr/>
    </dgm:pt>
    <dgm:pt modelId="{D8E0FEF9-C2F2-445B-B25A-90BEA2146AF0}" type="pres">
      <dgm:prSet presAssocID="{53675069-C871-4B80-AB26-E1EFF71C0E79}" presName="parentText" presStyleLbl="node1" presStyleIdx="2" presStyleCnt="6">
        <dgm:presLayoutVars>
          <dgm:chMax val="0"/>
          <dgm:bulletEnabled val="1"/>
        </dgm:presLayoutVars>
      </dgm:prSet>
      <dgm:spPr/>
    </dgm:pt>
    <dgm:pt modelId="{CB01C997-1881-4173-A355-611892FCE107}" type="pres">
      <dgm:prSet presAssocID="{9CE05943-1BD4-419E-9EB8-505933C4A5F2}" presName="spacer" presStyleCnt="0"/>
      <dgm:spPr/>
    </dgm:pt>
    <dgm:pt modelId="{967D2AD1-8C27-4622-99ED-2918E03C7393}" type="pres">
      <dgm:prSet presAssocID="{C29DF721-E0C5-40F3-98E4-F94B7E74FB25}" presName="parentText" presStyleLbl="node1" presStyleIdx="3" presStyleCnt="6">
        <dgm:presLayoutVars>
          <dgm:chMax val="0"/>
          <dgm:bulletEnabled val="1"/>
        </dgm:presLayoutVars>
      </dgm:prSet>
      <dgm:spPr/>
    </dgm:pt>
    <dgm:pt modelId="{22F1E95C-0943-4751-A4A3-EC613EFF3F01}" type="pres">
      <dgm:prSet presAssocID="{9D60110A-C307-4EC6-8567-5A9DEE60259D}" presName="spacer" presStyleCnt="0"/>
      <dgm:spPr/>
    </dgm:pt>
    <dgm:pt modelId="{BFF8EC5E-0893-4E34-8DCA-F0A468227A69}" type="pres">
      <dgm:prSet presAssocID="{23C30502-86E5-43FD-833E-CDE2B4A1EC2A}" presName="parentText" presStyleLbl="node1" presStyleIdx="4" presStyleCnt="6">
        <dgm:presLayoutVars>
          <dgm:chMax val="0"/>
          <dgm:bulletEnabled val="1"/>
        </dgm:presLayoutVars>
      </dgm:prSet>
      <dgm:spPr/>
    </dgm:pt>
    <dgm:pt modelId="{F8CF1DD4-9334-4D1D-BDDF-CCCD3030889E}" type="pres">
      <dgm:prSet presAssocID="{5B30B5BC-C95C-462E-9C35-E05B41DB9A11}" presName="spacer" presStyleCnt="0"/>
      <dgm:spPr/>
    </dgm:pt>
    <dgm:pt modelId="{464CDF07-E24F-4AC7-B888-E04EC3428991}" type="pres">
      <dgm:prSet presAssocID="{AF71283F-3AA4-4CE3-8382-7CB1107542C3}" presName="parentText" presStyleLbl="node1" presStyleIdx="5" presStyleCnt="6">
        <dgm:presLayoutVars>
          <dgm:chMax val="0"/>
          <dgm:bulletEnabled val="1"/>
        </dgm:presLayoutVars>
      </dgm:prSet>
      <dgm:spPr/>
    </dgm:pt>
  </dgm:ptLst>
  <dgm:cxnLst>
    <dgm:cxn modelId="{A89FCB10-50C6-41B4-9DAA-62E4E2893BCB}" type="presOf" srcId="{4E905202-06E3-4EAD-98B5-5E7D34884CDC}" destId="{9EFB738D-E16C-4CF0-AFDB-5A49479947BC}" srcOrd="0" destOrd="0" presId="urn:microsoft.com/office/officeart/2005/8/layout/vList2"/>
    <dgm:cxn modelId="{0DFE0A39-666C-4281-9573-66A43C3D2DC2}" srcId="{CB51BFB2-AE71-401F-A51E-003A8EF7EE1F}" destId="{23C30502-86E5-43FD-833E-CDE2B4A1EC2A}" srcOrd="4" destOrd="0" parTransId="{A76BF1E2-A05E-4A70-B497-0C9221189630}" sibTransId="{5B30B5BC-C95C-462E-9C35-E05B41DB9A11}"/>
    <dgm:cxn modelId="{0E771E6D-8D81-4E92-97A0-522797AC87EC}" srcId="{CB51BFB2-AE71-401F-A51E-003A8EF7EE1F}" destId="{4E905202-06E3-4EAD-98B5-5E7D34884CDC}" srcOrd="1" destOrd="0" parTransId="{52CEB0F2-869A-405B-B1F6-4C2B51B62B39}" sibTransId="{0D5910A1-20F8-4BEC-B88A-F89B7830A16B}"/>
    <dgm:cxn modelId="{CAC6A152-35C2-4356-9297-2068488620D8}" type="presOf" srcId="{53675069-C871-4B80-AB26-E1EFF71C0E79}" destId="{D8E0FEF9-C2F2-445B-B25A-90BEA2146AF0}" srcOrd="0" destOrd="0" presId="urn:microsoft.com/office/officeart/2005/8/layout/vList2"/>
    <dgm:cxn modelId="{0F2E9581-5D4C-419B-AF41-5B84F3192720}" type="presOf" srcId="{C29DF721-E0C5-40F3-98E4-F94B7E74FB25}" destId="{967D2AD1-8C27-4622-99ED-2918E03C7393}" srcOrd="0" destOrd="0" presId="urn:microsoft.com/office/officeart/2005/8/layout/vList2"/>
    <dgm:cxn modelId="{584DF599-AE2B-4EB5-9A89-532859055DD0}" srcId="{CB51BFB2-AE71-401F-A51E-003A8EF7EE1F}" destId="{C29DF721-E0C5-40F3-98E4-F94B7E74FB25}" srcOrd="3" destOrd="0" parTransId="{00246EF6-59F0-4A8E-B501-B110E0777193}" sibTransId="{9D60110A-C307-4EC6-8567-5A9DEE60259D}"/>
    <dgm:cxn modelId="{077C7FA0-7F21-4F6F-A115-520D68B62F97}" srcId="{CB51BFB2-AE71-401F-A51E-003A8EF7EE1F}" destId="{53675069-C871-4B80-AB26-E1EFF71C0E79}" srcOrd="2" destOrd="0" parTransId="{FC5D0669-0CC8-4C52-80D3-7D764F336847}" sibTransId="{9CE05943-1BD4-419E-9EB8-505933C4A5F2}"/>
    <dgm:cxn modelId="{FA0EE2A6-FF25-4E57-94EB-20D6EC1A8D4B}" srcId="{CB51BFB2-AE71-401F-A51E-003A8EF7EE1F}" destId="{AF71283F-3AA4-4CE3-8382-7CB1107542C3}" srcOrd="5" destOrd="0" parTransId="{275AE5B9-7C51-494E-A33F-BBB58E6517D9}" sibTransId="{E9B82721-77CB-4630-A058-3783B33AF63F}"/>
    <dgm:cxn modelId="{421C59BB-D8F0-47B9-8BD8-42A34AA610C3}" type="presOf" srcId="{23C30502-86E5-43FD-833E-CDE2B4A1EC2A}" destId="{BFF8EC5E-0893-4E34-8DCA-F0A468227A69}" srcOrd="0" destOrd="0" presId="urn:microsoft.com/office/officeart/2005/8/layout/vList2"/>
    <dgm:cxn modelId="{0C2CD2BC-7B06-4C31-BA8A-8DF31547065E}" type="presOf" srcId="{869733E5-84BE-4200-96A9-9350237B4364}" destId="{82B9EC22-1204-4020-9DD7-93CF0211D340}" srcOrd="0" destOrd="0" presId="urn:microsoft.com/office/officeart/2005/8/layout/vList2"/>
    <dgm:cxn modelId="{515CA0D4-2224-40EF-8D16-D40FCA366497}" type="presOf" srcId="{AF71283F-3AA4-4CE3-8382-7CB1107542C3}" destId="{464CDF07-E24F-4AC7-B888-E04EC3428991}" srcOrd="0" destOrd="0" presId="urn:microsoft.com/office/officeart/2005/8/layout/vList2"/>
    <dgm:cxn modelId="{F33417EE-A975-4970-8D8E-79CCEC12B958}" type="presOf" srcId="{CB51BFB2-AE71-401F-A51E-003A8EF7EE1F}" destId="{BF3D6E1D-5B9A-4D7E-85DD-19C23770401F}" srcOrd="0" destOrd="0" presId="urn:microsoft.com/office/officeart/2005/8/layout/vList2"/>
    <dgm:cxn modelId="{6494EAF2-5513-4514-815E-1F21BEC2AE04}" srcId="{CB51BFB2-AE71-401F-A51E-003A8EF7EE1F}" destId="{869733E5-84BE-4200-96A9-9350237B4364}" srcOrd="0" destOrd="0" parTransId="{7B0B5BCC-30B1-4E62-B75D-5824508EBE67}" sibTransId="{1F7BF448-EE4B-4F00-BCBF-E2B633C0643C}"/>
    <dgm:cxn modelId="{506ECEEA-8483-4F53-9D99-2AB0DBE5FAA8}" type="presParOf" srcId="{BF3D6E1D-5B9A-4D7E-85DD-19C23770401F}" destId="{82B9EC22-1204-4020-9DD7-93CF0211D340}" srcOrd="0" destOrd="0" presId="urn:microsoft.com/office/officeart/2005/8/layout/vList2"/>
    <dgm:cxn modelId="{D68C21BF-A9A0-44F7-9AB6-CF012043664E}" type="presParOf" srcId="{BF3D6E1D-5B9A-4D7E-85DD-19C23770401F}" destId="{2EADC91E-E07E-483C-911F-A48E8E428145}" srcOrd="1" destOrd="0" presId="urn:microsoft.com/office/officeart/2005/8/layout/vList2"/>
    <dgm:cxn modelId="{5F38E968-2C83-4184-AB35-6CD53F90D201}" type="presParOf" srcId="{BF3D6E1D-5B9A-4D7E-85DD-19C23770401F}" destId="{9EFB738D-E16C-4CF0-AFDB-5A49479947BC}" srcOrd="2" destOrd="0" presId="urn:microsoft.com/office/officeart/2005/8/layout/vList2"/>
    <dgm:cxn modelId="{F1EDD3ED-D819-4EBB-91C1-914F628F3971}" type="presParOf" srcId="{BF3D6E1D-5B9A-4D7E-85DD-19C23770401F}" destId="{67399E14-17F9-4EBD-80C3-02A60C373101}" srcOrd="3" destOrd="0" presId="urn:microsoft.com/office/officeart/2005/8/layout/vList2"/>
    <dgm:cxn modelId="{A1D04767-BE92-48C9-A78C-676E54172D20}" type="presParOf" srcId="{BF3D6E1D-5B9A-4D7E-85DD-19C23770401F}" destId="{D8E0FEF9-C2F2-445B-B25A-90BEA2146AF0}" srcOrd="4" destOrd="0" presId="urn:microsoft.com/office/officeart/2005/8/layout/vList2"/>
    <dgm:cxn modelId="{25DDB674-AD32-44EA-9382-D3DDDB5400A6}" type="presParOf" srcId="{BF3D6E1D-5B9A-4D7E-85DD-19C23770401F}" destId="{CB01C997-1881-4173-A355-611892FCE107}" srcOrd="5" destOrd="0" presId="urn:microsoft.com/office/officeart/2005/8/layout/vList2"/>
    <dgm:cxn modelId="{43ABA162-87E0-4400-9579-D33B7864E6B9}" type="presParOf" srcId="{BF3D6E1D-5B9A-4D7E-85DD-19C23770401F}" destId="{967D2AD1-8C27-4622-99ED-2918E03C7393}" srcOrd="6" destOrd="0" presId="urn:microsoft.com/office/officeart/2005/8/layout/vList2"/>
    <dgm:cxn modelId="{A808FB20-025D-4638-8C91-DEB6F9EDC22F}" type="presParOf" srcId="{BF3D6E1D-5B9A-4D7E-85DD-19C23770401F}" destId="{22F1E95C-0943-4751-A4A3-EC613EFF3F01}" srcOrd="7" destOrd="0" presId="urn:microsoft.com/office/officeart/2005/8/layout/vList2"/>
    <dgm:cxn modelId="{D17187E5-A60C-4FAF-B817-B26AF6169FCC}" type="presParOf" srcId="{BF3D6E1D-5B9A-4D7E-85DD-19C23770401F}" destId="{BFF8EC5E-0893-4E34-8DCA-F0A468227A69}" srcOrd="8" destOrd="0" presId="urn:microsoft.com/office/officeart/2005/8/layout/vList2"/>
    <dgm:cxn modelId="{27080DC3-6773-4B85-BCAE-FB4A0DCBC708}" type="presParOf" srcId="{BF3D6E1D-5B9A-4D7E-85DD-19C23770401F}" destId="{F8CF1DD4-9334-4D1D-BDDF-CCCD3030889E}" srcOrd="9" destOrd="0" presId="urn:microsoft.com/office/officeart/2005/8/layout/vList2"/>
    <dgm:cxn modelId="{8920EDFB-A8D2-4B96-81C9-B1AE3F818973}" type="presParOf" srcId="{BF3D6E1D-5B9A-4D7E-85DD-19C23770401F}" destId="{464CDF07-E24F-4AC7-B888-E04EC342899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9EC22-1204-4020-9DD7-93CF0211D340}">
      <dsp:nvSpPr>
        <dsp:cNvPr id="0" name=""/>
        <dsp:cNvSpPr/>
      </dsp:nvSpPr>
      <dsp:spPr>
        <a:xfrm>
          <a:off x="0" y="10192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1) It may make the D unfit to stand trial- I.e. the illness may have developed after the commission of the offence</a:t>
          </a:r>
        </a:p>
      </dsp:txBody>
      <dsp:txXfrm>
        <a:off x="27187" y="129116"/>
        <a:ext cx="6926020" cy="502546"/>
      </dsp:txXfrm>
    </dsp:sp>
    <dsp:sp modelId="{9EFB738D-E16C-4CF0-AFDB-5A49479947BC}">
      <dsp:nvSpPr>
        <dsp:cNvPr id="0" name=""/>
        <dsp:cNvSpPr/>
      </dsp:nvSpPr>
      <dsp:spPr>
        <a:xfrm>
          <a:off x="0" y="69916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2) It may excuse the D from liability because it operated at the time of the commission of the offence to deprive them of legal responsibility.</a:t>
          </a:r>
        </a:p>
      </dsp:txBody>
      <dsp:txXfrm>
        <a:off x="27187" y="726356"/>
        <a:ext cx="6926020" cy="502546"/>
      </dsp:txXfrm>
    </dsp:sp>
    <dsp:sp modelId="{D8E0FEF9-C2F2-445B-B25A-90BEA2146AF0}">
      <dsp:nvSpPr>
        <dsp:cNvPr id="0" name=""/>
        <dsp:cNvSpPr/>
      </dsp:nvSpPr>
      <dsp:spPr>
        <a:xfrm>
          <a:off x="0" y="129640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Insanity overlaps with diminished responsibility and automatism:</a:t>
          </a:r>
        </a:p>
      </dsp:txBody>
      <dsp:txXfrm>
        <a:off x="27187" y="1323596"/>
        <a:ext cx="6926020" cy="502546"/>
      </dsp:txXfrm>
    </dsp:sp>
    <dsp:sp modelId="{967D2AD1-8C27-4622-99ED-2918E03C7393}">
      <dsp:nvSpPr>
        <dsp:cNvPr id="0" name=""/>
        <dsp:cNvSpPr/>
      </dsp:nvSpPr>
      <dsp:spPr>
        <a:xfrm>
          <a:off x="0" y="189364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Insanity is the appropriate defence where D's mind has been affected by an INternal factor e.g. epilepsy/diabetes</a:t>
          </a:r>
        </a:p>
      </dsp:txBody>
      <dsp:txXfrm>
        <a:off x="27187" y="1920836"/>
        <a:ext cx="6926020" cy="502546"/>
      </dsp:txXfrm>
    </dsp:sp>
    <dsp:sp modelId="{BFF8EC5E-0893-4E34-8DCA-F0A468227A69}">
      <dsp:nvSpPr>
        <dsp:cNvPr id="0" name=""/>
        <dsp:cNvSpPr/>
      </dsp:nvSpPr>
      <dsp:spPr>
        <a:xfrm>
          <a:off x="0" y="249088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burden is on the D to prove that they were legally insane</a:t>
          </a:r>
        </a:p>
      </dsp:txBody>
      <dsp:txXfrm>
        <a:off x="27187" y="2518076"/>
        <a:ext cx="6926020" cy="502546"/>
      </dsp:txXfrm>
    </dsp:sp>
    <dsp:sp modelId="{464CDF07-E24F-4AC7-B888-E04EC3428991}">
      <dsp:nvSpPr>
        <dsp:cNvPr id="0" name=""/>
        <dsp:cNvSpPr/>
      </dsp:nvSpPr>
      <dsp:spPr>
        <a:xfrm>
          <a:off x="0" y="3088129"/>
          <a:ext cx="698039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Medical evidence will be required</a:t>
          </a:r>
        </a:p>
      </dsp:txBody>
      <dsp:txXfrm>
        <a:off x="27187" y="3115316"/>
        <a:ext cx="6926020" cy="502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27/03/2023</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21</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22</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23</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24</a:t>
            </a:fld>
            <a:endParaRPr lang="en-GB"/>
          </a:p>
        </p:txBody>
      </p:sp>
    </p:spTree>
    <p:extLst>
      <p:ext uri="{BB962C8B-B14F-4D97-AF65-F5344CB8AC3E}">
        <p14:creationId xmlns:p14="http://schemas.microsoft.com/office/powerpoint/2010/main" val="3031499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25</a:t>
            </a:fld>
            <a:endParaRPr lang="en-GB"/>
          </a:p>
        </p:txBody>
      </p:sp>
    </p:spTree>
    <p:extLst>
      <p:ext uri="{BB962C8B-B14F-4D97-AF65-F5344CB8AC3E}">
        <p14:creationId xmlns:p14="http://schemas.microsoft.com/office/powerpoint/2010/main" val="119408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27</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28</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29</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30</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defence abolishes</a:t>
            </a:r>
            <a:r>
              <a:rPr lang="en-GB" baseline="0" dirty="0"/>
              <a:t> the defence of provocation and replaces it with the new defence of loss of control.</a:t>
            </a:r>
          </a:p>
          <a:p>
            <a:r>
              <a:rPr lang="en-GB" baseline="0" dirty="0"/>
              <a:t>The new defence is contained in ss54 and 55 Coroners and Justice Act 2009.</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31</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32</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a:t>
            </a:r>
            <a:r>
              <a:rPr lang="en-GB" baseline="0" dirty="0"/>
              <a:t> than require some provocation, the new partial defence requires a qualifying trigger.</a:t>
            </a:r>
          </a:p>
          <a:p>
            <a:r>
              <a:rPr lang="en-GB" baseline="0" dirty="0"/>
              <a:t>There are essentially two qualifying triggers (in s55(3) and (4).</a:t>
            </a:r>
          </a:p>
          <a:p>
            <a:endParaRPr lang="en-GB" baseline="0" dirty="0"/>
          </a:p>
          <a:p>
            <a:r>
              <a:rPr lang="en-GB" baseline="0" dirty="0"/>
              <a:t>The trigger s55(3) applies where D’s loss of control is caused by:</a:t>
            </a:r>
          </a:p>
          <a:p>
            <a:r>
              <a:rPr lang="en-GB" baseline="0" dirty="0"/>
              <a:t>D’s fear of serious violence from V against D or another identified person.</a:t>
            </a:r>
          </a:p>
          <a:p>
            <a:r>
              <a:rPr lang="en-GB" baseline="0" dirty="0"/>
              <a:t>Pearson [1992]: Here two brothers killed their violent father. One brother has been living away from home before the killing and it was the ill treatment suffered </a:t>
            </a:r>
            <a:r>
              <a:rPr lang="en-GB" baseline="0" dirty="0" err="1"/>
              <a:t>bu</a:t>
            </a:r>
            <a:r>
              <a:rPr lang="en-GB" baseline="0" dirty="0"/>
              <a:t> his brother at the hands of their father that provoked him.</a:t>
            </a:r>
          </a:p>
          <a:p>
            <a:endParaRPr lang="en-GB" baseline="0" dirty="0"/>
          </a:p>
          <a:p>
            <a:r>
              <a:rPr lang="en-GB" baseline="0" dirty="0"/>
              <a:t>Whether D fears serious violence is a SUBJECTIVE test, meaning that D’s fear of violence need only be genuine; it does not have to be reasonable.</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33</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trigger under ss55(4) applies where D’s loss of control was caused by things said or done which:</a:t>
            </a:r>
          </a:p>
          <a:p>
            <a:pPr marL="228600" indent="-228600">
              <a:buAutoNum type="alphaLcParenR"/>
            </a:pPr>
            <a:r>
              <a:rPr lang="en-GB" baseline="0" dirty="0"/>
              <a:t>Constituted circumstances of an extremely grave character. And</a:t>
            </a:r>
          </a:p>
          <a:p>
            <a:pPr marL="228600" indent="-228600">
              <a:buAutoNum type="alphaLcParenR"/>
            </a:pPr>
            <a:r>
              <a:rPr lang="en-GB" baseline="0" dirty="0"/>
              <a:t>Caused D to have a justifiable sense of being seriously wronged.</a:t>
            </a:r>
          </a:p>
          <a:p>
            <a:pPr marL="0" indent="0">
              <a:buNone/>
            </a:pPr>
            <a:endParaRPr lang="en-GB" baseline="0" dirty="0"/>
          </a:p>
          <a:p>
            <a:pPr marL="0" indent="0">
              <a:buNone/>
            </a:pPr>
            <a:r>
              <a:rPr lang="en-GB" baseline="0" dirty="0"/>
              <a:t>‘extremely grave and justifiable’ is hard to plead:</a:t>
            </a:r>
          </a:p>
          <a:p>
            <a:pPr marL="0" indent="0">
              <a:buNone/>
            </a:pPr>
            <a:r>
              <a:rPr lang="en-GB" baseline="0" dirty="0"/>
              <a:t>In Dawes, Hatter and Bowyer [2013] the CA held that D’s loss of control rightly failed. D had killed V after the breakdown of his relationship with her. It was held that there was no evidence of “circumstances of an extremely grave character”, or that this caused D to have a “justifiable sense of being seriously wronged”. Importantly, the court held that, whether there are “circumstances are of an extremely grave character” and whether this caused D to have a “justifiable sense of being seriously wronged” are to be judged OBJECTIVELY. This means that for a plea to succeed under this trigger, a reasonable person would have to think that the circumstances are ‘extremely grave’ and that D had a ‘justifiable sense of being seriously wronged.</a:t>
            </a:r>
          </a:p>
          <a:p>
            <a:pPr marL="0" indent="0">
              <a:buNone/>
            </a:pPr>
            <a:endParaRPr lang="en-GB" baseline="0" dirty="0"/>
          </a:p>
          <a:p>
            <a:pPr marL="0" indent="0">
              <a:buNone/>
            </a:pPr>
            <a:r>
              <a:rPr lang="en-GB" baseline="0" dirty="0"/>
              <a:t>R v Clinton – Clintons wife left him saying she having an affair and Clinton beat her and sent photos to her lover. Clinton said he was depressed and had financial worries. It was held that </a:t>
            </a:r>
            <a:r>
              <a:rPr lang="en-GB" baseline="0" dirty="0" err="1"/>
              <a:t>exual</a:t>
            </a:r>
            <a:r>
              <a:rPr lang="en-GB" baseline="0" dirty="0"/>
              <a:t> infidelity does not form a qualifying trigger in loss of control cases.</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34</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qualifying trigger has been identified, it must be assessed whether this led to a loss of self control s54(1)(b).</a:t>
            </a:r>
          </a:p>
          <a:p>
            <a:r>
              <a:rPr lang="en-GB" dirty="0"/>
              <a:t>S54(2) removes the requirement</a:t>
            </a:r>
            <a:r>
              <a:rPr lang="en-GB" baseline="0" dirty="0"/>
              <a:t> that the loss of control must be sudden. A requirement for a sudden loss of self control meant that sufferers of domestic violence meant that sufferers of domestic violence, who killed following a slow burn reaction, could often not rely on the defence of provocation (Ahluwalia [1992]).</a:t>
            </a:r>
          </a:p>
          <a:p>
            <a:endParaRPr lang="en-GB" baseline="0" dirty="0"/>
          </a:p>
          <a:p>
            <a:r>
              <a:rPr lang="en-GB" baseline="0" dirty="0"/>
              <a:t>Although the removal of the suddenness requirement by s54(2) does seem to relax the law, it is important to read this provision in conjunction with s54(4), which states that D should not act out of a considered desire for revenge.</a:t>
            </a:r>
          </a:p>
          <a:p>
            <a:r>
              <a:rPr lang="en-GB" baseline="0" dirty="0"/>
              <a:t>In Humphreys [1995] it was held that the provocation could be cumulative.</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35</a:t>
            </a:fld>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very similar to</a:t>
            </a:r>
            <a:r>
              <a:rPr lang="en-GB" baseline="0" dirty="0"/>
              <a:t> the reasonable person test under the old law of provocation. The test is objective and the jury must be satisfied that:</a:t>
            </a:r>
          </a:p>
          <a:p>
            <a:pPr marL="171450" indent="-171450">
              <a:buFontTx/>
              <a:buChar char="-"/>
            </a:pPr>
            <a:r>
              <a:rPr lang="en-GB" baseline="0" dirty="0"/>
              <a:t>A person of D’s sex and age</a:t>
            </a:r>
          </a:p>
          <a:p>
            <a:pPr marL="171450" indent="-171450">
              <a:buFontTx/>
              <a:buChar char="-"/>
            </a:pPr>
            <a:r>
              <a:rPr lang="en-GB" baseline="0" dirty="0"/>
              <a:t>With a normal degree of tolerance and self restraint</a:t>
            </a:r>
          </a:p>
          <a:p>
            <a:pPr marL="171450" indent="-171450">
              <a:buFontTx/>
              <a:buChar char="-"/>
            </a:pPr>
            <a:r>
              <a:rPr lang="en-GB" baseline="0" dirty="0"/>
              <a:t>And in the circumstances of the D</a:t>
            </a:r>
          </a:p>
          <a:p>
            <a:pPr marL="171450" indent="-171450">
              <a:buFontTx/>
              <a:buChar char="-"/>
            </a:pPr>
            <a:r>
              <a:rPr lang="en-GB" baseline="0" dirty="0"/>
              <a:t>Might have reacted in the same …way to D</a:t>
            </a:r>
          </a:p>
          <a:p>
            <a:pPr marL="171450" indent="-171450">
              <a:buFontTx/>
              <a:buChar char="-"/>
            </a:pPr>
            <a:r>
              <a:rPr lang="en-GB" baseline="0" dirty="0"/>
              <a:t>Or in a similar way.</a:t>
            </a:r>
          </a:p>
          <a:p>
            <a:pPr marL="171450" indent="-171450">
              <a:buFontTx/>
              <a:buChar char="-"/>
            </a:pPr>
            <a:endParaRPr lang="en-GB" baseline="0" dirty="0"/>
          </a:p>
          <a:p>
            <a:pPr marL="0" indent="0">
              <a:buFontTx/>
              <a:buNone/>
            </a:pPr>
            <a:r>
              <a:rPr lang="en-GB" baseline="0" dirty="0"/>
              <a:t>According to s54(4) D cannot rely upon the defence where he acted in a “considered desire for revenge”. It will be remembered that the loss of control no longer has to be sudden for the defence to apply. However, this section seems to suggest that a time-gap or cooling-off period between the qualifying trigger and the killing may be fatal to D’s defence.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36</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38</a:t>
            </a:fld>
            <a:endParaRPr lang="en-GB"/>
          </a:p>
        </p:txBody>
      </p:sp>
    </p:spTree>
    <p:extLst>
      <p:ext uri="{BB962C8B-B14F-4D97-AF65-F5344CB8AC3E}">
        <p14:creationId xmlns:p14="http://schemas.microsoft.com/office/powerpoint/2010/main" val="42066233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39</a:t>
            </a:fld>
            <a:endParaRPr lang="en-GB"/>
          </a:p>
        </p:txBody>
      </p:sp>
    </p:spTree>
    <p:extLst>
      <p:ext uri="{BB962C8B-B14F-4D97-AF65-F5344CB8AC3E}">
        <p14:creationId xmlns:p14="http://schemas.microsoft.com/office/powerpoint/2010/main" val="2718776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tags" Target="../tags/tag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3"/>
          <a:srcRect t="16435" b="856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Assignment 2 Preparation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GB" dirty="0">
                <a:solidFill>
                  <a:srgbClr val="FFFFFF"/>
                </a:solidFill>
              </a:rPr>
              <a:t>Criminal Law</a:t>
            </a:r>
          </a:p>
        </p:txBody>
      </p:sp>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Text, letter&#10;&#10;Description automatically generated">
            <a:extLst>
              <a:ext uri="{FF2B5EF4-FFF2-40B4-BE49-F238E27FC236}">
                <a16:creationId xmlns:a16="http://schemas.microsoft.com/office/drawing/2014/main" id="{77568DFE-3F9E-5E4F-7D37-8B69F5CC1ACC}"/>
              </a:ext>
            </a:extLst>
          </p:cNvPr>
          <p:cNvPicPr>
            <a:picLocks noGrp="1" noChangeAspect="1"/>
          </p:cNvPicPr>
          <p:nvPr>
            <p:ph idx="1"/>
          </p:nvPr>
        </p:nvPicPr>
        <p:blipFill>
          <a:blip r:embed="rId2"/>
          <a:stretch>
            <a:fillRect/>
          </a:stretch>
        </p:blipFill>
        <p:spPr>
          <a:xfrm>
            <a:off x="2709333" y="643466"/>
            <a:ext cx="6773334" cy="5571067"/>
          </a:xfrm>
          <a:prstGeom prst="rect">
            <a:avLst/>
          </a:prstGeom>
        </p:spPr>
      </p:pic>
      <p:sp>
        <p:nvSpPr>
          <p:cNvPr id="2" name="TextBox 1">
            <a:extLst>
              <a:ext uri="{FF2B5EF4-FFF2-40B4-BE49-F238E27FC236}">
                <a16:creationId xmlns:a16="http://schemas.microsoft.com/office/drawing/2014/main" id="{D1A2D9A7-1D36-E9FE-1C0A-898DD7524D94}"/>
              </a:ext>
            </a:extLst>
          </p:cNvPr>
          <p:cNvSpPr txBox="1"/>
          <p:nvPr/>
        </p:nvSpPr>
        <p:spPr>
          <a:xfrm>
            <a:off x="0" y="2677885"/>
            <a:ext cx="3189514" cy="1077218"/>
          </a:xfrm>
          <a:prstGeom prst="rect">
            <a:avLst/>
          </a:prstGeom>
          <a:noFill/>
        </p:spPr>
        <p:txBody>
          <a:bodyPr wrap="square" rtlCol="0">
            <a:spAutoFit/>
          </a:bodyPr>
          <a:lstStyle/>
          <a:p>
            <a:r>
              <a:rPr lang="en-GB" sz="3200" dirty="0">
                <a:solidFill>
                  <a:srgbClr val="FF0000"/>
                </a:solidFill>
              </a:rPr>
              <a:t>DUE:- 5th May 2023 @23:59pm</a:t>
            </a:r>
          </a:p>
        </p:txBody>
      </p:sp>
      <p:sp>
        <p:nvSpPr>
          <p:cNvPr id="3" name="TextBox 2">
            <a:extLst>
              <a:ext uri="{FF2B5EF4-FFF2-40B4-BE49-F238E27FC236}">
                <a16:creationId xmlns:a16="http://schemas.microsoft.com/office/drawing/2014/main" id="{3E1EF462-0342-97FA-9EA9-AE6278E3CEC7}"/>
              </a:ext>
            </a:extLst>
          </p:cNvPr>
          <p:cNvSpPr txBox="1"/>
          <p:nvPr/>
        </p:nvSpPr>
        <p:spPr>
          <a:xfrm>
            <a:off x="751113" y="6107240"/>
            <a:ext cx="10722429" cy="369332"/>
          </a:xfrm>
          <a:prstGeom prst="rect">
            <a:avLst/>
          </a:prstGeom>
          <a:noFill/>
        </p:spPr>
        <p:txBody>
          <a:bodyPr wrap="square" rtlCol="0">
            <a:spAutoFit/>
          </a:bodyPr>
          <a:lstStyle/>
          <a:p>
            <a:r>
              <a:rPr lang="en-GB" dirty="0">
                <a:solidFill>
                  <a:srgbClr val="FF0000"/>
                </a:solidFill>
              </a:rPr>
              <a:t>PLEASE READ THE FULL ASSIGNMENT BRIEF AS WE HAVE INCLUDED SOME RELEVANT CASE LAW TO HELP YOU!!</a:t>
            </a:r>
          </a:p>
        </p:txBody>
      </p:sp>
    </p:spTree>
    <p:extLst>
      <p:ext uri="{BB962C8B-B14F-4D97-AF65-F5344CB8AC3E}">
        <p14:creationId xmlns:p14="http://schemas.microsoft.com/office/powerpoint/2010/main" val="3364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F8315C41-6527-6BDE-DEF5-E83AFAD1A82E}"/>
              </a:ext>
            </a:extLst>
          </p:cNvPr>
          <p:cNvPicPr>
            <a:picLocks noChangeAspect="1"/>
          </p:cNvPicPr>
          <p:nvPr/>
        </p:nvPicPr>
        <p:blipFill rotWithShape="1">
          <a:blip r:embed="rId2">
            <a:alphaModFix amt="50000"/>
          </a:blip>
          <a:srcRect t="5609" r="-1" b="10100"/>
          <a:stretch/>
        </p:blipFill>
        <p:spPr>
          <a:xfrm>
            <a:off x="20" y="10"/>
            <a:ext cx="12188930" cy="6857990"/>
          </a:xfrm>
          <a:prstGeom prst="rect">
            <a:avLst/>
          </a:prstGeom>
        </p:spPr>
      </p:pic>
      <p:sp>
        <p:nvSpPr>
          <p:cNvPr id="2" name="Title 1">
            <a:extLst>
              <a:ext uri="{FF2B5EF4-FFF2-40B4-BE49-F238E27FC236}">
                <a16:creationId xmlns:a16="http://schemas.microsoft.com/office/drawing/2014/main" id="{D759C21B-67FE-D42D-4427-F831F02EC815}"/>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rgbClr val="FFFFFF"/>
                </a:solidFill>
              </a:rPr>
              <a:t>Now lets recap…….</a:t>
            </a: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95119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Non- fatal offences against the person</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4"/>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3"/>
          <a:srcRect l="27898" r="-2" b="-2"/>
          <a:stretch/>
        </p:blipFill>
        <p:spPr>
          <a:xfrm>
            <a:off x="8739962" y="2492376"/>
            <a:ext cx="2161333" cy="1601135"/>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fontScale="92500"/>
          </a:bodyPr>
          <a:lstStyle/>
          <a:p>
            <a:pPr marL="457200" indent="-457200">
              <a:buAutoNum type="arabicParenBoth"/>
            </a:pPr>
            <a:r>
              <a:rPr lang="en-GB" sz="2400" b="1" dirty="0">
                <a:solidFill>
                  <a:srgbClr val="FEFFFF"/>
                </a:solidFill>
              </a:rPr>
              <a:t>There was some conduct on the part of D – </a:t>
            </a:r>
            <a:r>
              <a:rPr lang="en-GB" sz="2400" b="1" i="1" dirty="0"/>
              <a:t>Meade v Belt [1823]: Ireland: Burstow [1998]</a:t>
            </a:r>
            <a:endParaRPr lang="en-GB" sz="2400" b="1" i="1" dirty="0">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p>
          <a:p>
            <a:pPr marL="0" indent="0">
              <a:buNone/>
            </a:pPr>
            <a:r>
              <a:rPr lang="en-GB" sz="2400" b="1" dirty="0"/>
              <a:t>       Thomas v National Union of Mineworkers [1986]</a:t>
            </a:r>
            <a:endParaRPr lang="en-GB" sz="2400" b="1" dirty="0">
              <a:cs typeface="Calibri"/>
            </a:endParaRPr>
          </a:p>
          <a:p>
            <a:pPr marL="0" indent="0">
              <a:buNone/>
            </a:pPr>
            <a:r>
              <a:rPr lang="en-GB" sz="2400" b="1" dirty="0"/>
              <a:t>       Constanza [1997]</a:t>
            </a:r>
            <a:endParaRPr lang="en-GB" sz="2400" b="1" dirty="0">
              <a:cs typeface="Calibri"/>
            </a:endParaRPr>
          </a:p>
          <a:p>
            <a:pPr marL="0" indent="0">
              <a:buNone/>
            </a:pPr>
            <a:r>
              <a:rPr lang="en-GB" sz="2400" b="1" dirty="0">
                <a:solidFill>
                  <a:srgbClr val="FEFFFF"/>
                </a:solidFill>
              </a:rPr>
              <a:t>(3) This was caused as a result of D’s conduct</a:t>
            </a:r>
          </a:p>
          <a:p>
            <a:pPr marL="0" indent="0">
              <a:buNone/>
            </a:pPr>
            <a:r>
              <a:rPr lang="en-GB" sz="2400" b="1" dirty="0">
                <a:cs typeface="Calibri"/>
              </a:rPr>
              <a:t>        R v Lamb (1967)</a:t>
            </a:r>
          </a:p>
        </p:txBody>
      </p:sp>
      <p:pic>
        <p:nvPicPr>
          <p:cNvPr id="4" name="Picture 3"/>
          <p:cNvPicPr>
            <a:picLocks noChangeAspect="1"/>
          </p:cNvPicPr>
          <p:nvPr/>
        </p:nvPicPr>
        <p:blipFill rotWithShape="1">
          <a:blip r:embed="rId3"/>
          <a:srcRect l="11232" r="34986" b="1"/>
          <a:stretch/>
        </p:blipFill>
        <p:spPr>
          <a:xfrm>
            <a:off x="7554137" y="1353980"/>
            <a:ext cx="4637558" cy="5257799"/>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3"/>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4"/>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5"/>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3"/>
          <a:stretch>
            <a:fillRect/>
          </a:stretch>
        </p:blipFill>
        <p:spPr>
          <a:xfrm>
            <a:off x="8024706" y="1261619"/>
            <a:ext cx="3343407" cy="1451097"/>
          </a:xfrm>
          <a:prstGeom prst="rect">
            <a:avLst/>
          </a:prstGeom>
        </p:spPr>
      </p:pic>
      <p:pic>
        <p:nvPicPr>
          <p:cNvPr id="7" name="Picture 6"/>
          <p:cNvPicPr>
            <a:picLocks noChangeAspect="1"/>
          </p:cNvPicPr>
          <p:nvPr/>
        </p:nvPicPr>
        <p:blipFill>
          <a:blip r:embed="rId4"/>
          <a:stretch>
            <a:fillRect/>
          </a:stretch>
        </p:blipFill>
        <p:spPr>
          <a:xfrm>
            <a:off x="8024706" y="3547207"/>
            <a:ext cx="3340358" cy="2685647"/>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3"/>
          <a:srcRect t="24882" r="2" b="15701"/>
          <a:stretch/>
        </p:blipFill>
        <p:spPr>
          <a:xfrm>
            <a:off x="6098892" y="2492376"/>
            <a:ext cx="4802404" cy="3563372"/>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14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E0972-4924-21CC-93C8-8D7A2AD05ABD}"/>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Criminal Damage</a:t>
            </a:r>
            <a:br>
              <a:rPr lang="en-GB" sz="3600">
                <a:solidFill>
                  <a:srgbClr val="FFFFFF"/>
                </a:solidFill>
              </a:rPr>
            </a:br>
            <a:r>
              <a:rPr lang="en-GB" sz="3600">
                <a:solidFill>
                  <a:srgbClr val="FFFFFF"/>
                </a:solidFill>
              </a:rPr>
              <a:t> </a:t>
            </a:r>
          </a:p>
        </p:txBody>
      </p:sp>
      <p:sp>
        <p:nvSpPr>
          <p:cNvPr id="2057"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ar vandalism - how and when to claim on insurance | AA Insurance">
            <a:extLst>
              <a:ext uri="{FF2B5EF4-FFF2-40B4-BE49-F238E27FC236}">
                <a16:creationId xmlns:a16="http://schemas.microsoft.com/office/drawing/2014/main" id="{80EDB644-09EB-804F-0DA4-EAF72EE827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2" r="6782"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520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3" name="Content Placeholder 2"/>
          <p:cNvSpPr>
            <a:spLocks noGrp="1"/>
          </p:cNvSpPr>
          <p:nvPr>
            <p:ph idx="1"/>
          </p:nvPr>
        </p:nvSpPr>
        <p:spPr>
          <a:xfrm>
            <a:off x="4978918" y="1109145"/>
            <a:ext cx="6341016" cy="4603900"/>
          </a:xfrm>
        </p:spPr>
        <p:txBody>
          <a:bodyPr anchor="ctr">
            <a:normAutofit/>
          </a:bodyPr>
          <a:lstStyle/>
          <a:p>
            <a:pPr>
              <a:lnSpc>
                <a:spcPct val="90000"/>
              </a:lnSpc>
            </a:pPr>
            <a:r>
              <a:rPr lang="en-GB" sz="1700"/>
              <a:t>The basic offence is defined in s1(1) Criminal Damage Act 1971:</a:t>
            </a:r>
          </a:p>
          <a:p>
            <a:pPr lvl="1">
              <a:lnSpc>
                <a:spcPct val="90000"/>
              </a:lnSpc>
            </a:pPr>
            <a:r>
              <a:rPr lang="en-GB" sz="1700" i="1"/>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700" i="1"/>
          </a:p>
          <a:p>
            <a:pPr>
              <a:lnSpc>
                <a:spcPct val="90000"/>
              </a:lnSpc>
            </a:pPr>
            <a:r>
              <a:rPr lang="en-GB" sz="1700"/>
              <a:t>The elements of the offence are:</a:t>
            </a:r>
          </a:p>
          <a:p>
            <a:pPr lvl="1">
              <a:lnSpc>
                <a:spcPct val="90000"/>
              </a:lnSpc>
            </a:pPr>
            <a:r>
              <a:rPr lang="en-GB" sz="1700"/>
              <a:t>There is property</a:t>
            </a:r>
          </a:p>
          <a:p>
            <a:pPr lvl="1">
              <a:lnSpc>
                <a:spcPct val="90000"/>
              </a:lnSpc>
            </a:pPr>
            <a:r>
              <a:rPr lang="en-GB" sz="1700"/>
              <a:t>That belongs to another</a:t>
            </a:r>
          </a:p>
          <a:p>
            <a:pPr lvl="1">
              <a:lnSpc>
                <a:spcPct val="90000"/>
              </a:lnSpc>
            </a:pPr>
            <a:r>
              <a:rPr lang="en-GB" sz="1700"/>
              <a:t>D’s conduct</a:t>
            </a:r>
          </a:p>
          <a:p>
            <a:pPr lvl="1">
              <a:lnSpc>
                <a:spcPct val="90000"/>
              </a:lnSpc>
            </a:pPr>
            <a:r>
              <a:rPr lang="en-GB" sz="1700"/>
              <a:t>Destroys or damages the property</a:t>
            </a:r>
          </a:p>
          <a:p>
            <a:pPr lvl="1">
              <a:lnSpc>
                <a:spcPct val="90000"/>
              </a:lnSpc>
            </a:pPr>
            <a:r>
              <a:rPr lang="en-GB" sz="1700"/>
              <a:t>D does not have a lawful excuse</a:t>
            </a:r>
          </a:p>
          <a:p>
            <a:pPr lvl="1">
              <a:lnSpc>
                <a:spcPct val="90000"/>
              </a:lnSpc>
            </a:pPr>
            <a:r>
              <a:rPr lang="en-GB" sz="1700"/>
              <a:t>D intends or is reckless to destroying or damaging property</a:t>
            </a:r>
          </a:p>
        </p:txBody>
      </p:sp>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90" y="-109268"/>
            <a:ext cx="7354522" cy="975896"/>
          </a:xfrm>
        </p:spPr>
        <p:txBody>
          <a:bodyPr anchor="ctr">
            <a:normAutofit/>
          </a:bodyPr>
          <a:lstStyle/>
          <a:p>
            <a:r>
              <a:rPr lang="en-GB" dirty="0"/>
              <a:t>Criminal Damage – Actus reus</a:t>
            </a:r>
          </a:p>
        </p:txBody>
      </p:sp>
      <p:sp>
        <p:nvSpPr>
          <p:cNvPr id="3" name="Content Placeholder 2"/>
          <p:cNvSpPr>
            <a:spLocks noGrp="1"/>
          </p:cNvSpPr>
          <p:nvPr>
            <p:ph idx="1"/>
          </p:nvPr>
        </p:nvSpPr>
        <p:spPr>
          <a:xfrm>
            <a:off x="530311" y="669105"/>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dirty="0"/>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dirty="0"/>
          </a:p>
          <a:p>
            <a:pPr lvl="1">
              <a:lnSpc>
                <a:spcPct val="90000"/>
              </a:lnSpc>
            </a:pPr>
            <a:endParaRPr lang="en-GB" sz="1300" dirty="0"/>
          </a:p>
        </p:txBody>
      </p:sp>
      <p:pic>
        <p:nvPicPr>
          <p:cNvPr id="4" name="Picture 3"/>
          <p:cNvPicPr>
            <a:picLocks noChangeAspect="1"/>
          </p:cNvPicPr>
          <p:nvPr/>
        </p:nvPicPr>
        <p:blipFill rotWithShape="1">
          <a:blip r:embed="rId3"/>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4"/>
          <a:srcRect t="19315" r="1" b="7061"/>
          <a:stretch/>
        </p:blipFill>
        <p:spPr>
          <a:xfrm>
            <a:off x="7528308" y="3437472"/>
            <a:ext cx="4657341" cy="3428996"/>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a:bodyPr>
          <a:lstStyle/>
          <a:p>
            <a:pPr marL="0" indent="0">
              <a:buNone/>
            </a:pPr>
            <a:endParaRPr lang="en-GB" dirty="0"/>
          </a:p>
          <a:p>
            <a:pPr marL="0" indent="0">
              <a:buNone/>
            </a:pPr>
            <a:r>
              <a:rPr lang="en-GB" sz="2400" b="1" dirty="0"/>
              <a:t>D must:</a:t>
            </a:r>
          </a:p>
          <a:p>
            <a:pPr lvl="1"/>
            <a:r>
              <a:rPr lang="en-GB" sz="2000" b="1" dirty="0"/>
              <a:t>Intend to destroy or damage property, or be reckless to this;</a:t>
            </a:r>
          </a:p>
          <a:p>
            <a:pPr lvl="1"/>
            <a:r>
              <a:rPr lang="en-GB" sz="2000" b="1" dirty="0"/>
              <a:t>Know or be reckless to the fact that the damage or destruction is to property belonging to another</a:t>
            </a:r>
            <a:endParaRPr lang="en-GB" dirty="0"/>
          </a:p>
          <a:p>
            <a:pPr marL="457200" lvl="1" indent="0">
              <a:buNone/>
            </a:pPr>
            <a:r>
              <a:rPr lang="en-GB" sz="1800" b="1" dirty="0">
                <a:solidFill>
                  <a:srgbClr val="00B0F0"/>
                </a:solidFill>
              </a:rPr>
              <a:t>Intention</a:t>
            </a:r>
          </a:p>
          <a:p>
            <a:pPr lvl="2"/>
            <a:r>
              <a:rPr lang="en-GB" sz="1600" dirty="0"/>
              <a:t>Can be direct or oblique.  D’s good motive is irrelevant</a:t>
            </a:r>
          </a:p>
          <a:p>
            <a:pPr marL="457200" lvl="1" indent="0">
              <a:buNone/>
            </a:pPr>
            <a:r>
              <a:rPr lang="en-GB" sz="1800" b="1" dirty="0">
                <a:solidFill>
                  <a:srgbClr val="00B0F0"/>
                </a:solidFill>
              </a:rPr>
              <a:t>Recklessness</a:t>
            </a:r>
          </a:p>
          <a:p>
            <a:pPr lvl="2"/>
            <a:r>
              <a:rPr lang="en-GB" sz="1600" dirty="0"/>
              <a:t>Subjective – </a:t>
            </a:r>
            <a:r>
              <a:rPr lang="en-GB" sz="1600" b="1" dirty="0"/>
              <a:t>G and Another [2003] overruled Caldwell [1982]  - now only SUBJECTIVE recklessness</a:t>
            </a:r>
          </a:p>
          <a:p>
            <a:pPr lvl="1"/>
            <a:endParaRPr lang="en-GB" sz="1800" b="1" dirty="0"/>
          </a:p>
          <a:p>
            <a:pPr marL="457200" lvl="1" indent="0">
              <a:buNone/>
            </a:pPr>
            <a:r>
              <a:rPr lang="en-GB" sz="1800" b="1" dirty="0">
                <a:solidFill>
                  <a:srgbClr val="00B0F0"/>
                </a:solidFill>
              </a:rPr>
              <a:t>Know or be reckless to the fact that the damage or destruction is to property belonging to another</a:t>
            </a:r>
          </a:p>
          <a:p>
            <a:pPr lvl="2"/>
            <a:r>
              <a:rPr lang="en-GB" sz="1600" dirty="0"/>
              <a:t>Destruction/damage under a mistaken belief is insufficient </a:t>
            </a:r>
            <a:r>
              <a:rPr lang="en-GB" sz="1600" b="1" dirty="0"/>
              <a:t>Smith [1974]</a:t>
            </a:r>
            <a:endParaRPr lang="en-GB" sz="1600" dirty="0"/>
          </a:p>
          <a:p>
            <a:endParaRPr lang="en-GB" dirty="0"/>
          </a:p>
        </p:txBody>
      </p:sp>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3502" y="609600"/>
            <a:ext cx="8596668" cy="1320800"/>
          </a:xfrm>
        </p:spPr>
        <p:txBody>
          <a:bodyPr>
            <a:normAutofit/>
          </a:bodyPr>
          <a:lstStyle/>
          <a:p>
            <a:r>
              <a:rPr lang="en-GB" dirty="0"/>
              <a:t>Criminal Damage- The aggravated offence</a:t>
            </a:r>
          </a:p>
        </p:txBody>
      </p:sp>
      <p:sp>
        <p:nvSpPr>
          <p:cNvPr id="3" name="Content Placeholder 2"/>
          <p:cNvSpPr>
            <a:spLocks noGrp="1"/>
          </p:cNvSpPr>
          <p:nvPr>
            <p:ph idx="1"/>
          </p:nvPr>
        </p:nvSpPr>
        <p:spPr>
          <a:xfrm>
            <a:off x="1074710" y="1643005"/>
            <a:ext cx="9779237" cy="4680090"/>
          </a:xfrm>
        </p:spPr>
        <p:txBody>
          <a:bodyPr vert="horz" lIns="91440" tIns="45720" rIns="91440" bIns="45720" rtlCol="0" anchor="t">
            <a:normAutofit lnSpcReduction="10000"/>
          </a:bodyPr>
          <a:lstStyle/>
          <a:p>
            <a:pPr marL="0" indent="0">
              <a:lnSpc>
                <a:spcPct val="90000"/>
              </a:lnSpc>
              <a:buNone/>
            </a:pPr>
            <a:endParaRPr lang="en-GB" sz="2000" b="1" dirty="0">
              <a:solidFill>
                <a:srgbClr val="00B0F0"/>
              </a:solidFill>
            </a:endParaRPr>
          </a:p>
          <a:p>
            <a:pPr>
              <a:lnSpc>
                <a:spcPct val="90000"/>
              </a:lnSpc>
            </a:pPr>
            <a:r>
              <a:rPr lang="en-GB" sz="2000" b="1">
                <a:solidFill>
                  <a:srgbClr val="00B0F0"/>
                </a:solidFill>
              </a:rPr>
              <a:t>s1(2) CDA 1971:</a:t>
            </a:r>
          </a:p>
          <a:p>
            <a:pPr marL="342900" lvl="1" indent="-342900">
              <a:lnSpc>
                <a:spcPct val="90000"/>
              </a:lnSpc>
            </a:pPr>
            <a:r>
              <a:rPr lang="en-GB" i="1"/>
              <a:t>A person who without lawful excuse destroys or damages any property, whether belonging to himself or another –</a:t>
            </a:r>
          </a:p>
          <a:p>
            <a:pPr marL="742950" lvl="2" indent="-342900">
              <a:lnSpc>
                <a:spcPct val="90000"/>
              </a:lnSpc>
            </a:pPr>
            <a:r>
              <a:rPr lang="en-GB" sz="1600" i="1"/>
              <a:t>(a) intending to destroy or damage any such property or being reckless as to whether any such property would be destroyed or damaged , and</a:t>
            </a:r>
          </a:p>
          <a:p>
            <a:pPr marL="742950" lvl="2" indent="-342900">
              <a:lnSpc>
                <a:spcPct val="90000"/>
              </a:lnSpc>
            </a:pPr>
            <a:r>
              <a:rPr lang="en-GB" sz="1600" i="1"/>
              <a:t>(b) intending by the destruction or damage to endanger the life of another or being reckless as to whether the life of another would be endangered</a:t>
            </a:r>
          </a:p>
          <a:p>
            <a:pPr marL="400050" lvl="2" indent="0">
              <a:lnSpc>
                <a:spcPct val="90000"/>
              </a:lnSpc>
              <a:buNone/>
            </a:pPr>
            <a:endParaRPr lang="en-GB" sz="1600" i="1"/>
          </a:p>
          <a:p>
            <a:pPr marL="342900" lvl="1" indent="-342900">
              <a:lnSpc>
                <a:spcPct val="90000"/>
              </a:lnSpc>
            </a:pPr>
            <a:r>
              <a:rPr lang="en-GB" b="1" u="sng"/>
              <a:t>The elements of the offence</a:t>
            </a:r>
            <a:r>
              <a:rPr lang="en-GB"/>
              <a:t>:</a:t>
            </a:r>
          </a:p>
          <a:p>
            <a:pPr marL="742950" lvl="2" indent="-342900">
              <a:lnSpc>
                <a:spcPct val="90000"/>
              </a:lnSpc>
            </a:pPr>
            <a:r>
              <a:rPr lang="en-GB" sz="1600"/>
              <a:t>Without lawful excuse</a:t>
            </a:r>
          </a:p>
          <a:p>
            <a:pPr marL="742950" lvl="2" indent="-342900">
              <a:lnSpc>
                <a:spcPct val="90000"/>
              </a:lnSpc>
            </a:pPr>
            <a:r>
              <a:rPr lang="en-GB" sz="1600"/>
              <a:t>D destroys or damages</a:t>
            </a:r>
          </a:p>
          <a:p>
            <a:pPr marL="742950" lvl="2" indent="-342900">
              <a:lnSpc>
                <a:spcPct val="90000"/>
              </a:lnSpc>
            </a:pPr>
            <a:r>
              <a:rPr lang="en-GB" sz="1600"/>
              <a:t>Property</a:t>
            </a:r>
          </a:p>
          <a:p>
            <a:pPr marL="742950" lvl="2" indent="-342900">
              <a:lnSpc>
                <a:spcPct val="90000"/>
              </a:lnSpc>
            </a:pPr>
            <a:r>
              <a:rPr lang="en-GB" sz="1600"/>
              <a:t>Belonging to himself or another</a:t>
            </a:r>
          </a:p>
          <a:p>
            <a:pPr marL="742950" lvl="2" indent="-342900">
              <a:lnSpc>
                <a:spcPct val="90000"/>
              </a:lnSpc>
            </a:pPr>
            <a:r>
              <a:rPr lang="en-GB" sz="1600"/>
              <a:t>Where D intends or is reckless as to destroying or damaging the property</a:t>
            </a:r>
          </a:p>
          <a:p>
            <a:pPr marL="742950" lvl="2" indent="-342900">
              <a:lnSpc>
                <a:spcPct val="90000"/>
              </a:lnSpc>
            </a:pPr>
            <a:r>
              <a:rPr lang="en-GB" sz="1600"/>
              <a:t>And where D intends by the destruction or damage to endanger the life of another, or is reckless to this</a:t>
            </a:r>
          </a:p>
          <a:p>
            <a:pPr>
              <a:lnSpc>
                <a:spcPct val="90000"/>
              </a:lnSpc>
            </a:pPr>
            <a:endParaRPr lang="en-GB" sz="1600"/>
          </a:p>
        </p:txBody>
      </p:sp>
    </p:spTree>
    <p:extLst>
      <p:ext uri="{BB962C8B-B14F-4D97-AF65-F5344CB8AC3E}">
        <p14:creationId xmlns:p14="http://schemas.microsoft.com/office/powerpoint/2010/main" val="2755248748"/>
      </p:ext>
    </p:extLst>
  </p:cSld>
  <p:clrMapOvr>
    <a:masterClrMapping/>
  </p:clrMapOvr>
  <mc:AlternateContent xmlns:mc="http://schemas.openxmlformats.org/markup-compatibility/2006" xmlns:p14="http://schemas.microsoft.com/office/powerpoint/2010/main">
    <mc:Choice Requires="p14">
      <p:transition spd="slow" p14:dur="2000" advTm="95270"/>
    </mc:Choice>
    <mc:Fallback xmlns="">
      <p:transition spd="slow" advTm="9527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sp>
        <p:nvSpPr>
          <p:cNvPr id="3" name="Content Placeholder 2"/>
          <p:cNvSpPr>
            <a:spLocks noGrp="1"/>
          </p:cNvSpPr>
          <p:nvPr>
            <p:ph idx="1"/>
          </p:nvPr>
        </p:nvSpPr>
        <p:spPr>
          <a:xfrm>
            <a:off x="677334" y="1270000"/>
            <a:ext cx="8596668" cy="5263322"/>
          </a:xfrm>
        </p:spPr>
        <p:txBody>
          <a:bodyPr>
            <a:normAutofit fontScale="85000" lnSpcReduction="10000"/>
          </a:bodyPr>
          <a:lstStyle/>
          <a:p>
            <a:r>
              <a:rPr lang="en-GB" dirty="0"/>
              <a:t>The aggravated offence</a:t>
            </a:r>
          </a:p>
          <a:p>
            <a:pPr lvl="1"/>
            <a:r>
              <a:rPr lang="en-GB" dirty="0"/>
              <a:t>ACTUS REUS</a:t>
            </a:r>
          </a:p>
          <a:p>
            <a:pPr lvl="2"/>
            <a:r>
              <a:rPr lang="en-GB" dirty="0"/>
              <a:t>The two defences of lawful excuse in s5(2) do not apply to the aggravated offence</a:t>
            </a:r>
          </a:p>
          <a:p>
            <a:pPr lvl="2"/>
            <a:r>
              <a:rPr lang="en-GB" dirty="0"/>
              <a:t>“Destroy” and “damage” have the same meaning as under s1(1)</a:t>
            </a:r>
          </a:p>
          <a:p>
            <a:pPr lvl="2"/>
            <a:r>
              <a:rPr lang="en-GB" dirty="0"/>
              <a:t>The aggravated offence can be committed where D destroys or damages his own property</a:t>
            </a:r>
          </a:p>
          <a:p>
            <a:pPr lvl="1"/>
            <a:r>
              <a:rPr lang="en-GB" dirty="0"/>
              <a:t>MENS REA</a:t>
            </a:r>
          </a:p>
          <a:p>
            <a:pPr lvl="2"/>
            <a:r>
              <a:rPr lang="en-GB" dirty="0"/>
              <a:t>(a)		Intent to destroy or damage property, or be reckless to this; and</a:t>
            </a:r>
          </a:p>
          <a:p>
            <a:pPr lvl="2"/>
            <a:r>
              <a:rPr lang="en-GB" dirty="0"/>
              <a:t>(b)	Intend by the damage to endanger life, or be reckless to this</a:t>
            </a:r>
          </a:p>
          <a:p>
            <a:pPr marL="914400" lvl="2" indent="0">
              <a:buNone/>
            </a:pPr>
            <a:endParaRPr lang="en-GB" dirty="0"/>
          </a:p>
          <a:p>
            <a:pPr lvl="2"/>
            <a:r>
              <a:rPr lang="en-GB" dirty="0"/>
              <a:t>Ulterior intent as part of the MR goes beyond the AR</a:t>
            </a:r>
          </a:p>
          <a:p>
            <a:pPr lvl="2"/>
            <a:r>
              <a:rPr lang="en-GB" dirty="0"/>
              <a:t>(a)		Intention/recklessness as in simple offence</a:t>
            </a:r>
          </a:p>
          <a:p>
            <a:pPr lvl="2"/>
            <a:r>
              <a:rPr lang="en-GB" dirty="0"/>
              <a:t>(b)	Intend by damage to endanger life or be reckless to this</a:t>
            </a:r>
          </a:p>
          <a:p>
            <a:pPr lvl="3"/>
            <a:r>
              <a:rPr lang="en-GB" dirty="0"/>
              <a:t>Must be intend to endanger life </a:t>
            </a:r>
            <a:r>
              <a:rPr lang="en-GB" b="1" u="sng" dirty="0"/>
              <a:t>by the damage caused</a:t>
            </a:r>
            <a:r>
              <a:rPr lang="en-GB" b="1" dirty="0"/>
              <a:t>  Steer [1987]</a:t>
            </a:r>
          </a:p>
          <a:p>
            <a:pPr lvl="3"/>
            <a:r>
              <a:rPr lang="en-GB" dirty="0"/>
              <a:t>Intent can be direct or indirect </a:t>
            </a:r>
            <a:r>
              <a:rPr lang="en-GB" b="1" dirty="0" err="1"/>
              <a:t>Woollin</a:t>
            </a:r>
            <a:r>
              <a:rPr lang="en-GB" b="1" dirty="0"/>
              <a:t> [1998]</a:t>
            </a:r>
          </a:p>
          <a:p>
            <a:pPr lvl="3"/>
            <a:r>
              <a:rPr lang="en-GB" dirty="0"/>
              <a:t>Recklessness is subjective </a:t>
            </a:r>
            <a:r>
              <a:rPr lang="en-GB" b="1" dirty="0"/>
              <a:t>G and Another [2003]</a:t>
            </a:r>
          </a:p>
          <a:p>
            <a:pPr lvl="3"/>
            <a:r>
              <a:rPr lang="en-GB" dirty="0"/>
              <a:t>No requirement that life was actually endangered or that the damage/destruction even created a risk of this </a:t>
            </a:r>
            <a:r>
              <a:rPr lang="en-GB" b="1" dirty="0"/>
              <a:t>Dudley [1989], Sangha [1998]</a:t>
            </a:r>
          </a:p>
          <a:p>
            <a:pPr lvl="3"/>
            <a:r>
              <a:rPr lang="en-GB" dirty="0"/>
              <a:t>The danger of life must come from the property -</a:t>
            </a:r>
            <a:r>
              <a:rPr lang="en-GB" b="1" dirty="0"/>
              <a:t>R v </a:t>
            </a:r>
            <a:r>
              <a:rPr lang="en-GB" b="1" dirty="0" err="1"/>
              <a:t>Wenton</a:t>
            </a:r>
            <a:r>
              <a:rPr lang="en-GB" b="1" dirty="0"/>
              <a:t> (2010)</a:t>
            </a:r>
            <a:endParaRPr lang="en-GB" dirty="0"/>
          </a:p>
          <a:p>
            <a:pPr lvl="2"/>
            <a:endParaRPr lang="en-GB" dirty="0"/>
          </a:p>
          <a:p>
            <a:pPr lvl="2"/>
            <a:endParaRPr lang="en-GB" dirty="0"/>
          </a:p>
          <a:p>
            <a:pPr lvl="2"/>
            <a:endParaRPr lang="en-GB" dirty="0"/>
          </a:p>
        </p:txBody>
      </p:sp>
    </p:spTree>
    <p:extLst>
      <p:ext uri="{BB962C8B-B14F-4D97-AF65-F5344CB8AC3E}">
        <p14:creationId xmlns:p14="http://schemas.microsoft.com/office/powerpoint/2010/main" val="1685862781"/>
      </p:ext>
    </p:extLst>
  </p:cSld>
  <p:clrMapOvr>
    <a:masterClrMapping/>
  </p:clrMapOvr>
  <mc:AlternateContent xmlns:mc="http://schemas.openxmlformats.org/markup-compatibility/2006" xmlns:p14="http://schemas.microsoft.com/office/powerpoint/2010/main">
    <mc:Choice Requires="p14">
      <p:transition spd="slow" p14:dur="2000" advTm="544155"/>
    </mc:Choice>
    <mc:Fallback xmlns="">
      <p:transition spd="slow" advTm="54415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047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B059F-5A13-0EE1-4D32-A6034B858DB1}"/>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Murder </a:t>
            </a:r>
          </a:p>
        </p:txBody>
      </p:sp>
      <p:sp>
        <p:nvSpPr>
          <p:cNvPr id="103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ost famous murder cases that are too chilling for the world to forget -  iPleaders">
            <a:extLst>
              <a:ext uri="{FF2B5EF4-FFF2-40B4-BE49-F238E27FC236}">
                <a16:creationId xmlns:a16="http://schemas.microsoft.com/office/drawing/2014/main" id="{0CCECAB7-2AF3-9A3A-087D-48C84E4AA6C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6574"/>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926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endParaRPr lang="en-GB" dirty="0"/>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fontScale="92500" lnSpcReduction="10000"/>
          </a:bodyPr>
          <a:lstStyle/>
          <a:p>
            <a:r>
              <a:rPr lang="en-GB" b="1" u="sng" dirty="0"/>
              <a:t>Define murder</a:t>
            </a:r>
          </a:p>
          <a:p>
            <a:pPr marL="0" indent="0">
              <a:buNone/>
            </a:pPr>
            <a:r>
              <a:rPr lang="en-GB" dirty="0"/>
              <a:t>Murder is where D kills V and D intends to kill or intends to cause GBH. The offence takes place under the Kings peace.</a:t>
            </a:r>
          </a:p>
          <a:p>
            <a:r>
              <a:rPr lang="en-GB" b="1" u="sng" dirty="0"/>
              <a:t>What is the Actus Reus of Murder?</a:t>
            </a:r>
          </a:p>
          <a:p>
            <a:pPr marL="0" indent="0">
              <a:buNone/>
            </a:pPr>
            <a:r>
              <a:rPr lang="en-GB" dirty="0"/>
              <a:t>D unlawfully kills another person under the Kings peace and V is a person.</a:t>
            </a:r>
          </a:p>
          <a:p>
            <a:pPr marL="0" indent="0">
              <a:buNone/>
            </a:pPr>
            <a:r>
              <a:rPr lang="en-GB" dirty="0"/>
              <a:t>Gibbins and Proctor [1918]</a:t>
            </a:r>
          </a:p>
          <a:p>
            <a:pPr marL="0" indent="0">
              <a:buNone/>
            </a:pPr>
            <a:r>
              <a:rPr lang="en-GB" b="1" i="1" u="sng" dirty="0"/>
              <a:t>What is the </a:t>
            </a:r>
            <a:r>
              <a:rPr lang="en-GB" b="1" i="1" u="sng" dirty="0" err="1"/>
              <a:t>mens</a:t>
            </a:r>
            <a:r>
              <a:rPr lang="en-GB" b="1" i="1" u="sng" dirty="0"/>
              <a:t> rea of murder?</a:t>
            </a:r>
          </a:p>
          <a:p>
            <a:pPr marL="0" indent="0">
              <a:buNone/>
            </a:pPr>
            <a:r>
              <a:rPr lang="en-GB" dirty="0"/>
              <a:t>Malice aforethought: intention to kill or to cause GBH</a:t>
            </a:r>
          </a:p>
        </p:txBody>
      </p:sp>
      <p:sp>
        <p:nvSpPr>
          <p:cNvPr id="8" name="Text Placeholder 3">
            <a:extLst>
              <a:ext uri="{FF2B5EF4-FFF2-40B4-BE49-F238E27FC236}">
                <a16:creationId xmlns:a16="http://schemas.microsoft.com/office/drawing/2014/main" id="{60607BE5-BAAC-4316-AF31-C34B93D683D3}"/>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81200" y="428626"/>
            <a:ext cx="8229600" cy="1419225"/>
          </a:xfrm>
        </p:spPr>
        <p:txBody>
          <a:bodyPr/>
          <a:lstStyle/>
          <a:p>
            <a:pPr eaLnBrk="1" hangingPunct="1"/>
            <a:r>
              <a:rPr lang="en-GB"/>
              <a:t>Specific </a:t>
            </a:r>
            <a:r>
              <a:rPr lang="en-GB" u="sng"/>
              <a:t>partial</a:t>
            </a:r>
            <a:r>
              <a:rPr lang="en-GB"/>
              <a:t> defences to murder</a:t>
            </a:r>
          </a:p>
        </p:txBody>
      </p:sp>
      <p:sp>
        <p:nvSpPr>
          <p:cNvPr id="21506" name="Rectangle 3"/>
          <p:cNvSpPr>
            <a:spLocks noGrp="1" noChangeArrowheads="1"/>
          </p:cNvSpPr>
          <p:nvPr>
            <p:ph idx="1"/>
          </p:nvPr>
        </p:nvSpPr>
        <p:spPr>
          <a:xfrm>
            <a:off x="677334" y="1457011"/>
            <a:ext cx="8596668" cy="4584351"/>
          </a:xfrm>
        </p:spPr>
        <p:txBody>
          <a:bodyPr>
            <a:normAutofit/>
          </a:bodyPr>
          <a:lstStyle/>
          <a:p>
            <a:pPr algn="just" eaLnBrk="1" hangingPunct="1"/>
            <a:r>
              <a:rPr lang="en-GB" sz="2400" dirty="0"/>
              <a:t>Killing with </a:t>
            </a:r>
            <a:r>
              <a:rPr lang="en-GB" sz="2400" b="1" dirty="0">
                <a:solidFill>
                  <a:srgbClr val="FF0000"/>
                </a:solidFill>
              </a:rPr>
              <a:t>diminished responsibility</a:t>
            </a:r>
            <a:r>
              <a:rPr lang="en-GB" sz="2400" dirty="0"/>
              <a:t>: a statutory defence under s. 2, Homicide Act 1957</a:t>
            </a:r>
          </a:p>
          <a:p>
            <a:pPr algn="just" eaLnBrk="1" hangingPunct="1"/>
            <a:r>
              <a:rPr lang="en-GB" sz="2400" dirty="0"/>
              <a:t>Killing under </a:t>
            </a:r>
            <a:r>
              <a:rPr lang="en-GB" sz="2400" b="1" dirty="0">
                <a:solidFill>
                  <a:srgbClr val="FF0000"/>
                </a:solidFill>
              </a:rPr>
              <a:t>loss of control </a:t>
            </a:r>
            <a:r>
              <a:rPr lang="en-GB" sz="2400" b="1" dirty="0"/>
              <a:t>ss54 and 55 Coroners and Justice Act 2009  </a:t>
            </a:r>
            <a:r>
              <a:rPr lang="en-GB" sz="2400" i="1" dirty="0"/>
              <a:t>(formerly provocation):</a:t>
            </a:r>
            <a:r>
              <a:rPr lang="en-GB" sz="2400" dirty="0"/>
              <a:t> a common law defence modified by s. 3, Homicide Act 1957</a:t>
            </a:r>
          </a:p>
          <a:p>
            <a:pPr algn="just" eaLnBrk="1" hangingPunct="1"/>
            <a:r>
              <a:rPr lang="en-GB" sz="2400" dirty="0"/>
              <a:t>Killing in pursuance of a </a:t>
            </a:r>
            <a:r>
              <a:rPr lang="en-GB" sz="2400" b="1" dirty="0">
                <a:solidFill>
                  <a:srgbClr val="FF0000"/>
                </a:solidFill>
              </a:rPr>
              <a:t>suicide pact</a:t>
            </a:r>
            <a:r>
              <a:rPr lang="en-GB" sz="2400" dirty="0">
                <a:solidFill>
                  <a:srgbClr val="FF0000"/>
                </a:solidFill>
              </a:rPr>
              <a:t> </a:t>
            </a:r>
            <a:r>
              <a:rPr lang="en-GB" sz="2400" dirty="0"/>
              <a:t>(where all participants are meant to die): s. 4, Homicide Act 1957</a:t>
            </a:r>
          </a:p>
          <a:p>
            <a:pPr algn="just" eaLnBrk="1" hangingPunct="1">
              <a:buFont typeface="Wingdings 2" pitchFamily="18" charset="2"/>
              <a:buNone/>
            </a:pPr>
            <a:r>
              <a:rPr lang="en-GB" sz="2400" dirty="0"/>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dirty="0"/>
              <a:t>Criminal law: homicide scenario</a:t>
            </a:r>
          </a:p>
        </p:txBody>
      </p:sp>
      <p:sp>
        <p:nvSpPr>
          <p:cNvPr id="5" name="Slide Number Placeholder 5"/>
          <p:cNvSpPr>
            <a:spLocks noGrp="1"/>
          </p:cNvSpPr>
          <p:nvPr>
            <p:ph type="sldNum" sz="quarter" idx="12"/>
          </p:nvPr>
        </p:nvSpPr>
        <p:spPr/>
        <p:txBody>
          <a:bodyPr/>
          <a:lstStyle/>
          <a:p>
            <a:pPr>
              <a:defRPr/>
            </a:pPr>
            <a:fld id="{A16A201A-FCB3-4259-8E70-3570164CD319}" type="slidenum">
              <a:rPr lang="en-GB"/>
              <a:pPr>
                <a:defRPr/>
              </a:pPr>
              <a:t>28</a:t>
            </a:fld>
            <a:endParaRPr lang="en-GB"/>
          </a:p>
        </p:txBody>
      </p:sp>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defRPr/>
            </a:pPr>
            <a:r>
              <a:rPr lang="en-GB" sz="3800" dirty="0"/>
              <a:t>Specific defences to murder: DIMINISHED RESPONSIBILITY</a:t>
            </a:r>
          </a:p>
        </p:txBody>
      </p:sp>
      <p:sp>
        <p:nvSpPr>
          <p:cNvPr id="29698" name="Rectangle 3"/>
          <p:cNvSpPr>
            <a:spLocks noGrp="1" noChangeArrowheads="1"/>
          </p:cNvSpPr>
          <p:nvPr>
            <p:ph idx="1"/>
          </p:nvPr>
        </p:nvSpPr>
        <p:spPr/>
        <p:txBody>
          <a:bodyPr/>
          <a:lstStyle/>
          <a:p>
            <a:pPr algn="just" eaLnBrk="1" hangingPunct="1">
              <a:buFont typeface="Wingdings" pitchFamily="2" charset="2"/>
              <a:buNone/>
            </a:pPr>
            <a:r>
              <a:rPr lang="en-GB" sz="2400" dirty="0"/>
              <a:t>	Section 2, Homicide Act 1957 provides for the defence:</a:t>
            </a:r>
          </a:p>
          <a:p>
            <a:pPr algn="just" eaLnBrk="1" hangingPunct="1">
              <a:buFont typeface="Wingdings" pitchFamily="2" charset="2"/>
              <a:buNone/>
            </a:pPr>
            <a:r>
              <a:rPr lang="en-GB" sz="2400" dirty="0"/>
              <a:t>	“Where a person kills or is party to the killing of another, he shall not be convicted of murder if he was suffering from such </a:t>
            </a:r>
            <a:r>
              <a:rPr lang="en-GB" sz="2400" b="1" u="sng" dirty="0"/>
              <a:t>abnormality of mind</a:t>
            </a:r>
            <a:r>
              <a:rPr lang="en-GB" sz="2400" u="sng" dirty="0"/>
              <a:t> </a:t>
            </a:r>
            <a:r>
              <a:rPr lang="en-GB" sz="2400" dirty="0"/>
              <a:t>(whether arising from a condition of arrested or retarded development of mind or any inherent causes or induced by injury or disease) as </a:t>
            </a:r>
            <a:r>
              <a:rPr lang="en-GB" sz="2400" b="1" u="sng" dirty="0"/>
              <a:t>substantially impaired his mental responsibility</a:t>
            </a:r>
            <a:r>
              <a:rPr lang="en-GB" sz="2400" dirty="0"/>
              <a:t> for his acts or omissions in doing or being a party to the killing.”</a:t>
            </a:r>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9B319B41-8E7D-49B5-AF4A-53B7AEAF677C}" type="slidenum">
              <a:rPr lang="en-GB"/>
              <a:pPr>
                <a:defRPr/>
              </a:pPr>
              <a:t>29</a:t>
            </a:fld>
            <a:endParaRPr lang="en-GB"/>
          </a:p>
        </p:txBody>
      </p:sp>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a:t>
            </a:r>
          </a:p>
        </p:txBody>
      </p:sp>
      <p:sp>
        <p:nvSpPr>
          <p:cNvPr id="3" name="Content Placeholder 2"/>
          <p:cNvSpPr>
            <a:spLocks noGrp="1"/>
          </p:cNvSpPr>
          <p:nvPr>
            <p:ph idx="1"/>
          </p:nvPr>
        </p:nvSpPr>
        <p:spPr>
          <a:xfrm>
            <a:off x="677334" y="1324303"/>
            <a:ext cx="8596668" cy="4717059"/>
          </a:xfrm>
        </p:spPr>
        <p:txBody>
          <a:bodyPr>
            <a:normAutofit/>
          </a:bodyPr>
          <a:lstStyle/>
          <a:p>
            <a:r>
              <a:rPr lang="en-GB" sz="3000" dirty="0"/>
              <a:t>Recognised medical conditions include functional mental illness:-</a:t>
            </a:r>
          </a:p>
          <a:p>
            <a:pPr lvl="1"/>
            <a:r>
              <a:rPr lang="en-GB" sz="2600" dirty="0"/>
              <a:t>Clinical depression (</a:t>
            </a:r>
            <a:r>
              <a:rPr lang="en-GB" sz="2600" b="1" i="1" dirty="0" err="1"/>
              <a:t>Gittens</a:t>
            </a:r>
            <a:r>
              <a:rPr lang="en-GB" sz="2600" b="1" i="1" dirty="0"/>
              <a:t> [184])</a:t>
            </a:r>
          </a:p>
          <a:p>
            <a:pPr lvl="1"/>
            <a:r>
              <a:rPr lang="en-GB" sz="2600" dirty="0"/>
              <a:t>Schizophrenia </a:t>
            </a:r>
            <a:r>
              <a:rPr lang="en-GB" sz="2600" b="1" i="1" dirty="0"/>
              <a:t>(Moyle [2008])</a:t>
            </a:r>
          </a:p>
          <a:p>
            <a:pPr lvl="1"/>
            <a:r>
              <a:rPr lang="en-GB" sz="2600" dirty="0"/>
              <a:t>Battered women’s syndrome </a:t>
            </a:r>
            <a:r>
              <a:rPr lang="en-GB" sz="2600" b="1" i="1" dirty="0"/>
              <a:t>(Hobson [1998], Ahluwalia [1992])</a:t>
            </a:r>
          </a:p>
          <a:p>
            <a:pPr lvl="1"/>
            <a:r>
              <a:rPr lang="en-GB" sz="2600" dirty="0"/>
              <a:t>Premenstrual tension and post natal depression </a:t>
            </a:r>
            <a:r>
              <a:rPr lang="en-GB" sz="2600" b="1" i="1" dirty="0"/>
              <a:t>(Reynolds [1988])</a:t>
            </a:r>
          </a:p>
          <a:p>
            <a:pPr lvl="1"/>
            <a:r>
              <a:rPr lang="en-GB" sz="2600" dirty="0"/>
              <a:t>Paranoia </a:t>
            </a:r>
            <a:r>
              <a:rPr lang="en-GB" sz="2600" b="1" i="1" dirty="0"/>
              <a:t>(</a:t>
            </a:r>
            <a:r>
              <a:rPr lang="en-GB" sz="2600" b="1" i="1" dirty="0" err="1"/>
              <a:t>Simcox</a:t>
            </a:r>
            <a:r>
              <a:rPr lang="en-GB" sz="2600" b="1" i="1" dirty="0"/>
              <a:t> [1964])</a:t>
            </a:r>
          </a:p>
          <a:p>
            <a:pPr lvl="1"/>
            <a:r>
              <a:rPr lang="en-GB" sz="2600" dirty="0"/>
              <a:t>Personality disorders </a:t>
            </a:r>
            <a:r>
              <a:rPr lang="en-GB" sz="2600" b="1" i="1" dirty="0"/>
              <a:t>(Haddon [2003])</a:t>
            </a:r>
            <a:endParaRPr lang="en-GB" sz="2600"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30</a:t>
            </a:fld>
            <a:endParaRPr lang="en-GB"/>
          </a:p>
        </p:txBody>
      </p:sp>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768703"/>
            <a:ext cx="8908100" cy="4127600"/>
          </a:xfrm>
        </p:spPr>
        <p:txBody>
          <a:bodyPr>
            <a:normAutofit/>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31</a:t>
            </a:fld>
            <a:endParaRPr lang="en-GB"/>
          </a:p>
        </p:txBody>
      </p:sp>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70000"/>
            <a:ext cx="8596668" cy="3880773"/>
          </a:xfrm>
        </p:spPr>
        <p:txBody>
          <a:bodyPr>
            <a:noAutofit/>
          </a:bodyPr>
          <a:lstStyle/>
          <a:p>
            <a:r>
              <a:rPr lang="en-GB" sz="2800" u="sng" dirty="0"/>
              <a:t>Elements of the defence:</a:t>
            </a:r>
          </a:p>
          <a:p>
            <a:pPr lvl="1"/>
            <a:r>
              <a:rPr lang="en-GB" sz="2400" dirty="0"/>
              <a:t>One of two qualifying triggers applies</a:t>
            </a:r>
          </a:p>
          <a:p>
            <a:pPr lvl="1"/>
            <a:r>
              <a:rPr lang="en-GB" sz="2400" dirty="0"/>
              <a:t>This causes D to lose self control</a:t>
            </a:r>
          </a:p>
          <a:p>
            <a:pPr lvl="1"/>
            <a:r>
              <a:rPr lang="en-GB" sz="2400" dirty="0"/>
              <a:t>This led to an act or omission resulting in D killing or being party to a killing</a:t>
            </a:r>
          </a:p>
          <a:p>
            <a:pPr lvl="1"/>
            <a:r>
              <a:rPr lang="en-GB" sz="2400" dirty="0"/>
              <a:t>A person of D’s sex and age, with a normal degree of tolerance and self restraint and in the circumstances of D, might have reacted in the same or in a similar way to D</a:t>
            </a:r>
          </a:p>
          <a:p>
            <a:pPr lvl="1"/>
            <a:r>
              <a:rPr lang="en-GB" sz="2400" dirty="0"/>
              <a:t>D did not act in a considered desire for revenge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32</a:t>
            </a:fld>
            <a:endParaRPr lang="en-GB"/>
          </a:p>
        </p:txBody>
      </p:sp>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rgbClr val="FF0000"/>
                </a:solidFill>
              </a:rPr>
              <a:t>1</a:t>
            </a:r>
            <a:r>
              <a:rPr lang="en-GB" sz="2800" u="sng" baseline="30000" dirty="0">
                <a:solidFill>
                  <a:srgbClr val="FF0000"/>
                </a:solidFill>
              </a:rPr>
              <a:t>st</a:t>
            </a:r>
            <a:r>
              <a:rPr lang="en-GB" sz="28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33</a:t>
            </a:fld>
            <a:endParaRPr lang="en-GB"/>
          </a:p>
        </p:txBody>
      </p:sp>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lvl="2"/>
            <a:r>
              <a:rPr lang="en-GB" sz="2400" b="1" i="1" dirty="0">
                <a:solidFill>
                  <a:srgbClr val="FF0000"/>
                </a:solidFill>
              </a:rPr>
              <a:t>R v Clinton (2012)- </a:t>
            </a:r>
            <a:r>
              <a:rPr lang="en-GB" sz="2400" dirty="0"/>
              <a:t>Sexual infidelity cannot be a qualifying trigger</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34</a:t>
            </a:fld>
            <a:endParaRPr lang="en-GB"/>
          </a:p>
        </p:txBody>
      </p:sp>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a:t>
            </a:r>
          </a:p>
        </p:txBody>
      </p:sp>
      <p:sp>
        <p:nvSpPr>
          <p:cNvPr id="3" name="Content Placeholder 2"/>
          <p:cNvSpPr>
            <a:spLocks noGrp="1"/>
          </p:cNvSpPr>
          <p:nvPr>
            <p:ph idx="1"/>
          </p:nvPr>
        </p:nvSpPr>
        <p:spPr>
          <a:xfrm>
            <a:off x="677334" y="1657979"/>
            <a:ext cx="8596668" cy="4383384"/>
          </a:xfrm>
        </p:spPr>
        <p:txBody>
          <a:bodyPr>
            <a:normAutofit/>
          </a:bodyPr>
          <a:lstStyle/>
          <a:p>
            <a:r>
              <a:rPr lang="en-GB" sz="3600" u="sng" dirty="0"/>
              <a:t>Caused D to lose self-control</a:t>
            </a:r>
          </a:p>
          <a:p>
            <a:pPr lvl="1"/>
            <a:r>
              <a:rPr lang="en-GB" sz="3200" dirty="0"/>
              <a:t>Qualifying trigger must lead to loss of control – s54(1)(b)</a:t>
            </a:r>
          </a:p>
          <a:p>
            <a:pPr lvl="1"/>
            <a:r>
              <a:rPr lang="en-GB" sz="3200" dirty="0"/>
              <a:t>Loss of control does not have to be sudden  - s54(2)</a:t>
            </a:r>
          </a:p>
          <a:p>
            <a:pPr lvl="1"/>
            <a:r>
              <a:rPr lang="en-GB" sz="3200" dirty="0"/>
              <a:t>Need not be from a “one off” incident</a:t>
            </a:r>
            <a:r>
              <a:rPr lang="en-GB" sz="3200" i="1" dirty="0"/>
              <a:t>- </a:t>
            </a:r>
            <a:r>
              <a:rPr lang="en-GB" sz="3200" b="1" i="1" dirty="0">
                <a:solidFill>
                  <a:srgbClr val="FF0000"/>
                </a:solidFill>
              </a:rPr>
              <a:t>Humphreys [1995]- can be cumulative</a:t>
            </a:r>
          </a:p>
          <a:p>
            <a:pPr marL="0" indent="0">
              <a:buNone/>
            </a:pPr>
            <a:endParaRPr lang="en-GB" sz="24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35</a:t>
            </a:fld>
            <a:endParaRPr lang="en-GB"/>
          </a:p>
        </p:txBody>
      </p:sp>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61241"/>
            <a:ext cx="8596668" cy="4780121"/>
          </a:xfrm>
        </p:spPr>
        <p:txBody>
          <a:bodyPr>
            <a:normAutofit/>
          </a:bodyPr>
          <a:lstStyle/>
          <a:p>
            <a:pPr marL="0" indent="0" algn="ctr">
              <a:buNone/>
            </a:pPr>
            <a:r>
              <a:rPr lang="en-GB" sz="3000" u="sng" dirty="0"/>
              <a:t>Sex, age, degree of tolerance and self restraint in D’s circumstances – s54(1)(c)</a:t>
            </a:r>
          </a:p>
          <a:p>
            <a:pPr lvl="1"/>
            <a:r>
              <a:rPr lang="en-GB" sz="2400" dirty="0"/>
              <a:t>Objective test:</a:t>
            </a:r>
          </a:p>
          <a:p>
            <a:pPr lvl="2"/>
            <a:r>
              <a:rPr lang="en-GB" sz="2400" dirty="0"/>
              <a:t>Person of D’s sex and age</a:t>
            </a:r>
          </a:p>
          <a:p>
            <a:pPr lvl="2"/>
            <a:r>
              <a:rPr lang="en-GB" sz="2400" dirty="0"/>
              <a:t>With a normal degree of tolerance and self restraint</a:t>
            </a:r>
          </a:p>
          <a:p>
            <a:pPr lvl="2"/>
            <a:r>
              <a:rPr lang="en-GB" sz="2400" dirty="0"/>
              <a:t>And in the circumstances of D</a:t>
            </a:r>
          </a:p>
          <a:p>
            <a:pPr lvl="2"/>
            <a:r>
              <a:rPr lang="en-GB" sz="2400" dirty="0"/>
              <a:t>Might have reacted in the same… way to D [and killed]</a:t>
            </a:r>
          </a:p>
          <a:p>
            <a:pPr lvl="2"/>
            <a:r>
              <a:rPr lang="en-GB" sz="2400" dirty="0"/>
              <a:t>Or in a similar way [and killed]</a:t>
            </a: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36</a:t>
            </a:fld>
            <a:endParaRPr lang="en-GB" dirty="0"/>
          </a:p>
        </p:txBody>
      </p:sp>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dirty="0"/>
              <a:t>Insanity</a:t>
            </a:r>
          </a:p>
        </p:txBody>
      </p:sp>
      <p:pic>
        <p:nvPicPr>
          <p:cNvPr id="5" name="Picture 4"/>
          <p:cNvPicPr>
            <a:picLocks noChangeAspect="1"/>
          </p:cNvPicPr>
          <p:nvPr/>
        </p:nvPicPr>
        <p:blipFill rotWithShape="1">
          <a:blip r:embed="rId2"/>
          <a:srcRect l="4442" r="1117"/>
          <a:stretch/>
        </p:blipFill>
        <p:spPr>
          <a:xfrm>
            <a:off x="8509638" y="2775951"/>
            <a:ext cx="2634119" cy="1859465"/>
          </a:xfrm>
          <a:prstGeom prst="roundRect">
            <a:avLst>
              <a:gd name="adj" fmla="val 1858"/>
            </a:avLst>
          </a:prstGeom>
          <a:effectLst>
            <a:outerShdw blurRad="50800" dist="50800" dir="5400000" algn="tl" rotWithShape="0">
              <a:srgbClr val="000000">
                <a:alpha val="43000"/>
              </a:srgbClr>
            </a:outerShdw>
          </a:effectLst>
        </p:spPr>
      </p:pic>
      <p:graphicFrame>
        <p:nvGraphicFramePr>
          <p:cNvPr id="7" name="TextBox 2">
            <a:extLst>
              <a:ext uri="{FF2B5EF4-FFF2-40B4-BE49-F238E27FC236}">
                <a16:creationId xmlns:a16="http://schemas.microsoft.com/office/drawing/2014/main" id="{781F9D08-06FC-2B5F-ADD9-138A0BA4558C}"/>
              </a:ext>
            </a:extLst>
          </p:cNvPr>
          <p:cNvGraphicFramePr/>
          <p:nvPr/>
        </p:nvGraphicFramePr>
        <p:xfrm>
          <a:off x="1154954" y="2603500"/>
          <a:ext cx="6980394" cy="3746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2861177"/>
      </p:ext>
    </p:extLst>
  </p:cSld>
  <p:clrMapOvr>
    <a:masterClrMapping/>
  </p:clrMapOvr>
  <mc:AlternateContent xmlns:mc="http://schemas.openxmlformats.org/markup-compatibility/2006" xmlns:p14="http://schemas.microsoft.com/office/powerpoint/2010/main">
    <mc:Choice Requires="p14">
      <p:transition spd="slow" p14:dur="2000" advTm="269868"/>
    </mc:Choice>
    <mc:Fallback xmlns="">
      <p:transition spd="slow" advTm="26986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b="1" dirty="0">
                <a:solidFill>
                  <a:srgbClr val="FF0000"/>
                </a:solidFill>
              </a:rPr>
              <a:t>Test for insanity: </a:t>
            </a:r>
            <a:r>
              <a:rPr lang="en-GB" sz="3200" b="1" dirty="0" err="1">
                <a:solidFill>
                  <a:srgbClr val="FF0000"/>
                </a:solidFill>
              </a:rPr>
              <a:t>m’Naghten</a:t>
            </a:r>
            <a:r>
              <a:rPr lang="en-GB" sz="3200" b="1" dirty="0">
                <a:solidFill>
                  <a:srgbClr val="FF0000"/>
                </a:solidFill>
              </a:rPr>
              <a:t> rules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000" b="1" dirty="0" err="1"/>
              <a:t>M’Naghten</a:t>
            </a:r>
            <a:r>
              <a:rPr lang="en-GB" sz="2000" b="1" dirty="0"/>
              <a:t>[1843] </a:t>
            </a:r>
            <a:r>
              <a:rPr lang="en-GB" sz="2000" dirty="0"/>
              <a:t>D had been found to be suffering from delusions and was acquitted of murdering Sir Robert Peel’s secretary.</a:t>
            </a:r>
          </a:p>
          <a:p>
            <a:endParaRPr lang="en-GB" sz="2000" dirty="0"/>
          </a:p>
          <a:p>
            <a:r>
              <a:rPr lang="en-GB" sz="2000" b="1" i="1" dirty="0"/>
              <a:t>Everyman is presumed sane, but this can be rebutted by evidence that he was ‘labouring under such a defect of reason, from disease’</a:t>
            </a:r>
          </a:p>
          <a:p>
            <a:endParaRPr lang="en-GB" sz="2000" b="1" i="1" dirty="0"/>
          </a:p>
          <a:p>
            <a:r>
              <a:rPr lang="en-GB" sz="2000" b="1" u="sng" dirty="0">
                <a:latin typeface="Arial Narrow" panose="020B0606020202030204" pitchFamily="34" charset="0"/>
              </a:rPr>
              <a:t>The elements of the defence are:</a:t>
            </a:r>
          </a:p>
          <a:p>
            <a:pPr marL="0" indent="0">
              <a:buNone/>
            </a:pPr>
            <a:r>
              <a:rPr lang="en-GB" sz="2000" dirty="0">
                <a:latin typeface="Arial Narrow" panose="020B0606020202030204" pitchFamily="34" charset="0"/>
              </a:rPr>
              <a:t>- D has a disease of the mind</a:t>
            </a:r>
          </a:p>
          <a:p>
            <a:pPr marL="0" indent="0">
              <a:buNone/>
            </a:pPr>
            <a:r>
              <a:rPr lang="en-GB" sz="2000" dirty="0">
                <a:latin typeface="Arial Narrow" panose="020B0606020202030204" pitchFamily="34" charset="0"/>
              </a:rPr>
              <a:t>- which leads to a defect of reason</a:t>
            </a:r>
          </a:p>
          <a:p>
            <a:pPr marL="0" indent="0">
              <a:buNone/>
            </a:pPr>
            <a:r>
              <a:rPr lang="en-GB" sz="2000" dirty="0">
                <a:latin typeface="Arial Narrow" panose="020B0606020202030204" pitchFamily="34" charset="0"/>
              </a:rPr>
              <a:t>- which in turn means that D does not know the nature and quality of his act, or that if he does, he does not know that the act is wrong</a:t>
            </a:r>
          </a:p>
          <a:p>
            <a:endParaRPr lang="en-GB" sz="2000" dirty="0"/>
          </a:p>
        </p:txBody>
      </p:sp>
    </p:spTree>
    <p:extLst>
      <p:ext uri="{BB962C8B-B14F-4D97-AF65-F5344CB8AC3E}">
        <p14:creationId xmlns:p14="http://schemas.microsoft.com/office/powerpoint/2010/main" val="3084866914"/>
      </p:ext>
    </p:extLst>
  </p:cSld>
  <p:clrMapOvr>
    <a:masterClrMapping/>
  </p:clrMapOvr>
  <mc:AlternateContent xmlns:mc="http://schemas.openxmlformats.org/markup-compatibility/2006" xmlns:p14="http://schemas.microsoft.com/office/powerpoint/2010/main">
    <mc:Choice Requires="p14">
      <p:transition spd="slow" p14:dur="2000" advTm="109878"/>
    </mc:Choice>
    <mc:Fallback xmlns="">
      <p:transition spd="slow" advTm="109878"/>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6072776" cy="1622322"/>
          </a:xfrm>
        </p:spPr>
        <p:txBody>
          <a:bodyPr>
            <a:normAutofit/>
          </a:bodyPr>
          <a:lstStyle/>
          <a:p>
            <a:r>
              <a:rPr lang="en-GB" dirty="0"/>
              <a:t>D has a disease of the mind</a:t>
            </a:r>
          </a:p>
        </p:txBody>
      </p:sp>
      <p:pic>
        <p:nvPicPr>
          <p:cNvPr id="4" name="Picture 3"/>
          <p:cNvPicPr>
            <a:picLocks noChangeAspect="1"/>
          </p:cNvPicPr>
          <p:nvPr/>
        </p:nvPicPr>
        <p:blipFill rotWithShape="1">
          <a:blip r:embed="rId3"/>
          <a:srcRect l="18225" r="14572"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GB" sz="1400" dirty="0"/>
              <a:t>- A disease of the mind will be established  where an </a:t>
            </a:r>
            <a:r>
              <a:rPr lang="en-GB" sz="1400" b="1" dirty="0"/>
              <a:t>internal factor </a:t>
            </a:r>
            <a:r>
              <a:rPr lang="en-GB" sz="1400" dirty="0"/>
              <a:t>causes a malfunctioning of mind </a:t>
            </a:r>
            <a:r>
              <a:rPr lang="en-GB" sz="1400" b="1" dirty="0"/>
              <a:t>(Kemp [1957])</a:t>
            </a:r>
          </a:p>
          <a:p>
            <a:pPr>
              <a:lnSpc>
                <a:spcPct val="90000"/>
              </a:lnSpc>
            </a:pPr>
            <a:r>
              <a:rPr lang="en-GB" sz="1400" b="1" u="sng" dirty="0"/>
              <a:t>(a) INTERNAL FACTORS</a:t>
            </a:r>
          </a:p>
          <a:p>
            <a:pPr>
              <a:lnSpc>
                <a:spcPct val="90000"/>
              </a:lnSpc>
            </a:pPr>
            <a:r>
              <a:rPr lang="en-GB" sz="1400" dirty="0"/>
              <a:t>- Mental disorders</a:t>
            </a:r>
          </a:p>
          <a:p>
            <a:pPr>
              <a:lnSpc>
                <a:spcPct val="90000"/>
              </a:lnSpc>
            </a:pPr>
            <a:r>
              <a:rPr lang="en-GB" sz="1400" dirty="0"/>
              <a:t>- some degeneration or changed physical state – </a:t>
            </a:r>
            <a:r>
              <a:rPr lang="en-GB" sz="1400" b="1" dirty="0"/>
              <a:t>Sullivan [1984]</a:t>
            </a:r>
          </a:p>
          <a:p>
            <a:pPr>
              <a:lnSpc>
                <a:spcPct val="90000"/>
              </a:lnSpc>
            </a:pPr>
            <a:r>
              <a:rPr lang="en-GB" sz="1400" dirty="0"/>
              <a:t>- sleep walking – </a:t>
            </a:r>
            <a:r>
              <a:rPr lang="en-GB" sz="1400" b="1" dirty="0"/>
              <a:t>Burgess [1991</a:t>
            </a:r>
            <a:r>
              <a:rPr lang="en-GB" sz="1400" dirty="0"/>
              <a:t>]</a:t>
            </a:r>
          </a:p>
          <a:p>
            <a:pPr>
              <a:lnSpc>
                <a:spcPct val="90000"/>
              </a:lnSpc>
            </a:pPr>
            <a:r>
              <a:rPr lang="en-GB" sz="1400" dirty="0"/>
              <a:t>- Diabetes – </a:t>
            </a:r>
            <a:r>
              <a:rPr lang="en-GB" sz="1400" b="1" dirty="0"/>
              <a:t>Hennessy [1989]</a:t>
            </a:r>
          </a:p>
          <a:p>
            <a:pPr>
              <a:lnSpc>
                <a:spcPct val="90000"/>
              </a:lnSpc>
            </a:pPr>
            <a:r>
              <a:rPr lang="en-GB" sz="1400" b="1" u="sng" dirty="0"/>
              <a:t>B) Does a disease of the mind have to result in violence?</a:t>
            </a:r>
          </a:p>
          <a:p>
            <a:pPr>
              <a:lnSpc>
                <a:spcPct val="90000"/>
              </a:lnSpc>
            </a:pPr>
            <a:r>
              <a:rPr lang="en-GB" sz="1400" b="1" dirty="0"/>
              <a:t>Bratt v Attorney General For Northern Ireland [1963] </a:t>
            </a:r>
            <a:r>
              <a:rPr lang="en-GB" sz="1400" dirty="0"/>
              <a:t>– a disease of the mind is any mental disorder which manifests itself in violence and is prone to recur.</a:t>
            </a:r>
          </a:p>
          <a:p>
            <a:pPr>
              <a:lnSpc>
                <a:spcPct val="90000"/>
              </a:lnSpc>
            </a:pPr>
            <a:r>
              <a:rPr lang="en-GB" sz="1400" b="1" dirty="0"/>
              <a:t>Quick [1973] -  a person can have a disease of the mind and not be violent</a:t>
            </a:r>
          </a:p>
          <a:p>
            <a:pPr>
              <a:lnSpc>
                <a:spcPct val="90000"/>
              </a:lnSpc>
            </a:pPr>
            <a:endParaRPr lang="en-GB" sz="1400" b="1" dirty="0">
              <a:solidFill>
                <a:srgbClr val="FFFFFF"/>
              </a:solidFill>
            </a:endParaRPr>
          </a:p>
        </p:txBody>
      </p:sp>
    </p:spTree>
    <p:extLst>
      <p:ext uri="{BB962C8B-B14F-4D97-AF65-F5344CB8AC3E}">
        <p14:creationId xmlns:p14="http://schemas.microsoft.com/office/powerpoint/2010/main" val="3162130774"/>
      </p:ext>
    </p:extLst>
  </p:cSld>
  <p:clrMapOvr>
    <a:masterClrMapping/>
  </p:clrMapOvr>
  <mc:AlternateContent xmlns:mc="http://schemas.openxmlformats.org/markup-compatibility/2006" xmlns:p14="http://schemas.microsoft.com/office/powerpoint/2010/main">
    <mc:Choice Requires="p14">
      <p:transition spd="slow" p14:dur="2000" advTm="498159"/>
    </mc:Choice>
    <mc:Fallback xmlns="">
      <p:transition spd="slow" advTm="49815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8DAE6-1BDA-AAF3-2E58-E7FC66118434}"/>
              </a:ext>
            </a:extLst>
          </p:cNvPr>
          <p:cNvSpPr>
            <a:spLocks noGrp="1"/>
          </p:cNvSpPr>
          <p:nvPr>
            <p:ph type="title"/>
          </p:nvPr>
        </p:nvSpPr>
        <p:spPr>
          <a:xfrm>
            <a:off x="589560" y="856180"/>
            <a:ext cx="4560584" cy="1128068"/>
          </a:xfrm>
        </p:spPr>
        <p:txBody>
          <a:bodyPr anchor="ctr">
            <a:normAutofit/>
          </a:bodyPr>
          <a:lstStyle/>
          <a:p>
            <a:r>
              <a:rPr lang="en-GB" sz="4000"/>
              <a:t>Please remember….</a:t>
            </a:r>
          </a:p>
        </p:txBody>
      </p:sp>
      <p:grpSp>
        <p:nvGrpSpPr>
          <p:cNvPr id="3077"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78"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865EAF-996B-2945-4A92-BF12492F8680}"/>
              </a:ext>
            </a:extLst>
          </p:cNvPr>
          <p:cNvSpPr>
            <a:spLocks noGrp="1"/>
          </p:cNvSpPr>
          <p:nvPr>
            <p:ph idx="1"/>
          </p:nvPr>
        </p:nvSpPr>
        <p:spPr>
          <a:xfrm>
            <a:off x="590719" y="2330505"/>
            <a:ext cx="4559425" cy="3979585"/>
          </a:xfrm>
        </p:spPr>
        <p:txBody>
          <a:bodyPr anchor="ctr">
            <a:normAutofit/>
          </a:bodyPr>
          <a:lstStyle/>
          <a:p>
            <a:r>
              <a:rPr lang="en-GB" sz="2000"/>
              <a:t>Due on Turnitin by the 5</a:t>
            </a:r>
            <a:r>
              <a:rPr lang="en-GB" sz="2000" baseline="30000"/>
              <a:t>th</a:t>
            </a:r>
            <a:r>
              <a:rPr lang="en-GB" sz="2000"/>
              <a:t> May 2023 @ 23:59pm</a:t>
            </a:r>
          </a:p>
          <a:p>
            <a:r>
              <a:rPr lang="en-GB" sz="2000"/>
              <a:t>Read the question carefully to include ALL offences and possible defences</a:t>
            </a:r>
          </a:p>
          <a:p>
            <a:r>
              <a:rPr lang="en-GB" sz="2000"/>
              <a:t>Ensure to include relevant case law to support your answer</a:t>
            </a:r>
          </a:p>
          <a:p>
            <a:r>
              <a:rPr lang="en-GB" sz="2000"/>
              <a:t>Provide a discussion surrounding your choice of offences/ defences to justify why you feel they apply to this case</a:t>
            </a:r>
          </a:p>
          <a:p>
            <a:r>
              <a:rPr lang="en-GB" sz="2000"/>
              <a:t>Include a cover page and reference list at the end of your work</a:t>
            </a:r>
          </a:p>
          <a:p>
            <a:pPr marL="0" indent="0">
              <a:buNone/>
            </a:pPr>
            <a:endParaRPr lang="en-GB" sz="2000"/>
          </a:p>
        </p:txBody>
      </p:sp>
      <p:sp>
        <p:nvSpPr>
          <p:cNvPr id="3080"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Good Luck – Tagged &quot;Emoji&quot; – Edibilis">
            <a:extLst>
              <a:ext uri="{FF2B5EF4-FFF2-40B4-BE49-F238E27FC236}">
                <a16:creationId xmlns:a16="http://schemas.microsoft.com/office/drawing/2014/main" id="{20814122-62AD-53C5-9CEF-71E9FC85EC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49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77319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ags/tag4.xml><?xml version="1.0" encoding="utf-8"?>
<p:tagLst xmlns:a="http://schemas.openxmlformats.org/drawingml/2006/main" xmlns:r="http://schemas.openxmlformats.org/officeDocument/2006/relationships" xmlns:p="http://schemas.openxmlformats.org/presentationml/2006/main">
  <p:tag name="TIMING" val="|3.1|25.7|13.2|8|4.2"/>
</p:tagLst>
</file>

<file path=ppt/tags/tag5.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C5B79E-8118-4DE2-B045-AB8700E0FFB5}">
  <ds:schemaRefs>
    <ds:schemaRef ds:uri="http://schemas.microsoft.com/sharepoint/v3/contenttype/forms"/>
  </ds:schemaRefs>
</ds:datastoreItem>
</file>

<file path=customXml/itemProps2.xml><?xml version="1.0" encoding="utf-8"?>
<ds:datastoreItem xmlns:ds="http://schemas.openxmlformats.org/officeDocument/2006/customXml" ds:itemID="{97A2A385-22A4-4581-BF50-FAD6CEE1F31F}">
  <ds:schemaRefs>
    <ds:schemaRef ds:uri="http://www.w3.org/XML/1998/namespace"/>
    <ds:schemaRef ds:uri="97e90ac9-f7c9-4ef0-b151-0ad37f9b04e3"/>
    <ds:schemaRef ds:uri="http://schemas.microsoft.com/office/2006/metadata/properties"/>
    <ds:schemaRef ds:uri="http://schemas.microsoft.com/office/2006/documentManagement/types"/>
    <ds:schemaRef ds:uri="http://purl.org/dc/elements/1.1/"/>
    <ds:schemaRef ds:uri="e89b0d28-101f-4150-bb20-b1c24cca2db8"/>
    <ds:schemaRef ds:uri="http://purl.org/dc/dcmitype/"/>
    <ds:schemaRef ds:uri="http://schemas.openxmlformats.org/package/2006/metadata/core-properties"/>
    <ds:schemaRef ds:uri="http://purl.org/dc/terms/"/>
    <ds:schemaRef ds:uri="http://schemas.microsoft.com/office/infopath/2007/PartnerControls"/>
  </ds:schemaRefs>
</ds:datastoreItem>
</file>

<file path=customXml/itemProps3.xml><?xml version="1.0" encoding="utf-8"?>
<ds:datastoreItem xmlns:ds="http://schemas.openxmlformats.org/officeDocument/2006/customXml" ds:itemID="{B0A6E800-DC36-4823-A110-499BA14A37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TM10001105[[fn=Crop]]</Template>
  <TotalTime>0</TotalTime>
  <Words>4304</Words>
  <Application>Microsoft Office PowerPoint</Application>
  <PresentationFormat>Widescreen</PresentationFormat>
  <Paragraphs>410</Paragraphs>
  <Slides>40</Slides>
  <Notes>34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Arial Narrow</vt:lpstr>
      <vt:lpstr>BrowalliaUPC</vt:lpstr>
      <vt:lpstr>Calibri</vt:lpstr>
      <vt:lpstr>Calibri Light</vt:lpstr>
      <vt:lpstr>Century Gothic</vt:lpstr>
      <vt:lpstr>Wingdings</vt:lpstr>
      <vt:lpstr>Wingdings 2</vt:lpstr>
      <vt:lpstr>Office Theme</vt:lpstr>
      <vt:lpstr>Assignment 2 Preparation</vt:lpstr>
      <vt:lpstr>PowerPoint Presentation</vt:lpstr>
      <vt:lpstr>Now lets recap…….</vt:lpstr>
      <vt:lpstr>Non- fatal offences against the person</vt:lpstr>
      <vt:lpstr>BATTERY</vt:lpstr>
      <vt:lpstr>The actus reus of battery</vt:lpstr>
      <vt:lpstr>The mens rea of battery: ‘D intended or was reckless’</vt:lpstr>
      <vt:lpstr>ASSAULT – s39 CJA 1988</vt:lpstr>
      <vt:lpstr>The actus reus of assault</vt:lpstr>
      <vt:lpstr>The Mens rea of assault</vt:lpstr>
      <vt:lpstr>ASSAULT OCCASIONING ACTUAL BODILY HARM  - S.47 OAPA 1861</vt:lpstr>
      <vt:lpstr>The actus reus of Assault occasioning actual bodily harm</vt:lpstr>
      <vt:lpstr>WOUNDING AND INFLICTING GRIEVOUS BODILY HARM WITHOUT INTENT: S20</vt:lpstr>
      <vt:lpstr>The actus reus of wounding and inflicting GBH without intent</vt:lpstr>
      <vt:lpstr>The Mens rea for wounding and inflicting GBH without intent</vt:lpstr>
      <vt:lpstr>Wounding and causing grievous bodily harm with intent: s18 OAPA 1861</vt:lpstr>
      <vt:lpstr>S18 OAPA 1861 provides one offence, but there are 4 ways of committing it</vt:lpstr>
      <vt:lpstr>The actus reus of s18</vt:lpstr>
      <vt:lpstr>The mens rea of s18</vt:lpstr>
      <vt:lpstr>Criminal Damage  </vt:lpstr>
      <vt:lpstr>Criminal Damage</vt:lpstr>
      <vt:lpstr>Criminal Damage – Actus reus</vt:lpstr>
      <vt:lpstr>Criminal Damage: Mens Rea</vt:lpstr>
      <vt:lpstr>Criminal Damage- The aggravated offence</vt:lpstr>
      <vt:lpstr>Criminal Damage</vt:lpstr>
      <vt:lpstr>Murder </vt:lpstr>
      <vt:lpstr>PowerPoint Presentation</vt:lpstr>
      <vt:lpstr>Specific partial defences to murder</vt:lpstr>
      <vt:lpstr>Specific defences to murder: DIMINISHED RESPONSIBILITY</vt:lpstr>
      <vt:lpstr>Diminished responsibility</vt:lpstr>
      <vt:lpstr>Loss of control</vt:lpstr>
      <vt:lpstr>Loss of control</vt:lpstr>
      <vt:lpstr>Loss of control – qualifying trigger</vt:lpstr>
      <vt:lpstr>Loss of control – qualifying trigger</vt:lpstr>
      <vt:lpstr>Loss of control </vt:lpstr>
      <vt:lpstr>Loss of control</vt:lpstr>
      <vt:lpstr>Insanity</vt:lpstr>
      <vt:lpstr>Test for insanity: m’Naghten rules</vt:lpstr>
      <vt:lpstr>D has a disease of the mind</vt:lpstr>
      <vt:lpstr>Please 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Laura Knight</cp:lastModifiedBy>
  <cp:revision>476</cp:revision>
  <cp:lastPrinted>2021-02-08T13:02:43Z</cp:lastPrinted>
  <dcterms:created xsi:type="dcterms:W3CDTF">2017-09-27T09:47:26Z</dcterms:created>
  <dcterms:modified xsi:type="dcterms:W3CDTF">2023-03-27T20:27:31Z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