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29"/>
  </p:notesMasterIdLst>
  <p:sldIdLst>
    <p:sldId id="256" r:id="rId16"/>
    <p:sldId id="257" r:id="rId17"/>
    <p:sldId id="258" r:id="rId18"/>
    <p:sldId id="259" r:id="rId19"/>
    <p:sldId id="282" r:id="rId20"/>
    <p:sldId id="261" r:id="rId21"/>
    <p:sldId id="260" r:id="rId22"/>
    <p:sldId id="262" r:id="rId23"/>
    <p:sldId id="263" r:id="rId24"/>
    <p:sldId id="264" r:id="rId25"/>
    <p:sldId id="265" r:id="rId26"/>
    <p:sldId id="266" r:id="rId27"/>
    <p:sldId id="267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C4D8E2-5FBF-12BB-305C-7E2BEDAE1E82}" v="16" dt="2021-11-23T12:26:34.474"/>
    <p1510:client id="{E6B16D63-4AC7-C0AF-D609-26286D94915E}" v="1" dt="2022-01-24T14:54:47.0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32"/>
    <p:restoredTop sz="94825"/>
  </p:normalViewPr>
  <p:slideViewPr>
    <p:cSldViewPr snapToGrid="0" snapToObjects="1">
      <p:cViewPr varScale="1">
        <p:scale>
          <a:sx n="59" d="100"/>
          <a:sy n="59" d="100"/>
        </p:scale>
        <p:origin x="1244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" Type="http://schemas.openxmlformats.org/officeDocument/2006/relationships/customXml" Target="../customXml/item3.xml"/><Relationship Id="rId21" Type="http://schemas.openxmlformats.org/officeDocument/2006/relationships/slide" Target="slides/slide6.xml"/><Relationship Id="rId34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presProps" Target="presProps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EF7D649-B50A-41A8-96C7-FD9489807A48}"/>
              </a:ext>
            </a:extLst>
          </p:cNvPr>
          <p:cNvSpPr txBox="1"/>
          <p:nvPr/>
        </p:nvSpPr>
        <p:spPr>
          <a:xfrm>
            <a:off x="1018094" y="5280434"/>
            <a:ext cx="6433794" cy="1122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solidFill>
                  <a:schemeClr val="bg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8 – BARRIERS to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E2865-1B23-65C5-43EE-181DC520C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BARRIERS to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C7553-8BBF-CC4E-458B-F1C9BEE060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>
                <a:solidFill>
                  <a:srgbClr val="FF0000"/>
                </a:solidFill>
              </a:rPr>
              <a:t>Barrier </a:t>
            </a:r>
            <a:r>
              <a:rPr lang="en-GB" dirty="0"/>
              <a:t>can be defined as something that prevents something from happening.</a:t>
            </a:r>
          </a:p>
          <a:p>
            <a:endParaRPr lang="en-GB" dirty="0"/>
          </a:p>
          <a:p>
            <a:r>
              <a:rPr lang="en-GB" dirty="0"/>
              <a:t>So, a </a:t>
            </a:r>
            <a:r>
              <a:rPr lang="en-GB" b="1" dirty="0">
                <a:solidFill>
                  <a:srgbClr val="FF0000"/>
                </a:solidFill>
              </a:rPr>
              <a:t>Barrier to Communication </a:t>
            </a:r>
            <a:r>
              <a:rPr lang="en-GB" dirty="0"/>
              <a:t>can be defined as: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4000" b="1" i="1" dirty="0">
                <a:solidFill>
                  <a:srgbClr val="111111"/>
                </a:solidFill>
                <a:effectLst/>
                <a:latin typeface="-apple-system"/>
              </a:rPr>
              <a:t>Something that makes it difficult for people to understand each other.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55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B03F1-0A2B-7896-9A00-9B8D97AB7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BARRIERS to 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EBF7-A1E7-340E-B44A-12FB14D06B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/>
              <a:t>1</a:t>
            </a:r>
            <a:r>
              <a:rPr lang="en-GB" sz="4000" dirty="0">
                <a:highlight>
                  <a:srgbClr val="FFFF00"/>
                </a:highlight>
              </a:rPr>
              <a:t>.</a:t>
            </a:r>
            <a:r>
              <a:rPr lang="en-GB" sz="4000" dirty="0"/>
              <a:t> </a:t>
            </a:r>
            <a:r>
              <a:rPr lang="en-GB" sz="4000" b="1" dirty="0">
                <a:highlight>
                  <a:srgbClr val="FFFF00"/>
                </a:highlight>
              </a:rPr>
              <a:t>LANGUAGE BARRIERS</a:t>
            </a:r>
          </a:p>
          <a:p>
            <a:pPr marL="0" indent="0">
              <a:buNone/>
            </a:pPr>
            <a:r>
              <a:rPr lang="en-GB" dirty="0"/>
              <a:t> -   </a:t>
            </a:r>
            <a:r>
              <a:rPr lang="en-GB" b="1" i="1" dirty="0"/>
              <a:t>VERBAL LANGUAGE  </a:t>
            </a:r>
            <a:r>
              <a:rPr lang="en-GB" dirty="0"/>
              <a:t>-  The words you use in </a:t>
            </a:r>
          </a:p>
          <a:p>
            <a:pPr marL="0" indent="0">
              <a:buNone/>
            </a:pPr>
            <a:r>
              <a:rPr lang="en-GB" dirty="0"/>
              <a:t>                                              speaking and writing</a:t>
            </a:r>
          </a:p>
          <a:p>
            <a:pPr marL="0" indent="0">
              <a:buNone/>
            </a:pPr>
            <a:r>
              <a:rPr lang="en-GB" dirty="0"/>
              <a:t>                              In most countries, Mama = Mother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and  Papa = Father</a:t>
            </a:r>
          </a:p>
          <a:p>
            <a:pPr marL="0" indent="0">
              <a:buNone/>
            </a:pPr>
            <a:r>
              <a:rPr lang="en-GB" dirty="0"/>
              <a:t>                              In GEORGIA it is the opposite.</a:t>
            </a:r>
          </a:p>
          <a:p>
            <a:pPr marL="0" indent="0">
              <a:buNone/>
            </a:pPr>
            <a:r>
              <a:rPr lang="en-GB" dirty="0"/>
              <a:t>                                                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9221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B9373-5305-0328-C97D-7A204FC64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BARRIERS to 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CE503-F5DF-20E0-4AD2-A4EFBB0F0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8"/>
            <a:ext cx="7886700" cy="448627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i="1" dirty="0"/>
              <a:t>I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</a:t>
            </a:r>
            <a:r>
              <a:rPr kumimoji="0" lang="en-GB" sz="2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NON-VERBAL LANGUAGE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- </a:t>
            </a:r>
            <a:r>
              <a:rPr kumimoji="0" lang="en-GB" sz="28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Facial expressions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– what you do with your   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                             eyes and mouth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- </a:t>
            </a:r>
            <a:r>
              <a:rPr kumimoji="0" lang="en-GB" sz="28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Gestures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– what you do with your hands or    </a:t>
            </a:r>
          </a:p>
          <a:p>
            <a:pPr marL="0" lvl="0" indent="0">
              <a:buNone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               Body. For example, in most </a:t>
            </a:r>
          </a:p>
          <a:p>
            <a:pPr marL="0" lvl="0" indent="0">
              <a:buNone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                                   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cultures, </a:t>
            </a:r>
            <a:r>
              <a:rPr lang="en-GB" i="1" dirty="0"/>
              <a:t>A nod (shaking your </a:t>
            </a:r>
          </a:p>
          <a:p>
            <a:pPr marL="0" lvl="0" indent="0">
              <a:buNone/>
              <a:defRPr/>
            </a:pPr>
            <a:r>
              <a:rPr lang="en-GB" i="1" dirty="0"/>
              <a:t>                                 head up and down) means ‘Yes.’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             In Bulgaria</a:t>
            </a:r>
            <a:r>
              <a:rPr kumimoji="0" lang="en-GB" sz="2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 means ‘no’.</a:t>
            </a:r>
          </a:p>
          <a:p>
            <a:pPr marL="0" lvl="0" indent="0">
              <a:buNone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107509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ECB3F-6F0D-B89F-4F90-2D882ACEA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A3396-78D1-DD15-76B6-AF906A7F47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</a:t>
            </a:r>
            <a:r>
              <a:rPr kumimoji="0" lang="en-GB" sz="28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Posture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– How you sit or stand or position 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your arms</a:t>
            </a:r>
          </a:p>
          <a:p>
            <a:r>
              <a:rPr lang="en-GB" i="1" dirty="0"/>
              <a:t>LISTENING – </a:t>
            </a:r>
          </a:p>
          <a:p>
            <a:pPr marL="0" indent="0">
              <a:buNone/>
            </a:pPr>
            <a:r>
              <a:rPr lang="en-GB" i="1" dirty="0"/>
              <a:t>         -Not listening attentively</a:t>
            </a:r>
          </a:p>
          <a:p>
            <a:pPr marL="0" indent="0">
              <a:buNone/>
            </a:pPr>
            <a:r>
              <a:rPr lang="en-GB" i="1" dirty="0"/>
              <a:t>         - Not Listening empathetically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913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1C449-0753-268F-16FC-2BDC2E9CE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56104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BARRIERS to 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9CA02-F9A2-2E51-5092-65B1A19C6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12371"/>
            <a:ext cx="7886700" cy="5164592"/>
          </a:xfrm>
        </p:spPr>
        <p:txBody>
          <a:bodyPr/>
          <a:lstStyle/>
          <a:p>
            <a:pPr marL="0" indent="0">
              <a:buNone/>
            </a:pPr>
            <a:r>
              <a:rPr lang="en-GB" sz="4000" b="1" dirty="0"/>
              <a:t>2.</a:t>
            </a:r>
            <a:r>
              <a:rPr lang="en-GB" dirty="0"/>
              <a:t> </a:t>
            </a:r>
            <a:r>
              <a:rPr lang="en-GB" sz="4000" b="1" dirty="0">
                <a:highlight>
                  <a:srgbClr val="FFFF00"/>
                </a:highlight>
              </a:rPr>
              <a:t>PHYSICAL or ENVIRONMENTAL BARRIERS</a:t>
            </a:r>
          </a:p>
          <a:p>
            <a:pPr marL="0" indent="0">
              <a:buNone/>
            </a:pPr>
            <a:r>
              <a:rPr lang="en-GB" sz="3200" kern="0" dirty="0">
                <a:solidFill>
                  <a:srgbClr val="000000"/>
                </a:solidFill>
                <a:effectLst/>
                <a:latin typeface="var(--_11r9ujf2w)"/>
                <a:ea typeface="Times New Roman" panose="02020603050405020304" pitchFamily="18" charset="0"/>
                <a:cs typeface="Times New Roman" panose="02020603050405020304" pitchFamily="18" charset="0"/>
              </a:rPr>
              <a:t>This can be things like noise, distance or even technology that isn’t modern. For example, trying to have a conversation in a noisy factory can make it nearly impossible to hear and understand each other, leading to a breakdown in communication.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b="1" dirty="0"/>
              <a:t>NOTE:  The Shannon and Weaver Model and the Case Study Maria and Pedro.</a:t>
            </a:r>
          </a:p>
        </p:txBody>
      </p:sp>
    </p:spTree>
    <p:extLst>
      <p:ext uri="{BB962C8B-B14F-4D97-AF65-F5344CB8AC3E}">
        <p14:creationId xmlns:p14="http://schemas.microsoft.com/office/powerpoint/2010/main" val="2384401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A5DC5-EE2D-5CA2-3CE4-79FE224CD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BARRIERS to 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6BAE8-1E6B-58E7-FD47-D0FAD5FA5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/>
              <a:t>3</a:t>
            </a:r>
            <a:r>
              <a:rPr lang="en-GB" sz="4000" b="1" dirty="0">
                <a:highlight>
                  <a:srgbClr val="FFFF00"/>
                </a:highlight>
              </a:rPr>
              <a:t>. EMOTIONAL and PSYCHOLOGICAL BARRIERS</a:t>
            </a:r>
          </a:p>
          <a:p>
            <a:pPr marL="0" indent="0">
              <a:buNone/>
            </a:pPr>
            <a:r>
              <a:rPr lang="en-GB" sz="2800" kern="0" dirty="0">
                <a:solidFill>
                  <a:srgbClr val="000000"/>
                </a:solidFill>
                <a:effectLst/>
                <a:latin typeface="var(--_11r9ujf2w)"/>
                <a:ea typeface="Times New Roman" panose="02020603050405020304" pitchFamily="18" charset="0"/>
                <a:cs typeface="Times New Roman" panose="02020603050405020304" pitchFamily="18" charset="0"/>
              </a:rPr>
              <a:t>Our emotions and psychological states can significantly affect how we communicate with others, both in a personal and business setting. Stress, anxiety, and other emotions can completely change the way we interpret messages and act.</a:t>
            </a:r>
          </a:p>
          <a:p>
            <a:pPr marL="0" indent="0" fontAlgn="base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0" dirty="0">
                <a:solidFill>
                  <a:srgbClr val="000000"/>
                </a:solidFill>
                <a:latin typeface="var(--_11r9ujf2w)"/>
                <a:ea typeface="Times New Roman" panose="02020603050405020304" pitchFamily="18" charset="0"/>
                <a:cs typeface="Times New Roman" panose="02020603050405020304" pitchFamily="18" charset="0"/>
              </a:rPr>
              <a:t>This can lead to</a:t>
            </a:r>
            <a:r>
              <a:rPr lang="en-GB" sz="2800" kern="0" dirty="0">
                <a:solidFill>
                  <a:srgbClr val="000000"/>
                </a:solidFill>
                <a:effectLst/>
                <a:latin typeface="var(--_11r9ujf2w)"/>
                <a:ea typeface="Times New Roman" panose="02020603050405020304" pitchFamily="18" charset="0"/>
                <a:cs typeface="Times New Roman" panose="02020603050405020304" pitchFamily="18" charset="0"/>
              </a:rPr>
              <a:t> misunderstanding and conflict.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56540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D400E-1E39-7853-7C9B-4908099DF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BARRIERS to 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B632C-D861-8011-475D-4853DBCC1C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/>
              <a:t>4. </a:t>
            </a:r>
            <a:r>
              <a:rPr lang="en-GB" sz="4000" b="1" dirty="0">
                <a:highlight>
                  <a:srgbClr val="FFFF00"/>
                </a:highlight>
              </a:rPr>
              <a:t>CULTURAL BARRIERS</a:t>
            </a:r>
          </a:p>
          <a:p>
            <a:pPr marL="0" indent="0">
              <a:buNone/>
            </a:pPr>
            <a:r>
              <a:rPr lang="en-GB" kern="0" dirty="0">
                <a:solidFill>
                  <a:srgbClr val="000000"/>
                </a:solidFill>
                <a:effectLst/>
                <a:latin typeface="var(--_11r9ujf2w)"/>
                <a:ea typeface="Times New Roman" panose="02020603050405020304" pitchFamily="18" charset="0"/>
                <a:cs typeface="Times New Roman" panose="02020603050405020304" pitchFamily="18" charset="0"/>
              </a:rPr>
              <a:t>What means something in one culture, may have a different meaning in another. </a:t>
            </a:r>
            <a:endParaRPr lang="en-GB" kern="0" dirty="0">
              <a:solidFill>
                <a:srgbClr val="000000"/>
              </a:solidFill>
              <a:latin typeface="var(--_11r9ujf2w)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kern="0" dirty="0">
                <a:solidFill>
                  <a:srgbClr val="000000"/>
                </a:solidFill>
                <a:effectLst/>
                <a:latin typeface="var(--_11r9ujf2w)"/>
                <a:ea typeface="Aptos" panose="020B0004020202020204" pitchFamily="34" charset="0"/>
                <a:cs typeface="Times New Roman" panose="02020603050405020304" pitchFamily="18" charset="0"/>
              </a:rPr>
              <a:t>For example, Gift in English =  a Present</a:t>
            </a:r>
          </a:p>
          <a:p>
            <a:pPr marL="0" indent="0">
              <a:buNone/>
            </a:pPr>
            <a:r>
              <a:rPr lang="en-GB" kern="0" dirty="0">
                <a:solidFill>
                  <a:srgbClr val="000000"/>
                </a:solidFill>
                <a:latin typeface="var(--_11r9ujf2w)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Gift  in German = Poison</a:t>
            </a:r>
          </a:p>
          <a:p>
            <a:pPr marL="0" indent="0">
              <a:buNone/>
            </a:pPr>
            <a:r>
              <a:rPr lang="en-GB" kern="0" dirty="0">
                <a:solidFill>
                  <a:srgbClr val="000000"/>
                </a:solidFill>
                <a:latin typeface="var(--_11r9ujf2w)"/>
                <a:ea typeface="Aptos" panose="020B0004020202020204" pitchFamily="34" charset="0"/>
                <a:cs typeface="Times New Roman" panose="02020603050405020304" pitchFamily="18" charset="0"/>
              </a:rPr>
              <a:t>Also, cultural practices in food hygiene and safety might be different. For example, someone from a very cold country might not understand why meat must be put in the fridge overnight.</a:t>
            </a:r>
          </a:p>
          <a:p>
            <a:pPr marL="0" indent="0">
              <a:buNone/>
            </a:pP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0985287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D161A-88D3-23EA-06BB-6CE7B1E22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BARRIERS to 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A349-C664-4819-B997-16F6D1DDC6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(continued)</a:t>
            </a:r>
          </a:p>
          <a:p>
            <a:pPr marL="0" indent="0">
              <a:buNone/>
            </a:pPr>
            <a:r>
              <a:rPr lang="en-GB" dirty="0"/>
              <a:t>Also, why you need to use plastic gloves when handling food.</a:t>
            </a:r>
          </a:p>
        </p:txBody>
      </p:sp>
    </p:spTree>
    <p:extLst>
      <p:ext uri="{BB962C8B-B14F-4D97-AF65-F5344CB8AC3E}">
        <p14:creationId xmlns:p14="http://schemas.microsoft.com/office/powerpoint/2010/main" val="1888788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8CF78-CB18-DEC5-3BB0-40142A186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BARRIERS to COMMUNICATION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044CE0C-32A6-4D91-7277-3E1997476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4000" b="1" kern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var(--_11r9ujf2w)"/>
                <a:ea typeface="Times New Roman" panose="02020603050405020304" pitchFamily="18" charset="0"/>
                <a:cs typeface="Times New Roman" panose="02020603050405020304" pitchFamily="18" charset="0"/>
              </a:rPr>
              <a:t>5. EDUCATION and KNOWLEDGE BARRIERS</a:t>
            </a:r>
            <a:r>
              <a:rPr lang="en-GB" sz="2800" kern="0" dirty="0">
                <a:solidFill>
                  <a:srgbClr val="000000"/>
                </a:solidFill>
                <a:effectLst/>
                <a:latin typeface="var(--_11r9ujf2w)"/>
                <a:ea typeface="Times New Roman" panose="02020603050405020304" pitchFamily="18" charset="0"/>
                <a:cs typeface="Times New Roman" panose="02020603050405020304" pitchFamily="18" charset="0"/>
              </a:rPr>
              <a:t>A difference in Education or  Knowledge can cause a problem in understanding with serious consequences. ( </a:t>
            </a:r>
            <a:r>
              <a:rPr lang="en-GB" sz="2800" b="1" kern="0" dirty="0">
                <a:solidFill>
                  <a:srgbClr val="000000"/>
                </a:solidFill>
                <a:effectLst/>
                <a:latin typeface="var(--_11r9ujf2w)"/>
                <a:ea typeface="Times New Roman" panose="02020603050405020304" pitchFamily="18" charset="0"/>
                <a:cs typeface="Times New Roman" panose="02020603050405020304" pitchFamily="18" charset="0"/>
              </a:rPr>
              <a:t>NOTE: The Case Study: ‘The Professor and the Village People.’) </a:t>
            </a:r>
            <a:r>
              <a:rPr lang="en-GB" sz="2800" kern="0" dirty="0">
                <a:solidFill>
                  <a:srgbClr val="000000"/>
                </a:solidFill>
                <a:effectLst/>
                <a:latin typeface="var(--_11r9ujf2w)"/>
                <a:ea typeface="Times New Roman" panose="02020603050405020304" pitchFamily="18" charset="0"/>
                <a:cs typeface="Times New Roman" panose="02020603050405020304" pitchFamily="18" charset="0"/>
              </a:rPr>
              <a:t>For example, in healthcare settings, the use of medical jargon can create barriers between healthcare providers and patients.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endParaRPr lang="en-GB" kern="0" dirty="0">
              <a:solidFill>
                <a:srgbClr val="000000"/>
              </a:solidFill>
              <a:latin typeface="var(--_11r9ujf2w)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5365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8827F-CBA4-94C7-2C33-7D4D7DFE8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BARRIERS to 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00800-BAC1-0C54-5B06-CA2FF29AF9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>
                <a:highlight>
                  <a:srgbClr val="FFFF00"/>
                </a:highlight>
              </a:rPr>
              <a:t>6. AGE (Demographic) BARRIERS</a:t>
            </a:r>
          </a:p>
          <a:p>
            <a:pPr marL="0" indent="0">
              <a:buNone/>
            </a:pPr>
            <a:r>
              <a:rPr lang="en-GB" b="1" dirty="0"/>
              <a:t>This could result where different generations are involved and where they understand communication differently. For example, teenagers preferring to be texted rather than to be sent email or reading notices.</a:t>
            </a:r>
          </a:p>
        </p:txBody>
      </p:sp>
    </p:spTree>
    <p:extLst>
      <p:ext uri="{BB962C8B-B14F-4D97-AF65-F5344CB8AC3E}">
        <p14:creationId xmlns:p14="http://schemas.microsoft.com/office/powerpoint/2010/main" val="2615490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AF75F-5503-B122-A8AF-6C6C073B8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BARRIERS to 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307BD-138A-237D-F80D-06775F61F7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>
                <a:highlight>
                  <a:srgbClr val="FFFF00"/>
                </a:highlight>
              </a:rPr>
              <a:t>8. ATTITUDINAL BARRIERS</a:t>
            </a:r>
          </a:p>
          <a:p>
            <a:pPr marL="0" indent="0">
              <a:buNone/>
            </a:pPr>
            <a:r>
              <a:rPr lang="en-GB" b="1" dirty="0"/>
              <a:t>Communication could  be affected where people assume that they know what the message might be. This could come from racial, gender, disability, sexuality or age prejudice. For example, if a woman, a black person, an old/young or a disabled person  is communicating, the receiver might not pay attention.</a:t>
            </a:r>
          </a:p>
        </p:txBody>
      </p:sp>
    </p:spTree>
    <p:extLst>
      <p:ext uri="{BB962C8B-B14F-4D97-AF65-F5344CB8AC3E}">
        <p14:creationId xmlns:p14="http://schemas.microsoft.com/office/powerpoint/2010/main" val="21389971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8C8B0-D9DB-34C8-9985-CF55B588A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BARRIERS to 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0F75F-07EC-3C38-919A-DEACD967E2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>
                <a:highlight>
                  <a:srgbClr val="FFFF00"/>
                </a:highlight>
              </a:rPr>
              <a:t>8. PHYSIOLOGICAL  BARRIERS – Relating to a person’s physical make-up.</a:t>
            </a:r>
          </a:p>
          <a:p>
            <a:pPr algn="l"/>
            <a:r>
              <a:rPr lang="en-GB" sz="2800" b="0" i="0" dirty="0">
                <a:solidFill>
                  <a:srgbClr val="0D0D0D"/>
                </a:solidFill>
                <a:effectLst/>
                <a:latin typeface="Tahoma" panose="020B0604030504040204" pitchFamily="34" charset="0"/>
              </a:rPr>
              <a:t>These are difficulties in sending or receiving information caused by poor eyesight, hearing difficulties, and even general ill-health. Some people struggle with different kinds of disabilities, but they can communicate if the barriers are removed.</a:t>
            </a:r>
          </a:p>
          <a:p>
            <a:endParaRPr lang="en-GB" sz="40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255683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FE2EDB-E1C3-4183-A536-A6605E57C7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187</TotalTime>
  <Words>624</Words>
  <Application>Microsoft Office PowerPoint</Application>
  <PresentationFormat>On-screen Show (4:3)</PresentationFormat>
  <Paragraphs>61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13</vt:i4>
      </vt:variant>
    </vt:vector>
  </HeadingPairs>
  <TitlesOfParts>
    <vt:vector size="32" baseType="lpstr">
      <vt:lpstr>-apple-system</vt:lpstr>
      <vt:lpstr>Aptos</vt:lpstr>
      <vt:lpstr>Arial</vt:lpstr>
      <vt:lpstr>Calibri</vt:lpstr>
      <vt:lpstr>Calibri Light</vt:lpstr>
      <vt:lpstr>Tahoma</vt:lpstr>
      <vt:lpstr>var(--_11r9ujf2w)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BARRIERS to COMMUNICATION</vt:lpstr>
      <vt:lpstr>BARRIERS to COMMUNICATION</vt:lpstr>
      <vt:lpstr>BARRIERS to COMMUNICATION</vt:lpstr>
      <vt:lpstr>Continued</vt:lpstr>
      <vt:lpstr>BARRIERS to COMMUNICATION</vt:lpstr>
      <vt:lpstr>BARRIERS to COMMUNICATION</vt:lpstr>
      <vt:lpstr>BARRIERS to COMMUNICATION</vt:lpstr>
      <vt:lpstr>BARRIERS to COMMUNICATION</vt:lpstr>
      <vt:lpstr>BARRIERS to COMMUNICATION</vt:lpstr>
      <vt:lpstr>BARRIERS to COMMUNICATION</vt:lpstr>
      <vt:lpstr>BARRIERS to COMMUNICATION</vt:lpstr>
      <vt:lpstr>BARRIERS to COMMUNICATION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Lloyd Beharry</cp:lastModifiedBy>
  <cp:revision>42</cp:revision>
  <dcterms:created xsi:type="dcterms:W3CDTF">2021-03-10T12:10:47Z</dcterms:created>
  <dcterms:modified xsi:type="dcterms:W3CDTF">2025-02-01T09:10:05Z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