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7"/>
  </p:notesMasterIdLst>
  <p:handoutMasterIdLst>
    <p:handoutMasterId r:id="rId18"/>
  </p:handoutMasterIdLst>
  <p:sldIdLst>
    <p:sldId id="257" r:id="rId2"/>
    <p:sldId id="270" r:id="rId3"/>
    <p:sldId id="271" r:id="rId4"/>
    <p:sldId id="272" r:id="rId5"/>
    <p:sldId id="258" r:id="rId6"/>
    <p:sldId id="262" r:id="rId7"/>
    <p:sldId id="275" r:id="rId8"/>
    <p:sldId id="292" r:id="rId9"/>
    <p:sldId id="277" r:id="rId10"/>
    <p:sldId id="282" r:id="rId11"/>
    <p:sldId id="285" r:id="rId12"/>
    <p:sldId id="286" r:id="rId13"/>
    <p:sldId id="287" r:id="rId14"/>
    <p:sldId id="294" r:id="rId15"/>
    <p:sldId id="293" r:id="rId1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68"/>
  </p:normalViewPr>
  <p:slideViewPr>
    <p:cSldViewPr>
      <p:cViewPr varScale="1">
        <p:scale>
          <a:sx n="105" d="100"/>
          <a:sy n="105" d="100"/>
        </p:scale>
        <p:origin x="640" y="20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59A1662-246A-4ACD-B451-01DF10DAF059}" type="datetimeFigureOut">
              <a:rPr lang="en-US" smtClean="0"/>
              <a:t>9/30/24</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98F4CCBF-3554-482C-A3FA-71F5A9DAE5B6}" type="slidenum">
              <a:rPr lang="en-US" smtClean="0"/>
              <a:t>‹#›</a:t>
            </a:fld>
            <a:endParaRPr lang="en-US"/>
          </a:p>
        </p:txBody>
      </p:sp>
    </p:spTree>
    <p:extLst>
      <p:ext uri="{BB962C8B-B14F-4D97-AF65-F5344CB8AC3E}">
        <p14:creationId xmlns:p14="http://schemas.microsoft.com/office/powerpoint/2010/main" val="6979903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C393E47-2ECD-4D38-A520-F7AB81173F24}" type="datetimeFigureOut">
              <a:rPr lang="en-US" smtClean="0"/>
              <a:t>9/30/24</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00D9301-0DC5-44A8-9046-8F65EF293FA7}" type="slidenum">
              <a:rPr lang="en-US" smtClean="0"/>
              <a:t>‹#›</a:t>
            </a:fld>
            <a:endParaRPr lang="en-US"/>
          </a:p>
        </p:txBody>
      </p:sp>
    </p:spTree>
    <p:extLst>
      <p:ext uri="{BB962C8B-B14F-4D97-AF65-F5344CB8AC3E}">
        <p14:creationId xmlns:p14="http://schemas.microsoft.com/office/powerpoint/2010/main" val="2033012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C35E08CF-F738-42C5-9647-7DA7F70C1B8F}" type="slidenum">
              <a:rPr lang="en-US" altLang="en-US" smtClean="0"/>
              <a:pPr/>
              <a:t>1</a:t>
            </a:fld>
            <a:endParaRPr lang="en-US" alt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6C66BB72-CB2E-46FC-8A55-7C26DC639A00}" type="slidenum">
              <a:rPr lang="en-US" altLang="en-US" smtClean="0"/>
              <a:pPr/>
              <a:t>5</a:t>
            </a:fld>
            <a:endParaRPr lang="en-US" altLang="en-US"/>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D0E06AA2-F53E-40E6-9689-10730BF101BA}" type="slidenum">
              <a:rPr lang="en-US" altLang="en-US" smtClean="0"/>
              <a:pPr/>
              <a:t>6</a:t>
            </a:fld>
            <a:endParaRPr lang="en-US" alt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0D9301-0DC5-44A8-9046-8F65EF293FA7}" type="slidenum">
              <a:rPr lang="en-US" smtClean="0"/>
              <a:t>9</a:t>
            </a:fld>
            <a:endParaRPr lang="en-US"/>
          </a:p>
        </p:txBody>
      </p:sp>
    </p:spTree>
    <p:extLst>
      <p:ext uri="{BB962C8B-B14F-4D97-AF65-F5344CB8AC3E}">
        <p14:creationId xmlns:p14="http://schemas.microsoft.com/office/powerpoint/2010/main" val="957004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5BE5FC4E-DE37-4014-A5EB-AA151E7EABF9}" type="slidenum">
              <a:rPr lang="en-US" altLang="en-US" smtClean="0"/>
              <a:pPr/>
              <a:t>10</a:t>
            </a:fld>
            <a:endParaRPr lang="en-US" altLang="en-US"/>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cs typeface="Arial" charset="0"/>
              </a:defRPr>
            </a:lvl1pPr>
            <a:lvl2pPr marL="742950" indent="-285750">
              <a:defRPr sz="1200">
                <a:solidFill>
                  <a:schemeClr val="tx1"/>
                </a:solidFill>
                <a:latin typeface="Arial" charset="0"/>
                <a:cs typeface="Arial" charset="0"/>
              </a:defRPr>
            </a:lvl2pPr>
            <a:lvl3pPr marL="1143000" indent="-228600">
              <a:defRPr sz="1200">
                <a:solidFill>
                  <a:schemeClr val="tx1"/>
                </a:solidFill>
                <a:latin typeface="Arial" charset="0"/>
                <a:cs typeface="Arial" charset="0"/>
              </a:defRPr>
            </a:lvl3pPr>
            <a:lvl4pPr marL="1600200" indent="-228600">
              <a:defRPr sz="1200">
                <a:solidFill>
                  <a:schemeClr val="tx1"/>
                </a:solidFill>
                <a:latin typeface="Arial" charset="0"/>
                <a:cs typeface="Arial" charset="0"/>
              </a:defRPr>
            </a:lvl4pPr>
            <a:lvl5pPr marL="2057400" indent="-228600">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fld id="{BBA1880D-DF8A-49D3-931B-2D3AE4DF8F84}" type="slidenum">
              <a:rPr lang="en-US" altLang="en-US" smtClean="0"/>
              <a:pPr/>
              <a:t>11</a:t>
            </a:fld>
            <a:endParaRPr lang="en-US"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8542AB87-4096-476A-AEA3-F3C5FAAEDB8F}" type="datetimeFigureOut">
              <a:rPr lang="en-US" smtClean="0"/>
              <a:t>9/30/24</a:t>
            </a:fld>
            <a:endParaRPr lang="en-US"/>
          </a:p>
        </p:txBody>
      </p:sp>
      <p:sp>
        <p:nvSpPr>
          <p:cNvPr id="5" name="Footer Placeholder 4"/>
          <p:cNvSpPr>
            <a:spLocks noGrp="1"/>
          </p:cNvSpPr>
          <p:nvPr>
            <p:ph type="ftr" sz="quarter" idx="11"/>
          </p:nvPr>
        </p:nvSpPr>
        <p:spPr>
          <a:xfrm>
            <a:off x="1174044" y="5357592"/>
            <a:ext cx="5034845" cy="365125"/>
          </a:xfrm>
        </p:spPr>
        <p:txBody>
          <a:bodyPr/>
          <a:lstStyle/>
          <a:p>
            <a:endParaRPr lang="en-US"/>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FB8DBCE0-1E5B-45B6-9D0F-80C5786F37D0}"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42AB87-4096-476A-AEA3-F3C5FAAEDB8F}" type="datetimeFigureOut">
              <a:rPr lang="en-US" smtClean="0"/>
              <a:t>9/30/24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42AB87-4096-476A-AEA3-F3C5FAAEDB8F}" type="datetimeFigureOut">
              <a:rPr lang="en-US" smtClean="0"/>
              <a:t>9/30/24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8542AB87-4096-476A-AEA3-F3C5FAAEDB8F}" type="datetimeFigureOut">
              <a:rPr lang="en-US" smtClean="0"/>
              <a:t>9/30/24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8DBCE0-1E5B-45B6-9D0F-80C5786F37D0}"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8542AB87-4096-476A-AEA3-F3C5FAAEDB8F}" type="datetimeFigureOut">
              <a:rPr lang="en-US" smtClean="0"/>
              <a:t>9/30/24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8DBCE0-1E5B-45B6-9D0F-80C5786F37D0}" type="slidenum">
              <a:rPr lang="en-US" smtClean="0"/>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542AB87-4096-476A-AEA3-F3C5FAAEDB8F}" type="datetimeFigureOut">
              <a:rPr lang="en-US" smtClean="0"/>
              <a:t>9/30/24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42AB87-4096-476A-AEA3-F3C5FAAEDB8F}" type="datetimeFigureOut">
              <a:rPr lang="en-US" smtClean="0"/>
              <a:t>9/30/24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8542AB87-4096-476A-AEA3-F3C5FAAEDB8F}" type="datetimeFigureOut">
              <a:rPr lang="en-US" smtClean="0"/>
              <a:t>9/30/24</a:t>
            </a:fld>
            <a:endParaRPr lang="en-US"/>
          </a:p>
        </p:txBody>
      </p:sp>
      <p:sp>
        <p:nvSpPr>
          <p:cNvPr id="6" name="Footer Placeholder 5"/>
          <p:cNvSpPr>
            <a:spLocks noGrp="1"/>
          </p:cNvSpPr>
          <p:nvPr>
            <p:ph type="ftr" sz="quarter" idx="11"/>
          </p:nvPr>
        </p:nvSpPr>
        <p:spPr>
          <a:xfrm rot="-60000">
            <a:off x="914554" y="5829261"/>
            <a:ext cx="3522607" cy="365125"/>
          </a:xfrm>
        </p:spPr>
        <p:txBody>
          <a:bodyPr/>
          <a:lstStyle/>
          <a:p>
            <a:endParaRPr lang="en-US"/>
          </a:p>
        </p:txBody>
      </p:sp>
      <p:sp>
        <p:nvSpPr>
          <p:cNvPr id="7" name="Slide Number Placeholder 6"/>
          <p:cNvSpPr>
            <a:spLocks noGrp="1"/>
          </p:cNvSpPr>
          <p:nvPr>
            <p:ph type="sldNum" sz="quarter" idx="12"/>
          </p:nvPr>
        </p:nvSpPr>
        <p:spPr>
          <a:xfrm rot="60000">
            <a:off x="7557313" y="5896961"/>
            <a:ext cx="554023" cy="365125"/>
          </a:xfrm>
        </p:spPr>
        <p:txBody>
          <a:bodyPr/>
          <a:lstStyle/>
          <a:p>
            <a:fld id="{FB8DBCE0-1E5B-45B6-9D0F-80C5786F37D0}"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8542AB87-4096-476A-AEA3-F3C5FAAEDB8F}" type="datetimeFigureOut">
              <a:rPr lang="en-US" smtClean="0"/>
              <a:t>9/30/24</a:t>
            </a:fld>
            <a:endParaRPr lang="en-US"/>
          </a:p>
        </p:txBody>
      </p:sp>
      <p:sp>
        <p:nvSpPr>
          <p:cNvPr id="6" name="Footer Placeholder 5"/>
          <p:cNvSpPr>
            <a:spLocks noGrp="1"/>
          </p:cNvSpPr>
          <p:nvPr>
            <p:ph type="ftr" sz="quarter" idx="11"/>
          </p:nvPr>
        </p:nvSpPr>
        <p:spPr>
          <a:xfrm rot="-60000">
            <a:off x="914569" y="5831037"/>
            <a:ext cx="3319043" cy="365125"/>
          </a:xfrm>
        </p:spPr>
        <p:txBody>
          <a:bodyPr/>
          <a:lstStyle/>
          <a:p>
            <a:endParaRPr lang="en-US"/>
          </a:p>
        </p:txBody>
      </p:sp>
      <p:sp>
        <p:nvSpPr>
          <p:cNvPr id="7" name="Slide Number Placeholder 6"/>
          <p:cNvSpPr>
            <a:spLocks noGrp="1"/>
          </p:cNvSpPr>
          <p:nvPr>
            <p:ph type="sldNum" sz="quarter" idx="12"/>
          </p:nvPr>
        </p:nvSpPr>
        <p:spPr>
          <a:xfrm rot="60000">
            <a:off x="7562089" y="5900026"/>
            <a:ext cx="554023" cy="365125"/>
          </a:xfrm>
        </p:spPr>
        <p:txBody>
          <a:bodyPr/>
          <a:lstStyle/>
          <a:p>
            <a:fld id="{FB8DBCE0-1E5B-45B6-9D0F-80C5786F37D0}"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42AB87-4096-476A-AEA3-F3C5FAAEDB8F}" type="datetimeFigureOut">
              <a:rPr lang="en-US" smtClean="0"/>
              <a:t>9/30/24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42AB87-4096-476A-AEA3-F3C5FAAEDB8F}" type="datetimeFigureOut">
              <a:rPr lang="en-US" smtClean="0"/>
              <a:t>9/30/24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8DBCE0-1E5B-45B6-9D0F-80C5786F37D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8542AB87-4096-476A-AEA3-F3C5FAAEDB8F}" type="datetimeFigureOut">
              <a:rPr lang="en-US" smtClean="0"/>
              <a:t>9/30/24</a:t>
            </a:fld>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FB8DBCE0-1E5B-45B6-9D0F-80C5786F37D0}"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pPr eaLnBrk="1" hangingPunct="1">
              <a:defRPr/>
            </a:pPr>
            <a:br>
              <a:rPr lang="en-GB" sz="4800" dirty="0"/>
            </a:br>
            <a:r>
              <a:rPr lang="en-GB" sz="4800" dirty="0"/>
              <a:t>Perspectives on Health &amp; Physical Activity</a:t>
            </a:r>
            <a:endParaRPr lang="en-US" sz="4800" dirty="0"/>
          </a:p>
        </p:txBody>
      </p:sp>
      <p:sp>
        <p:nvSpPr>
          <p:cNvPr id="2051" name="Rectangle 3"/>
          <p:cNvSpPr>
            <a:spLocks noGrp="1" noChangeArrowheads="1"/>
          </p:cNvSpPr>
          <p:nvPr>
            <p:ph type="subTitle" idx="1"/>
          </p:nvPr>
        </p:nvSpPr>
        <p:spPr/>
        <p:txBody>
          <a:bodyPr>
            <a:normAutofit fontScale="92500" lnSpcReduction="10000"/>
          </a:bodyPr>
          <a:lstStyle/>
          <a:p>
            <a:pPr eaLnBrk="1" hangingPunct="1">
              <a:defRPr/>
            </a:pPr>
            <a:r>
              <a:rPr lang="en-GB" dirty="0"/>
              <a:t>Introduction to the Module</a:t>
            </a:r>
          </a:p>
          <a:p>
            <a:pPr eaLnBrk="1" hangingPunct="1">
              <a:defRPr/>
            </a:pPr>
            <a:r>
              <a:rPr lang="en-GB" dirty="0"/>
              <a:t>2024/25 </a:t>
            </a:r>
            <a:r>
              <a:rPr lang="en-US" dirty="0"/>
              <a:t>–</a:t>
            </a:r>
            <a:r>
              <a:rPr lang="en-GB" dirty="0"/>
              <a:t> Week 1</a:t>
            </a:r>
          </a:p>
          <a:p>
            <a:pPr eaLnBrk="1" hangingPunct="1">
              <a:defRPr/>
            </a:pPr>
            <a:endParaRPr lang="en-GB" dirty="0"/>
          </a:p>
          <a:p>
            <a:pPr eaLnBrk="1" hangingPunct="1">
              <a:defRPr/>
            </a:pPr>
            <a:r>
              <a:rPr lang="en-GB" dirty="0"/>
              <a:t>Alison Connaughton</a:t>
            </a:r>
            <a:endParaRPr lang="en-US" dirty="0"/>
          </a:p>
        </p:txBody>
      </p:sp>
    </p:spTree>
    <p:extLst>
      <p:ext uri="{BB962C8B-B14F-4D97-AF65-F5344CB8AC3E}">
        <p14:creationId xmlns:p14="http://schemas.microsoft.com/office/powerpoint/2010/main" val="4106079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The module description:</a:t>
            </a:r>
            <a:endParaRPr lang="en-US" dirty="0"/>
          </a:p>
        </p:txBody>
      </p:sp>
      <p:sp>
        <p:nvSpPr>
          <p:cNvPr id="3" name="Content Placeholder 2"/>
          <p:cNvSpPr>
            <a:spLocks noGrp="1"/>
          </p:cNvSpPr>
          <p:nvPr>
            <p:ph idx="1"/>
          </p:nvPr>
        </p:nvSpPr>
        <p:spPr/>
        <p:txBody>
          <a:bodyPr>
            <a:normAutofit fontScale="85000" lnSpcReduction="10000"/>
          </a:bodyPr>
          <a:lstStyle/>
          <a:p>
            <a:r>
              <a:rPr lang="en-US" dirty="0"/>
              <a:t>This module comprises of a research-based forum for discussing issues, and developing students’ perspectives, on a range of current issues within the areas of health, nutrition, sport, exercise and physical activity.</a:t>
            </a:r>
          </a:p>
          <a:p>
            <a:r>
              <a:rPr lang="en-US" dirty="0"/>
              <a:t>You will have the opportunity to select current topics or issues of interest within the areas of health and physical activity. </a:t>
            </a:r>
          </a:p>
          <a:p>
            <a:r>
              <a:rPr lang="en-US" dirty="0"/>
              <a:t>As a group you will </a:t>
            </a:r>
            <a:r>
              <a:rPr lang="en-US" dirty="0" err="1"/>
              <a:t>organise</a:t>
            </a:r>
            <a:r>
              <a:rPr lang="en-US" dirty="0"/>
              <a:t> yourselves to research the topic, critically evaluate issues and create a presentation that will be viewed by or will be made available to the rest of the lecture group.</a:t>
            </a:r>
          </a:p>
        </p:txBody>
      </p:sp>
    </p:spTree>
    <p:extLst>
      <p:ext uri="{BB962C8B-B14F-4D97-AF65-F5344CB8AC3E}">
        <p14:creationId xmlns:p14="http://schemas.microsoft.com/office/powerpoint/2010/main" val="1205589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Learning outcomes and syllabus:</a:t>
            </a:r>
            <a:endParaRPr lang="en-US" dirty="0"/>
          </a:p>
        </p:txBody>
      </p:sp>
      <p:sp>
        <p:nvSpPr>
          <p:cNvPr id="3" name="Content Placeholder 2"/>
          <p:cNvSpPr>
            <a:spLocks noGrp="1"/>
          </p:cNvSpPr>
          <p:nvPr>
            <p:ph idx="1"/>
          </p:nvPr>
        </p:nvSpPr>
        <p:spPr/>
        <p:txBody>
          <a:bodyPr>
            <a:normAutofit fontScale="55000" lnSpcReduction="20000"/>
          </a:bodyPr>
          <a:lstStyle/>
          <a:p>
            <a:r>
              <a:rPr lang="en-US" sz="3300" dirty="0"/>
              <a:t>Upon the successful completion of this module, the student should be able to demonstrate the ability to:</a:t>
            </a:r>
          </a:p>
          <a:p>
            <a:pPr lvl="1">
              <a:lnSpc>
                <a:spcPct val="120000"/>
              </a:lnSpc>
            </a:pPr>
            <a:r>
              <a:rPr lang="en-US" sz="2900" dirty="0"/>
              <a:t>critically evaluate relevant research and current issues of interest within sport, health, nutrition and physical education;</a:t>
            </a:r>
          </a:p>
          <a:p>
            <a:pPr lvl="1">
              <a:lnSpc>
                <a:spcPct val="120000"/>
              </a:lnSpc>
            </a:pPr>
            <a:r>
              <a:rPr lang="en-US" sz="2900" dirty="0"/>
              <a:t>identify a current issue for investigation within the areas of sport, health, nutrition and physical education;</a:t>
            </a:r>
          </a:p>
          <a:p>
            <a:pPr lvl="1">
              <a:lnSpc>
                <a:spcPct val="120000"/>
              </a:lnSpc>
            </a:pPr>
            <a:r>
              <a:rPr lang="en-US" sz="2900" dirty="0"/>
              <a:t>demonstrate competence in selecting and using appropriate peer reviewed resources to provide a comprehensive review of research based evidence;</a:t>
            </a:r>
          </a:p>
          <a:p>
            <a:pPr lvl="1">
              <a:lnSpc>
                <a:spcPct val="120000"/>
              </a:lnSpc>
            </a:pPr>
            <a:r>
              <a:rPr lang="en-US" sz="2900" dirty="0"/>
              <a:t>present and defend a critical evaluation of a chosen current issue as part of a group seminar presentation.</a:t>
            </a:r>
          </a:p>
          <a:p>
            <a:pPr lvl="1">
              <a:lnSpc>
                <a:spcPct val="120000"/>
              </a:lnSpc>
            </a:pPr>
            <a:r>
              <a:rPr lang="en-US" sz="2900" dirty="0"/>
              <a:t>critically assess individual contributions within group work.</a:t>
            </a:r>
          </a:p>
          <a:p>
            <a:pPr marL="0" indent="0">
              <a:buNone/>
            </a:pPr>
            <a:br>
              <a:rPr lang="en-US" dirty="0"/>
            </a:br>
            <a:endParaRPr lang="en-US" dirty="0"/>
          </a:p>
        </p:txBody>
      </p:sp>
    </p:spTree>
    <p:extLst>
      <p:ext uri="{BB962C8B-B14F-4D97-AF65-F5344CB8AC3E}">
        <p14:creationId xmlns:p14="http://schemas.microsoft.com/office/powerpoint/2010/main" val="34969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782618"/>
          </a:xfrm>
        </p:spPr>
        <p:txBody>
          <a:bodyPr>
            <a:normAutofit/>
          </a:bodyPr>
          <a:lstStyle/>
          <a:p>
            <a:r>
              <a:rPr lang="en-US" b="1" dirty="0"/>
              <a:t>Your assessment:</a:t>
            </a:r>
            <a:endParaRPr lang="en-US" dirty="0"/>
          </a:p>
        </p:txBody>
      </p:sp>
      <p:sp>
        <p:nvSpPr>
          <p:cNvPr id="3" name="Content Placeholder 2"/>
          <p:cNvSpPr>
            <a:spLocks noGrp="1"/>
          </p:cNvSpPr>
          <p:nvPr>
            <p:ph idx="1"/>
          </p:nvPr>
        </p:nvSpPr>
        <p:spPr>
          <a:xfrm>
            <a:off x="1463040" y="1676400"/>
            <a:ext cx="6196405" cy="4046669"/>
          </a:xfrm>
        </p:spPr>
        <p:txBody>
          <a:bodyPr>
            <a:normAutofit fontScale="47500" lnSpcReduction="20000"/>
          </a:bodyPr>
          <a:lstStyle/>
          <a:p>
            <a:pPr marL="0" indent="0">
              <a:buNone/>
            </a:pPr>
            <a:r>
              <a:rPr lang="en-US" sz="3300" b="1" dirty="0"/>
              <a:t>Two components:</a:t>
            </a:r>
          </a:p>
          <a:p>
            <a:r>
              <a:rPr lang="en-US" sz="2500" dirty="0"/>
              <a:t>Component 1 (50%) - An essay (3000 words per person) - Individual mark</a:t>
            </a:r>
          </a:p>
          <a:p>
            <a:r>
              <a:rPr lang="en-US" sz="2500" dirty="0"/>
              <a:t>Component 2 (50%) - A presentation (15 minutes per person) - Individual mark</a:t>
            </a:r>
          </a:p>
          <a:p>
            <a:pPr marL="0" indent="0">
              <a:buNone/>
            </a:pPr>
            <a:endParaRPr lang="en-US" sz="2500" dirty="0"/>
          </a:p>
          <a:p>
            <a:pPr marL="0" indent="0">
              <a:buNone/>
            </a:pPr>
            <a:r>
              <a:rPr lang="en-US" sz="2500" dirty="0"/>
              <a:t>Full Details of your assessment are available in the assessment section of Moodle including component weighting, task, word count requirements or equivalent, submission method, hand in dates and times, guidance and assessment criteria.</a:t>
            </a:r>
          </a:p>
          <a:p>
            <a:pPr marL="0" indent="0">
              <a:buNone/>
            </a:pPr>
            <a:r>
              <a:rPr lang="en-US" sz="2500" dirty="0"/>
              <a:t> </a:t>
            </a:r>
          </a:p>
          <a:p>
            <a:pPr marL="0" indent="0">
              <a:buNone/>
            </a:pPr>
            <a:r>
              <a:rPr lang="en-US" sz="2500" b="1" dirty="0"/>
              <a:t>Learning approach:</a:t>
            </a:r>
            <a:endParaRPr lang="en-US" sz="2500" dirty="0"/>
          </a:p>
          <a:p>
            <a:r>
              <a:rPr lang="en-US" sz="2500" dirty="0"/>
              <a:t>Combination of face to face / group work / readings and tasks</a:t>
            </a:r>
          </a:p>
          <a:p>
            <a:r>
              <a:rPr lang="en-US" sz="2500" dirty="0"/>
              <a:t>Each week we will discuss current issues in health and physical activity in preparation for your individual and group based research of a specific topic. </a:t>
            </a:r>
          </a:p>
          <a:p>
            <a:endParaRPr lang="en-US" sz="2500" dirty="0"/>
          </a:p>
          <a:p>
            <a:r>
              <a:rPr lang="en-US" sz="2500" dirty="0"/>
              <a:t>Once groups have been selected, you will work with other members to develop your ideas and research a topic for presentation. </a:t>
            </a:r>
          </a:p>
          <a:p>
            <a:pPr marL="0" indent="0">
              <a:buNone/>
            </a:pPr>
            <a:endParaRPr lang="en-US" sz="2500" dirty="0"/>
          </a:p>
          <a:p>
            <a:r>
              <a:rPr lang="en-US" sz="2500" dirty="0"/>
              <a:t>Current issues and topics will continue to be discussed once groups are decided,</a:t>
            </a:r>
          </a:p>
          <a:p>
            <a:pPr marL="0" indent="0">
              <a:buNone/>
            </a:pPr>
            <a:endParaRPr lang="en-US" sz="2500" dirty="0"/>
          </a:p>
          <a:p>
            <a:r>
              <a:rPr lang="en-US" sz="2500" dirty="0"/>
              <a:t>Tutorial support will be provided throughout the module where progress will be monitored.</a:t>
            </a:r>
          </a:p>
          <a:p>
            <a:endParaRPr lang="en-US" sz="2500" dirty="0"/>
          </a:p>
          <a:p>
            <a:endParaRPr lang="en-US" sz="2500" dirty="0"/>
          </a:p>
        </p:txBody>
      </p:sp>
    </p:spTree>
    <p:extLst>
      <p:ext uri="{BB962C8B-B14F-4D97-AF65-F5344CB8AC3E}">
        <p14:creationId xmlns:p14="http://schemas.microsoft.com/office/powerpoint/2010/main" val="2281729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fontScale="90000"/>
          </a:bodyPr>
          <a:lstStyle/>
          <a:p>
            <a:pPr eaLnBrk="1" hangingPunct="1">
              <a:defRPr/>
            </a:pPr>
            <a:r>
              <a:rPr lang="en-GB" dirty="0"/>
              <a:t>What will I be expected to do?</a:t>
            </a:r>
            <a:endParaRPr lang="en-US" dirty="0"/>
          </a:p>
        </p:txBody>
      </p:sp>
      <p:sp>
        <p:nvSpPr>
          <p:cNvPr id="4099" name="Rectangle 3"/>
          <p:cNvSpPr>
            <a:spLocks noGrp="1" noChangeArrowheads="1"/>
          </p:cNvSpPr>
          <p:nvPr>
            <p:ph idx="1"/>
          </p:nvPr>
        </p:nvSpPr>
        <p:spPr/>
        <p:txBody>
          <a:bodyPr>
            <a:normAutofit fontScale="92500" lnSpcReduction="10000"/>
          </a:bodyPr>
          <a:lstStyle/>
          <a:p>
            <a:r>
              <a:rPr lang="en-GB" altLang="en-US" sz="2400" dirty="0"/>
              <a:t>Develop perspectives on a range of issues in Health and Physical Activity.</a:t>
            </a:r>
          </a:p>
          <a:p>
            <a:pPr eaLnBrk="1" hangingPunct="1"/>
            <a:r>
              <a:rPr lang="en-GB" altLang="en-US" sz="2400" dirty="0"/>
              <a:t>Research based module</a:t>
            </a:r>
          </a:p>
          <a:p>
            <a:pPr lvl="1"/>
            <a:r>
              <a:rPr lang="en-GB" altLang="en-US" dirty="0"/>
              <a:t>Group research / individual contributions</a:t>
            </a:r>
          </a:p>
          <a:p>
            <a:pPr lvl="1"/>
            <a:r>
              <a:rPr lang="en-GB" altLang="en-US" dirty="0"/>
              <a:t>Identifying appropriate topics</a:t>
            </a:r>
          </a:p>
          <a:p>
            <a:pPr eaLnBrk="1" hangingPunct="1"/>
            <a:r>
              <a:rPr lang="en-GB" altLang="en-US" sz="2400" dirty="0"/>
              <a:t>Development of arguments</a:t>
            </a:r>
          </a:p>
          <a:p>
            <a:pPr eaLnBrk="1" hangingPunct="1"/>
            <a:r>
              <a:rPr lang="en-GB" altLang="en-US" sz="2400" dirty="0"/>
              <a:t>Identifying appropriate research – quality support</a:t>
            </a:r>
          </a:p>
          <a:p>
            <a:pPr marL="0" indent="0" eaLnBrk="1" hangingPunct="1">
              <a:buNone/>
            </a:pPr>
            <a:endParaRPr lang="en-GB" altLang="en-US" sz="2400" dirty="0"/>
          </a:p>
          <a:p>
            <a:pPr eaLnBrk="1" hangingPunct="1"/>
            <a:r>
              <a:rPr lang="en-GB" altLang="en-US" sz="2400" dirty="0"/>
              <a:t>Presentation of information</a:t>
            </a:r>
            <a:endParaRPr lang="en-US" altLang="en-US" sz="2400" dirty="0"/>
          </a:p>
        </p:txBody>
      </p:sp>
    </p:spTree>
    <p:extLst>
      <p:ext uri="{BB962C8B-B14F-4D97-AF65-F5344CB8AC3E}">
        <p14:creationId xmlns:p14="http://schemas.microsoft.com/office/powerpoint/2010/main" val="3451414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defRPr/>
            </a:pPr>
            <a:r>
              <a:rPr lang="en-GB"/>
              <a:t>IMPORTANT NOTICE…</a:t>
            </a:r>
            <a:endParaRPr lang="en-US"/>
          </a:p>
        </p:txBody>
      </p:sp>
      <p:sp>
        <p:nvSpPr>
          <p:cNvPr id="8195" name="Rectangle 3"/>
          <p:cNvSpPr>
            <a:spLocks noGrp="1" noChangeArrowheads="1"/>
          </p:cNvSpPr>
          <p:nvPr>
            <p:ph idx="1"/>
          </p:nvPr>
        </p:nvSpPr>
        <p:spPr/>
        <p:txBody>
          <a:bodyPr>
            <a:normAutofit/>
          </a:bodyPr>
          <a:lstStyle/>
          <a:p>
            <a:pPr eaLnBrk="1" hangingPunct="1">
              <a:lnSpc>
                <a:spcPct val="90000"/>
              </a:lnSpc>
            </a:pPr>
            <a:r>
              <a:rPr lang="en-GB" altLang="en-US" dirty="0"/>
              <a:t>Work presented must differ from anything that has been / will be assessed in another module (i.e. independent project).</a:t>
            </a:r>
          </a:p>
          <a:p>
            <a:pPr eaLnBrk="1" hangingPunct="1">
              <a:lnSpc>
                <a:spcPct val="90000"/>
              </a:lnSpc>
            </a:pPr>
            <a:r>
              <a:rPr lang="en-GB" altLang="en-US" sz="2400" dirty="0"/>
              <a:t>Group working is an important component  of the module. </a:t>
            </a:r>
          </a:p>
          <a:p>
            <a:pPr eaLnBrk="1" hangingPunct="1">
              <a:lnSpc>
                <a:spcPct val="90000"/>
              </a:lnSpc>
            </a:pPr>
            <a:r>
              <a:rPr lang="en-GB" altLang="en-US" dirty="0"/>
              <a:t>Self organised groups. </a:t>
            </a:r>
            <a:endParaRPr lang="en-GB" altLang="en-US" sz="2400" dirty="0"/>
          </a:p>
          <a:p>
            <a:pPr eaLnBrk="1" hangingPunct="1">
              <a:lnSpc>
                <a:spcPct val="90000"/>
              </a:lnSpc>
              <a:buFontTx/>
              <a:buNone/>
            </a:pPr>
            <a:endParaRPr lang="en-US" altLang="en-US" sz="2400" dirty="0"/>
          </a:p>
        </p:txBody>
      </p:sp>
    </p:spTree>
    <p:extLst>
      <p:ext uri="{BB962C8B-B14F-4D97-AF65-F5344CB8AC3E}">
        <p14:creationId xmlns:p14="http://schemas.microsoft.com/office/powerpoint/2010/main" val="3825844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pPr marL="0" indent="0" algn="ctr">
              <a:buNone/>
            </a:pPr>
            <a:r>
              <a:rPr lang="en-GB" sz="4000" dirty="0"/>
              <a:t>Weekly Schedule – Tasks, Readings, Lecture notes </a:t>
            </a:r>
          </a:p>
          <a:p>
            <a:pPr marL="0" indent="0" algn="ctr">
              <a:buNone/>
            </a:pPr>
            <a:endParaRPr lang="en-GB" sz="4000" dirty="0"/>
          </a:p>
          <a:p>
            <a:pPr marL="0" indent="0" algn="ctr">
              <a:buNone/>
            </a:pPr>
            <a:r>
              <a:rPr lang="en-GB" sz="4000" dirty="0"/>
              <a:t>(provided on Moodle page / Teams page)</a:t>
            </a:r>
            <a:endParaRPr lang="en-US" sz="4000" dirty="0"/>
          </a:p>
          <a:p>
            <a:endParaRPr lang="en-US" dirty="0"/>
          </a:p>
        </p:txBody>
      </p:sp>
    </p:spTree>
    <p:extLst>
      <p:ext uri="{BB962C8B-B14F-4D97-AF65-F5344CB8AC3E}">
        <p14:creationId xmlns:p14="http://schemas.microsoft.com/office/powerpoint/2010/main" val="1107042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2"/>
            <a:ext cx="6965245" cy="1202485"/>
          </a:xfrm>
        </p:spPr>
        <p:txBody>
          <a:bodyPr anchor="ctr">
            <a:normAutofit/>
          </a:bodyPr>
          <a:lstStyle/>
          <a:p>
            <a:pPr>
              <a:lnSpc>
                <a:spcPct val="90000"/>
              </a:lnSpc>
            </a:pPr>
            <a:r>
              <a:rPr lang="en-GB" sz="3700"/>
              <a:t>Task 1:</a:t>
            </a:r>
            <a:br>
              <a:rPr lang="en-GB" sz="3700"/>
            </a:br>
            <a:r>
              <a:rPr lang="en-GB" sz="3700"/>
              <a:t>Where do your views come from?</a:t>
            </a:r>
          </a:p>
        </p:txBody>
      </p:sp>
      <p:sp>
        <p:nvSpPr>
          <p:cNvPr id="3" name="Content Placeholder 2"/>
          <p:cNvSpPr>
            <a:spLocks noGrp="1"/>
          </p:cNvSpPr>
          <p:nvPr>
            <p:ph sz="quarter" idx="13"/>
          </p:nvPr>
        </p:nvSpPr>
        <p:spPr>
          <a:xfrm>
            <a:off x="1298448" y="2121407"/>
            <a:ext cx="3200400" cy="3602736"/>
          </a:xfrm>
        </p:spPr>
        <p:txBody>
          <a:bodyPr anchor="t">
            <a:normAutofit/>
          </a:bodyPr>
          <a:lstStyle/>
          <a:p>
            <a:pPr>
              <a:lnSpc>
                <a:spcPct val="90000"/>
              </a:lnSpc>
            </a:pPr>
            <a:endParaRPr lang="en-GB" sz="2000"/>
          </a:p>
          <a:p>
            <a:pPr>
              <a:lnSpc>
                <a:spcPct val="90000"/>
              </a:lnSpc>
            </a:pPr>
            <a:r>
              <a:rPr lang="en-GB" sz="2000"/>
              <a:t>In particular </a:t>
            </a:r>
            <a:r>
              <a:rPr lang="en-US" sz="2000"/>
              <a:t>–</a:t>
            </a:r>
            <a:r>
              <a:rPr lang="en-GB" sz="2000"/>
              <a:t> where do your views on the topics you have identified come from</a:t>
            </a:r>
            <a:r>
              <a:rPr lang="en-US" sz="2000"/>
              <a:t>…</a:t>
            </a:r>
            <a:endParaRPr lang="en-GB" sz="2000"/>
          </a:p>
          <a:p>
            <a:pPr marL="0" indent="0">
              <a:lnSpc>
                <a:spcPct val="90000"/>
              </a:lnSpc>
              <a:buNone/>
            </a:pPr>
            <a:endParaRPr lang="en-GB" sz="2000"/>
          </a:p>
          <a:p>
            <a:pPr>
              <a:lnSpc>
                <a:spcPct val="90000"/>
              </a:lnSpc>
            </a:pPr>
            <a:r>
              <a:rPr lang="en-GB" sz="2000"/>
              <a:t>Consider what influences these opinions?</a:t>
            </a:r>
          </a:p>
          <a:p>
            <a:pPr>
              <a:lnSpc>
                <a:spcPct val="90000"/>
              </a:lnSpc>
            </a:pPr>
            <a:r>
              <a:rPr lang="en-GB" sz="2000"/>
              <a:t>Experiences</a:t>
            </a:r>
          </a:p>
          <a:p>
            <a:pPr>
              <a:lnSpc>
                <a:spcPct val="90000"/>
              </a:lnSpc>
            </a:pPr>
            <a:r>
              <a:rPr lang="en-GB" sz="2000"/>
              <a:t>Role of the media</a:t>
            </a:r>
            <a:r>
              <a:rPr lang="en-US" sz="2000"/>
              <a:t>…</a:t>
            </a:r>
            <a:endParaRPr lang="en-GB" sz="2000"/>
          </a:p>
        </p:txBody>
      </p:sp>
      <p:pic>
        <p:nvPicPr>
          <p:cNvPr id="4" name="Picture 3">
            <a:extLst>
              <a:ext uri="{FF2B5EF4-FFF2-40B4-BE49-F238E27FC236}">
                <a16:creationId xmlns:a16="http://schemas.microsoft.com/office/drawing/2014/main" id="{8BF8F60E-7F0C-09E9-6AFD-2577DE6AE8C5}"/>
              </a:ext>
            </a:extLst>
          </p:cNvPr>
          <p:cNvPicPr>
            <a:picLocks noChangeAspect="1"/>
          </p:cNvPicPr>
          <p:nvPr/>
        </p:nvPicPr>
        <p:blipFill>
          <a:blip r:embed="rId2"/>
          <a:stretch>
            <a:fillRect/>
          </a:stretch>
        </p:blipFill>
        <p:spPr>
          <a:xfrm>
            <a:off x="5029200" y="2723008"/>
            <a:ext cx="2438400" cy="2399534"/>
          </a:xfrm>
          <a:prstGeom prst="rect">
            <a:avLst/>
          </a:prstGeom>
        </p:spPr>
      </p:pic>
    </p:spTree>
    <p:extLst>
      <p:ext uri="{BB962C8B-B14F-4D97-AF65-F5344CB8AC3E}">
        <p14:creationId xmlns:p14="http://schemas.microsoft.com/office/powerpoint/2010/main" val="2330915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8619" y="685800"/>
            <a:ext cx="6965245" cy="1202485"/>
          </a:xfrm>
        </p:spPr>
        <p:txBody>
          <a:bodyPr>
            <a:noAutofit/>
          </a:bodyPr>
          <a:lstStyle/>
          <a:p>
            <a:br>
              <a:rPr lang="en-US" sz="2400" dirty="0"/>
            </a:br>
            <a:r>
              <a:rPr lang="en-US" sz="2400" dirty="0"/>
              <a:t>Task 2</a:t>
            </a:r>
            <a:br>
              <a:rPr lang="en-US" sz="2400" dirty="0"/>
            </a:br>
            <a:r>
              <a:rPr lang="en-US" sz="2400" dirty="0"/>
              <a:t>…discussing issues, and developing students’ perspectives, on a range of current issues within the areas of health, nutrition, sport, exercise and physical activity.</a:t>
            </a:r>
          </a:p>
        </p:txBody>
      </p:sp>
      <p:sp>
        <p:nvSpPr>
          <p:cNvPr id="3" name="Content Placeholder 2"/>
          <p:cNvSpPr>
            <a:spLocks noGrp="1"/>
          </p:cNvSpPr>
          <p:nvPr>
            <p:ph idx="1"/>
          </p:nvPr>
        </p:nvSpPr>
        <p:spPr>
          <a:xfrm>
            <a:off x="838200" y="2514600"/>
            <a:ext cx="6196405" cy="3603812"/>
          </a:xfrm>
        </p:spPr>
        <p:txBody>
          <a:bodyPr>
            <a:normAutofit fontScale="77500" lnSpcReduction="20000"/>
          </a:bodyPr>
          <a:lstStyle/>
          <a:p>
            <a:endParaRPr lang="en-GB" dirty="0"/>
          </a:p>
          <a:p>
            <a:r>
              <a:rPr lang="en-GB" dirty="0"/>
              <a:t>What issues are current? </a:t>
            </a:r>
          </a:p>
          <a:p>
            <a:pPr lvl="1"/>
            <a:r>
              <a:rPr lang="en-GB" dirty="0"/>
              <a:t>In the media…</a:t>
            </a:r>
          </a:p>
          <a:p>
            <a:pPr lvl="1"/>
            <a:r>
              <a:rPr lang="en-GB" dirty="0"/>
              <a:t>Research…</a:t>
            </a:r>
          </a:p>
          <a:p>
            <a:pPr lvl="1"/>
            <a:r>
              <a:rPr lang="en-GB" dirty="0"/>
              <a:t>Amongst your student group / friends / family…</a:t>
            </a:r>
          </a:p>
          <a:p>
            <a:pPr marL="365760" lvl="1" indent="0">
              <a:buNone/>
            </a:pPr>
            <a:endParaRPr lang="en-GB" dirty="0"/>
          </a:p>
          <a:p>
            <a:pPr marL="365760" lvl="1" indent="0">
              <a:buNone/>
            </a:pPr>
            <a:endParaRPr lang="en-GB" dirty="0"/>
          </a:p>
          <a:p>
            <a:pPr marL="365760" lvl="1" indent="0">
              <a:buNone/>
            </a:pPr>
            <a:r>
              <a:rPr lang="en-US" dirty="0"/>
              <a:t>What topics would you like to debate and investigate further during the course of the module?</a:t>
            </a:r>
          </a:p>
          <a:p>
            <a:pPr marL="365760" lvl="1" indent="0">
              <a:buNone/>
            </a:pPr>
            <a:endParaRPr lang="en-US" dirty="0"/>
          </a:p>
          <a:p>
            <a:pPr marL="365760" lvl="1" indent="0">
              <a:buNone/>
            </a:pPr>
            <a:r>
              <a:rPr lang="en-US" dirty="0"/>
              <a:t>20 minutes in small groups (or independently if preferred) </a:t>
            </a:r>
          </a:p>
          <a:p>
            <a:pPr marL="457200" lvl="1" indent="0">
              <a:buNone/>
            </a:pPr>
            <a:endParaRPr lang="en-US" dirty="0"/>
          </a:p>
          <a:p>
            <a:pPr marL="457200" lvl="1" indent="0">
              <a:buNone/>
            </a:pPr>
            <a:r>
              <a:rPr lang="en-US" dirty="0"/>
              <a:t>Use </a:t>
            </a:r>
            <a:r>
              <a:rPr lang="en-US" dirty="0" err="1"/>
              <a:t>padlet</a:t>
            </a:r>
            <a:r>
              <a:rPr lang="en-US" dirty="0"/>
              <a:t> QR code…</a:t>
            </a:r>
          </a:p>
        </p:txBody>
      </p:sp>
      <p:pic>
        <p:nvPicPr>
          <p:cNvPr id="4" name="Picture 3">
            <a:extLst>
              <a:ext uri="{FF2B5EF4-FFF2-40B4-BE49-F238E27FC236}">
                <a16:creationId xmlns:a16="http://schemas.microsoft.com/office/drawing/2014/main" id="{4B383461-8F63-A60D-4B08-3A3F9FFDAE77}"/>
              </a:ext>
            </a:extLst>
          </p:cNvPr>
          <p:cNvPicPr>
            <a:picLocks noChangeAspect="1"/>
          </p:cNvPicPr>
          <p:nvPr/>
        </p:nvPicPr>
        <p:blipFill>
          <a:blip r:embed="rId3"/>
          <a:stretch>
            <a:fillRect/>
          </a:stretch>
        </p:blipFill>
        <p:spPr>
          <a:xfrm>
            <a:off x="6318696" y="2473404"/>
            <a:ext cx="1752600" cy="1642375"/>
          </a:xfrm>
          <a:prstGeom prst="rect">
            <a:avLst/>
          </a:prstGeom>
        </p:spPr>
      </p:pic>
    </p:spTree>
    <p:extLst>
      <p:ext uri="{BB962C8B-B14F-4D97-AF65-F5344CB8AC3E}">
        <p14:creationId xmlns:p14="http://schemas.microsoft.com/office/powerpoint/2010/main" val="190764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defRPr/>
            </a:pPr>
            <a:r>
              <a:rPr lang="en-GB"/>
              <a:t>Generation of Ideas…</a:t>
            </a:r>
            <a:endParaRPr lang="en-US"/>
          </a:p>
        </p:txBody>
      </p:sp>
      <p:sp>
        <p:nvSpPr>
          <p:cNvPr id="9219" name="Rectangle 3"/>
          <p:cNvSpPr>
            <a:spLocks noGrp="1" noChangeArrowheads="1"/>
          </p:cNvSpPr>
          <p:nvPr>
            <p:ph idx="1"/>
          </p:nvPr>
        </p:nvSpPr>
        <p:spPr>
          <a:xfrm>
            <a:off x="1463040" y="1905000"/>
            <a:ext cx="6196405" cy="3818069"/>
          </a:xfrm>
        </p:spPr>
        <p:txBody>
          <a:bodyPr>
            <a:normAutofit/>
          </a:bodyPr>
          <a:lstStyle/>
          <a:p>
            <a:pPr eaLnBrk="1" hangingPunct="1"/>
            <a:r>
              <a:rPr lang="en-GB" altLang="en-US" sz="2800" dirty="0"/>
              <a:t>Health / Nutrition / Physical Activity </a:t>
            </a:r>
          </a:p>
          <a:p>
            <a:pPr eaLnBrk="1" hangingPunct="1"/>
            <a:r>
              <a:rPr lang="en-GB" altLang="en-US" sz="2800" dirty="0"/>
              <a:t>Location – Local / National / UK / Global </a:t>
            </a:r>
          </a:p>
          <a:p>
            <a:pPr eaLnBrk="1" hangingPunct="1"/>
            <a:r>
              <a:rPr lang="en-GB" altLang="en-US" sz="2800" dirty="0"/>
              <a:t>Population – Age range - Young (children / teenagers) to Elderly,</a:t>
            </a:r>
          </a:p>
          <a:p>
            <a:pPr eaLnBrk="1" hangingPunct="1"/>
            <a:r>
              <a:rPr lang="en-GB" altLang="en-US" sz="2800" dirty="0"/>
              <a:t>Gender specific issues. </a:t>
            </a:r>
          </a:p>
          <a:p>
            <a:pPr eaLnBrk="1" hangingPunct="1"/>
            <a:r>
              <a:rPr lang="en-GB" altLang="en-US" sz="2800" dirty="0"/>
              <a:t>Issues in the MSM?</a:t>
            </a:r>
          </a:p>
          <a:p>
            <a:pPr eaLnBrk="1" hangingPunct="1"/>
            <a:endParaRPr lang="en-GB" altLang="en-US" sz="2800" dirty="0"/>
          </a:p>
          <a:p>
            <a:pPr eaLnBrk="1" hangingPunct="1"/>
            <a:endParaRPr lang="en-GB" altLang="en-US" sz="2800" dirty="0"/>
          </a:p>
          <a:p>
            <a:pPr eaLnBrk="1" hangingPunct="1"/>
            <a:endParaRPr lang="en-US" altLang="en-US" sz="2800" dirty="0"/>
          </a:p>
        </p:txBody>
      </p:sp>
    </p:spTree>
    <p:extLst>
      <p:ext uri="{BB962C8B-B14F-4D97-AF65-F5344CB8AC3E}">
        <p14:creationId xmlns:p14="http://schemas.microsoft.com/office/powerpoint/2010/main" val="2451044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09600" y="609600"/>
            <a:ext cx="8218487" cy="850900"/>
          </a:xfrm>
        </p:spPr>
        <p:txBody>
          <a:bodyPr>
            <a:normAutofit/>
          </a:bodyPr>
          <a:lstStyle/>
          <a:p>
            <a:pPr eaLnBrk="1" hangingPunct="1">
              <a:defRPr/>
            </a:pPr>
            <a:r>
              <a:rPr lang="en-GB" sz="3200" dirty="0"/>
              <a:t>Examples of Topics….</a:t>
            </a:r>
            <a:endParaRPr lang="en-US" sz="3200" dirty="0"/>
          </a:p>
        </p:txBody>
      </p:sp>
      <p:sp>
        <p:nvSpPr>
          <p:cNvPr id="6147" name="Rectangle 3"/>
          <p:cNvSpPr>
            <a:spLocks noGrp="1" noChangeArrowheads="1"/>
          </p:cNvSpPr>
          <p:nvPr>
            <p:ph idx="1"/>
          </p:nvPr>
        </p:nvSpPr>
        <p:spPr>
          <a:xfrm>
            <a:off x="1066800" y="1676399"/>
            <a:ext cx="7702550" cy="4333875"/>
          </a:xfrm>
        </p:spPr>
        <p:txBody>
          <a:bodyPr>
            <a:normAutofit/>
          </a:bodyPr>
          <a:lstStyle/>
          <a:p>
            <a:pPr eaLnBrk="1" hangingPunct="1">
              <a:lnSpc>
                <a:spcPct val="90000"/>
              </a:lnSpc>
            </a:pPr>
            <a:r>
              <a:rPr lang="en-GB" altLang="en-US" sz="2400" dirty="0"/>
              <a:t>Nutritional labelling of food – the effects of calorie labelling</a:t>
            </a:r>
          </a:p>
          <a:p>
            <a:pPr eaLnBrk="1" hangingPunct="1">
              <a:lnSpc>
                <a:spcPct val="90000"/>
              </a:lnSpc>
            </a:pPr>
            <a:r>
              <a:rPr lang="en-GB" altLang="en-US" sz="2400" dirty="0"/>
              <a:t>Comparison of PE provision in different countries</a:t>
            </a:r>
          </a:p>
          <a:p>
            <a:pPr eaLnBrk="1" hangingPunct="1">
              <a:lnSpc>
                <a:spcPct val="90000"/>
              </a:lnSpc>
            </a:pPr>
            <a:r>
              <a:rPr lang="en-GB" altLang="en-US" dirty="0"/>
              <a:t>Smoking / vaping</a:t>
            </a:r>
            <a:r>
              <a:rPr lang="en-GB" altLang="en-US" sz="2400" dirty="0"/>
              <a:t> and health – new research</a:t>
            </a:r>
          </a:p>
          <a:p>
            <a:pPr>
              <a:lnSpc>
                <a:spcPct val="90000"/>
              </a:lnSpc>
            </a:pPr>
            <a:r>
              <a:rPr lang="en-GB" altLang="en-US" sz="2400" dirty="0"/>
              <a:t>Nutrition across the age-span</a:t>
            </a:r>
          </a:p>
          <a:p>
            <a:pPr eaLnBrk="1" hangingPunct="1">
              <a:lnSpc>
                <a:spcPct val="90000"/>
              </a:lnSpc>
            </a:pPr>
            <a:r>
              <a:rPr lang="en-GB" altLang="en-US" sz="2400" dirty="0"/>
              <a:t>Obesity in children</a:t>
            </a:r>
          </a:p>
          <a:p>
            <a:pPr eaLnBrk="1" hangingPunct="1">
              <a:lnSpc>
                <a:spcPct val="90000"/>
              </a:lnSpc>
            </a:pPr>
            <a:r>
              <a:rPr lang="en-GB" altLang="en-US" dirty="0"/>
              <a:t>The l</a:t>
            </a:r>
            <a:r>
              <a:rPr lang="en-GB" altLang="en-US" sz="2400" dirty="0"/>
              <a:t>egacy of the Olympics – various countries</a:t>
            </a:r>
          </a:p>
          <a:p>
            <a:pPr eaLnBrk="1" hangingPunct="1">
              <a:lnSpc>
                <a:spcPct val="90000"/>
              </a:lnSpc>
            </a:pPr>
            <a:r>
              <a:rPr lang="en-GB" altLang="en-US" dirty="0"/>
              <a:t>Sugar</a:t>
            </a:r>
            <a:r>
              <a:rPr lang="en-GB" altLang="en-US" sz="2400" dirty="0"/>
              <a:t> tax – about to be re-visited along with 2 for 1 offers in supermarkets. </a:t>
            </a:r>
          </a:p>
          <a:p>
            <a:pPr eaLnBrk="1" hangingPunct="1">
              <a:lnSpc>
                <a:spcPct val="90000"/>
              </a:lnSpc>
            </a:pPr>
            <a:r>
              <a:rPr lang="en-GB" altLang="en-US" sz="2400" dirty="0"/>
              <a:t>Hooliganism in sport</a:t>
            </a:r>
          </a:p>
          <a:p>
            <a:pPr eaLnBrk="1" hangingPunct="1">
              <a:lnSpc>
                <a:spcPct val="90000"/>
              </a:lnSpc>
            </a:pPr>
            <a:r>
              <a:rPr lang="en-GB" altLang="en-US" dirty="0"/>
              <a:t>Equality of pay</a:t>
            </a:r>
            <a:r>
              <a:rPr lang="en-GB" altLang="en-US" sz="2400" dirty="0"/>
              <a:t> in sport</a:t>
            </a:r>
          </a:p>
          <a:p>
            <a:pPr eaLnBrk="1" hangingPunct="1">
              <a:lnSpc>
                <a:spcPct val="90000"/>
              </a:lnSpc>
            </a:pPr>
            <a:endParaRPr lang="en-GB" altLang="en-US" sz="2400" dirty="0"/>
          </a:p>
        </p:txBody>
      </p:sp>
    </p:spTree>
    <p:extLst>
      <p:ext uri="{BB962C8B-B14F-4D97-AF65-F5344CB8AC3E}">
        <p14:creationId xmlns:p14="http://schemas.microsoft.com/office/powerpoint/2010/main" val="829747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782618"/>
          </a:xfrm>
        </p:spPr>
        <p:txBody>
          <a:bodyPr/>
          <a:lstStyle/>
          <a:p>
            <a:r>
              <a:rPr lang="en-GB" dirty="0"/>
              <a:t>Further Topics…</a:t>
            </a:r>
          </a:p>
        </p:txBody>
      </p:sp>
      <p:sp>
        <p:nvSpPr>
          <p:cNvPr id="3" name="Content Placeholder 2"/>
          <p:cNvSpPr>
            <a:spLocks noGrp="1"/>
          </p:cNvSpPr>
          <p:nvPr>
            <p:ph idx="1"/>
          </p:nvPr>
        </p:nvSpPr>
        <p:spPr>
          <a:xfrm>
            <a:off x="1463040" y="1600200"/>
            <a:ext cx="6196405" cy="4495800"/>
          </a:xfrm>
        </p:spPr>
        <p:txBody>
          <a:bodyPr>
            <a:normAutofit fontScale="92500"/>
          </a:bodyPr>
          <a:lstStyle/>
          <a:p>
            <a:r>
              <a:rPr lang="en-US" dirty="0"/>
              <a:t>Stress - mental health - children </a:t>
            </a:r>
          </a:p>
          <a:p>
            <a:r>
              <a:rPr lang="en-US" dirty="0"/>
              <a:t>Cost of living crisis and health</a:t>
            </a:r>
          </a:p>
          <a:p>
            <a:r>
              <a:rPr lang="en-US" dirty="0"/>
              <a:t>Issues with childhood today - social media etc. </a:t>
            </a:r>
          </a:p>
          <a:p>
            <a:r>
              <a:rPr lang="en-US" dirty="0"/>
              <a:t>Promoting more cycling rather than car use</a:t>
            </a:r>
          </a:p>
          <a:p>
            <a:r>
              <a:rPr lang="en-US" dirty="0"/>
              <a:t>24hr gyms with limited supervision </a:t>
            </a:r>
          </a:p>
          <a:p>
            <a:r>
              <a:rPr lang="en-US" dirty="0"/>
              <a:t>Local environment - national parks and bike trails are they sufficiently used by local people </a:t>
            </a:r>
          </a:p>
          <a:p>
            <a:r>
              <a:rPr lang="en-US" dirty="0"/>
              <a:t>Fat acceptance / fat shaming</a:t>
            </a:r>
          </a:p>
          <a:p>
            <a:r>
              <a:rPr lang="en-US" dirty="0"/>
              <a:t>Doping in recreational sport / activity </a:t>
            </a:r>
          </a:p>
          <a:p>
            <a:r>
              <a:rPr lang="en-US" dirty="0"/>
              <a:t>Body image and social media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3108017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lstStyle/>
          <a:p>
            <a:pPr>
              <a:defRPr/>
            </a:pPr>
            <a:r>
              <a:rPr lang="en-GB" dirty="0"/>
              <a:t>Other ideas…</a:t>
            </a:r>
            <a:endParaRPr lang="en-US" dirty="0"/>
          </a:p>
        </p:txBody>
      </p:sp>
      <p:sp>
        <p:nvSpPr>
          <p:cNvPr id="12291" name="Content Placeholder 2"/>
          <p:cNvSpPr>
            <a:spLocks noGrp="1"/>
          </p:cNvSpPr>
          <p:nvPr>
            <p:ph idx="1"/>
          </p:nvPr>
        </p:nvSpPr>
        <p:spPr>
          <a:xfrm>
            <a:off x="1463040" y="1600200"/>
            <a:ext cx="6196405" cy="4419600"/>
          </a:xfrm>
        </p:spPr>
        <p:txBody>
          <a:bodyPr>
            <a:normAutofit lnSpcReduction="10000"/>
          </a:bodyPr>
          <a:lstStyle/>
          <a:p>
            <a:pPr>
              <a:lnSpc>
                <a:spcPct val="80000"/>
              </a:lnSpc>
            </a:pPr>
            <a:r>
              <a:rPr lang="en-GB" altLang="en-US" sz="2400" dirty="0"/>
              <a:t>The rising use of food banks</a:t>
            </a:r>
          </a:p>
          <a:p>
            <a:pPr>
              <a:lnSpc>
                <a:spcPct val="80000"/>
              </a:lnSpc>
            </a:pPr>
            <a:r>
              <a:rPr lang="en-GB" altLang="en-US" sz="2400" dirty="0"/>
              <a:t>The impact of celebrity culture on the health of teenagers?</a:t>
            </a:r>
          </a:p>
          <a:p>
            <a:pPr>
              <a:lnSpc>
                <a:spcPct val="80000"/>
              </a:lnSpc>
            </a:pPr>
            <a:r>
              <a:rPr lang="en-GB" altLang="en-US" sz="2400" dirty="0"/>
              <a:t>Female role models in sport?</a:t>
            </a:r>
          </a:p>
          <a:p>
            <a:pPr eaLnBrk="1" hangingPunct="1">
              <a:lnSpc>
                <a:spcPct val="80000"/>
              </a:lnSpc>
            </a:pPr>
            <a:r>
              <a:rPr lang="en-GB" altLang="en-US" sz="2400" dirty="0"/>
              <a:t>The impact of footballers wages on the game of football?</a:t>
            </a:r>
          </a:p>
          <a:p>
            <a:pPr eaLnBrk="1" hangingPunct="1">
              <a:lnSpc>
                <a:spcPct val="80000"/>
              </a:lnSpc>
            </a:pPr>
            <a:r>
              <a:rPr lang="en-GB" altLang="en-US" dirty="0"/>
              <a:t>The rise of popularity of women's football</a:t>
            </a:r>
            <a:endParaRPr lang="en-GB" altLang="en-US" sz="2400" dirty="0"/>
          </a:p>
          <a:p>
            <a:pPr eaLnBrk="1" hangingPunct="1">
              <a:lnSpc>
                <a:spcPct val="80000"/>
              </a:lnSpc>
            </a:pPr>
            <a:r>
              <a:rPr lang="en-GB" altLang="en-US" sz="2400" dirty="0"/>
              <a:t>How have spending cuts in Britain affected the health of the nation?</a:t>
            </a:r>
          </a:p>
          <a:p>
            <a:pPr>
              <a:lnSpc>
                <a:spcPct val="80000"/>
              </a:lnSpc>
            </a:pPr>
            <a:r>
              <a:rPr lang="en-GB" altLang="en-US" sz="2400" dirty="0"/>
              <a:t>Issues surrounding getting the elderly to become more active</a:t>
            </a:r>
          </a:p>
          <a:p>
            <a:pPr>
              <a:lnSpc>
                <a:spcPct val="80000"/>
              </a:lnSpc>
            </a:pPr>
            <a:r>
              <a:rPr lang="en-GB" altLang="en-US" sz="2400" dirty="0"/>
              <a:t>Outdoor learning, is this important?</a:t>
            </a:r>
          </a:p>
          <a:p>
            <a:pPr>
              <a:lnSpc>
                <a:spcPct val="80000"/>
              </a:lnSpc>
            </a:pPr>
            <a:r>
              <a:rPr lang="en-GB" altLang="en-US" sz="2400" dirty="0"/>
              <a:t>The influence of technology on children…</a:t>
            </a:r>
          </a:p>
          <a:p>
            <a:pPr eaLnBrk="1" hangingPunct="1">
              <a:lnSpc>
                <a:spcPct val="80000"/>
              </a:lnSpc>
            </a:pPr>
            <a:endParaRPr lang="en-GB" altLang="en-US" sz="2400" dirty="0"/>
          </a:p>
        </p:txBody>
      </p:sp>
    </p:spTree>
    <p:extLst>
      <p:ext uri="{BB962C8B-B14F-4D97-AF65-F5344CB8AC3E}">
        <p14:creationId xmlns:p14="http://schemas.microsoft.com/office/powerpoint/2010/main" val="1270542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ideas from last year…</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1267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28600" y="381000"/>
            <a:ext cx="8383657" cy="6172200"/>
          </a:xfrm>
          <a:prstGeom prst="rect">
            <a:avLst/>
          </a:prstGeom>
        </p:spPr>
      </p:pic>
    </p:spTree>
    <p:extLst>
      <p:ext uri="{BB962C8B-B14F-4D97-AF65-F5344CB8AC3E}">
        <p14:creationId xmlns:p14="http://schemas.microsoft.com/office/powerpoint/2010/main" val="21656798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1342</TotalTime>
  <Words>899</Words>
  <Application>Microsoft Macintosh PowerPoint</Application>
  <PresentationFormat>On-screen Show (4:3)</PresentationFormat>
  <Paragraphs>123</Paragraphs>
  <Slides>15</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Brush Script MT</vt:lpstr>
      <vt:lpstr>Calibri</vt:lpstr>
      <vt:lpstr>Constantia</vt:lpstr>
      <vt:lpstr>Franklin Gothic Book</vt:lpstr>
      <vt:lpstr>Rage Italic</vt:lpstr>
      <vt:lpstr>Pushpin</vt:lpstr>
      <vt:lpstr> Perspectives on Health &amp; Physical Activity</vt:lpstr>
      <vt:lpstr>The module description:</vt:lpstr>
      <vt:lpstr>Learning outcomes and syllabus:</vt:lpstr>
      <vt:lpstr>Your assessment:</vt:lpstr>
      <vt:lpstr>What will I be expected to do?</vt:lpstr>
      <vt:lpstr>IMPORTANT NOTICE…</vt:lpstr>
      <vt:lpstr>PowerPoint Presentation</vt:lpstr>
      <vt:lpstr>Task 1: Where do your views come from?</vt:lpstr>
      <vt:lpstr> Task 2 …discussing issues, and developing students’ perspectives, on a range of current issues within the areas of health, nutrition, sport, exercise and physical activity.</vt:lpstr>
      <vt:lpstr>Generation of Ideas…</vt:lpstr>
      <vt:lpstr>Examples of Topics….</vt:lpstr>
      <vt:lpstr>Further Topics…</vt:lpstr>
      <vt:lpstr>Other ideas…</vt:lpstr>
      <vt:lpstr>Some ideas from last year…</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Perspectives on Health &amp; Physical Activity</dc:title>
  <dc:subject/>
  <dc:creator>Administrator</dc:creator>
  <cp:keywords/>
  <dc:description/>
  <cp:lastModifiedBy>Alison Connaughton</cp:lastModifiedBy>
  <cp:revision>56</cp:revision>
  <cp:lastPrinted>2016-10-04T15:12:52Z</cp:lastPrinted>
  <dcterms:created xsi:type="dcterms:W3CDTF">2016-10-04T11:57:41Z</dcterms:created>
  <dcterms:modified xsi:type="dcterms:W3CDTF">2024-09-30T19:39:06Z</dcterms:modified>
  <cp:category/>
</cp:coreProperties>
</file>