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71" r:id="rId2"/>
    <p:sldId id="270" r:id="rId3"/>
    <p:sldId id="256" r:id="rId4"/>
    <p:sldId id="257" r:id="rId5"/>
    <p:sldId id="258" r:id="rId6"/>
    <p:sldId id="259" r:id="rId7"/>
    <p:sldId id="260" r:id="rId8"/>
    <p:sldId id="261" r:id="rId9"/>
    <p:sldId id="262" r:id="rId10"/>
    <p:sldId id="263" r:id="rId11"/>
    <p:sldId id="265" r:id="rId12"/>
    <p:sldId id="266" r:id="rId13"/>
    <p:sldId id="267" r:id="rId14"/>
    <p:sldId id="268" r:id="rId15"/>
    <p:sldId id="269" r:id="rId16"/>
    <p:sldId id="264"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6" d="100"/>
          <a:sy n="86" d="100"/>
        </p:scale>
        <p:origin x="562" y="67"/>
      </p:cViewPr>
      <p:guideLst/>
    </p:cSldViewPr>
  </p:slideViewPr>
  <p:notesTextViewPr>
    <p:cViewPr>
      <p:scale>
        <a:sx n="1" d="1"/>
        <a:sy n="1" d="1"/>
      </p:scale>
      <p:origin x="0" y="0"/>
    </p:cViewPr>
  </p:notesTextViewPr>
  <p:notesViewPr>
    <p:cSldViewPr snapToGrid="0">
      <p:cViewPr varScale="1">
        <p:scale>
          <a:sx n="57" d="100"/>
          <a:sy n="57" d="100"/>
        </p:scale>
        <p:origin x="2832"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AACCAF-3939-4660-A0CD-F13AEF9E7506}" type="datetimeFigureOut">
              <a:rPr lang="en-GB" smtClean="0"/>
              <a:t>01/04/2023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650CE7-9E40-4E9B-866F-C2FBAB1179E6}" type="slidenum">
              <a:rPr lang="en-GB" smtClean="0"/>
              <a:t>‹#›</a:t>
            </a:fld>
            <a:endParaRPr lang="en-GB"/>
          </a:p>
        </p:txBody>
      </p:sp>
    </p:spTree>
    <p:extLst>
      <p:ext uri="{BB962C8B-B14F-4D97-AF65-F5344CB8AC3E}">
        <p14:creationId xmlns:p14="http://schemas.microsoft.com/office/powerpoint/2010/main" val="31137739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management involves overseeing, developing and motivating staff, while talent acquisition strategies aim to attract and retain the best employees. To attract and retain talent for a restaurant with casual and fine dining areas, various talent acquisition strategies can be used. Both monetary and non-monetary methods can be employed to attract and retain talented employees</a:t>
            </a:r>
          </a:p>
        </p:txBody>
      </p:sp>
      <p:sp>
        <p:nvSpPr>
          <p:cNvPr id="4" name="Slide Number Placeholder 3"/>
          <p:cNvSpPr>
            <a:spLocks noGrp="1"/>
          </p:cNvSpPr>
          <p:nvPr>
            <p:ph type="sldNum" sz="quarter" idx="10"/>
          </p:nvPr>
        </p:nvSpPr>
        <p:spPr/>
        <p:txBody>
          <a:bodyPr/>
          <a:lstStyle/>
          <a:p>
            <a:fld id="{A8650CE7-9E40-4E9B-866F-C2FBAB1179E6}" type="slidenum">
              <a:rPr lang="en-GB" smtClean="0"/>
              <a:t>2</a:t>
            </a:fld>
            <a:endParaRPr lang="en-GB"/>
          </a:p>
        </p:txBody>
      </p:sp>
    </p:spTree>
    <p:extLst>
      <p:ext uri="{BB962C8B-B14F-4D97-AF65-F5344CB8AC3E}">
        <p14:creationId xmlns:p14="http://schemas.microsoft.com/office/powerpoint/2010/main" val="1181837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discusses the short-term acquisition strategy for employee acquisition in a restaurant. This strategy involves identifying and acquiring employees who possess skills or knowledge that can provide immediate value to the organization, thus filling in the skills gaps within a short period. This approach focuses on ready individuals who can fit the roles and positions. Job Fairs and Hiring Events, Referral Programs, and social media are some of the methods that the restaurant can use to implement this strategy.</a:t>
            </a:r>
            <a:endParaRPr lang="en-GB" dirty="0"/>
          </a:p>
        </p:txBody>
      </p:sp>
      <p:sp>
        <p:nvSpPr>
          <p:cNvPr id="4" name="Slide Number Placeholder 3"/>
          <p:cNvSpPr>
            <a:spLocks noGrp="1"/>
          </p:cNvSpPr>
          <p:nvPr>
            <p:ph type="sldNum" sz="quarter" idx="10"/>
          </p:nvPr>
        </p:nvSpPr>
        <p:spPr/>
        <p:txBody>
          <a:bodyPr/>
          <a:lstStyle/>
          <a:p>
            <a:fld id="{A8650CE7-9E40-4E9B-866F-C2FBAB1179E6}" type="slidenum">
              <a:rPr lang="en-GB" smtClean="0"/>
              <a:t>3</a:t>
            </a:fld>
            <a:endParaRPr lang="en-GB"/>
          </a:p>
        </p:txBody>
      </p:sp>
    </p:spTree>
    <p:extLst>
      <p:ext uri="{BB962C8B-B14F-4D97-AF65-F5344CB8AC3E}">
        <p14:creationId xmlns:p14="http://schemas.microsoft.com/office/powerpoint/2010/main" val="24539856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Job fairs and hiring events are excellent opportunities for companies to connect with potential candidates. It allows the restaurant to showcase its unique culture, benefits, and opportunities for growth, making it more attractive to job seekers. The restaurant can conduct on-site interviews and make job offers to qualified candidates, streamlining the recruitment process. These events also allow the restaurant to network with other industry professionals and gain insights into the latest hiring trends and best practices. It is essential to prepare adequately for job fairs and hiring events to make the most of these opportunities.</a:t>
            </a:r>
          </a:p>
          <a:p>
            <a:endParaRPr lang="en-GB" dirty="0"/>
          </a:p>
        </p:txBody>
      </p:sp>
      <p:sp>
        <p:nvSpPr>
          <p:cNvPr id="4" name="Slide Number Placeholder 3"/>
          <p:cNvSpPr>
            <a:spLocks noGrp="1"/>
          </p:cNvSpPr>
          <p:nvPr>
            <p:ph type="sldNum" sz="quarter" idx="10"/>
          </p:nvPr>
        </p:nvSpPr>
        <p:spPr/>
        <p:txBody>
          <a:bodyPr/>
          <a:lstStyle/>
          <a:p>
            <a:fld id="{A8650CE7-9E40-4E9B-866F-C2FBAB1179E6}" type="slidenum">
              <a:rPr lang="en-GB" smtClean="0"/>
              <a:t>4</a:t>
            </a:fld>
            <a:endParaRPr lang="en-GB"/>
          </a:p>
        </p:txBody>
      </p:sp>
    </p:spTree>
    <p:extLst>
      <p:ext uri="{BB962C8B-B14F-4D97-AF65-F5344CB8AC3E}">
        <p14:creationId xmlns:p14="http://schemas.microsoft.com/office/powerpoint/2010/main" val="14956795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referral programs are a popular method for companies to acquire talent. The restaurant can incentivize current employees to refer qualified candidates by offering bonuses or other rewards. Referral programs can be highly effective as employees often refer people they know are a good fit for the company culture and work environment. Additionally, referred candidates tend to have higher retention rates and perform better than other candidates. Referral programs can also help to boost employee morale and create a sense of teamwork among employees. It is essential to communicate the details of the referral program clearly to employees and to follow up on referrals promptly.</a:t>
            </a:r>
          </a:p>
          <a:p>
            <a:endParaRPr lang="en-GB" dirty="0"/>
          </a:p>
        </p:txBody>
      </p:sp>
      <p:sp>
        <p:nvSpPr>
          <p:cNvPr id="4" name="Slide Number Placeholder 3"/>
          <p:cNvSpPr>
            <a:spLocks noGrp="1"/>
          </p:cNvSpPr>
          <p:nvPr>
            <p:ph type="sldNum" sz="quarter" idx="10"/>
          </p:nvPr>
        </p:nvSpPr>
        <p:spPr/>
        <p:txBody>
          <a:bodyPr/>
          <a:lstStyle/>
          <a:p>
            <a:fld id="{A8650CE7-9E40-4E9B-866F-C2FBAB1179E6}" type="slidenum">
              <a:rPr lang="en-GB" smtClean="0"/>
              <a:t>5</a:t>
            </a:fld>
            <a:endParaRPr lang="en-GB"/>
          </a:p>
        </p:txBody>
      </p:sp>
    </p:spTree>
    <p:extLst>
      <p:ext uri="{BB962C8B-B14F-4D97-AF65-F5344CB8AC3E}">
        <p14:creationId xmlns:p14="http://schemas.microsoft.com/office/powerpoint/2010/main" val="3613234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media advertising is a powerful tool for companies to attract and acquire talent. It will allow the restaurant to reach a broad audience and target specific demographics using features like location, interests, and job titles. Social media platforms such as LinkedIn, Facebook, and Twitter offer various advertising options, including sponsored posts, promoted tweets, and targeted ads. Effective social media advertising campaigns can help to increase brand awareness and attract high-quality candidates.</a:t>
            </a:r>
          </a:p>
          <a:p>
            <a:endParaRPr lang="en-GB" dirty="0"/>
          </a:p>
        </p:txBody>
      </p:sp>
      <p:sp>
        <p:nvSpPr>
          <p:cNvPr id="4" name="Slide Number Placeholder 3"/>
          <p:cNvSpPr>
            <a:spLocks noGrp="1"/>
          </p:cNvSpPr>
          <p:nvPr>
            <p:ph type="sldNum" sz="quarter" idx="10"/>
          </p:nvPr>
        </p:nvSpPr>
        <p:spPr/>
        <p:txBody>
          <a:bodyPr/>
          <a:lstStyle/>
          <a:p>
            <a:fld id="{A8650CE7-9E40-4E9B-866F-C2FBAB1179E6}" type="slidenum">
              <a:rPr lang="en-GB" smtClean="0"/>
              <a:t>6</a:t>
            </a:fld>
            <a:endParaRPr lang="en-GB"/>
          </a:p>
        </p:txBody>
      </p:sp>
    </p:spTree>
    <p:extLst>
      <p:ext uri="{BB962C8B-B14F-4D97-AF65-F5344CB8AC3E}">
        <p14:creationId xmlns:p14="http://schemas.microsoft.com/office/powerpoint/2010/main" val="6653056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long-term talent acquisition strategy involves focusing on developing, retaining, and attracting talent to support an organization's future growth and success. To achieve this, the restaurant can implement programs such as Employee Development Programs, internship programs, and opportunities, and employer branding. These initiatives can help to create a positive work environment, boost employee engagement, and attract high-quality candidates who are invested in the company's long-term goals.</a:t>
            </a:r>
          </a:p>
          <a:p>
            <a:endParaRPr lang="en-GB" dirty="0"/>
          </a:p>
        </p:txBody>
      </p:sp>
      <p:sp>
        <p:nvSpPr>
          <p:cNvPr id="4" name="Slide Number Placeholder 3"/>
          <p:cNvSpPr>
            <a:spLocks noGrp="1"/>
          </p:cNvSpPr>
          <p:nvPr>
            <p:ph type="sldNum" sz="quarter" idx="10"/>
          </p:nvPr>
        </p:nvSpPr>
        <p:spPr/>
        <p:txBody>
          <a:bodyPr/>
          <a:lstStyle/>
          <a:p>
            <a:fld id="{A8650CE7-9E40-4E9B-866F-C2FBAB1179E6}" type="slidenum">
              <a:rPr lang="en-GB" smtClean="0"/>
              <a:t>7</a:t>
            </a:fld>
            <a:endParaRPr lang="en-GB"/>
          </a:p>
        </p:txBody>
      </p:sp>
    </p:spTree>
    <p:extLst>
      <p:ext uri="{BB962C8B-B14F-4D97-AF65-F5344CB8AC3E}">
        <p14:creationId xmlns:p14="http://schemas.microsoft.com/office/powerpoint/2010/main" val="42465837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Offering internship programs and opportunities is an effective way for the restaurant to attract and develop young talent. Internship programs can provide students with hands-on experience, allowing them to learn new skills and gain practical knowledge while also contributing to the restaurant's success. Offering internships also allows the restaurant to identify and recruit top-performing individuals for full-time roles after graduation.</a:t>
            </a:r>
          </a:p>
          <a:p>
            <a:endParaRPr lang="en-GB" dirty="0"/>
          </a:p>
        </p:txBody>
      </p:sp>
      <p:sp>
        <p:nvSpPr>
          <p:cNvPr id="4" name="Slide Number Placeholder 3"/>
          <p:cNvSpPr>
            <a:spLocks noGrp="1"/>
          </p:cNvSpPr>
          <p:nvPr>
            <p:ph type="sldNum" sz="quarter" idx="10"/>
          </p:nvPr>
        </p:nvSpPr>
        <p:spPr/>
        <p:txBody>
          <a:bodyPr/>
          <a:lstStyle/>
          <a:p>
            <a:fld id="{A8650CE7-9E40-4E9B-866F-C2FBAB1179E6}" type="slidenum">
              <a:rPr lang="en-GB" smtClean="0"/>
              <a:t>8</a:t>
            </a:fld>
            <a:endParaRPr lang="en-GB"/>
          </a:p>
        </p:txBody>
      </p:sp>
    </p:spTree>
    <p:extLst>
      <p:ext uri="{BB962C8B-B14F-4D97-AF65-F5344CB8AC3E}">
        <p14:creationId xmlns:p14="http://schemas.microsoft.com/office/powerpoint/2010/main" val="4777192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Development Programs are initiatives that provide employees with opportunities to enhance their skills and knowledge, leading to personal and professional growth. These programs can include training sessions, mentoring, coaching, and leadership development programs, all of which help employees to reach their full potential.</a:t>
            </a:r>
          </a:p>
          <a:p>
            <a:endParaRPr lang="en-GB" dirty="0"/>
          </a:p>
        </p:txBody>
      </p:sp>
      <p:sp>
        <p:nvSpPr>
          <p:cNvPr id="4" name="Slide Number Placeholder 3"/>
          <p:cNvSpPr>
            <a:spLocks noGrp="1"/>
          </p:cNvSpPr>
          <p:nvPr>
            <p:ph type="sldNum" sz="quarter" idx="10"/>
          </p:nvPr>
        </p:nvSpPr>
        <p:spPr/>
        <p:txBody>
          <a:bodyPr/>
          <a:lstStyle/>
          <a:p>
            <a:fld id="{A8650CE7-9E40-4E9B-866F-C2FBAB1179E6}" type="slidenum">
              <a:rPr lang="en-GB" smtClean="0"/>
              <a:t>9</a:t>
            </a:fld>
            <a:endParaRPr lang="en-GB"/>
          </a:p>
        </p:txBody>
      </p:sp>
    </p:spTree>
    <p:extLst>
      <p:ext uri="{BB962C8B-B14F-4D97-AF65-F5344CB8AC3E}">
        <p14:creationId xmlns:p14="http://schemas.microsoft.com/office/powerpoint/2010/main" val="2429531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Employer branding is the process of creating and promoting a company's image and reputation as an employer. It involves communicating the organization's values, culture, and opportunities to potential candidates through various channels such as social media, job advertisements, and employer review websites. Effective employer branding can help to attract high-quality candidates who share the company's values and goals, improve employee retention rates, and create a positive work environment that promotes employee satisfaction and engagement.</a:t>
            </a:r>
          </a:p>
          <a:p>
            <a:endParaRPr lang="en-GB" dirty="0"/>
          </a:p>
        </p:txBody>
      </p:sp>
      <p:sp>
        <p:nvSpPr>
          <p:cNvPr id="4" name="Slide Number Placeholder 3"/>
          <p:cNvSpPr>
            <a:spLocks noGrp="1"/>
          </p:cNvSpPr>
          <p:nvPr>
            <p:ph type="sldNum" sz="quarter" idx="10"/>
          </p:nvPr>
        </p:nvSpPr>
        <p:spPr/>
        <p:txBody>
          <a:bodyPr/>
          <a:lstStyle/>
          <a:p>
            <a:fld id="{A8650CE7-9E40-4E9B-866F-C2FBAB1179E6}" type="slidenum">
              <a:rPr lang="en-GB" smtClean="0"/>
              <a:t>10</a:t>
            </a:fld>
            <a:endParaRPr lang="en-GB"/>
          </a:p>
        </p:txBody>
      </p:sp>
    </p:spTree>
    <p:extLst>
      <p:ext uri="{BB962C8B-B14F-4D97-AF65-F5344CB8AC3E}">
        <p14:creationId xmlns:p14="http://schemas.microsoft.com/office/powerpoint/2010/main" val="40873125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Monetary incentives are rewards or benefits that involve a direct exchange of money</a:t>
            </a:r>
            <a:r>
              <a:rPr lang="en-GB" dirty="0"/>
              <a:t>. First that can be  used by the  restaurant  is Sign-On Bonus.</a:t>
            </a:r>
            <a:r>
              <a:rPr lang="en-US" dirty="0"/>
              <a:t>The restaurant can offer a one-time sign-on bonus to new hires who accept a job offer</a:t>
            </a:r>
            <a:r>
              <a:rPr lang="en-GB" dirty="0"/>
              <a:t>.</a:t>
            </a:r>
            <a:r>
              <a:rPr lang="en-US" dirty="0"/>
              <a:t>This Can be an effective way to attract top talent who may be considering multiple job offers</a:t>
            </a:r>
            <a:r>
              <a:rPr lang="en-GB" dirty="0"/>
              <a:t>. </a:t>
            </a:r>
            <a:r>
              <a:rPr lang="en-US" dirty="0"/>
              <a:t>The mount of bonus should vary depending on the position and level of experience required. </a:t>
            </a:r>
            <a:endParaRPr lang="en-GB" dirty="0"/>
          </a:p>
          <a:p>
            <a:endParaRPr lang="en-GB" dirty="0"/>
          </a:p>
        </p:txBody>
      </p:sp>
      <p:sp>
        <p:nvSpPr>
          <p:cNvPr id="4" name="Slide Number Placeholder 3"/>
          <p:cNvSpPr>
            <a:spLocks noGrp="1"/>
          </p:cNvSpPr>
          <p:nvPr>
            <p:ph type="sldNum" sz="quarter" idx="10"/>
          </p:nvPr>
        </p:nvSpPr>
        <p:spPr/>
        <p:txBody>
          <a:bodyPr/>
          <a:lstStyle/>
          <a:p>
            <a:fld id="{A8650CE7-9E40-4E9B-866F-C2FBAB1179E6}" type="slidenum">
              <a:rPr lang="en-GB" smtClean="0"/>
              <a:t>11</a:t>
            </a:fld>
            <a:endParaRPr lang="en-GB"/>
          </a:p>
        </p:txBody>
      </p:sp>
    </p:spTree>
    <p:extLst>
      <p:ext uri="{BB962C8B-B14F-4D97-AF65-F5344CB8AC3E}">
        <p14:creationId xmlns:p14="http://schemas.microsoft.com/office/powerpoint/2010/main" val="23454918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Performance-based bonuses are a monetary incentive offered to employees who meet or exceed their job performance goals. These bonuses can motivate employees to work harder and improve their productivity, leading to increased job satisfaction and better overall performance. The restaurant can set clear performance goals and criteria for earning the bonus, such as achieving a certain level of sales or receiving positive customer feedback. Performance-based bonuses can also help to retain high-performing employees and attract new talent who value a results-oriented work environment</a:t>
            </a:r>
          </a:p>
          <a:p>
            <a:endParaRPr lang="en-GB" dirty="0"/>
          </a:p>
        </p:txBody>
      </p:sp>
      <p:sp>
        <p:nvSpPr>
          <p:cNvPr id="4" name="Slide Number Placeholder 3"/>
          <p:cNvSpPr>
            <a:spLocks noGrp="1"/>
          </p:cNvSpPr>
          <p:nvPr>
            <p:ph type="sldNum" sz="quarter" idx="10"/>
          </p:nvPr>
        </p:nvSpPr>
        <p:spPr/>
        <p:txBody>
          <a:bodyPr/>
          <a:lstStyle/>
          <a:p>
            <a:fld id="{A8650CE7-9E40-4E9B-866F-C2FBAB1179E6}" type="slidenum">
              <a:rPr lang="en-GB" smtClean="0"/>
              <a:t>12</a:t>
            </a:fld>
            <a:endParaRPr lang="en-GB"/>
          </a:p>
        </p:txBody>
      </p:sp>
    </p:spTree>
    <p:extLst>
      <p:ext uri="{BB962C8B-B14F-4D97-AF65-F5344CB8AC3E}">
        <p14:creationId xmlns:p14="http://schemas.microsoft.com/office/powerpoint/2010/main" val="29803252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Non-monetary incentives are rewards or benefits that do not involve direct monetary compensation. The restaurant can use recognition and praise as well as flexible working arrangements to improve employee job satisfaction, motivation, productivity, work-life balance, and professional development. These incentives can be cost-effective and are particularly effective for employees who value work-life balance and personal growth opportunities.</a:t>
            </a:r>
          </a:p>
          <a:p>
            <a:endParaRPr lang="en-GB" dirty="0"/>
          </a:p>
        </p:txBody>
      </p:sp>
      <p:sp>
        <p:nvSpPr>
          <p:cNvPr id="4" name="Slide Number Placeholder 3"/>
          <p:cNvSpPr>
            <a:spLocks noGrp="1"/>
          </p:cNvSpPr>
          <p:nvPr>
            <p:ph type="sldNum" sz="quarter" idx="10"/>
          </p:nvPr>
        </p:nvSpPr>
        <p:spPr/>
        <p:txBody>
          <a:bodyPr/>
          <a:lstStyle/>
          <a:p>
            <a:fld id="{A8650CE7-9E40-4E9B-866F-C2FBAB1179E6}" type="slidenum">
              <a:rPr lang="en-GB" smtClean="0"/>
              <a:t>13</a:t>
            </a:fld>
            <a:endParaRPr lang="en-GB"/>
          </a:p>
        </p:txBody>
      </p:sp>
    </p:spTree>
    <p:extLst>
      <p:ext uri="{BB962C8B-B14F-4D97-AF65-F5344CB8AC3E}">
        <p14:creationId xmlns:p14="http://schemas.microsoft.com/office/powerpoint/2010/main" val="36036724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Employee recognition programs and praises are non-monetary incentives that can boost employee morale and job satisfaction. These programs can include public recognition, employee of the month awards, and other forms of acknowledgment for outstanding performance. Such programs can motivate employees to work harder, increase their productivity and commitment to the organization.</a:t>
            </a:r>
          </a:p>
          <a:p>
            <a:endParaRPr lang="en-GB" dirty="0"/>
          </a:p>
        </p:txBody>
      </p:sp>
      <p:sp>
        <p:nvSpPr>
          <p:cNvPr id="4" name="Slide Number Placeholder 3"/>
          <p:cNvSpPr>
            <a:spLocks noGrp="1"/>
          </p:cNvSpPr>
          <p:nvPr>
            <p:ph type="sldNum" sz="quarter" idx="10"/>
          </p:nvPr>
        </p:nvSpPr>
        <p:spPr/>
        <p:txBody>
          <a:bodyPr/>
          <a:lstStyle/>
          <a:p>
            <a:fld id="{A8650CE7-9E40-4E9B-866F-C2FBAB1179E6}" type="slidenum">
              <a:rPr lang="en-GB" smtClean="0"/>
              <a:t>14</a:t>
            </a:fld>
            <a:endParaRPr lang="en-GB"/>
          </a:p>
        </p:txBody>
      </p:sp>
    </p:spTree>
    <p:extLst>
      <p:ext uri="{BB962C8B-B14F-4D97-AF65-F5344CB8AC3E}">
        <p14:creationId xmlns:p14="http://schemas.microsoft.com/office/powerpoint/2010/main" val="28576750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arrangements can include options such as telecommuting, flexible work hours, and job sharing. Flexible work arrangements can help employees to balance their work and personal responsibilities, reduce stress, and improve their overall well-being. This can lead to increased job satisfaction, motivation, and productivity, as well as lower employee turnover rates. Additionally, flexible work arrangements can also help the restaurant to attract and retain top talent by offering a desirable work-life balance.</a:t>
            </a:r>
          </a:p>
          <a:p>
            <a:endParaRPr lang="en-GB" dirty="0"/>
          </a:p>
        </p:txBody>
      </p:sp>
      <p:sp>
        <p:nvSpPr>
          <p:cNvPr id="4" name="Slide Number Placeholder 3"/>
          <p:cNvSpPr>
            <a:spLocks noGrp="1"/>
          </p:cNvSpPr>
          <p:nvPr>
            <p:ph type="sldNum" sz="quarter" idx="10"/>
          </p:nvPr>
        </p:nvSpPr>
        <p:spPr/>
        <p:txBody>
          <a:bodyPr/>
          <a:lstStyle/>
          <a:p>
            <a:fld id="{A8650CE7-9E40-4E9B-866F-C2FBAB1179E6}" type="slidenum">
              <a:rPr lang="en-GB" smtClean="0"/>
              <a:t>15</a:t>
            </a:fld>
            <a:endParaRPr lang="en-GB"/>
          </a:p>
        </p:txBody>
      </p:sp>
    </p:spTree>
    <p:extLst>
      <p:ext uri="{BB962C8B-B14F-4D97-AF65-F5344CB8AC3E}">
        <p14:creationId xmlns:p14="http://schemas.microsoft.com/office/powerpoint/2010/main" val="17459463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attract and retain top talent, the restaurant can use a combination of short-term and long-term talent acquisition strategies such as referral programs, job fairs, and internship programs. Incentives such as sign-on bonuses, performance-based bonuses, employee recognition programs, and flexible work arrangements can also be used to appeal to different candidates and align with the company culture and values.</a:t>
            </a:r>
          </a:p>
          <a:p>
            <a:endParaRPr lang="en-GB" dirty="0"/>
          </a:p>
        </p:txBody>
      </p:sp>
      <p:sp>
        <p:nvSpPr>
          <p:cNvPr id="4" name="Slide Number Placeholder 3"/>
          <p:cNvSpPr>
            <a:spLocks noGrp="1"/>
          </p:cNvSpPr>
          <p:nvPr>
            <p:ph type="sldNum" sz="quarter" idx="10"/>
          </p:nvPr>
        </p:nvSpPr>
        <p:spPr/>
        <p:txBody>
          <a:bodyPr/>
          <a:lstStyle/>
          <a:p>
            <a:fld id="{A8650CE7-9E40-4E9B-866F-C2FBAB1179E6}" type="slidenum">
              <a:rPr lang="en-GB" smtClean="0"/>
              <a:t>16</a:t>
            </a:fld>
            <a:endParaRPr lang="en-GB"/>
          </a:p>
        </p:txBody>
      </p:sp>
    </p:spTree>
    <p:extLst>
      <p:ext uri="{BB962C8B-B14F-4D97-AF65-F5344CB8AC3E}">
        <p14:creationId xmlns:p14="http://schemas.microsoft.com/office/powerpoint/2010/main" val="18813577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8650CE7-9E40-4E9B-866F-C2FBAB1179E6}" type="slidenum">
              <a:rPr lang="en-GB" smtClean="0"/>
              <a:t>18</a:t>
            </a:fld>
            <a:endParaRPr lang="en-GB"/>
          </a:p>
        </p:txBody>
      </p:sp>
    </p:spTree>
    <p:extLst>
      <p:ext uri="{BB962C8B-B14F-4D97-AF65-F5344CB8AC3E}">
        <p14:creationId xmlns:p14="http://schemas.microsoft.com/office/powerpoint/2010/main" val="41912395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53B5686-D07A-43EC-B95A-658C8B0DB262}" type="datetime1">
              <a:rPr lang="en-US" smtClean="0"/>
              <a:t>4/1/2023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8D047D-35BF-44A0-AE00-55068EEA3E88}" type="datetime1">
              <a:rPr lang="en-US" smtClean="0"/>
              <a:t>4/1/2023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C915E9-5511-4C5B-B998-6FD0CBB72758}" type="datetime1">
              <a:rPr lang="en-US" smtClean="0"/>
              <a:t>4/1/2023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94365F9-C53B-4A4D-A724-FDA7261FF43B}" type="datetime1">
              <a:rPr lang="en-US" smtClean="0"/>
              <a:t>4/1/2023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E147C-533F-453D-A649-2A56905FB700}" type="datetime1">
              <a:rPr lang="en-US" smtClean="0"/>
              <a:t>4/1/2023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DA2EEA-8F39-4D2C-8778-FA6AA95D73AD}" type="datetime1">
              <a:rPr lang="en-US" smtClean="0"/>
              <a:t>4/1/2023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F7829-48E0-4758-BEE3-A48F2925C951}" type="datetime1">
              <a:rPr lang="en-US" smtClean="0"/>
              <a:t>4/1/2023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BE16AB5-06F5-48C6-A174-7D0928F3A17D}" type="datetime1">
              <a:rPr lang="en-US" smtClean="0"/>
              <a:t>4/1/2023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555BC55B-3693-4282-9769-C728E2E41AC3}" type="datetime1">
              <a:rPr lang="en-US" smtClean="0"/>
              <a:t>4/1/2023</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CC1FDA-C829-48CF-BFE8-2A008253CFCD}" type="datetime1">
              <a:rPr lang="en-US" smtClean="0"/>
              <a:t>4/1/2023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5AE6C11-4926-4317-BAF5-0F3B1252F5BE}" type="datetime1">
              <a:rPr lang="en-US" smtClean="0"/>
              <a:t>4/1/2023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8E6F86-BB29-446B-AC3E-37DEA62DA6A2}" type="datetime1">
              <a:rPr lang="en-US" smtClean="0"/>
              <a:t>4/1/2023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4137CD-E935-4CF9-BF4A-AB90868F5F4B}" type="datetime1">
              <a:rPr lang="en-US" smtClean="0"/>
              <a:t>4/1/2023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A2A04C-A9F7-48C4-9CC1-3CECC28F580B}" type="datetime1">
              <a:rPr lang="en-US" smtClean="0"/>
              <a:t>4/1/2023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389310-0A32-4BB0-B75D-EF2248E69867}" type="datetime1">
              <a:rPr lang="en-US" smtClean="0"/>
              <a:t>4/1/2023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893C25-80D5-405A-A749-9EBB52FD1ED0}" type="datetime1">
              <a:rPr lang="en-US" smtClean="0"/>
              <a:t>4/1/2023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3AB6A59-402B-4351-A570-81A87435A57F}" type="datetime1">
              <a:rPr lang="en-US" smtClean="0"/>
              <a:t>4/1/2023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a:t> </a:t>
            </a:r>
            <a:r>
              <a:rPr lang="en-GB" b="1" dirty="0"/>
              <a:t>TITLE  PAGE </a:t>
            </a:r>
          </a:p>
        </p:txBody>
      </p:sp>
      <p:sp>
        <p:nvSpPr>
          <p:cNvPr id="5" name="Content Placeholder 4"/>
          <p:cNvSpPr>
            <a:spLocks noGrp="1"/>
          </p:cNvSpPr>
          <p:nvPr>
            <p:ph idx="1"/>
          </p:nvPr>
        </p:nvSpPr>
        <p:spPr/>
        <p:txBody>
          <a:bodyPr/>
          <a:lstStyle/>
          <a:p>
            <a:pPr marL="0" indent="0" algn="ctr">
              <a:buNone/>
            </a:pPr>
            <a:endParaRPr lang="en-US" dirty="0"/>
          </a:p>
          <a:p>
            <a:pPr marL="0" indent="0" algn="ctr">
              <a:buNone/>
            </a:pPr>
            <a:endParaRPr lang="en-US" dirty="0"/>
          </a:p>
          <a:p>
            <a:pPr marL="0" indent="0" algn="ctr">
              <a:buNone/>
            </a:pPr>
            <a:r>
              <a:rPr lang="en-GB" b="1" dirty="0"/>
              <a:t>MANAGING PEOPLE </a:t>
            </a:r>
          </a:p>
          <a:p>
            <a:pPr marL="0" indent="0" algn="ctr">
              <a:buNone/>
            </a:pPr>
            <a:endParaRPr lang="en-US" dirty="0"/>
          </a:p>
          <a:p>
            <a:pPr marL="0" indent="0" algn="ctr">
              <a:buNone/>
            </a:pPr>
            <a:r>
              <a:rPr lang="en-US" dirty="0"/>
              <a:t>Student's Name</a:t>
            </a:r>
            <a:r>
              <a:rPr lang="en-US"/>
              <a:t>/ ID: Natalia Dimitrova/ 2123042</a:t>
            </a:r>
            <a:endParaRPr lang="en-GB" dirty="0"/>
          </a:p>
          <a:p>
            <a:pPr marL="0" indent="0" algn="ctr">
              <a:buNone/>
            </a:pPr>
            <a:r>
              <a:rPr lang="en-US" dirty="0"/>
              <a:t>Assignment Due Date 01.04.2023</a:t>
            </a:r>
            <a:endParaRPr lang="en-GB" dirty="0"/>
          </a:p>
          <a:p>
            <a:pPr marL="0" indent="0">
              <a:buNone/>
            </a:pPr>
            <a:endParaRPr lang="en-GB" dirty="0"/>
          </a:p>
        </p:txBody>
      </p:sp>
      <p:sp>
        <p:nvSpPr>
          <p:cNvPr id="6" name="Slide Number Placeholder 5"/>
          <p:cNvSpPr>
            <a:spLocks noGrp="1"/>
          </p:cNvSpPr>
          <p:nvPr>
            <p:ph type="sldNum" sz="quarter" idx="12"/>
          </p:nvPr>
        </p:nvSpPr>
        <p:spPr/>
        <p:txBody>
          <a:bodyPr/>
          <a:lstStyle/>
          <a:p>
            <a:fld id="{519954A3-9DFD-4C44-94BA-B95130A3BA1C}" type="slidenum">
              <a:rPr lang="en-US" smtClean="0"/>
              <a:t>1</a:t>
            </a:fld>
            <a:endParaRPr lang="en-US" dirty="0"/>
          </a:p>
        </p:txBody>
      </p:sp>
    </p:spTree>
    <p:extLst>
      <p:ext uri="{BB962C8B-B14F-4D97-AF65-F5344CB8AC3E}">
        <p14:creationId xmlns:p14="http://schemas.microsoft.com/office/powerpoint/2010/main" val="35092816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Introduction </a:t>
            </a:r>
          </a:p>
        </p:txBody>
      </p:sp>
      <p:sp>
        <p:nvSpPr>
          <p:cNvPr id="5" name="Content Placeholder 4"/>
          <p:cNvSpPr>
            <a:spLocks noGrp="1"/>
          </p:cNvSpPr>
          <p:nvPr>
            <p:ph sz="half" idx="1"/>
          </p:nvPr>
        </p:nvSpPr>
        <p:spPr>
          <a:xfrm>
            <a:off x="677334" y="1930400"/>
            <a:ext cx="5556041" cy="4110961"/>
          </a:xfrm>
        </p:spPr>
        <p:txBody>
          <a:bodyPr>
            <a:normAutofit/>
          </a:bodyPr>
          <a:lstStyle/>
          <a:p>
            <a:r>
              <a:rPr lang="en-GB" dirty="0"/>
              <a:t>Managing employees </a:t>
            </a:r>
            <a:r>
              <a:rPr lang="en-US" dirty="0"/>
              <a:t>involves overseeing the recruitment, selection, training, development, and motivation of employees to ensure that they perform to the best of their abilities and contribute to the organization's goals and objectives.</a:t>
            </a:r>
          </a:p>
          <a:p>
            <a:r>
              <a:rPr lang="en-US" dirty="0"/>
              <a:t> This  presentation critically  discusses  the </a:t>
            </a:r>
            <a:r>
              <a:rPr lang="en-GB" dirty="0"/>
              <a:t>different talent acquisition strategies and different incentives methods, both monetary and  non- monetary that can be  used  by a </a:t>
            </a:r>
            <a:r>
              <a:rPr lang="en-US" dirty="0"/>
              <a:t>restaurant that consist of causal and fine dining. </a:t>
            </a:r>
            <a:endParaRPr lang="en-GB" dirty="0"/>
          </a:p>
        </p:txBody>
      </p:sp>
      <p:pic>
        <p:nvPicPr>
          <p:cNvPr id="7" name="Content Placeholder 6"/>
          <p:cNvPicPr>
            <a:picLocks noGrp="1" noChangeAspect="1"/>
          </p:cNvPicPr>
          <p:nvPr>
            <p:ph sz="half" idx="2"/>
          </p:nvPr>
        </p:nvPicPr>
        <p:blipFill>
          <a:blip r:embed="rId3"/>
          <a:stretch>
            <a:fillRect/>
          </a:stretch>
        </p:blipFill>
        <p:spPr>
          <a:xfrm>
            <a:off x="6375041" y="1930400"/>
            <a:ext cx="4971246" cy="4110961"/>
          </a:xfrm>
          <a:prstGeom prst="rect">
            <a:avLst/>
          </a:prstGeom>
        </p:spPr>
      </p:pic>
      <p:sp>
        <p:nvSpPr>
          <p:cNvPr id="8" name="Slide Number Placeholder 7"/>
          <p:cNvSpPr>
            <a:spLocks noGrp="1"/>
          </p:cNvSpPr>
          <p:nvPr>
            <p:ph type="sldNum" sz="quarter" idx="12"/>
          </p:nvPr>
        </p:nvSpPr>
        <p:spPr/>
        <p:txBody>
          <a:bodyPr/>
          <a:lstStyle/>
          <a:p>
            <a:fld id="{519954A3-9DFD-4C44-94BA-B95130A3BA1C}" type="slidenum">
              <a:rPr lang="en-US" smtClean="0"/>
              <a:t>2</a:t>
            </a:fld>
            <a:endParaRPr lang="en-US" dirty="0"/>
          </a:p>
        </p:txBody>
      </p:sp>
      <p:sp>
        <p:nvSpPr>
          <p:cNvPr id="9" name="Rectangle 8"/>
          <p:cNvSpPr/>
          <p:nvPr/>
        </p:nvSpPr>
        <p:spPr>
          <a:xfrm>
            <a:off x="677334" y="6037155"/>
            <a:ext cx="1866217" cy="369332"/>
          </a:xfrm>
          <a:prstGeom prst="rect">
            <a:avLst/>
          </a:prstGeom>
        </p:spPr>
        <p:txBody>
          <a:bodyPr wrap="none">
            <a:spAutoFit/>
          </a:bodyPr>
          <a:lstStyle/>
          <a:p>
            <a:r>
              <a:rPr lang="en-US" dirty="0"/>
              <a:t>(Michael, 2019).</a:t>
            </a:r>
            <a:endParaRPr lang="en-GB" dirty="0"/>
          </a:p>
        </p:txBody>
      </p:sp>
    </p:spTree>
    <p:extLst>
      <p:ext uri="{BB962C8B-B14F-4D97-AF65-F5344CB8AC3E}">
        <p14:creationId xmlns:p14="http://schemas.microsoft.com/office/powerpoint/2010/main" val="35795034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Short  term acquisition strategy </a:t>
            </a:r>
          </a:p>
        </p:txBody>
      </p:sp>
      <p:sp>
        <p:nvSpPr>
          <p:cNvPr id="5" name="Content Placeholder 4"/>
          <p:cNvSpPr>
            <a:spLocks noGrp="1"/>
          </p:cNvSpPr>
          <p:nvPr>
            <p:ph sz="half" idx="1"/>
          </p:nvPr>
        </p:nvSpPr>
        <p:spPr>
          <a:xfrm>
            <a:off x="677334" y="2160589"/>
            <a:ext cx="5156796" cy="3880772"/>
          </a:xfrm>
        </p:spPr>
        <p:txBody>
          <a:bodyPr>
            <a:normAutofit lnSpcReduction="10000"/>
          </a:bodyPr>
          <a:lstStyle/>
          <a:p>
            <a:r>
              <a:rPr lang="en-US" dirty="0"/>
              <a:t>A short-term acquisition strategy for employee acquisition involves identifying and acquiring employees who possess skills or knowledge that can provide immediate value to the organization (Mahapatro, 2022).</a:t>
            </a:r>
          </a:p>
          <a:p>
            <a:r>
              <a:rPr lang="en-US" dirty="0"/>
              <a:t>This can ensure  that the restaurant fill in the  skills  gaps within a short term </a:t>
            </a:r>
          </a:p>
          <a:p>
            <a:r>
              <a:rPr lang="en-US" dirty="0"/>
              <a:t>Short  term acquisition emphasizes on the  ready individual  who can fit the roles and  position </a:t>
            </a:r>
          </a:p>
          <a:p>
            <a:r>
              <a:rPr lang="en-US" dirty="0"/>
              <a:t>The restaurant can use Job Fairs and Hiring Events, </a:t>
            </a:r>
            <a:r>
              <a:rPr lang="en-GB" dirty="0"/>
              <a:t>Referral Programs and  social media  under this. </a:t>
            </a:r>
          </a:p>
        </p:txBody>
      </p:sp>
      <p:pic>
        <p:nvPicPr>
          <p:cNvPr id="7" name="Content Placeholder 6"/>
          <p:cNvPicPr>
            <a:picLocks noGrp="1" noChangeAspect="1"/>
          </p:cNvPicPr>
          <p:nvPr>
            <p:ph sz="half" idx="2"/>
          </p:nvPr>
        </p:nvPicPr>
        <p:blipFill>
          <a:blip r:embed="rId3"/>
          <a:stretch>
            <a:fillRect/>
          </a:stretch>
        </p:blipFill>
        <p:spPr>
          <a:xfrm>
            <a:off x="6248624" y="2292438"/>
            <a:ext cx="4659782" cy="3606085"/>
          </a:xfrm>
          <a:prstGeom prst="rect">
            <a:avLst/>
          </a:prstGeom>
        </p:spPr>
      </p:pic>
      <p:sp>
        <p:nvSpPr>
          <p:cNvPr id="8" name="Slide Number Placeholder 7"/>
          <p:cNvSpPr>
            <a:spLocks noGrp="1"/>
          </p:cNvSpPr>
          <p:nvPr>
            <p:ph type="sldNum" sz="quarter" idx="12"/>
          </p:nvPr>
        </p:nvSpPr>
        <p:spPr/>
        <p:txBody>
          <a:bodyPr/>
          <a:lstStyle/>
          <a:p>
            <a:fld id="{519954A3-9DFD-4C44-94BA-B95130A3BA1C}" type="slidenum">
              <a:rPr lang="en-US" smtClean="0"/>
              <a:t>3</a:t>
            </a:fld>
            <a:endParaRPr lang="en-US" dirty="0"/>
          </a:p>
        </p:txBody>
      </p:sp>
      <p:sp>
        <p:nvSpPr>
          <p:cNvPr id="9" name="Rectangle 8"/>
          <p:cNvSpPr/>
          <p:nvPr/>
        </p:nvSpPr>
        <p:spPr>
          <a:xfrm>
            <a:off x="1969423" y="6271550"/>
            <a:ext cx="2834494" cy="369332"/>
          </a:xfrm>
          <a:prstGeom prst="rect">
            <a:avLst/>
          </a:prstGeom>
        </p:spPr>
        <p:txBody>
          <a:bodyPr wrap="none">
            <a:spAutoFit/>
          </a:bodyPr>
          <a:lstStyle/>
          <a:p>
            <a:r>
              <a:rPr lang="en-US" dirty="0"/>
              <a:t>(Shenoy and Aithal, 2018)</a:t>
            </a:r>
            <a:endParaRPr lang="en-GB" dirty="0"/>
          </a:p>
        </p:txBody>
      </p:sp>
    </p:spTree>
    <p:extLst>
      <p:ext uri="{BB962C8B-B14F-4D97-AF65-F5344CB8AC3E}">
        <p14:creationId xmlns:p14="http://schemas.microsoft.com/office/powerpoint/2010/main" val="4454442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Job Fairs and Hiring Events</a:t>
            </a:r>
            <a:endParaRPr lang="en-GB" b="1" dirty="0"/>
          </a:p>
        </p:txBody>
      </p:sp>
      <p:sp>
        <p:nvSpPr>
          <p:cNvPr id="3" name="Content Placeholder 2"/>
          <p:cNvSpPr>
            <a:spLocks noGrp="1"/>
          </p:cNvSpPr>
          <p:nvPr>
            <p:ph sz="half" idx="1"/>
          </p:nvPr>
        </p:nvSpPr>
        <p:spPr>
          <a:xfrm>
            <a:off x="677334" y="2160589"/>
            <a:ext cx="5723466" cy="3880772"/>
          </a:xfrm>
        </p:spPr>
        <p:txBody>
          <a:bodyPr/>
          <a:lstStyle/>
          <a:p>
            <a:r>
              <a:rPr lang="en-GB" dirty="0"/>
              <a:t>This can  involve </a:t>
            </a:r>
          </a:p>
          <a:p>
            <a:r>
              <a:rPr lang="en-US" dirty="0"/>
              <a:t>Attending  job fairs and hiring events to connect with potential candidates</a:t>
            </a:r>
          </a:p>
          <a:p>
            <a:r>
              <a:rPr lang="en-US" dirty="0"/>
              <a:t>Showcasing  the company's unique culture, benefits, and opportunities for growth</a:t>
            </a:r>
          </a:p>
          <a:p>
            <a:r>
              <a:rPr lang="en-US" dirty="0"/>
              <a:t>Conducting on-site interviews and make job offers to qualified candidates</a:t>
            </a:r>
            <a:endParaRPr lang="en-GB" dirty="0"/>
          </a:p>
        </p:txBody>
      </p:sp>
      <p:pic>
        <p:nvPicPr>
          <p:cNvPr id="5" name="Content Placeholder 4"/>
          <p:cNvPicPr>
            <a:picLocks noGrp="1" noChangeAspect="1"/>
          </p:cNvPicPr>
          <p:nvPr>
            <p:ph sz="half" idx="2"/>
          </p:nvPr>
        </p:nvPicPr>
        <p:blipFill>
          <a:blip r:embed="rId3"/>
          <a:stretch>
            <a:fillRect/>
          </a:stretch>
        </p:blipFill>
        <p:spPr>
          <a:xfrm>
            <a:off x="6649006" y="2305318"/>
            <a:ext cx="3410426" cy="3082043"/>
          </a:xfrm>
          <a:prstGeom prst="rect">
            <a:avLst/>
          </a:prstGeom>
        </p:spPr>
      </p:pic>
      <p:sp>
        <p:nvSpPr>
          <p:cNvPr id="6" name="Slide Number Placeholder 5"/>
          <p:cNvSpPr>
            <a:spLocks noGrp="1"/>
          </p:cNvSpPr>
          <p:nvPr>
            <p:ph type="sldNum" sz="quarter" idx="12"/>
          </p:nvPr>
        </p:nvSpPr>
        <p:spPr/>
        <p:txBody>
          <a:bodyPr/>
          <a:lstStyle/>
          <a:p>
            <a:fld id="{519954A3-9DFD-4C44-94BA-B95130A3BA1C}" type="slidenum">
              <a:rPr lang="en-US" smtClean="0"/>
              <a:t>4</a:t>
            </a:fld>
            <a:endParaRPr lang="en-US" dirty="0"/>
          </a:p>
        </p:txBody>
      </p:sp>
      <p:sp>
        <p:nvSpPr>
          <p:cNvPr id="7" name="Rectangle 6"/>
          <p:cNvSpPr/>
          <p:nvPr/>
        </p:nvSpPr>
        <p:spPr>
          <a:xfrm>
            <a:off x="888880" y="6183695"/>
            <a:ext cx="2768835" cy="369332"/>
          </a:xfrm>
          <a:prstGeom prst="rect">
            <a:avLst/>
          </a:prstGeom>
        </p:spPr>
        <p:txBody>
          <a:bodyPr wrap="none">
            <a:spAutoFit/>
          </a:bodyPr>
          <a:lstStyle/>
          <a:p>
            <a:r>
              <a:rPr lang="en-US" dirty="0"/>
              <a:t>(Torrington et al., 2020).</a:t>
            </a:r>
            <a:endParaRPr lang="en-GB" dirty="0"/>
          </a:p>
        </p:txBody>
      </p:sp>
    </p:spTree>
    <p:extLst>
      <p:ext uri="{BB962C8B-B14F-4D97-AF65-F5344CB8AC3E}">
        <p14:creationId xmlns:p14="http://schemas.microsoft.com/office/powerpoint/2010/main" val="3442278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Use  of Referral Programs</a:t>
            </a:r>
          </a:p>
        </p:txBody>
      </p:sp>
      <p:sp>
        <p:nvSpPr>
          <p:cNvPr id="3" name="Content Placeholder 2"/>
          <p:cNvSpPr>
            <a:spLocks noGrp="1"/>
          </p:cNvSpPr>
          <p:nvPr>
            <p:ph sz="half" idx="1"/>
          </p:nvPr>
        </p:nvSpPr>
        <p:spPr/>
        <p:txBody>
          <a:bodyPr/>
          <a:lstStyle/>
          <a:p>
            <a:r>
              <a:rPr lang="en-GB" dirty="0"/>
              <a:t>The restaurant can : </a:t>
            </a:r>
          </a:p>
          <a:p>
            <a:r>
              <a:rPr lang="en-US" dirty="0"/>
              <a:t>Encourage current employees to refer potential candidates for open positions</a:t>
            </a:r>
          </a:p>
          <a:p>
            <a:r>
              <a:rPr lang="en-US" dirty="0"/>
              <a:t>Offer a bonus or incentive for successful referrals</a:t>
            </a:r>
          </a:p>
          <a:p>
            <a:r>
              <a:rPr lang="en-US" dirty="0"/>
              <a:t>This will  result in high-quality candidates who are already familiar with the company culture</a:t>
            </a:r>
            <a:endParaRPr lang="en-GB" dirty="0"/>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3"/>
          <a:stretch>
            <a:fillRect/>
          </a:stretch>
        </p:blipFill>
        <p:spPr>
          <a:xfrm>
            <a:off x="4971246" y="2021983"/>
            <a:ext cx="4860926" cy="4159876"/>
          </a:xfrm>
          <a:prstGeom prst="rect">
            <a:avLst/>
          </a:prstGeom>
        </p:spPr>
      </p:pic>
      <p:sp>
        <p:nvSpPr>
          <p:cNvPr id="6" name="Slide Number Placeholder 5"/>
          <p:cNvSpPr>
            <a:spLocks noGrp="1"/>
          </p:cNvSpPr>
          <p:nvPr>
            <p:ph type="sldNum" sz="quarter" idx="12"/>
          </p:nvPr>
        </p:nvSpPr>
        <p:spPr/>
        <p:txBody>
          <a:bodyPr/>
          <a:lstStyle/>
          <a:p>
            <a:fld id="{519954A3-9DFD-4C44-94BA-B95130A3BA1C}" type="slidenum">
              <a:rPr lang="en-US" smtClean="0"/>
              <a:t>5</a:t>
            </a:fld>
            <a:endParaRPr lang="en-US" dirty="0"/>
          </a:p>
        </p:txBody>
      </p:sp>
      <p:sp>
        <p:nvSpPr>
          <p:cNvPr id="7" name="Rectangle 6"/>
          <p:cNvSpPr/>
          <p:nvPr/>
        </p:nvSpPr>
        <p:spPr>
          <a:xfrm>
            <a:off x="1278825" y="6179967"/>
            <a:ext cx="3039615" cy="369332"/>
          </a:xfrm>
          <a:prstGeom prst="rect">
            <a:avLst/>
          </a:prstGeom>
        </p:spPr>
        <p:txBody>
          <a:bodyPr wrap="none">
            <a:spAutoFit/>
          </a:bodyPr>
          <a:lstStyle/>
          <a:p>
            <a:r>
              <a:rPr lang="en-US" dirty="0"/>
              <a:t>(Stewart and Brown, 2019).</a:t>
            </a:r>
            <a:endParaRPr lang="en-GB" dirty="0"/>
          </a:p>
        </p:txBody>
      </p:sp>
    </p:spTree>
    <p:extLst>
      <p:ext uri="{BB962C8B-B14F-4D97-AF65-F5344CB8AC3E}">
        <p14:creationId xmlns:p14="http://schemas.microsoft.com/office/powerpoint/2010/main" val="139651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Media Advertising</a:t>
            </a:r>
          </a:p>
        </p:txBody>
      </p:sp>
      <p:sp>
        <p:nvSpPr>
          <p:cNvPr id="3" name="Content Placeholder 2"/>
          <p:cNvSpPr>
            <a:spLocks noGrp="1"/>
          </p:cNvSpPr>
          <p:nvPr>
            <p:ph sz="half" idx="1"/>
          </p:nvPr>
        </p:nvSpPr>
        <p:spPr>
          <a:xfrm>
            <a:off x="677334" y="1814491"/>
            <a:ext cx="5839376" cy="4226870"/>
          </a:xfrm>
        </p:spPr>
        <p:txBody>
          <a:bodyPr/>
          <a:lstStyle/>
          <a:p>
            <a:r>
              <a:rPr lang="en-GB" dirty="0"/>
              <a:t>The  restaurant   should :</a:t>
            </a:r>
          </a:p>
          <a:p>
            <a:r>
              <a:rPr lang="en-US" dirty="0"/>
              <a:t>Utilize social media platforms such as LinkedIn, Facebook, and Instagram to advertise job openings</a:t>
            </a:r>
          </a:p>
          <a:p>
            <a:r>
              <a:rPr lang="en-US" dirty="0"/>
              <a:t>Target potential candidates based on their demographics, interests, and experience</a:t>
            </a:r>
          </a:p>
          <a:p>
            <a:r>
              <a:rPr lang="en-US" dirty="0"/>
              <a:t>Through this the  restaurant  Can reach a large audience quickly and cost-effectively</a:t>
            </a:r>
            <a:endParaRPr lang="en-GB" dirty="0"/>
          </a:p>
        </p:txBody>
      </p:sp>
      <p:pic>
        <p:nvPicPr>
          <p:cNvPr id="5" name="Content Placeholder 4"/>
          <p:cNvPicPr>
            <a:picLocks noGrp="1" noChangeAspect="1"/>
          </p:cNvPicPr>
          <p:nvPr>
            <p:ph sz="half" idx="2"/>
          </p:nvPr>
        </p:nvPicPr>
        <p:blipFill>
          <a:blip r:embed="rId3"/>
          <a:stretch>
            <a:fillRect/>
          </a:stretch>
        </p:blipFill>
        <p:spPr>
          <a:xfrm>
            <a:off x="6798502" y="4301545"/>
            <a:ext cx="4097025" cy="1905266"/>
          </a:xfrm>
          <a:prstGeom prst="rect">
            <a:avLst/>
          </a:prstGeom>
        </p:spPr>
      </p:pic>
      <p:pic>
        <p:nvPicPr>
          <p:cNvPr id="6" name="Picture 5"/>
          <p:cNvPicPr>
            <a:picLocks noChangeAspect="1"/>
          </p:cNvPicPr>
          <p:nvPr/>
        </p:nvPicPr>
        <p:blipFill>
          <a:blip r:embed="rId4"/>
          <a:stretch>
            <a:fillRect/>
          </a:stretch>
        </p:blipFill>
        <p:spPr>
          <a:xfrm>
            <a:off x="6798502" y="1814491"/>
            <a:ext cx="4097024" cy="2487054"/>
          </a:xfrm>
          <a:prstGeom prst="rect">
            <a:avLst/>
          </a:prstGeom>
        </p:spPr>
      </p:pic>
      <p:sp>
        <p:nvSpPr>
          <p:cNvPr id="7" name="Slide Number Placeholder 6"/>
          <p:cNvSpPr>
            <a:spLocks noGrp="1"/>
          </p:cNvSpPr>
          <p:nvPr>
            <p:ph type="sldNum" sz="quarter" idx="12"/>
          </p:nvPr>
        </p:nvSpPr>
        <p:spPr/>
        <p:txBody>
          <a:bodyPr/>
          <a:lstStyle/>
          <a:p>
            <a:fld id="{519954A3-9DFD-4C44-94BA-B95130A3BA1C}" type="slidenum">
              <a:rPr lang="en-US" smtClean="0"/>
              <a:t>6</a:t>
            </a:fld>
            <a:endParaRPr lang="en-US" dirty="0"/>
          </a:p>
        </p:txBody>
      </p:sp>
      <p:sp>
        <p:nvSpPr>
          <p:cNvPr id="8" name="Rectangle 7"/>
          <p:cNvSpPr/>
          <p:nvPr/>
        </p:nvSpPr>
        <p:spPr>
          <a:xfrm>
            <a:off x="1436965" y="6039258"/>
            <a:ext cx="2138727" cy="369332"/>
          </a:xfrm>
          <a:prstGeom prst="rect">
            <a:avLst/>
          </a:prstGeom>
        </p:spPr>
        <p:txBody>
          <a:bodyPr wrap="none">
            <a:spAutoFit/>
          </a:bodyPr>
          <a:lstStyle/>
          <a:p>
            <a:r>
              <a:rPr lang="en-US" dirty="0"/>
              <a:t>(Armstrong, 2021).</a:t>
            </a:r>
            <a:endParaRPr lang="en-GB" dirty="0"/>
          </a:p>
        </p:txBody>
      </p:sp>
    </p:spTree>
    <p:extLst>
      <p:ext uri="{BB962C8B-B14F-4D97-AF65-F5344CB8AC3E}">
        <p14:creationId xmlns:p14="http://schemas.microsoft.com/office/powerpoint/2010/main" val="550267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Long-Term Talent Acquisition Strategy</a:t>
            </a:r>
          </a:p>
        </p:txBody>
      </p:sp>
      <p:sp>
        <p:nvSpPr>
          <p:cNvPr id="3" name="Content Placeholder 2"/>
          <p:cNvSpPr>
            <a:spLocks noGrp="1"/>
          </p:cNvSpPr>
          <p:nvPr>
            <p:ph sz="half" idx="1"/>
          </p:nvPr>
        </p:nvSpPr>
        <p:spPr>
          <a:xfrm>
            <a:off x="677334" y="2160589"/>
            <a:ext cx="5478767" cy="3880772"/>
          </a:xfrm>
        </p:spPr>
        <p:txBody>
          <a:bodyPr/>
          <a:lstStyle/>
          <a:p>
            <a:r>
              <a:rPr lang="en-US" dirty="0"/>
              <a:t>A long-term talent acquisition strategy involves developing a plan to attract, retain, and develop talent over an extended period to support an organization's future growth and success.</a:t>
            </a:r>
          </a:p>
          <a:p>
            <a:r>
              <a:rPr lang="en-US" dirty="0"/>
              <a:t>The  restaurant can use </a:t>
            </a:r>
            <a:r>
              <a:rPr lang="en-GB" dirty="0"/>
              <a:t>Employee Development Programs, internship programs and  opportunities  and  Employer Branding</a:t>
            </a:r>
          </a:p>
        </p:txBody>
      </p:sp>
      <p:sp>
        <p:nvSpPr>
          <p:cNvPr id="5" name="Content Placeholder 4"/>
          <p:cNvSpPr>
            <a:spLocks noGrp="1"/>
          </p:cNvSpPr>
          <p:nvPr>
            <p:ph sz="half" idx="2"/>
          </p:nvPr>
        </p:nvSpPr>
        <p:spPr>
          <a:xfrm>
            <a:off x="6156101" y="2160589"/>
            <a:ext cx="4197033" cy="4124301"/>
          </a:xfrm>
        </p:spPr>
        <p:txBody>
          <a:bodyPr/>
          <a:lstStyle/>
          <a:p>
            <a:endParaRPr lang="en-GB" dirty="0"/>
          </a:p>
        </p:txBody>
      </p:sp>
      <p:pic>
        <p:nvPicPr>
          <p:cNvPr id="4" name="Picture 3"/>
          <p:cNvPicPr>
            <a:picLocks noChangeAspect="1"/>
          </p:cNvPicPr>
          <p:nvPr/>
        </p:nvPicPr>
        <p:blipFill>
          <a:blip r:embed="rId3"/>
          <a:stretch>
            <a:fillRect/>
          </a:stretch>
        </p:blipFill>
        <p:spPr>
          <a:xfrm>
            <a:off x="5700100" y="1898494"/>
            <a:ext cx="4494727" cy="4110961"/>
          </a:xfrm>
          <a:prstGeom prst="rect">
            <a:avLst/>
          </a:prstGeom>
        </p:spPr>
      </p:pic>
      <p:sp>
        <p:nvSpPr>
          <p:cNvPr id="6" name="Slide Number Placeholder 5"/>
          <p:cNvSpPr>
            <a:spLocks noGrp="1"/>
          </p:cNvSpPr>
          <p:nvPr>
            <p:ph type="sldNum" sz="quarter" idx="12"/>
          </p:nvPr>
        </p:nvSpPr>
        <p:spPr/>
        <p:txBody>
          <a:bodyPr/>
          <a:lstStyle/>
          <a:p>
            <a:fld id="{519954A3-9DFD-4C44-94BA-B95130A3BA1C}" type="slidenum">
              <a:rPr lang="en-US" smtClean="0"/>
              <a:t>7</a:t>
            </a:fld>
            <a:endParaRPr lang="en-US" dirty="0"/>
          </a:p>
        </p:txBody>
      </p:sp>
      <p:sp>
        <p:nvSpPr>
          <p:cNvPr id="7" name="Rectangle 6"/>
          <p:cNvSpPr/>
          <p:nvPr/>
        </p:nvSpPr>
        <p:spPr>
          <a:xfrm>
            <a:off x="1198758" y="5978460"/>
            <a:ext cx="4799036" cy="369332"/>
          </a:xfrm>
          <a:prstGeom prst="rect">
            <a:avLst/>
          </a:prstGeom>
        </p:spPr>
        <p:txBody>
          <a:bodyPr wrap="square">
            <a:spAutoFit/>
          </a:bodyPr>
          <a:lstStyle/>
          <a:p>
            <a:r>
              <a:rPr lang="en-US" dirty="0"/>
              <a:t>(Collings et al., 2018). </a:t>
            </a:r>
            <a:endParaRPr lang="en-GB" dirty="0"/>
          </a:p>
        </p:txBody>
      </p:sp>
    </p:spTree>
    <p:extLst>
      <p:ext uri="{BB962C8B-B14F-4D97-AF65-F5344CB8AC3E}">
        <p14:creationId xmlns:p14="http://schemas.microsoft.com/office/powerpoint/2010/main" val="18486607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Offer  internship programs and  opportunities </a:t>
            </a:r>
          </a:p>
        </p:txBody>
      </p:sp>
      <p:sp>
        <p:nvSpPr>
          <p:cNvPr id="3" name="Content Placeholder 2"/>
          <p:cNvSpPr>
            <a:spLocks noGrp="1"/>
          </p:cNvSpPr>
          <p:nvPr>
            <p:ph sz="half" idx="1"/>
          </p:nvPr>
        </p:nvSpPr>
        <p:spPr>
          <a:xfrm>
            <a:off x="677334" y="2160589"/>
            <a:ext cx="5517404" cy="3880772"/>
          </a:xfrm>
        </p:spPr>
        <p:txBody>
          <a:bodyPr/>
          <a:lstStyle/>
          <a:p>
            <a:r>
              <a:rPr lang="en-US" dirty="0"/>
              <a:t>Offering  internship programs will attract college students and recent graduates who are talented in  different job position for the  restaurant. </a:t>
            </a:r>
          </a:p>
          <a:p>
            <a:r>
              <a:rPr lang="en-US" dirty="0"/>
              <a:t>The restaurant through this should Provide hands-on training and mentorship to help develop future talent</a:t>
            </a:r>
          </a:p>
          <a:p>
            <a:r>
              <a:rPr lang="en-US" dirty="0"/>
              <a:t>This Can lead to long-term hires and help build a pipeline of skilled workers</a:t>
            </a:r>
            <a:endParaRPr lang="en-GB" dirty="0"/>
          </a:p>
        </p:txBody>
      </p:sp>
      <p:sp>
        <p:nvSpPr>
          <p:cNvPr id="4" name="Content Placeholder 3"/>
          <p:cNvSpPr>
            <a:spLocks noGrp="1"/>
          </p:cNvSpPr>
          <p:nvPr>
            <p:ph sz="half" idx="2"/>
          </p:nvPr>
        </p:nvSpPr>
        <p:spPr>
          <a:xfrm>
            <a:off x="6416074" y="2157526"/>
            <a:ext cx="4184034" cy="2720557"/>
          </a:xfrm>
        </p:spPr>
        <p:txBody>
          <a:bodyPr/>
          <a:lstStyle/>
          <a:p>
            <a:endParaRPr lang="en-GB" dirty="0"/>
          </a:p>
        </p:txBody>
      </p:sp>
      <p:pic>
        <p:nvPicPr>
          <p:cNvPr id="5" name="Picture 4"/>
          <p:cNvPicPr>
            <a:picLocks noChangeAspect="1"/>
          </p:cNvPicPr>
          <p:nvPr/>
        </p:nvPicPr>
        <p:blipFill>
          <a:blip r:embed="rId3"/>
          <a:stretch>
            <a:fillRect/>
          </a:stretch>
        </p:blipFill>
        <p:spPr>
          <a:xfrm>
            <a:off x="6416074" y="2034862"/>
            <a:ext cx="4286270" cy="3426391"/>
          </a:xfrm>
          <a:prstGeom prst="rect">
            <a:avLst/>
          </a:prstGeom>
        </p:spPr>
      </p:pic>
      <p:sp>
        <p:nvSpPr>
          <p:cNvPr id="6" name="Slide Number Placeholder 5"/>
          <p:cNvSpPr>
            <a:spLocks noGrp="1"/>
          </p:cNvSpPr>
          <p:nvPr>
            <p:ph type="sldNum" sz="quarter" idx="12"/>
          </p:nvPr>
        </p:nvSpPr>
        <p:spPr/>
        <p:txBody>
          <a:bodyPr/>
          <a:lstStyle/>
          <a:p>
            <a:fld id="{519954A3-9DFD-4C44-94BA-B95130A3BA1C}" type="slidenum">
              <a:rPr lang="en-US" smtClean="0"/>
              <a:t>8</a:t>
            </a:fld>
            <a:endParaRPr lang="en-US" dirty="0"/>
          </a:p>
        </p:txBody>
      </p:sp>
      <p:sp>
        <p:nvSpPr>
          <p:cNvPr id="7" name="Rectangle 6"/>
          <p:cNvSpPr/>
          <p:nvPr/>
        </p:nvSpPr>
        <p:spPr>
          <a:xfrm>
            <a:off x="1573210" y="5902218"/>
            <a:ext cx="2249334" cy="369332"/>
          </a:xfrm>
          <a:prstGeom prst="rect">
            <a:avLst/>
          </a:prstGeom>
        </p:spPr>
        <p:txBody>
          <a:bodyPr wrap="none">
            <a:spAutoFit/>
          </a:bodyPr>
          <a:lstStyle/>
          <a:p>
            <a:r>
              <a:rPr lang="en-US" dirty="0"/>
              <a:t>(Gupta et al., 2018)</a:t>
            </a:r>
            <a:endParaRPr lang="en-GB" dirty="0"/>
          </a:p>
        </p:txBody>
      </p:sp>
    </p:spTree>
    <p:extLst>
      <p:ext uri="{BB962C8B-B14F-4D97-AF65-F5344CB8AC3E}">
        <p14:creationId xmlns:p14="http://schemas.microsoft.com/office/powerpoint/2010/main" val="1732850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Employee Development Programs</a:t>
            </a:r>
          </a:p>
        </p:txBody>
      </p:sp>
      <p:sp>
        <p:nvSpPr>
          <p:cNvPr id="3" name="Content Placeholder 2"/>
          <p:cNvSpPr>
            <a:spLocks noGrp="1"/>
          </p:cNvSpPr>
          <p:nvPr>
            <p:ph sz="half" idx="1"/>
          </p:nvPr>
        </p:nvSpPr>
        <p:spPr>
          <a:xfrm>
            <a:off x="677334" y="2160589"/>
            <a:ext cx="5942407" cy="3880772"/>
          </a:xfrm>
        </p:spPr>
        <p:txBody>
          <a:bodyPr/>
          <a:lstStyle/>
          <a:p>
            <a:r>
              <a:rPr lang="en-GB" dirty="0"/>
              <a:t>The restaurant  can also </a:t>
            </a:r>
            <a:r>
              <a:rPr lang="en-US" dirty="0"/>
              <a:t>Offer employee development programs to help employees acquire new skills and advance in their careers</a:t>
            </a:r>
          </a:p>
          <a:p>
            <a:r>
              <a:rPr lang="en-US" dirty="0"/>
              <a:t>This will also Demonstrate a commitment to investing in employee growth and development</a:t>
            </a:r>
          </a:p>
          <a:p>
            <a:r>
              <a:rPr lang="en-US" dirty="0"/>
              <a:t>Ultimately this will  increase employee engagement and retention, and attract new talent who value career advancement opportunities.</a:t>
            </a:r>
            <a:endParaRPr lang="en-GB" dirty="0"/>
          </a:p>
        </p:txBody>
      </p:sp>
      <p:pic>
        <p:nvPicPr>
          <p:cNvPr id="5" name="Content Placeholder 4"/>
          <p:cNvPicPr>
            <a:picLocks noGrp="1" noChangeAspect="1"/>
          </p:cNvPicPr>
          <p:nvPr>
            <p:ph sz="half" idx="2"/>
          </p:nvPr>
        </p:nvPicPr>
        <p:blipFill>
          <a:blip r:embed="rId3"/>
          <a:stretch>
            <a:fillRect/>
          </a:stretch>
        </p:blipFill>
        <p:spPr>
          <a:xfrm>
            <a:off x="6619741" y="2160588"/>
            <a:ext cx="3774516" cy="3467479"/>
          </a:xfrm>
          <a:prstGeom prst="rect">
            <a:avLst/>
          </a:prstGeom>
        </p:spPr>
      </p:pic>
      <p:sp>
        <p:nvSpPr>
          <p:cNvPr id="6" name="Slide Number Placeholder 5"/>
          <p:cNvSpPr>
            <a:spLocks noGrp="1"/>
          </p:cNvSpPr>
          <p:nvPr>
            <p:ph type="sldNum" sz="quarter" idx="12"/>
          </p:nvPr>
        </p:nvSpPr>
        <p:spPr/>
        <p:txBody>
          <a:bodyPr/>
          <a:lstStyle/>
          <a:p>
            <a:fld id="{519954A3-9DFD-4C44-94BA-B95130A3BA1C}" type="slidenum">
              <a:rPr lang="en-US" smtClean="0"/>
              <a:t>9</a:t>
            </a:fld>
            <a:endParaRPr lang="en-US" dirty="0"/>
          </a:p>
        </p:txBody>
      </p:sp>
      <p:sp>
        <p:nvSpPr>
          <p:cNvPr id="7" name="Rectangle 6"/>
          <p:cNvSpPr/>
          <p:nvPr/>
        </p:nvSpPr>
        <p:spPr>
          <a:xfrm>
            <a:off x="1361531" y="5902218"/>
            <a:ext cx="1801583" cy="369332"/>
          </a:xfrm>
          <a:prstGeom prst="rect">
            <a:avLst/>
          </a:prstGeom>
        </p:spPr>
        <p:txBody>
          <a:bodyPr wrap="none">
            <a:spAutoFit/>
          </a:bodyPr>
          <a:lstStyle/>
          <a:p>
            <a:r>
              <a:rPr lang="en-US" dirty="0"/>
              <a:t>(DeVaro ,2020).</a:t>
            </a:r>
            <a:endParaRPr lang="en-GB" dirty="0"/>
          </a:p>
        </p:txBody>
      </p:sp>
    </p:spTree>
    <p:extLst>
      <p:ext uri="{BB962C8B-B14F-4D97-AF65-F5344CB8AC3E}">
        <p14:creationId xmlns:p14="http://schemas.microsoft.com/office/powerpoint/2010/main" val="1438980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Employer Branding</a:t>
            </a:r>
          </a:p>
        </p:txBody>
      </p:sp>
      <p:sp>
        <p:nvSpPr>
          <p:cNvPr id="3" name="Content Placeholder 2"/>
          <p:cNvSpPr>
            <a:spLocks noGrp="1"/>
          </p:cNvSpPr>
          <p:nvPr>
            <p:ph idx="1"/>
          </p:nvPr>
        </p:nvSpPr>
        <p:spPr/>
        <p:txBody>
          <a:bodyPr/>
          <a:lstStyle/>
          <a:p>
            <a:r>
              <a:rPr lang="en-GB" dirty="0"/>
              <a:t>The  restaurant can </a:t>
            </a:r>
            <a:r>
              <a:rPr lang="en-US" dirty="0"/>
              <a:t>Develop and promote a strong employer brand to attract top talent</a:t>
            </a:r>
          </a:p>
          <a:p>
            <a:r>
              <a:rPr lang="en-US" dirty="0"/>
              <a:t>Highlight the company's unique culture, benefits, and values to attract  talented  individuals </a:t>
            </a:r>
          </a:p>
          <a:p>
            <a:r>
              <a:rPr lang="en-US" dirty="0"/>
              <a:t>Leverage social media and other marketing channels to build awareness and attract candidates who are  talented </a:t>
            </a:r>
            <a:endParaRPr lang="en-GB" dirty="0"/>
          </a:p>
        </p:txBody>
      </p:sp>
      <p:sp>
        <p:nvSpPr>
          <p:cNvPr id="4" name="Slide Number Placeholder 3"/>
          <p:cNvSpPr>
            <a:spLocks noGrp="1"/>
          </p:cNvSpPr>
          <p:nvPr>
            <p:ph type="sldNum" sz="quarter" idx="12"/>
          </p:nvPr>
        </p:nvSpPr>
        <p:spPr/>
        <p:txBody>
          <a:bodyPr/>
          <a:lstStyle/>
          <a:p>
            <a:fld id="{519954A3-9DFD-4C44-94BA-B95130A3BA1C}" type="slidenum">
              <a:rPr lang="en-US" smtClean="0"/>
              <a:t>10</a:t>
            </a:fld>
            <a:endParaRPr lang="en-US" dirty="0"/>
          </a:p>
        </p:txBody>
      </p:sp>
      <p:sp>
        <p:nvSpPr>
          <p:cNvPr id="5" name="Rectangle 4"/>
          <p:cNvSpPr/>
          <p:nvPr/>
        </p:nvSpPr>
        <p:spPr>
          <a:xfrm>
            <a:off x="1702817" y="5854592"/>
            <a:ext cx="3159006" cy="369332"/>
          </a:xfrm>
          <a:prstGeom prst="rect">
            <a:avLst/>
          </a:prstGeom>
        </p:spPr>
        <p:txBody>
          <a:bodyPr wrap="none">
            <a:spAutoFit/>
          </a:bodyPr>
          <a:lstStyle/>
          <a:p>
            <a:r>
              <a:rPr lang="en-US" dirty="0"/>
              <a:t>(Chelladurai and Kim, 2022).</a:t>
            </a:r>
            <a:endParaRPr lang="en-GB" dirty="0"/>
          </a:p>
        </p:txBody>
      </p:sp>
    </p:spTree>
    <p:extLst>
      <p:ext uri="{BB962C8B-B14F-4D97-AF65-F5344CB8AC3E}">
        <p14:creationId xmlns:p14="http://schemas.microsoft.com/office/powerpoint/2010/main" val="1099970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Monetary Incentive Method</a:t>
            </a:r>
            <a:endParaRPr lang="en-GB" b="1" dirty="0"/>
          </a:p>
        </p:txBody>
      </p:sp>
      <p:sp>
        <p:nvSpPr>
          <p:cNvPr id="3" name="Content Placeholder 2"/>
          <p:cNvSpPr>
            <a:spLocks noGrp="1"/>
          </p:cNvSpPr>
          <p:nvPr>
            <p:ph sz="half" idx="1"/>
          </p:nvPr>
        </p:nvSpPr>
        <p:spPr>
          <a:xfrm>
            <a:off x="677334" y="2160589"/>
            <a:ext cx="5865134" cy="3880772"/>
          </a:xfrm>
        </p:spPr>
        <p:txBody>
          <a:bodyPr>
            <a:normAutofit/>
          </a:bodyPr>
          <a:lstStyle/>
          <a:p>
            <a:pPr>
              <a:buFont typeface="Wingdings" panose="05000000000000000000" pitchFamily="2" charset="2"/>
              <a:buChar char="Ø"/>
            </a:pPr>
            <a:r>
              <a:rPr lang="en-US" dirty="0"/>
              <a:t>Monetary incentives are rewards or benefits that involve a direct exchange of money</a:t>
            </a:r>
          </a:p>
          <a:p>
            <a:pPr marL="0" indent="0">
              <a:buNone/>
            </a:pPr>
            <a:r>
              <a:rPr lang="en-GB" b="1" dirty="0">
                <a:solidFill>
                  <a:srgbClr val="00B0F0"/>
                </a:solidFill>
              </a:rPr>
              <a:t>Sign-On Bonus</a:t>
            </a:r>
          </a:p>
          <a:p>
            <a:pPr>
              <a:buFont typeface="Wingdings" panose="05000000000000000000" pitchFamily="2" charset="2"/>
              <a:buChar char="Ø"/>
            </a:pPr>
            <a:r>
              <a:rPr lang="en-US" b="1" dirty="0">
                <a:solidFill>
                  <a:schemeClr val="tx1"/>
                </a:solidFill>
              </a:rPr>
              <a:t>The restaurant can offer a one-time sign-on bonus to new hires who accept a job offer</a:t>
            </a:r>
          </a:p>
          <a:p>
            <a:pPr>
              <a:buFont typeface="Wingdings" panose="05000000000000000000" pitchFamily="2" charset="2"/>
              <a:buChar char="Ø"/>
            </a:pPr>
            <a:r>
              <a:rPr lang="en-US" b="1" dirty="0">
                <a:solidFill>
                  <a:schemeClr val="tx1"/>
                </a:solidFill>
              </a:rPr>
              <a:t>This Can be an effective way to attract top talent who may be considering multiple job offers</a:t>
            </a:r>
          </a:p>
          <a:p>
            <a:pPr>
              <a:buFont typeface="Wingdings" panose="05000000000000000000" pitchFamily="2" charset="2"/>
              <a:buChar char="Ø"/>
            </a:pPr>
            <a:r>
              <a:rPr lang="en-US" b="1" dirty="0">
                <a:solidFill>
                  <a:schemeClr val="tx1"/>
                </a:solidFill>
              </a:rPr>
              <a:t>The mount of bonus should vary depending on the position and level of experience required</a:t>
            </a:r>
            <a:endParaRPr lang="en-GB" b="1" dirty="0">
              <a:solidFill>
                <a:schemeClr val="tx1"/>
              </a:solidFill>
            </a:endParaRPr>
          </a:p>
        </p:txBody>
      </p:sp>
      <p:pic>
        <p:nvPicPr>
          <p:cNvPr id="5" name="Content Placeholder 4"/>
          <p:cNvPicPr>
            <a:picLocks noGrp="1" noChangeAspect="1"/>
          </p:cNvPicPr>
          <p:nvPr>
            <p:ph sz="half" idx="2"/>
          </p:nvPr>
        </p:nvPicPr>
        <p:blipFill>
          <a:blip r:embed="rId3"/>
          <a:stretch>
            <a:fillRect/>
          </a:stretch>
        </p:blipFill>
        <p:spPr>
          <a:xfrm>
            <a:off x="6983413" y="2160589"/>
            <a:ext cx="4183062" cy="3091273"/>
          </a:xfrm>
          <a:prstGeom prst="rect">
            <a:avLst/>
          </a:prstGeom>
        </p:spPr>
      </p:pic>
      <p:sp>
        <p:nvSpPr>
          <p:cNvPr id="6" name="Slide Number Placeholder 5"/>
          <p:cNvSpPr>
            <a:spLocks noGrp="1"/>
          </p:cNvSpPr>
          <p:nvPr>
            <p:ph type="sldNum" sz="quarter" idx="12"/>
          </p:nvPr>
        </p:nvSpPr>
        <p:spPr/>
        <p:txBody>
          <a:bodyPr/>
          <a:lstStyle/>
          <a:p>
            <a:fld id="{519954A3-9DFD-4C44-94BA-B95130A3BA1C}" type="slidenum">
              <a:rPr lang="en-US" smtClean="0"/>
              <a:t>11</a:t>
            </a:fld>
            <a:endParaRPr lang="en-US" dirty="0"/>
          </a:p>
        </p:txBody>
      </p:sp>
      <p:sp>
        <p:nvSpPr>
          <p:cNvPr id="7" name="Rectangle 6"/>
          <p:cNvSpPr/>
          <p:nvPr/>
        </p:nvSpPr>
        <p:spPr>
          <a:xfrm>
            <a:off x="1742274" y="6221821"/>
            <a:ext cx="3153364" cy="369332"/>
          </a:xfrm>
          <a:prstGeom prst="rect">
            <a:avLst/>
          </a:prstGeom>
        </p:spPr>
        <p:txBody>
          <a:bodyPr wrap="none">
            <a:spAutoFit/>
          </a:bodyPr>
          <a:lstStyle/>
          <a:p>
            <a:r>
              <a:rPr lang="en-US" dirty="0"/>
              <a:t>(Armstrong and Taylor, 2020)</a:t>
            </a:r>
            <a:endParaRPr lang="en-GB" dirty="0"/>
          </a:p>
        </p:txBody>
      </p:sp>
    </p:spTree>
    <p:extLst>
      <p:ext uri="{BB962C8B-B14F-4D97-AF65-F5344CB8AC3E}">
        <p14:creationId xmlns:p14="http://schemas.microsoft.com/office/powerpoint/2010/main" val="2097587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Performance-Based Bonuses</a:t>
            </a:r>
          </a:p>
        </p:txBody>
      </p:sp>
      <p:sp>
        <p:nvSpPr>
          <p:cNvPr id="3" name="Content Placeholder 2"/>
          <p:cNvSpPr>
            <a:spLocks noGrp="1"/>
          </p:cNvSpPr>
          <p:nvPr>
            <p:ph idx="1"/>
          </p:nvPr>
        </p:nvSpPr>
        <p:spPr/>
        <p:txBody>
          <a:bodyPr/>
          <a:lstStyle/>
          <a:p>
            <a:r>
              <a:rPr lang="en-GB" dirty="0"/>
              <a:t>This is the second monetary Incentive Method that can be  used  by the  restaurant </a:t>
            </a:r>
          </a:p>
          <a:p>
            <a:r>
              <a:rPr lang="en-GB" dirty="0"/>
              <a:t>It should </a:t>
            </a:r>
            <a:r>
              <a:rPr lang="en-US" dirty="0"/>
              <a:t>offer bonuses based on individual or team performance metrics such as sales targets, customer satisfaction ratings, or productivity goals</a:t>
            </a:r>
          </a:p>
          <a:p>
            <a:r>
              <a:rPr lang="en-US" dirty="0"/>
              <a:t>This can motivate employees to work harder and perform better to earn the bonus</a:t>
            </a:r>
          </a:p>
          <a:p>
            <a:r>
              <a:rPr lang="en-US" dirty="0"/>
              <a:t>The amount of bonus can be tied to the level of achievement of the performance metric</a:t>
            </a:r>
            <a:endParaRPr lang="en-GB" dirty="0"/>
          </a:p>
        </p:txBody>
      </p:sp>
      <p:pic>
        <p:nvPicPr>
          <p:cNvPr id="4" name="Picture 3"/>
          <p:cNvPicPr>
            <a:picLocks noChangeAspect="1"/>
          </p:cNvPicPr>
          <p:nvPr/>
        </p:nvPicPr>
        <p:blipFill>
          <a:blip r:embed="rId3"/>
          <a:stretch>
            <a:fillRect/>
          </a:stretch>
        </p:blipFill>
        <p:spPr>
          <a:xfrm>
            <a:off x="9274002" y="2021983"/>
            <a:ext cx="2917998" cy="2774414"/>
          </a:xfrm>
          <a:prstGeom prst="rect">
            <a:avLst/>
          </a:prstGeom>
        </p:spPr>
      </p:pic>
      <p:sp>
        <p:nvSpPr>
          <p:cNvPr id="5" name="Slide Number Placeholder 4"/>
          <p:cNvSpPr>
            <a:spLocks noGrp="1"/>
          </p:cNvSpPr>
          <p:nvPr>
            <p:ph type="sldNum" sz="quarter" idx="12"/>
          </p:nvPr>
        </p:nvSpPr>
        <p:spPr/>
        <p:txBody>
          <a:bodyPr/>
          <a:lstStyle/>
          <a:p>
            <a:fld id="{519954A3-9DFD-4C44-94BA-B95130A3BA1C}" type="slidenum">
              <a:rPr lang="en-US" smtClean="0"/>
              <a:t>12</a:t>
            </a:fld>
            <a:endParaRPr lang="en-US" dirty="0"/>
          </a:p>
        </p:txBody>
      </p:sp>
      <p:sp>
        <p:nvSpPr>
          <p:cNvPr id="6" name="Rectangle 5"/>
          <p:cNvSpPr/>
          <p:nvPr/>
        </p:nvSpPr>
        <p:spPr>
          <a:xfrm>
            <a:off x="2199627" y="6179968"/>
            <a:ext cx="2273379" cy="369332"/>
          </a:xfrm>
          <a:prstGeom prst="rect">
            <a:avLst/>
          </a:prstGeom>
        </p:spPr>
        <p:txBody>
          <a:bodyPr wrap="none">
            <a:spAutoFit/>
          </a:bodyPr>
          <a:lstStyle/>
          <a:p>
            <a:r>
              <a:rPr lang="en-US" dirty="0"/>
              <a:t>(Stone et al.,  2020)</a:t>
            </a:r>
            <a:endParaRPr lang="en-GB" dirty="0"/>
          </a:p>
        </p:txBody>
      </p:sp>
    </p:spTree>
    <p:extLst>
      <p:ext uri="{BB962C8B-B14F-4D97-AF65-F5344CB8AC3E}">
        <p14:creationId xmlns:p14="http://schemas.microsoft.com/office/powerpoint/2010/main" val="40765572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Nonmonetary Incentive</a:t>
            </a:r>
          </a:p>
        </p:txBody>
      </p:sp>
      <p:sp>
        <p:nvSpPr>
          <p:cNvPr id="3" name="Content Placeholder 2"/>
          <p:cNvSpPr>
            <a:spLocks noGrp="1"/>
          </p:cNvSpPr>
          <p:nvPr>
            <p:ph sz="half" idx="1"/>
          </p:nvPr>
        </p:nvSpPr>
        <p:spPr>
          <a:xfrm>
            <a:off x="677334" y="2160589"/>
            <a:ext cx="5749224" cy="3880772"/>
          </a:xfrm>
        </p:spPr>
        <p:txBody>
          <a:bodyPr/>
          <a:lstStyle/>
          <a:p>
            <a:r>
              <a:rPr lang="en-US" dirty="0"/>
              <a:t>Nonmonetary incentives refer to rewards or benefits that do not involve a direct exchange of money.</a:t>
            </a:r>
          </a:p>
          <a:p>
            <a:r>
              <a:rPr lang="en-US" dirty="0"/>
              <a:t>The  restaurant can use </a:t>
            </a:r>
            <a:r>
              <a:rPr lang="en-GB" dirty="0"/>
              <a:t>Recognition and praise and  flexible working arrangements</a:t>
            </a:r>
          </a:p>
          <a:p>
            <a:r>
              <a:rPr lang="en-GB" dirty="0"/>
              <a:t> These can </a:t>
            </a:r>
            <a:r>
              <a:rPr lang="en-US" dirty="0"/>
              <a:t>can improve job satisfaction, motivation, productivity, work-life balance, professional development, and be cost-effective.</a:t>
            </a:r>
            <a:endParaRPr lang="en-GB" dirty="0"/>
          </a:p>
        </p:txBody>
      </p:sp>
      <p:sp>
        <p:nvSpPr>
          <p:cNvPr id="5" name="Content Placeholder 4"/>
          <p:cNvSpPr>
            <a:spLocks noGrp="1"/>
          </p:cNvSpPr>
          <p:nvPr>
            <p:ph sz="half" idx="2"/>
          </p:nvPr>
        </p:nvSpPr>
        <p:spPr>
          <a:xfrm>
            <a:off x="6542467" y="2160589"/>
            <a:ext cx="3515933" cy="3880773"/>
          </a:xfrm>
        </p:spPr>
        <p:txBody>
          <a:bodyPr/>
          <a:lstStyle/>
          <a:p>
            <a:endParaRPr lang="en-GB" dirty="0"/>
          </a:p>
        </p:txBody>
      </p:sp>
      <p:pic>
        <p:nvPicPr>
          <p:cNvPr id="6" name="Picture 5"/>
          <p:cNvPicPr>
            <a:picLocks noChangeAspect="1"/>
          </p:cNvPicPr>
          <p:nvPr/>
        </p:nvPicPr>
        <p:blipFill>
          <a:blip r:embed="rId3"/>
          <a:stretch>
            <a:fillRect/>
          </a:stretch>
        </p:blipFill>
        <p:spPr>
          <a:xfrm>
            <a:off x="6542467" y="2180491"/>
            <a:ext cx="3515933" cy="3860869"/>
          </a:xfrm>
          <a:prstGeom prst="rect">
            <a:avLst/>
          </a:prstGeom>
        </p:spPr>
      </p:pic>
      <p:sp>
        <p:nvSpPr>
          <p:cNvPr id="7" name="Slide Number Placeholder 6"/>
          <p:cNvSpPr>
            <a:spLocks noGrp="1"/>
          </p:cNvSpPr>
          <p:nvPr>
            <p:ph type="sldNum" sz="quarter" idx="12"/>
          </p:nvPr>
        </p:nvSpPr>
        <p:spPr/>
        <p:txBody>
          <a:bodyPr/>
          <a:lstStyle/>
          <a:p>
            <a:fld id="{519954A3-9DFD-4C44-94BA-B95130A3BA1C}" type="slidenum">
              <a:rPr lang="en-US" smtClean="0"/>
              <a:t>13</a:t>
            </a:fld>
            <a:endParaRPr lang="en-US" dirty="0"/>
          </a:p>
        </p:txBody>
      </p:sp>
      <p:sp>
        <p:nvSpPr>
          <p:cNvPr id="8" name="Rectangle 7"/>
          <p:cNvSpPr/>
          <p:nvPr/>
        </p:nvSpPr>
        <p:spPr>
          <a:xfrm>
            <a:off x="1237589" y="6406487"/>
            <a:ext cx="3116559" cy="369332"/>
          </a:xfrm>
          <a:prstGeom prst="rect">
            <a:avLst/>
          </a:prstGeom>
        </p:spPr>
        <p:txBody>
          <a:bodyPr wrap="none">
            <a:spAutoFit/>
          </a:bodyPr>
          <a:lstStyle/>
          <a:p>
            <a:r>
              <a:rPr lang="en-US" dirty="0"/>
              <a:t>(Swanson and Maffei, 2019).</a:t>
            </a:r>
            <a:endParaRPr lang="en-GB" dirty="0"/>
          </a:p>
        </p:txBody>
      </p:sp>
    </p:spTree>
    <p:extLst>
      <p:ext uri="{BB962C8B-B14F-4D97-AF65-F5344CB8AC3E}">
        <p14:creationId xmlns:p14="http://schemas.microsoft.com/office/powerpoint/2010/main" val="6480913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Employee Recognition Programs  and  praises </a:t>
            </a:r>
          </a:p>
        </p:txBody>
      </p:sp>
      <p:sp>
        <p:nvSpPr>
          <p:cNvPr id="3" name="Content Placeholder 2"/>
          <p:cNvSpPr>
            <a:spLocks noGrp="1"/>
          </p:cNvSpPr>
          <p:nvPr>
            <p:ph sz="half" idx="1"/>
          </p:nvPr>
        </p:nvSpPr>
        <p:spPr>
          <a:xfrm>
            <a:off x="677334" y="2160589"/>
            <a:ext cx="5272705" cy="3880772"/>
          </a:xfrm>
        </p:spPr>
        <p:txBody>
          <a:bodyPr/>
          <a:lstStyle/>
          <a:p>
            <a:r>
              <a:rPr lang="en-GB" dirty="0"/>
              <a:t>The restaurant  should </a:t>
            </a:r>
            <a:r>
              <a:rPr lang="en-US" dirty="0"/>
              <a:t>Implement employee recognition programs to acknowledge and reward exceptional employee performance</a:t>
            </a:r>
          </a:p>
          <a:p>
            <a:r>
              <a:rPr lang="en-US" dirty="0"/>
              <a:t>This can  include awards, certificates, or public recognition in front of peers or customers</a:t>
            </a:r>
          </a:p>
          <a:p>
            <a:r>
              <a:rPr lang="en-US" dirty="0"/>
              <a:t>These will improve employee morale and job satisfaction, which can lead to increased retention and productivity</a:t>
            </a:r>
            <a:endParaRPr lang="en-GB" dirty="0"/>
          </a:p>
        </p:txBody>
      </p:sp>
      <p:pic>
        <p:nvPicPr>
          <p:cNvPr id="5" name="Content Placeholder 4"/>
          <p:cNvPicPr>
            <a:picLocks noGrp="1" noChangeAspect="1"/>
          </p:cNvPicPr>
          <p:nvPr>
            <p:ph sz="half" idx="2"/>
          </p:nvPr>
        </p:nvPicPr>
        <p:blipFill>
          <a:blip r:embed="rId3"/>
          <a:stretch>
            <a:fillRect/>
          </a:stretch>
        </p:blipFill>
        <p:spPr>
          <a:xfrm>
            <a:off x="5790547" y="2160589"/>
            <a:ext cx="4067743" cy="3620005"/>
          </a:xfrm>
          <a:prstGeom prst="rect">
            <a:avLst/>
          </a:prstGeom>
        </p:spPr>
      </p:pic>
      <p:sp>
        <p:nvSpPr>
          <p:cNvPr id="6" name="Slide Number Placeholder 5"/>
          <p:cNvSpPr>
            <a:spLocks noGrp="1"/>
          </p:cNvSpPr>
          <p:nvPr>
            <p:ph type="sldNum" sz="quarter" idx="12"/>
          </p:nvPr>
        </p:nvSpPr>
        <p:spPr/>
        <p:txBody>
          <a:bodyPr/>
          <a:lstStyle/>
          <a:p>
            <a:fld id="{519954A3-9DFD-4C44-94BA-B95130A3BA1C}" type="slidenum">
              <a:rPr lang="en-US" smtClean="0"/>
              <a:t>14</a:t>
            </a:fld>
            <a:endParaRPr lang="en-US" dirty="0"/>
          </a:p>
        </p:txBody>
      </p:sp>
      <p:sp>
        <p:nvSpPr>
          <p:cNvPr id="7" name="Rectangle 6"/>
          <p:cNvSpPr/>
          <p:nvPr/>
        </p:nvSpPr>
        <p:spPr>
          <a:xfrm>
            <a:off x="788296" y="6406487"/>
            <a:ext cx="2225674" cy="369332"/>
          </a:xfrm>
          <a:prstGeom prst="rect">
            <a:avLst/>
          </a:prstGeom>
        </p:spPr>
        <p:txBody>
          <a:bodyPr wrap="none">
            <a:spAutoFit/>
          </a:bodyPr>
          <a:lstStyle/>
          <a:p>
            <a:r>
              <a:rPr lang="en-US" dirty="0"/>
              <a:t>(Pattanayak, 2020).</a:t>
            </a:r>
            <a:endParaRPr lang="en-GB" dirty="0"/>
          </a:p>
        </p:txBody>
      </p:sp>
    </p:spTree>
    <p:extLst>
      <p:ext uri="{BB962C8B-B14F-4D97-AF65-F5344CB8AC3E}">
        <p14:creationId xmlns:p14="http://schemas.microsoft.com/office/powerpoint/2010/main" val="23821531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Flexible Work Arrangements</a:t>
            </a:r>
          </a:p>
        </p:txBody>
      </p:sp>
      <p:sp>
        <p:nvSpPr>
          <p:cNvPr id="3" name="Content Placeholder 2"/>
          <p:cNvSpPr>
            <a:spLocks noGrp="1"/>
          </p:cNvSpPr>
          <p:nvPr>
            <p:ph sz="half" idx="1"/>
          </p:nvPr>
        </p:nvSpPr>
        <p:spPr>
          <a:xfrm>
            <a:off x="677333" y="2047741"/>
            <a:ext cx="6174225" cy="3993620"/>
          </a:xfrm>
        </p:spPr>
        <p:txBody>
          <a:bodyPr>
            <a:normAutofit/>
          </a:bodyPr>
          <a:lstStyle/>
          <a:p>
            <a:r>
              <a:rPr lang="en-GB" dirty="0"/>
              <a:t>It can also offer </a:t>
            </a:r>
            <a:r>
              <a:rPr lang="en-US" dirty="0"/>
              <a:t>flexible work arrangements such as remote work, flexible hours, or compressed work weeks</a:t>
            </a:r>
          </a:p>
          <a:p>
            <a:r>
              <a:rPr lang="en-US" dirty="0"/>
              <a:t>These Can be a valuable benefit for employees who value work-life balance or have personal obligations outside of work</a:t>
            </a:r>
          </a:p>
          <a:p>
            <a:r>
              <a:rPr lang="en-US" dirty="0"/>
              <a:t>Can also help attract candidates who may not be able to work traditional schedules or commute to a physical location.</a:t>
            </a:r>
          </a:p>
          <a:p>
            <a:r>
              <a:rPr lang="en-US" dirty="0"/>
              <a:t>An example of working such as  customer care for the restaurant can call customers  from home </a:t>
            </a:r>
            <a:endParaRPr lang="en-GB" dirty="0"/>
          </a:p>
        </p:txBody>
      </p:sp>
      <p:sp>
        <p:nvSpPr>
          <p:cNvPr id="5" name="Content Placeholder 4"/>
          <p:cNvSpPr>
            <a:spLocks noGrp="1"/>
          </p:cNvSpPr>
          <p:nvPr>
            <p:ph sz="half" idx="2"/>
          </p:nvPr>
        </p:nvSpPr>
        <p:spPr>
          <a:xfrm>
            <a:off x="6851560" y="2160590"/>
            <a:ext cx="4411471" cy="3415964"/>
          </a:xfrm>
        </p:spPr>
        <p:txBody>
          <a:bodyPr>
            <a:normAutofit/>
          </a:bodyPr>
          <a:lstStyle/>
          <a:p>
            <a:endParaRPr lang="en-GB" dirty="0"/>
          </a:p>
        </p:txBody>
      </p:sp>
      <p:pic>
        <p:nvPicPr>
          <p:cNvPr id="4" name="Picture 3"/>
          <p:cNvPicPr>
            <a:picLocks noChangeAspect="1"/>
          </p:cNvPicPr>
          <p:nvPr/>
        </p:nvPicPr>
        <p:blipFill>
          <a:blip r:embed="rId3"/>
          <a:stretch>
            <a:fillRect/>
          </a:stretch>
        </p:blipFill>
        <p:spPr>
          <a:xfrm>
            <a:off x="6735651" y="2047741"/>
            <a:ext cx="4527380" cy="3528812"/>
          </a:xfrm>
          <a:prstGeom prst="rect">
            <a:avLst/>
          </a:prstGeom>
        </p:spPr>
      </p:pic>
      <p:sp>
        <p:nvSpPr>
          <p:cNvPr id="6" name="Slide Number Placeholder 5"/>
          <p:cNvSpPr>
            <a:spLocks noGrp="1"/>
          </p:cNvSpPr>
          <p:nvPr>
            <p:ph type="sldNum" sz="quarter" idx="12"/>
          </p:nvPr>
        </p:nvSpPr>
        <p:spPr/>
        <p:txBody>
          <a:bodyPr/>
          <a:lstStyle/>
          <a:p>
            <a:fld id="{519954A3-9DFD-4C44-94BA-B95130A3BA1C}" type="slidenum">
              <a:rPr lang="en-US" smtClean="0"/>
              <a:t>15</a:t>
            </a:fld>
            <a:endParaRPr lang="en-US" dirty="0"/>
          </a:p>
        </p:txBody>
      </p:sp>
      <p:sp>
        <p:nvSpPr>
          <p:cNvPr id="7" name="Rectangle 6"/>
          <p:cNvSpPr/>
          <p:nvPr/>
        </p:nvSpPr>
        <p:spPr>
          <a:xfrm>
            <a:off x="939854" y="6223924"/>
            <a:ext cx="2712602" cy="369332"/>
          </a:xfrm>
          <a:prstGeom prst="rect">
            <a:avLst/>
          </a:prstGeom>
        </p:spPr>
        <p:txBody>
          <a:bodyPr wrap="none">
            <a:spAutoFit/>
          </a:bodyPr>
          <a:lstStyle/>
          <a:p>
            <a:r>
              <a:rPr lang="en-US" dirty="0"/>
              <a:t>(Nankervis et al., 2019).</a:t>
            </a:r>
            <a:endParaRPr lang="en-GB" dirty="0"/>
          </a:p>
        </p:txBody>
      </p:sp>
    </p:spTree>
    <p:extLst>
      <p:ext uri="{BB962C8B-B14F-4D97-AF65-F5344CB8AC3E}">
        <p14:creationId xmlns:p14="http://schemas.microsoft.com/office/powerpoint/2010/main" val="27225518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562377"/>
          </a:xfrm>
        </p:spPr>
        <p:txBody>
          <a:bodyPr>
            <a:normAutofit fontScale="90000"/>
          </a:bodyPr>
          <a:lstStyle/>
          <a:p>
            <a:r>
              <a:rPr lang="en-GB" b="1" dirty="0"/>
              <a:t>CONCLUSION </a:t>
            </a:r>
          </a:p>
        </p:txBody>
      </p:sp>
      <p:sp>
        <p:nvSpPr>
          <p:cNvPr id="3" name="Content Placeholder 2"/>
          <p:cNvSpPr>
            <a:spLocks noGrp="1"/>
          </p:cNvSpPr>
          <p:nvPr>
            <p:ph idx="1"/>
          </p:nvPr>
        </p:nvSpPr>
        <p:spPr>
          <a:xfrm>
            <a:off x="677334" y="1171977"/>
            <a:ext cx="10450012" cy="5686023"/>
          </a:xfrm>
        </p:spPr>
        <p:txBody>
          <a:bodyPr>
            <a:noAutofit/>
          </a:bodyPr>
          <a:lstStyle/>
          <a:p>
            <a:r>
              <a:rPr lang="en-GB" sz="2000" dirty="0"/>
              <a:t>The restaurant can use </a:t>
            </a:r>
            <a:r>
              <a:rPr lang="en-US" sz="2000" dirty="0"/>
              <a:t> a combination of short-term and long-term talent acquisition strategies to attract potential candidates and build a strong talent pipeline.</a:t>
            </a:r>
          </a:p>
          <a:p>
            <a:r>
              <a:rPr lang="en-US" sz="2000" dirty="0"/>
              <a:t>This includes  short term strategies such as </a:t>
            </a:r>
            <a:r>
              <a:rPr lang="en-GB" sz="2000" dirty="0"/>
              <a:t>Referral Programs , </a:t>
            </a:r>
            <a:r>
              <a:rPr lang="en-US" sz="2000" dirty="0"/>
              <a:t>Job Fairs and Hiring Events and </a:t>
            </a:r>
            <a:r>
              <a:rPr lang="en-GB" sz="2000" dirty="0"/>
              <a:t>Social Media Advertising</a:t>
            </a:r>
            <a:r>
              <a:rPr lang="en-US" sz="2000" dirty="0"/>
              <a:t> as well as  long term such as </a:t>
            </a:r>
            <a:r>
              <a:rPr lang="en-GB" sz="2000" dirty="0"/>
              <a:t>Internship Programs, Employer Branding and  Employee Development Programs. </a:t>
            </a:r>
          </a:p>
          <a:p>
            <a:r>
              <a:rPr lang="en-US" sz="2000" dirty="0"/>
              <a:t>Offering incentives is an important strategy to attract and retain talent in the restaurant.</a:t>
            </a:r>
          </a:p>
          <a:p>
            <a:r>
              <a:rPr lang="en-US" sz="2000" dirty="0"/>
              <a:t>combination of monetary and nonmonetary incentives to appeal to different candidates and align with the company culture and values.</a:t>
            </a:r>
          </a:p>
          <a:p>
            <a:r>
              <a:rPr lang="en-US" sz="2000" dirty="0"/>
              <a:t>This can include non monetary  and  monetary incentives </a:t>
            </a:r>
          </a:p>
          <a:p>
            <a:r>
              <a:rPr lang="en-US" sz="2000" dirty="0"/>
              <a:t> the  monetary incentives that  can be used  by the  restaurant are </a:t>
            </a:r>
            <a:r>
              <a:rPr lang="en-GB" sz="2000" dirty="0"/>
              <a:t>Sign-On Bonus and Performance-Based Bonuses. While  non monetary includes Employee Recognition Programs and Flexible Work Arrangements</a:t>
            </a:r>
          </a:p>
        </p:txBody>
      </p:sp>
      <p:sp>
        <p:nvSpPr>
          <p:cNvPr id="4" name="Slide Number Placeholder 3"/>
          <p:cNvSpPr>
            <a:spLocks noGrp="1"/>
          </p:cNvSpPr>
          <p:nvPr>
            <p:ph type="sldNum" sz="quarter" idx="12"/>
          </p:nvPr>
        </p:nvSpPr>
        <p:spPr/>
        <p:txBody>
          <a:bodyPr/>
          <a:lstStyle/>
          <a:p>
            <a:fld id="{519954A3-9DFD-4C44-94BA-B95130A3BA1C}" type="slidenum">
              <a:rPr lang="en-US" smtClean="0"/>
              <a:t>16</a:t>
            </a:fld>
            <a:endParaRPr lang="en-US" dirty="0"/>
          </a:p>
        </p:txBody>
      </p:sp>
    </p:spTree>
    <p:extLst>
      <p:ext uri="{BB962C8B-B14F-4D97-AF65-F5344CB8AC3E}">
        <p14:creationId xmlns:p14="http://schemas.microsoft.com/office/powerpoint/2010/main" val="18701218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r>
              <a:rPr lang="en-GB" dirty="0"/>
              <a:t> </a:t>
            </a:r>
          </a:p>
        </p:txBody>
      </p:sp>
      <p:sp>
        <p:nvSpPr>
          <p:cNvPr id="3" name="Content Placeholder 2"/>
          <p:cNvSpPr>
            <a:spLocks noGrp="1"/>
          </p:cNvSpPr>
          <p:nvPr>
            <p:ph idx="1"/>
          </p:nvPr>
        </p:nvSpPr>
        <p:spPr/>
        <p:txBody>
          <a:bodyPr>
            <a:normAutofit fontScale="70000" lnSpcReduction="20000"/>
          </a:bodyPr>
          <a:lstStyle/>
          <a:p>
            <a:r>
              <a:rPr lang="en-US" dirty="0"/>
              <a:t>Armstrong, M., 2021. </a:t>
            </a:r>
            <a:r>
              <a:rPr lang="en-US" i="1" dirty="0"/>
              <a:t>Strategic human resource management</a:t>
            </a:r>
            <a:r>
              <a:rPr lang="en-US" dirty="0"/>
              <a:t>. Kogan page.</a:t>
            </a:r>
            <a:endParaRPr lang="en-GB" dirty="0"/>
          </a:p>
          <a:p>
            <a:r>
              <a:rPr lang="en-US" dirty="0"/>
              <a:t>Armstrong, M. and Taylor, S., 2020. </a:t>
            </a:r>
            <a:r>
              <a:rPr lang="en-US" i="1" dirty="0"/>
              <a:t>Armstrong's handbook of human resource management practice</a:t>
            </a:r>
            <a:r>
              <a:rPr lang="en-US" dirty="0"/>
              <a:t>. Kogan Page Publishers.</a:t>
            </a:r>
            <a:endParaRPr lang="en-GB" dirty="0"/>
          </a:p>
          <a:p>
            <a:r>
              <a:rPr lang="en-US" dirty="0"/>
              <a:t>Banfield, P., Kay, R. and Royles, D., 2018. </a:t>
            </a:r>
            <a:r>
              <a:rPr lang="en-US" i="1" dirty="0"/>
              <a:t>Introduction to human resource management</a:t>
            </a:r>
            <a:r>
              <a:rPr lang="en-US" dirty="0"/>
              <a:t>. Oxford University Press.</a:t>
            </a:r>
            <a:endParaRPr lang="en-GB" dirty="0"/>
          </a:p>
          <a:p>
            <a:r>
              <a:rPr lang="en-US" dirty="0"/>
              <a:t>Bratton, J., Gold, J., Bratton, A. and Steele, L., 2021. </a:t>
            </a:r>
            <a:r>
              <a:rPr lang="en-US" i="1" dirty="0"/>
              <a:t>Human resource management</a:t>
            </a:r>
            <a:r>
              <a:rPr lang="en-US" dirty="0"/>
              <a:t>. Bloomsbury Publishing.</a:t>
            </a:r>
            <a:endParaRPr lang="en-GB" dirty="0"/>
          </a:p>
          <a:p>
            <a:r>
              <a:rPr lang="en-US" dirty="0"/>
              <a:t>Collings, D.G., Wood, G.T. and Szamosi, L.T. eds., 2018. </a:t>
            </a:r>
            <a:r>
              <a:rPr lang="en-US" i="1" dirty="0"/>
              <a:t>Human resource management: A critical approach</a:t>
            </a:r>
            <a:r>
              <a:rPr lang="en-US" dirty="0"/>
              <a:t>. Routledge.</a:t>
            </a:r>
            <a:endParaRPr lang="en-GB" dirty="0"/>
          </a:p>
          <a:p>
            <a:r>
              <a:rPr lang="en-US" dirty="0"/>
              <a:t>Chelladurai, P. and Kim, A.C.H., 2022. </a:t>
            </a:r>
            <a:r>
              <a:rPr lang="en-US" i="1" dirty="0"/>
              <a:t>Human resource management in sport and recreation</a:t>
            </a:r>
            <a:r>
              <a:rPr lang="en-US" dirty="0"/>
              <a:t>. Human kinetics.</a:t>
            </a:r>
            <a:endParaRPr lang="en-GB" dirty="0"/>
          </a:p>
          <a:p>
            <a:r>
              <a:rPr lang="en-US" dirty="0"/>
              <a:t>DeVaro, J., 2020. Internal hiring or external recruitment?. </a:t>
            </a:r>
            <a:r>
              <a:rPr lang="en-US" i="1" dirty="0"/>
              <a:t>IZA World of Labor</a:t>
            </a:r>
            <a:r>
              <a:rPr lang="en-US" dirty="0"/>
              <a:t>.</a:t>
            </a:r>
            <a:endParaRPr lang="en-GB" dirty="0"/>
          </a:p>
          <a:p>
            <a:r>
              <a:rPr lang="en-US" dirty="0"/>
              <a:t>Gupta, P., Fernandes, S.F. and Jain, M., 2018. Automation in recruitment: a new frontier. </a:t>
            </a:r>
            <a:r>
              <a:rPr lang="en-US" i="1" dirty="0"/>
              <a:t>Journal of Information Technology Teaching Cases</a:t>
            </a:r>
            <a:r>
              <a:rPr lang="en-US" dirty="0"/>
              <a:t>, </a:t>
            </a:r>
            <a:r>
              <a:rPr lang="en-US" i="1" dirty="0"/>
              <a:t>8</a:t>
            </a:r>
            <a:r>
              <a:rPr lang="en-US" dirty="0"/>
              <a:t>(2), pp.118-125.</a:t>
            </a:r>
            <a:endParaRPr lang="en-GB" dirty="0"/>
          </a:p>
          <a:p>
            <a:r>
              <a:rPr lang="en-US" dirty="0"/>
              <a:t>Greer, C.R., 2021. </a:t>
            </a:r>
            <a:r>
              <a:rPr lang="en-US" i="1" dirty="0"/>
              <a:t>Strategic human resource management</a:t>
            </a:r>
            <a:r>
              <a:rPr lang="en-US" dirty="0"/>
              <a:t>. Pearson Custom Publishing.</a:t>
            </a:r>
            <a:endParaRPr lang="en-GB" dirty="0"/>
          </a:p>
          <a:p>
            <a:r>
              <a:rPr lang="en-US" dirty="0"/>
              <a:t>Mahapatro, B.B., 2022. </a:t>
            </a:r>
            <a:r>
              <a:rPr lang="en-US" i="1" dirty="0"/>
              <a:t>Human resource management</a:t>
            </a:r>
            <a:r>
              <a:rPr lang="en-US" dirty="0"/>
              <a:t>. PG Department of Business Management.</a:t>
            </a:r>
            <a:r>
              <a:rPr lang="en-GB" dirty="0"/>
              <a:t> </a:t>
            </a:r>
          </a:p>
          <a:p>
            <a:endParaRPr lang="en-GB" dirty="0"/>
          </a:p>
        </p:txBody>
      </p:sp>
      <p:sp>
        <p:nvSpPr>
          <p:cNvPr id="4" name="Slide Number Placeholder 3"/>
          <p:cNvSpPr>
            <a:spLocks noGrp="1"/>
          </p:cNvSpPr>
          <p:nvPr>
            <p:ph type="sldNum" sz="quarter" idx="12"/>
          </p:nvPr>
        </p:nvSpPr>
        <p:spPr/>
        <p:txBody>
          <a:bodyPr/>
          <a:lstStyle/>
          <a:p>
            <a:fld id="{519954A3-9DFD-4C44-94BA-B95130A3BA1C}" type="slidenum">
              <a:rPr lang="en-US" smtClean="0"/>
              <a:t>17</a:t>
            </a:fld>
            <a:endParaRPr lang="en-US" dirty="0"/>
          </a:p>
        </p:txBody>
      </p:sp>
    </p:spTree>
    <p:extLst>
      <p:ext uri="{BB962C8B-B14F-4D97-AF65-F5344CB8AC3E}">
        <p14:creationId xmlns:p14="http://schemas.microsoft.com/office/powerpoint/2010/main" val="23117233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r>
              <a:rPr lang="en-GB" dirty="0"/>
              <a:t> </a:t>
            </a:r>
          </a:p>
        </p:txBody>
      </p:sp>
      <p:sp>
        <p:nvSpPr>
          <p:cNvPr id="3" name="Content Placeholder 2"/>
          <p:cNvSpPr>
            <a:spLocks noGrp="1"/>
          </p:cNvSpPr>
          <p:nvPr>
            <p:ph idx="1"/>
          </p:nvPr>
        </p:nvSpPr>
        <p:spPr/>
        <p:txBody>
          <a:bodyPr>
            <a:normAutofit fontScale="85000" lnSpcReduction="10000"/>
          </a:bodyPr>
          <a:lstStyle/>
          <a:p>
            <a:r>
              <a:rPr lang="en-US" dirty="0"/>
              <a:t>Michael, A., 2019. </a:t>
            </a:r>
            <a:r>
              <a:rPr lang="en-US" i="1" dirty="0"/>
              <a:t>A handbook of human resource management practice</a:t>
            </a:r>
            <a:r>
              <a:rPr lang="en-US" dirty="0"/>
              <a:t>. </a:t>
            </a:r>
            <a:r>
              <a:rPr lang="en-US" dirty="0" err="1"/>
              <a:t>bookboon</a:t>
            </a:r>
            <a:r>
              <a:rPr lang="en-US" dirty="0"/>
              <a:t>. com.</a:t>
            </a:r>
            <a:endParaRPr lang="en-GB" dirty="0"/>
          </a:p>
          <a:p>
            <a:r>
              <a:rPr lang="en-US" dirty="0"/>
              <a:t>Nankervis, A., Baird, M., Coffey, J. and Shields, J., 2019. </a:t>
            </a:r>
            <a:r>
              <a:rPr lang="en-US" i="1" dirty="0"/>
              <a:t>Human resource management</a:t>
            </a:r>
            <a:r>
              <a:rPr lang="en-US" dirty="0"/>
              <a:t>. Cengage AU.</a:t>
            </a:r>
            <a:endParaRPr lang="en-GB" dirty="0"/>
          </a:p>
          <a:p>
            <a:r>
              <a:rPr lang="en-US" dirty="0"/>
              <a:t>Pattanayak, B., 2020. </a:t>
            </a:r>
            <a:r>
              <a:rPr lang="en-US" i="1" dirty="0"/>
              <a:t>Human resource management</a:t>
            </a:r>
            <a:r>
              <a:rPr lang="en-US" dirty="0"/>
              <a:t>. PHI Learning Pvt. Ltd..</a:t>
            </a:r>
            <a:endParaRPr lang="en-GB" dirty="0"/>
          </a:p>
          <a:p>
            <a:r>
              <a:rPr lang="en-US" dirty="0"/>
              <a:t>Swanson, O.K. and Maffei, A., 2019. From hiring to firing: activation of inhibitory neurons and their recruitment in behavior. </a:t>
            </a:r>
            <a:r>
              <a:rPr lang="en-US" i="1" dirty="0"/>
              <a:t>Frontiers in molecular neuroscience</a:t>
            </a:r>
            <a:r>
              <a:rPr lang="en-US" dirty="0"/>
              <a:t>, </a:t>
            </a:r>
            <a:r>
              <a:rPr lang="en-US" i="1" dirty="0"/>
              <a:t>12</a:t>
            </a:r>
            <a:r>
              <a:rPr lang="en-US" dirty="0"/>
              <a:t>, p.168.</a:t>
            </a:r>
            <a:endParaRPr lang="en-GB" dirty="0"/>
          </a:p>
          <a:p>
            <a:r>
              <a:rPr lang="en-US" dirty="0"/>
              <a:t>Shenoy, V. and Aithal, P.S., 2018. Literature review on primary organizational recruitment sources. </a:t>
            </a:r>
            <a:r>
              <a:rPr lang="en-US" i="1" dirty="0"/>
              <a:t>International Journal of Management, Technology, and Social Sciences (IJMTS)</a:t>
            </a:r>
            <a:r>
              <a:rPr lang="en-US" dirty="0"/>
              <a:t>, </a:t>
            </a:r>
            <a:r>
              <a:rPr lang="en-US" i="1" dirty="0"/>
              <a:t>3</a:t>
            </a:r>
            <a:r>
              <a:rPr lang="en-US" dirty="0"/>
              <a:t>(1), pp.37-58.</a:t>
            </a:r>
            <a:endParaRPr lang="en-GB" dirty="0"/>
          </a:p>
          <a:p>
            <a:r>
              <a:rPr lang="en-US" dirty="0"/>
              <a:t>Stone, R.J., Cox, A. and Gavin, M., 2020. </a:t>
            </a:r>
            <a:r>
              <a:rPr lang="en-US" i="1" dirty="0"/>
              <a:t>Human resource management</a:t>
            </a:r>
            <a:r>
              <a:rPr lang="en-US" dirty="0"/>
              <a:t>. John Wiley &amp; Sons.</a:t>
            </a:r>
            <a:endParaRPr lang="en-GB" dirty="0"/>
          </a:p>
          <a:p>
            <a:r>
              <a:rPr lang="en-US" dirty="0"/>
              <a:t>Stewart, G.L. and Brown, K.G., 2019. </a:t>
            </a:r>
            <a:r>
              <a:rPr lang="en-US" i="1" dirty="0"/>
              <a:t>Human resource management</a:t>
            </a:r>
            <a:r>
              <a:rPr lang="en-US" dirty="0"/>
              <a:t>. John Wiley &amp; Sons.</a:t>
            </a:r>
            <a:endParaRPr lang="en-GB" dirty="0"/>
          </a:p>
          <a:p>
            <a:r>
              <a:rPr lang="en-US" dirty="0"/>
              <a:t>Torrington, D., Hall, L., Atkinson, C. and Taylor, S., 2020. </a:t>
            </a:r>
            <a:r>
              <a:rPr lang="en-US" i="1" dirty="0"/>
              <a:t>Human resource management</a:t>
            </a:r>
            <a:r>
              <a:rPr lang="en-US" dirty="0"/>
              <a:t>. Pearson UK.</a:t>
            </a:r>
            <a:endParaRPr lang="en-GB" dirty="0"/>
          </a:p>
          <a:p>
            <a:endParaRPr lang="en-GB" dirty="0"/>
          </a:p>
        </p:txBody>
      </p:sp>
      <p:sp>
        <p:nvSpPr>
          <p:cNvPr id="4" name="Slide Number Placeholder 3"/>
          <p:cNvSpPr>
            <a:spLocks noGrp="1"/>
          </p:cNvSpPr>
          <p:nvPr>
            <p:ph type="sldNum" sz="quarter" idx="12"/>
          </p:nvPr>
        </p:nvSpPr>
        <p:spPr/>
        <p:txBody>
          <a:bodyPr/>
          <a:lstStyle/>
          <a:p>
            <a:fld id="{519954A3-9DFD-4C44-94BA-B95130A3BA1C}" type="slidenum">
              <a:rPr lang="en-US" smtClean="0"/>
              <a:t>18</a:t>
            </a:fld>
            <a:endParaRPr lang="en-US" dirty="0"/>
          </a:p>
        </p:txBody>
      </p:sp>
    </p:spTree>
    <p:extLst>
      <p:ext uri="{BB962C8B-B14F-4D97-AF65-F5344CB8AC3E}">
        <p14:creationId xmlns:p14="http://schemas.microsoft.com/office/powerpoint/2010/main" val="258044816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567</TotalTime>
  <Words>2692</Words>
  <Application>Microsoft Office PowerPoint</Application>
  <PresentationFormat>Широк екран</PresentationFormat>
  <Paragraphs>159</Paragraphs>
  <Slides>18</Slides>
  <Notes>16</Notes>
  <HiddenSlides>0</HiddenSlides>
  <MMClips>0</MMClips>
  <ScaleCrop>false</ScaleCrop>
  <HeadingPairs>
    <vt:vector size="6" baseType="variant">
      <vt:variant>
        <vt:lpstr>Използвани шрифтове</vt:lpstr>
      </vt:variant>
      <vt:variant>
        <vt:i4>5</vt:i4>
      </vt:variant>
      <vt:variant>
        <vt:lpstr>Тема</vt:lpstr>
      </vt:variant>
      <vt:variant>
        <vt:i4>1</vt:i4>
      </vt:variant>
      <vt:variant>
        <vt:lpstr>Заглавия на слайдовете</vt:lpstr>
      </vt:variant>
      <vt:variant>
        <vt:i4>18</vt:i4>
      </vt:variant>
    </vt:vector>
  </HeadingPairs>
  <TitlesOfParts>
    <vt:vector size="24" baseType="lpstr">
      <vt:lpstr>Arial</vt:lpstr>
      <vt:lpstr>Calibri</vt:lpstr>
      <vt:lpstr>Trebuchet MS</vt:lpstr>
      <vt:lpstr>Wingdings</vt:lpstr>
      <vt:lpstr>Wingdings 3</vt:lpstr>
      <vt:lpstr>Facet</vt:lpstr>
      <vt:lpstr> TITLE  PAGE </vt:lpstr>
      <vt:lpstr>Introduction </vt:lpstr>
      <vt:lpstr>Short  term acquisition strategy </vt:lpstr>
      <vt:lpstr>Job Fairs and Hiring Events</vt:lpstr>
      <vt:lpstr>Use  of Referral Programs</vt:lpstr>
      <vt:lpstr>Social Media Advertising</vt:lpstr>
      <vt:lpstr>Long-Term Talent Acquisition Strategy</vt:lpstr>
      <vt:lpstr>Offer  internship programs and  opportunities </vt:lpstr>
      <vt:lpstr>Employee Development Programs</vt:lpstr>
      <vt:lpstr>Employer Branding</vt:lpstr>
      <vt:lpstr>Monetary Incentive Method</vt:lpstr>
      <vt:lpstr>Performance-Based Bonuses</vt:lpstr>
      <vt:lpstr>Nonmonetary Incentive</vt:lpstr>
      <vt:lpstr>Employee Recognition Programs  and  praises </vt:lpstr>
      <vt:lpstr>Flexible Work Arrangements</vt:lpstr>
      <vt:lpstr>CONCLUSION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Short  term acquisstion strategy</dc:title>
  <dc:creator>ADMIN</dc:creator>
  <cp:lastModifiedBy>Zlatina</cp:lastModifiedBy>
  <cp:revision>15</cp:revision>
  <dcterms:created xsi:type="dcterms:W3CDTF">2023-03-17T08:38:26Z</dcterms:created>
  <dcterms:modified xsi:type="dcterms:W3CDTF">2023-04-01T11:02:06Z</dcterms:modified>
</cp:coreProperties>
</file>