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5119350"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3" autoAdjust="0"/>
    <p:restoredTop sz="94660"/>
  </p:normalViewPr>
  <p:slideViewPr>
    <p:cSldViewPr snapToGrid="0">
      <p:cViewPr varScale="1">
        <p:scale>
          <a:sx n="25" d="100"/>
          <a:sy n="25" d="100"/>
        </p:scale>
        <p:origin x="243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CBC2C2-3D10-450C-A7F3-706F2AE37285}" type="datetimeFigureOut">
              <a:rPr lang="en-IN" smtClean="0"/>
              <a:t>09-12-2025</a:t>
            </a:fld>
            <a:endParaRPr lang="en-IN"/>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39B09A-8CDF-4EF8-90B7-6C0BCE122F45}" type="slidenum">
              <a:rPr lang="en-IN" smtClean="0"/>
              <a:t>‹#›</a:t>
            </a:fld>
            <a:endParaRPr lang="en-IN"/>
          </a:p>
        </p:txBody>
      </p:sp>
    </p:spTree>
    <p:extLst>
      <p:ext uri="{BB962C8B-B14F-4D97-AF65-F5344CB8AC3E}">
        <p14:creationId xmlns:p14="http://schemas.microsoft.com/office/powerpoint/2010/main" val="4189402943"/>
      </p:ext>
    </p:extLst>
  </p:cSld>
  <p:clrMap bg1="lt1" tx1="dk1" bg2="lt2" tx2="dk2" accent1="accent1" accent2="accent2" accent3="accent3" accent4="accent4" accent5="accent5" accent6="accent6" hlink="hlink" folHlink="folHlink"/>
  <p:notesStyle>
    <a:lvl1pPr marL="0" algn="l" defTabSz="1752082" rtl="0" eaLnBrk="1" latinLnBrk="0" hangingPunct="1">
      <a:defRPr sz="2299" kern="1200">
        <a:solidFill>
          <a:schemeClr val="tx1"/>
        </a:solidFill>
        <a:latin typeface="+mn-lt"/>
        <a:ea typeface="+mn-ea"/>
        <a:cs typeface="+mn-cs"/>
      </a:defRPr>
    </a:lvl1pPr>
    <a:lvl2pPr marL="876041" algn="l" defTabSz="1752082" rtl="0" eaLnBrk="1" latinLnBrk="0" hangingPunct="1">
      <a:defRPr sz="2299" kern="1200">
        <a:solidFill>
          <a:schemeClr val="tx1"/>
        </a:solidFill>
        <a:latin typeface="+mn-lt"/>
        <a:ea typeface="+mn-ea"/>
        <a:cs typeface="+mn-cs"/>
      </a:defRPr>
    </a:lvl2pPr>
    <a:lvl3pPr marL="1752082" algn="l" defTabSz="1752082" rtl="0" eaLnBrk="1" latinLnBrk="0" hangingPunct="1">
      <a:defRPr sz="2299" kern="1200">
        <a:solidFill>
          <a:schemeClr val="tx1"/>
        </a:solidFill>
        <a:latin typeface="+mn-lt"/>
        <a:ea typeface="+mn-ea"/>
        <a:cs typeface="+mn-cs"/>
      </a:defRPr>
    </a:lvl3pPr>
    <a:lvl4pPr marL="2628123" algn="l" defTabSz="1752082" rtl="0" eaLnBrk="1" latinLnBrk="0" hangingPunct="1">
      <a:defRPr sz="2299" kern="1200">
        <a:solidFill>
          <a:schemeClr val="tx1"/>
        </a:solidFill>
        <a:latin typeface="+mn-lt"/>
        <a:ea typeface="+mn-ea"/>
        <a:cs typeface="+mn-cs"/>
      </a:defRPr>
    </a:lvl4pPr>
    <a:lvl5pPr marL="3504164" algn="l" defTabSz="1752082" rtl="0" eaLnBrk="1" latinLnBrk="0" hangingPunct="1">
      <a:defRPr sz="2299" kern="1200">
        <a:solidFill>
          <a:schemeClr val="tx1"/>
        </a:solidFill>
        <a:latin typeface="+mn-lt"/>
        <a:ea typeface="+mn-ea"/>
        <a:cs typeface="+mn-cs"/>
      </a:defRPr>
    </a:lvl5pPr>
    <a:lvl6pPr marL="4380205" algn="l" defTabSz="1752082" rtl="0" eaLnBrk="1" latinLnBrk="0" hangingPunct="1">
      <a:defRPr sz="2299" kern="1200">
        <a:solidFill>
          <a:schemeClr val="tx1"/>
        </a:solidFill>
        <a:latin typeface="+mn-lt"/>
        <a:ea typeface="+mn-ea"/>
        <a:cs typeface="+mn-cs"/>
      </a:defRPr>
    </a:lvl6pPr>
    <a:lvl7pPr marL="5256246" algn="l" defTabSz="1752082" rtl="0" eaLnBrk="1" latinLnBrk="0" hangingPunct="1">
      <a:defRPr sz="2299" kern="1200">
        <a:solidFill>
          <a:schemeClr val="tx1"/>
        </a:solidFill>
        <a:latin typeface="+mn-lt"/>
        <a:ea typeface="+mn-ea"/>
        <a:cs typeface="+mn-cs"/>
      </a:defRPr>
    </a:lvl7pPr>
    <a:lvl8pPr marL="6132286" algn="l" defTabSz="1752082" rtl="0" eaLnBrk="1" latinLnBrk="0" hangingPunct="1">
      <a:defRPr sz="2299" kern="1200">
        <a:solidFill>
          <a:schemeClr val="tx1"/>
        </a:solidFill>
        <a:latin typeface="+mn-lt"/>
        <a:ea typeface="+mn-ea"/>
        <a:cs typeface="+mn-cs"/>
      </a:defRPr>
    </a:lvl8pPr>
    <a:lvl9pPr marL="7008327" algn="l" defTabSz="1752082" rtl="0" eaLnBrk="1" latinLnBrk="0" hangingPunct="1">
      <a:defRPr sz="22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839B09A-8CDF-4EF8-90B7-6C0BCE122F45}" type="slidenum">
              <a:rPr lang="en-IN" smtClean="0"/>
              <a:t>1</a:t>
            </a:fld>
            <a:endParaRPr lang="en-IN"/>
          </a:p>
        </p:txBody>
      </p:sp>
    </p:spTree>
    <p:extLst>
      <p:ext uri="{BB962C8B-B14F-4D97-AF65-F5344CB8AC3E}">
        <p14:creationId xmlns:p14="http://schemas.microsoft.com/office/powerpoint/2010/main" val="4066303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951" y="3499590"/>
            <a:ext cx="12851448" cy="7444669"/>
          </a:xfrm>
        </p:spPr>
        <p:txBody>
          <a:bodyPr anchor="b"/>
          <a:lstStyle>
            <a:lvl1pPr algn="ctr">
              <a:defRPr sz="9921"/>
            </a:lvl1pPr>
          </a:lstStyle>
          <a:p>
            <a:r>
              <a:rPr lang="en-US"/>
              <a:t>Click to edit Master title style</a:t>
            </a:r>
            <a:endParaRPr lang="en-US" dirty="0"/>
          </a:p>
        </p:txBody>
      </p:sp>
      <p:sp>
        <p:nvSpPr>
          <p:cNvPr id="3" name="Subtitle 2"/>
          <p:cNvSpPr>
            <a:spLocks noGrp="1"/>
          </p:cNvSpPr>
          <p:nvPr>
            <p:ph type="subTitle" idx="1"/>
          </p:nvPr>
        </p:nvSpPr>
        <p:spPr>
          <a:xfrm>
            <a:off x="1889919" y="11231355"/>
            <a:ext cx="11339513" cy="5162758"/>
          </a:xfrm>
        </p:spPr>
        <p:txBody>
          <a:bodyPr/>
          <a:lstStyle>
            <a:lvl1pPr marL="0" indent="0" algn="ctr">
              <a:buNone/>
              <a:defRPr sz="3968"/>
            </a:lvl1pPr>
            <a:lvl2pPr marL="755980" indent="0" algn="ctr">
              <a:buNone/>
              <a:defRPr sz="3307"/>
            </a:lvl2pPr>
            <a:lvl3pPr marL="1511960" indent="0" algn="ctr">
              <a:buNone/>
              <a:defRPr sz="2976"/>
            </a:lvl3pPr>
            <a:lvl4pPr marL="2267941" indent="0" algn="ctr">
              <a:buNone/>
              <a:defRPr sz="2646"/>
            </a:lvl4pPr>
            <a:lvl5pPr marL="3023921" indent="0" algn="ctr">
              <a:buNone/>
              <a:defRPr sz="2646"/>
            </a:lvl5pPr>
            <a:lvl6pPr marL="3779901" indent="0" algn="ctr">
              <a:buNone/>
              <a:defRPr sz="2646"/>
            </a:lvl6pPr>
            <a:lvl7pPr marL="4535881" indent="0" algn="ctr">
              <a:buNone/>
              <a:defRPr sz="2646"/>
            </a:lvl7pPr>
            <a:lvl8pPr marL="5291861" indent="0" algn="ctr">
              <a:buNone/>
              <a:defRPr sz="2646"/>
            </a:lvl8pPr>
            <a:lvl9pPr marL="6047842" indent="0" algn="ctr">
              <a:buNone/>
              <a:defRPr sz="264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929506-CE99-4173-8AA9-03319D334905}"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1291195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29506-CE99-4173-8AA9-03319D334905}"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906775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582" y="5331063"/>
            <a:ext cx="13040439" cy="8894992"/>
          </a:xfrm>
        </p:spPr>
        <p:txBody>
          <a:bodyPr anchor="b"/>
          <a:lstStyle>
            <a:lvl1pPr>
              <a:defRPr sz="9921"/>
            </a:lvl1pPr>
          </a:lstStyle>
          <a:p>
            <a:r>
              <a:rPr lang="en-US"/>
              <a:t>Click to edit Master title style</a:t>
            </a:r>
            <a:endParaRPr lang="en-US" dirty="0"/>
          </a:p>
        </p:txBody>
      </p:sp>
      <p:sp>
        <p:nvSpPr>
          <p:cNvPr id="3" name="Text Placeholder 2"/>
          <p:cNvSpPr>
            <a:spLocks noGrp="1"/>
          </p:cNvSpPr>
          <p:nvPr>
            <p:ph type="body" idx="1"/>
          </p:nvPr>
        </p:nvSpPr>
        <p:spPr>
          <a:xfrm>
            <a:off x="1031582" y="14310205"/>
            <a:ext cx="13040439" cy="4677666"/>
          </a:xfrm>
        </p:spPr>
        <p:txBody>
          <a:bodyPr/>
          <a:lstStyle>
            <a:lvl1pPr marL="0" indent="0">
              <a:buNone/>
              <a:defRPr sz="3968">
                <a:solidFill>
                  <a:schemeClr val="tx1"/>
                </a:solidFill>
              </a:defRPr>
            </a:lvl1pPr>
            <a:lvl2pPr marL="755980" indent="0">
              <a:buNone/>
              <a:defRPr sz="3307">
                <a:solidFill>
                  <a:schemeClr val="tx1">
                    <a:tint val="75000"/>
                  </a:schemeClr>
                </a:solidFill>
              </a:defRPr>
            </a:lvl2pPr>
            <a:lvl3pPr marL="1511960" indent="0">
              <a:buNone/>
              <a:defRPr sz="2976">
                <a:solidFill>
                  <a:schemeClr val="tx1">
                    <a:tint val="75000"/>
                  </a:schemeClr>
                </a:solidFill>
              </a:defRPr>
            </a:lvl3pPr>
            <a:lvl4pPr marL="2267941" indent="0">
              <a:buNone/>
              <a:defRPr sz="2646">
                <a:solidFill>
                  <a:schemeClr val="tx1">
                    <a:tint val="75000"/>
                  </a:schemeClr>
                </a:solidFill>
              </a:defRPr>
            </a:lvl4pPr>
            <a:lvl5pPr marL="3023921" indent="0">
              <a:buNone/>
              <a:defRPr sz="2646">
                <a:solidFill>
                  <a:schemeClr val="tx1">
                    <a:tint val="75000"/>
                  </a:schemeClr>
                </a:solidFill>
              </a:defRPr>
            </a:lvl5pPr>
            <a:lvl6pPr marL="3779901" indent="0">
              <a:buNone/>
              <a:defRPr sz="2646">
                <a:solidFill>
                  <a:schemeClr val="tx1">
                    <a:tint val="75000"/>
                  </a:schemeClr>
                </a:solidFill>
              </a:defRPr>
            </a:lvl6pPr>
            <a:lvl7pPr marL="4535881" indent="0">
              <a:buNone/>
              <a:defRPr sz="2646">
                <a:solidFill>
                  <a:schemeClr val="tx1">
                    <a:tint val="75000"/>
                  </a:schemeClr>
                </a:solidFill>
              </a:defRPr>
            </a:lvl7pPr>
            <a:lvl8pPr marL="5291861" indent="0">
              <a:buNone/>
              <a:defRPr sz="2646">
                <a:solidFill>
                  <a:schemeClr val="tx1">
                    <a:tint val="75000"/>
                  </a:schemeClr>
                </a:solidFill>
              </a:defRPr>
            </a:lvl8pPr>
            <a:lvl9pPr marL="6047842" indent="0">
              <a:buNone/>
              <a:defRPr sz="264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929506-CE99-4173-8AA9-03319D334905}"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4038159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39455" y="5692400"/>
            <a:ext cx="6425724"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54171" y="5692400"/>
            <a:ext cx="6425724"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929506-CE99-4173-8AA9-03319D334905}"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2547568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138485"/>
            <a:ext cx="13040439"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41426" y="5241960"/>
            <a:ext cx="63961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4" name="Content Placeholder 3"/>
          <p:cNvSpPr>
            <a:spLocks noGrp="1"/>
          </p:cNvSpPr>
          <p:nvPr>
            <p:ph sz="half" idx="2"/>
          </p:nvPr>
        </p:nvSpPr>
        <p:spPr>
          <a:xfrm>
            <a:off x="1041426" y="7810963"/>
            <a:ext cx="639619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54172" y="5241960"/>
            <a:ext cx="6427693" cy="2569003"/>
          </a:xfrm>
        </p:spPr>
        <p:txBody>
          <a:bodyPr anchor="b"/>
          <a:lstStyle>
            <a:lvl1pPr marL="0" indent="0">
              <a:buNone/>
              <a:defRPr sz="3968" b="1"/>
            </a:lvl1pPr>
            <a:lvl2pPr marL="755980" indent="0">
              <a:buNone/>
              <a:defRPr sz="3307" b="1"/>
            </a:lvl2pPr>
            <a:lvl3pPr marL="1511960" indent="0">
              <a:buNone/>
              <a:defRPr sz="2976" b="1"/>
            </a:lvl3pPr>
            <a:lvl4pPr marL="2267941" indent="0">
              <a:buNone/>
              <a:defRPr sz="2646" b="1"/>
            </a:lvl4pPr>
            <a:lvl5pPr marL="3023921" indent="0">
              <a:buNone/>
              <a:defRPr sz="2646" b="1"/>
            </a:lvl5pPr>
            <a:lvl6pPr marL="3779901" indent="0">
              <a:buNone/>
              <a:defRPr sz="2646" b="1"/>
            </a:lvl6pPr>
            <a:lvl7pPr marL="4535881" indent="0">
              <a:buNone/>
              <a:defRPr sz="2646" b="1"/>
            </a:lvl7pPr>
            <a:lvl8pPr marL="5291861" indent="0">
              <a:buNone/>
              <a:defRPr sz="2646" b="1"/>
            </a:lvl8pPr>
            <a:lvl9pPr marL="6047842" indent="0">
              <a:buNone/>
              <a:defRPr sz="2646" b="1"/>
            </a:lvl9pPr>
          </a:lstStyle>
          <a:p>
            <a:pPr lvl="0"/>
            <a:r>
              <a:rPr lang="en-US"/>
              <a:t>Click to edit Master text styles</a:t>
            </a:r>
          </a:p>
        </p:txBody>
      </p:sp>
      <p:sp>
        <p:nvSpPr>
          <p:cNvPr id="6" name="Content Placeholder 5"/>
          <p:cNvSpPr>
            <a:spLocks noGrp="1"/>
          </p:cNvSpPr>
          <p:nvPr>
            <p:ph sz="quarter" idx="4"/>
          </p:nvPr>
        </p:nvSpPr>
        <p:spPr>
          <a:xfrm>
            <a:off x="7654172" y="7810963"/>
            <a:ext cx="642769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929506-CE99-4173-8AA9-03319D334905}" type="datetimeFigureOut">
              <a:rPr lang="en-IN" smtClean="0"/>
              <a:t>09-12-2025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2033431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929506-CE99-4173-8AA9-03319D334905}" type="datetimeFigureOut">
              <a:rPr lang="en-IN" smtClean="0"/>
              <a:t>09-12-2025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2590157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929506-CE99-4173-8AA9-03319D334905}" type="datetimeFigureOut">
              <a:rPr lang="en-IN" smtClean="0"/>
              <a:t>09-12-2025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1534154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Content Placeholder 2"/>
          <p:cNvSpPr>
            <a:spLocks noGrp="1"/>
          </p:cNvSpPr>
          <p:nvPr>
            <p:ph idx="1"/>
          </p:nvPr>
        </p:nvSpPr>
        <p:spPr>
          <a:xfrm>
            <a:off x="6427693" y="3078850"/>
            <a:ext cx="7654171" cy="15196234"/>
          </a:xfrm>
        </p:spPr>
        <p:txBody>
          <a:bodyPr/>
          <a:lstStyle>
            <a:lvl1pPr>
              <a:defRPr sz="5291"/>
            </a:lvl1pPr>
            <a:lvl2pPr>
              <a:defRPr sz="4630"/>
            </a:lvl2pPr>
            <a:lvl3pPr>
              <a:defRPr sz="3968"/>
            </a:lvl3pPr>
            <a:lvl4pPr>
              <a:defRPr sz="3307"/>
            </a:lvl4pPr>
            <a:lvl5pPr>
              <a:defRPr sz="3307"/>
            </a:lvl5pPr>
            <a:lvl6pPr>
              <a:defRPr sz="3307"/>
            </a:lvl6pPr>
            <a:lvl7pPr>
              <a:defRPr sz="3307"/>
            </a:lvl7pPr>
            <a:lvl8pPr>
              <a:defRPr sz="3307"/>
            </a:lvl8pPr>
            <a:lvl9pPr>
              <a:defRPr sz="330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B4929506-CE99-4173-8AA9-03319D334905}"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14043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425" y="1425575"/>
            <a:ext cx="4876384" cy="4989513"/>
          </a:xfrm>
        </p:spPr>
        <p:txBody>
          <a:bodyPr anchor="b"/>
          <a:lstStyle>
            <a:lvl1pPr>
              <a:defRPr sz="5291"/>
            </a:lvl1pPr>
          </a:lstStyle>
          <a:p>
            <a:r>
              <a:rPr lang="en-US"/>
              <a:t>Click to edit Master title style</a:t>
            </a:r>
            <a:endParaRPr lang="en-US" dirty="0"/>
          </a:p>
        </p:txBody>
      </p:sp>
      <p:sp>
        <p:nvSpPr>
          <p:cNvPr id="3" name="Picture Placeholder 2"/>
          <p:cNvSpPr>
            <a:spLocks noGrp="1" noChangeAspect="1"/>
          </p:cNvSpPr>
          <p:nvPr>
            <p:ph type="pic" idx="1"/>
          </p:nvPr>
        </p:nvSpPr>
        <p:spPr>
          <a:xfrm>
            <a:off x="6427693" y="3078850"/>
            <a:ext cx="7654171" cy="15196234"/>
          </a:xfrm>
        </p:spPr>
        <p:txBody>
          <a:bodyPr anchor="t"/>
          <a:lstStyle>
            <a:lvl1pPr marL="0" indent="0">
              <a:buNone/>
              <a:defRPr sz="5291"/>
            </a:lvl1pPr>
            <a:lvl2pPr marL="755980" indent="0">
              <a:buNone/>
              <a:defRPr sz="4630"/>
            </a:lvl2pPr>
            <a:lvl3pPr marL="1511960" indent="0">
              <a:buNone/>
              <a:defRPr sz="3968"/>
            </a:lvl3pPr>
            <a:lvl4pPr marL="2267941" indent="0">
              <a:buNone/>
              <a:defRPr sz="3307"/>
            </a:lvl4pPr>
            <a:lvl5pPr marL="3023921" indent="0">
              <a:buNone/>
              <a:defRPr sz="3307"/>
            </a:lvl5pPr>
            <a:lvl6pPr marL="3779901" indent="0">
              <a:buNone/>
              <a:defRPr sz="3307"/>
            </a:lvl6pPr>
            <a:lvl7pPr marL="4535881" indent="0">
              <a:buNone/>
              <a:defRPr sz="3307"/>
            </a:lvl7pPr>
            <a:lvl8pPr marL="5291861" indent="0">
              <a:buNone/>
              <a:defRPr sz="3307"/>
            </a:lvl8pPr>
            <a:lvl9pPr marL="6047842" indent="0">
              <a:buNone/>
              <a:defRPr sz="3307"/>
            </a:lvl9pPr>
          </a:lstStyle>
          <a:p>
            <a:r>
              <a:rPr lang="en-US"/>
              <a:t>Click icon to add picture</a:t>
            </a:r>
            <a:endParaRPr lang="en-US" dirty="0"/>
          </a:p>
        </p:txBody>
      </p:sp>
      <p:sp>
        <p:nvSpPr>
          <p:cNvPr id="4" name="Text Placeholder 3"/>
          <p:cNvSpPr>
            <a:spLocks noGrp="1"/>
          </p:cNvSpPr>
          <p:nvPr>
            <p:ph type="body" sz="half" idx="2"/>
          </p:nvPr>
        </p:nvSpPr>
        <p:spPr>
          <a:xfrm>
            <a:off x="1041425" y="6415088"/>
            <a:ext cx="4876384" cy="11884743"/>
          </a:xfrm>
        </p:spPr>
        <p:txBody>
          <a:bodyPr/>
          <a:lstStyle>
            <a:lvl1pPr marL="0" indent="0">
              <a:buNone/>
              <a:defRPr sz="2646"/>
            </a:lvl1pPr>
            <a:lvl2pPr marL="755980" indent="0">
              <a:buNone/>
              <a:defRPr sz="2315"/>
            </a:lvl2pPr>
            <a:lvl3pPr marL="1511960" indent="0">
              <a:buNone/>
              <a:defRPr sz="1984"/>
            </a:lvl3pPr>
            <a:lvl4pPr marL="2267941" indent="0">
              <a:buNone/>
              <a:defRPr sz="1654"/>
            </a:lvl4pPr>
            <a:lvl5pPr marL="3023921" indent="0">
              <a:buNone/>
              <a:defRPr sz="1654"/>
            </a:lvl5pPr>
            <a:lvl6pPr marL="3779901" indent="0">
              <a:buNone/>
              <a:defRPr sz="1654"/>
            </a:lvl6pPr>
            <a:lvl7pPr marL="4535881" indent="0">
              <a:buNone/>
              <a:defRPr sz="1654"/>
            </a:lvl7pPr>
            <a:lvl8pPr marL="5291861" indent="0">
              <a:buNone/>
              <a:defRPr sz="1654"/>
            </a:lvl8pPr>
            <a:lvl9pPr marL="6047842" indent="0">
              <a:buNone/>
              <a:defRPr sz="1654"/>
            </a:lvl9pPr>
          </a:lstStyle>
          <a:p>
            <a:pPr lvl="0"/>
            <a:r>
              <a:rPr lang="en-US"/>
              <a:t>Click to edit Master text styles</a:t>
            </a:r>
          </a:p>
        </p:txBody>
      </p:sp>
      <p:sp>
        <p:nvSpPr>
          <p:cNvPr id="5" name="Date Placeholder 4"/>
          <p:cNvSpPr>
            <a:spLocks noGrp="1"/>
          </p:cNvSpPr>
          <p:nvPr>
            <p:ph type="dt" sz="half" idx="10"/>
          </p:nvPr>
        </p:nvSpPr>
        <p:spPr/>
        <p:txBody>
          <a:bodyPr/>
          <a:lstStyle/>
          <a:p>
            <a:fld id="{B4929506-CE99-4173-8AA9-03319D334905}" type="datetimeFigureOut">
              <a:rPr lang="en-IN" smtClean="0"/>
              <a:t>09-12-2025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241226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29506-CE99-4173-8AA9-03319D334905}"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93621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6" y="1138480"/>
            <a:ext cx="3260110"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39456" y="1138480"/>
            <a:ext cx="95913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929506-CE99-4173-8AA9-03319D334905}" type="datetimeFigureOut">
              <a:rPr lang="en-IN" smtClean="0"/>
              <a:t>09-12-2025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3C64F1D-FDD0-46B2-86EB-73DC8F895898}" type="slidenum">
              <a:rPr lang="en-IN" smtClean="0"/>
              <a:t>‹#›</a:t>
            </a:fld>
            <a:endParaRPr lang="en-IN"/>
          </a:p>
        </p:txBody>
      </p:sp>
    </p:spTree>
    <p:extLst>
      <p:ext uri="{BB962C8B-B14F-4D97-AF65-F5344CB8AC3E}">
        <p14:creationId xmlns:p14="http://schemas.microsoft.com/office/powerpoint/2010/main" val="393600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456" y="1138485"/>
            <a:ext cx="13040439"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39456" y="5692400"/>
            <a:ext cx="13040439"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9455" y="19819457"/>
            <a:ext cx="3401854" cy="1138480"/>
          </a:xfrm>
          <a:prstGeom prst="rect">
            <a:avLst/>
          </a:prstGeom>
        </p:spPr>
        <p:txBody>
          <a:bodyPr vert="horz" lIns="91440" tIns="45720" rIns="91440" bIns="45720" rtlCol="0" anchor="ctr"/>
          <a:lstStyle>
            <a:lvl1pPr algn="l">
              <a:defRPr sz="1984">
                <a:solidFill>
                  <a:schemeClr val="tx1">
                    <a:tint val="75000"/>
                  </a:schemeClr>
                </a:solidFill>
              </a:defRPr>
            </a:lvl1pPr>
          </a:lstStyle>
          <a:p>
            <a:fld id="{B4929506-CE99-4173-8AA9-03319D334905}" type="datetimeFigureOut">
              <a:rPr lang="en-IN" smtClean="0"/>
              <a:t>09-12-2025</a:t>
            </a:fld>
            <a:endParaRPr lang="en-IN"/>
          </a:p>
        </p:txBody>
      </p:sp>
      <p:sp>
        <p:nvSpPr>
          <p:cNvPr id="5" name="Footer Placeholder 4"/>
          <p:cNvSpPr>
            <a:spLocks noGrp="1"/>
          </p:cNvSpPr>
          <p:nvPr>
            <p:ph type="ftr" sz="quarter" idx="3"/>
          </p:nvPr>
        </p:nvSpPr>
        <p:spPr>
          <a:xfrm>
            <a:off x="5008285" y="19819457"/>
            <a:ext cx="5102781" cy="1138480"/>
          </a:xfrm>
          <a:prstGeom prst="rect">
            <a:avLst/>
          </a:prstGeom>
        </p:spPr>
        <p:txBody>
          <a:bodyPr vert="horz" lIns="91440" tIns="45720" rIns="91440" bIns="45720" rtlCol="0" anchor="ctr"/>
          <a:lstStyle>
            <a:lvl1pPr algn="ctr">
              <a:defRPr sz="1984">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678041" y="19819457"/>
            <a:ext cx="3401854" cy="1138480"/>
          </a:xfrm>
          <a:prstGeom prst="rect">
            <a:avLst/>
          </a:prstGeom>
        </p:spPr>
        <p:txBody>
          <a:bodyPr vert="horz" lIns="91440" tIns="45720" rIns="91440" bIns="45720" rtlCol="0" anchor="ctr"/>
          <a:lstStyle>
            <a:lvl1pPr algn="r">
              <a:defRPr sz="1984">
                <a:solidFill>
                  <a:schemeClr val="tx1">
                    <a:tint val="75000"/>
                  </a:schemeClr>
                </a:solidFill>
              </a:defRPr>
            </a:lvl1pPr>
          </a:lstStyle>
          <a:p>
            <a:fld id="{93C64F1D-FDD0-46B2-86EB-73DC8F895898}" type="slidenum">
              <a:rPr lang="en-IN" smtClean="0"/>
              <a:t>‹#›</a:t>
            </a:fld>
            <a:endParaRPr lang="en-IN"/>
          </a:p>
        </p:txBody>
      </p:sp>
    </p:spTree>
    <p:extLst>
      <p:ext uri="{BB962C8B-B14F-4D97-AF65-F5344CB8AC3E}">
        <p14:creationId xmlns:p14="http://schemas.microsoft.com/office/powerpoint/2010/main" val="2736967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511960" rtl="0" eaLnBrk="1" latinLnBrk="0" hangingPunct="1">
        <a:lnSpc>
          <a:spcPct val="90000"/>
        </a:lnSpc>
        <a:spcBef>
          <a:spcPct val="0"/>
        </a:spcBef>
        <a:buNone/>
        <a:defRPr sz="7275" kern="1200">
          <a:solidFill>
            <a:schemeClr val="tx1"/>
          </a:solidFill>
          <a:latin typeface="+mj-lt"/>
          <a:ea typeface="+mj-ea"/>
          <a:cs typeface="+mj-cs"/>
        </a:defRPr>
      </a:lvl1pPr>
    </p:titleStyle>
    <p:bodyStyle>
      <a:lvl1pPr marL="377990" indent="-377990" algn="l" defTabSz="1511960" rtl="0" eaLnBrk="1" latinLnBrk="0" hangingPunct="1">
        <a:lnSpc>
          <a:spcPct val="90000"/>
        </a:lnSpc>
        <a:spcBef>
          <a:spcPts val="1654"/>
        </a:spcBef>
        <a:buFont typeface="Arial" panose="020B0604020202020204" pitchFamily="34" charset="0"/>
        <a:buChar char="•"/>
        <a:defRPr sz="4630" kern="1200">
          <a:solidFill>
            <a:schemeClr val="tx1"/>
          </a:solidFill>
          <a:latin typeface="+mn-lt"/>
          <a:ea typeface="+mn-ea"/>
          <a:cs typeface="+mn-cs"/>
        </a:defRPr>
      </a:lvl1pPr>
      <a:lvl2pPr marL="1133970" indent="-377990" algn="l" defTabSz="1511960" rtl="0" eaLnBrk="1" latinLnBrk="0" hangingPunct="1">
        <a:lnSpc>
          <a:spcPct val="90000"/>
        </a:lnSpc>
        <a:spcBef>
          <a:spcPts val="827"/>
        </a:spcBef>
        <a:buFont typeface="Arial" panose="020B0604020202020204" pitchFamily="34" charset="0"/>
        <a:buChar char="•"/>
        <a:defRPr sz="3968" kern="1200">
          <a:solidFill>
            <a:schemeClr val="tx1"/>
          </a:solidFill>
          <a:latin typeface="+mn-lt"/>
          <a:ea typeface="+mn-ea"/>
          <a:cs typeface="+mn-cs"/>
        </a:defRPr>
      </a:lvl2pPr>
      <a:lvl3pPr marL="1889951" indent="-377990" algn="l" defTabSz="1511960" rtl="0" eaLnBrk="1" latinLnBrk="0" hangingPunct="1">
        <a:lnSpc>
          <a:spcPct val="90000"/>
        </a:lnSpc>
        <a:spcBef>
          <a:spcPts val="827"/>
        </a:spcBef>
        <a:buFont typeface="Arial" panose="020B0604020202020204" pitchFamily="34" charset="0"/>
        <a:buChar char="•"/>
        <a:defRPr sz="3307" kern="1200">
          <a:solidFill>
            <a:schemeClr val="tx1"/>
          </a:solidFill>
          <a:latin typeface="+mn-lt"/>
          <a:ea typeface="+mn-ea"/>
          <a:cs typeface="+mn-cs"/>
        </a:defRPr>
      </a:lvl3pPr>
      <a:lvl4pPr marL="264593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4pPr>
      <a:lvl5pPr marL="340191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5pPr>
      <a:lvl6pPr marL="415789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6pPr>
      <a:lvl7pPr marL="4913871"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7pPr>
      <a:lvl8pPr marL="566985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8pPr>
      <a:lvl9pPr marL="6425832" indent="-377990" algn="l" defTabSz="1511960" rtl="0" eaLnBrk="1" latinLnBrk="0" hangingPunct="1">
        <a:lnSpc>
          <a:spcPct val="90000"/>
        </a:lnSpc>
        <a:spcBef>
          <a:spcPts val="827"/>
        </a:spcBef>
        <a:buFont typeface="Arial" panose="020B0604020202020204" pitchFamily="34" charset="0"/>
        <a:buChar char="•"/>
        <a:defRPr sz="2976" kern="1200">
          <a:solidFill>
            <a:schemeClr val="tx1"/>
          </a:solidFill>
          <a:latin typeface="+mn-lt"/>
          <a:ea typeface="+mn-ea"/>
          <a:cs typeface="+mn-cs"/>
        </a:defRPr>
      </a:lvl9pPr>
    </p:bodyStyle>
    <p:otherStyle>
      <a:defPPr>
        <a:defRPr lang="en-US"/>
      </a:defPPr>
      <a:lvl1pPr marL="0" algn="l" defTabSz="1511960" rtl="0" eaLnBrk="1" latinLnBrk="0" hangingPunct="1">
        <a:defRPr sz="2976" kern="1200">
          <a:solidFill>
            <a:schemeClr val="tx1"/>
          </a:solidFill>
          <a:latin typeface="+mn-lt"/>
          <a:ea typeface="+mn-ea"/>
          <a:cs typeface="+mn-cs"/>
        </a:defRPr>
      </a:lvl1pPr>
      <a:lvl2pPr marL="755980" algn="l" defTabSz="1511960" rtl="0" eaLnBrk="1" latinLnBrk="0" hangingPunct="1">
        <a:defRPr sz="2976" kern="1200">
          <a:solidFill>
            <a:schemeClr val="tx1"/>
          </a:solidFill>
          <a:latin typeface="+mn-lt"/>
          <a:ea typeface="+mn-ea"/>
          <a:cs typeface="+mn-cs"/>
        </a:defRPr>
      </a:lvl2pPr>
      <a:lvl3pPr marL="1511960" algn="l" defTabSz="1511960" rtl="0" eaLnBrk="1" latinLnBrk="0" hangingPunct="1">
        <a:defRPr sz="2976" kern="1200">
          <a:solidFill>
            <a:schemeClr val="tx1"/>
          </a:solidFill>
          <a:latin typeface="+mn-lt"/>
          <a:ea typeface="+mn-ea"/>
          <a:cs typeface="+mn-cs"/>
        </a:defRPr>
      </a:lvl3pPr>
      <a:lvl4pPr marL="2267941" algn="l" defTabSz="1511960" rtl="0" eaLnBrk="1" latinLnBrk="0" hangingPunct="1">
        <a:defRPr sz="2976" kern="1200">
          <a:solidFill>
            <a:schemeClr val="tx1"/>
          </a:solidFill>
          <a:latin typeface="+mn-lt"/>
          <a:ea typeface="+mn-ea"/>
          <a:cs typeface="+mn-cs"/>
        </a:defRPr>
      </a:lvl4pPr>
      <a:lvl5pPr marL="3023921" algn="l" defTabSz="1511960" rtl="0" eaLnBrk="1" latinLnBrk="0" hangingPunct="1">
        <a:defRPr sz="2976" kern="1200">
          <a:solidFill>
            <a:schemeClr val="tx1"/>
          </a:solidFill>
          <a:latin typeface="+mn-lt"/>
          <a:ea typeface="+mn-ea"/>
          <a:cs typeface="+mn-cs"/>
        </a:defRPr>
      </a:lvl5pPr>
      <a:lvl6pPr marL="3779901" algn="l" defTabSz="1511960" rtl="0" eaLnBrk="1" latinLnBrk="0" hangingPunct="1">
        <a:defRPr sz="2976" kern="1200">
          <a:solidFill>
            <a:schemeClr val="tx1"/>
          </a:solidFill>
          <a:latin typeface="+mn-lt"/>
          <a:ea typeface="+mn-ea"/>
          <a:cs typeface="+mn-cs"/>
        </a:defRPr>
      </a:lvl6pPr>
      <a:lvl7pPr marL="4535881" algn="l" defTabSz="1511960" rtl="0" eaLnBrk="1" latinLnBrk="0" hangingPunct="1">
        <a:defRPr sz="2976" kern="1200">
          <a:solidFill>
            <a:schemeClr val="tx1"/>
          </a:solidFill>
          <a:latin typeface="+mn-lt"/>
          <a:ea typeface="+mn-ea"/>
          <a:cs typeface="+mn-cs"/>
        </a:defRPr>
      </a:lvl7pPr>
      <a:lvl8pPr marL="5291861" algn="l" defTabSz="1511960" rtl="0" eaLnBrk="1" latinLnBrk="0" hangingPunct="1">
        <a:defRPr sz="2976" kern="1200">
          <a:solidFill>
            <a:schemeClr val="tx1"/>
          </a:solidFill>
          <a:latin typeface="+mn-lt"/>
          <a:ea typeface="+mn-ea"/>
          <a:cs typeface="+mn-cs"/>
        </a:defRPr>
      </a:lvl8pPr>
      <a:lvl9pPr marL="6047842" algn="l" defTabSz="1511960" rtl="0" eaLnBrk="1" latinLnBrk="0" hangingPunct="1">
        <a:defRPr sz="297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hyperlink" Target="https://www.bbc.com/news/health-21929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76000" r="-76000"/>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863D1D-CBD7-9467-4980-C43831BEAA3B}"/>
              </a:ext>
            </a:extLst>
          </p:cNvPr>
          <p:cNvSpPr txBox="1"/>
          <p:nvPr/>
        </p:nvSpPr>
        <p:spPr>
          <a:xfrm>
            <a:off x="1585595" y="176212"/>
            <a:ext cx="11948160" cy="1077218"/>
          </a:xfrm>
          <a:prstGeom prst="rect">
            <a:avLst/>
          </a:prstGeom>
          <a:solidFill>
            <a:schemeClr val="tx1"/>
          </a:solidFill>
        </p:spPr>
        <p:txBody>
          <a:bodyPr wrap="square">
            <a:spAutoFit/>
          </a:bodyPr>
          <a:lstStyle/>
          <a:p>
            <a:pPr algn="ctr"/>
            <a:r>
              <a:rPr lang="en-US" sz="3200" b="1" dirty="0">
                <a:solidFill>
                  <a:schemeClr val="accent4">
                    <a:lumMod val="60000"/>
                    <a:lumOff val="40000"/>
                  </a:schemeClr>
                </a:solidFill>
                <a:latin typeface="Arial" panose="020B0604020202020204" pitchFamily="34" charset="0"/>
                <a:cs typeface="Arial" panose="020B0604020202020204" pitchFamily="34" charset="0"/>
              </a:rPr>
              <a:t>TECH-DRIVEN ROBOTS, MOLON FOR ELDERLY ISOLATION/LONELINESS.</a:t>
            </a:r>
            <a:endParaRPr lang="en-IN" sz="3200" b="1"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E63F46BF-BDF1-D74D-7887-A852893C4B1B}"/>
              </a:ext>
            </a:extLst>
          </p:cNvPr>
          <p:cNvSpPr/>
          <p:nvPr/>
        </p:nvSpPr>
        <p:spPr>
          <a:xfrm>
            <a:off x="15967" y="1413741"/>
            <a:ext cx="7799161" cy="2118990"/>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7" name="Rectangle: Rounded Corners 6">
            <a:extLst>
              <a:ext uri="{FF2B5EF4-FFF2-40B4-BE49-F238E27FC236}">
                <a16:creationId xmlns:a16="http://schemas.microsoft.com/office/drawing/2014/main" id="{D08452E6-D994-CEA4-CE7B-DCF88C0C06AE}"/>
              </a:ext>
            </a:extLst>
          </p:cNvPr>
          <p:cNvSpPr/>
          <p:nvPr/>
        </p:nvSpPr>
        <p:spPr>
          <a:xfrm>
            <a:off x="77288" y="6705571"/>
            <a:ext cx="7799161" cy="2513708"/>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dirty="0"/>
          </a:p>
        </p:txBody>
      </p:sp>
      <p:sp>
        <p:nvSpPr>
          <p:cNvPr id="8" name="Rectangle: Rounded Corners 7">
            <a:extLst>
              <a:ext uri="{FF2B5EF4-FFF2-40B4-BE49-F238E27FC236}">
                <a16:creationId xmlns:a16="http://schemas.microsoft.com/office/drawing/2014/main" id="{C28F7570-601A-DC40-986A-DA5B7A271FB5}"/>
              </a:ext>
            </a:extLst>
          </p:cNvPr>
          <p:cNvSpPr/>
          <p:nvPr/>
        </p:nvSpPr>
        <p:spPr>
          <a:xfrm>
            <a:off x="7937773" y="1316875"/>
            <a:ext cx="6885939" cy="2862322"/>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9" name="Rectangle: Rounded Corners 8">
            <a:extLst>
              <a:ext uri="{FF2B5EF4-FFF2-40B4-BE49-F238E27FC236}">
                <a16:creationId xmlns:a16="http://schemas.microsoft.com/office/drawing/2014/main" id="{9999AC3D-DF63-0C2B-E5D3-36C3DA46F297}"/>
              </a:ext>
            </a:extLst>
          </p:cNvPr>
          <p:cNvSpPr/>
          <p:nvPr/>
        </p:nvSpPr>
        <p:spPr>
          <a:xfrm>
            <a:off x="172993" y="11999146"/>
            <a:ext cx="7386682" cy="2772587"/>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dirty="0"/>
          </a:p>
        </p:txBody>
      </p:sp>
      <p:sp>
        <p:nvSpPr>
          <p:cNvPr id="10" name="Rectangle: Rounded Corners 9">
            <a:extLst>
              <a:ext uri="{FF2B5EF4-FFF2-40B4-BE49-F238E27FC236}">
                <a16:creationId xmlns:a16="http://schemas.microsoft.com/office/drawing/2014/main" id="{1EE65BFE-E0E3-79EC-884B-4633D919915F}"/>
              </a:ext>
            </a:extLst>
          </p:cNvPr>
          <p:cNvSpPr/>
          <p:nvPr/>
        </p:nvSpPr>
        <p:spPr>
          <a:xfrm>
            <a:off x="355916" y="18123002"/>
            <a:ext cx="7020833" cy="3097576"/>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11" name="Rectangle: Rounded Corners 10">
            <a:extLst>
              <a:ext uri="{FF2B5EF4-FFF2-40B4-BE49-F238E27FC236}">
                <a16:creationId xmlns:a16="http://schemas.microsoft.com/office/drawing/2014/main" id="{38AC9183-E7AE-99A8-A0A8-98F4B6D7BE88}"/>
              </a:ext>
            </a:extLst>
          </p:cNvPr>
          <p:cNvSpPr/>
          <p:nvPr/>
        </p:nvSpPr>
        <p:spPr>
          <a:xfrm>
            <a:off x="15967" y="9603028"/>
            <a:ext cx="7921806" cy="2308324"/>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12" name="Rectangle: Rounded Corners 11">
            <a:extLst>
              <a:ext uri="{FF2B5EF4-FFF2-40B4-BE49-F238E27FC236}">
                <a16:creationId xmlns:a16="http://schemas.microsoft.com/office/drawing/2014/main" id="{052483DD-6E33-6A79-4866-C575FC3E941E}"/>
              </a:ext>
            </a:extLst>
          </p:cNvPr>
          <p:cNvSpPr/>
          <p:nvPr/>
        </p:nvSpPr>
        <p:spPr>
          <a:xfrm>
            <a:off x="7559674" y="16457917"/>
            <a:ext cx="7559675" cy="4749497"/>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3" name="TextBox 2">
            <a:extLst>
              <a:ext uri="{FF2B5EF4-FFF2-40B4-BE49-F238E27FC236}">
                <a16:creationId xmlns:a16="http://schemas.microsoft.com/office/drawing/2014/main" id="{F75B66EF-7F67-63AC-69A1-477CDCD231CA}"/>
              </a:ext>
            </a:extLst>
          </p:cNvPr>
          <p:cNvSpPr txBox="1"/>
          <p:nvPr/>
        </p:nvSpPr>
        <p:spPr>
          <a:xfrm>
            <a:off x="439698" y="1608151"/>
            <a:ext cx="7326804" cy="1754326"/>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rPr>
              <a:t>Innovation Overview</a:t>
            </a:r>
            <a:endParaRPr lang="en-US" sz="1200" b="1" dirty="0">
              <a:solidFill>
                <a:schemeClr val="accent4">
                  <a:lumMod val="60000"/>
                  <a:lumOff val="40000"/>
                </a:schemeClr>
              </a:solidFill>
              <a:effectLst/>
            </a:endParaRPr>
          </a:p>
          <a:p>
            <a:pPr algn="just">
              <a:buNone/>
            </a:pPr>
            <a:r>
              <a:rPr lang="en-US" sz="1200" b="0" i="0" u="none" strike="noStrike" dirty="0">
                <a:solidFill>
                  <a:schemeClr val="accent4">
                    <a:lumMod val="60000"/>
                    <a:lumOff val="40000"/>
                  </a:schemeClr>
                </a:solidFill>
                <a:effectLst/>
                <a:latin typeface="Arial" panose="020B0604020202020204" pitchFamily="34" charset="0"/>
              </a:rPr>
              <a:t>The technology-driven robot, Molon, is the proposed innovation in the following poster, which aims to reduce loneliness and isolation among elderly people. This is a unique initiative to be operated by advanced digital technologies like Artificial Intelligence (AI) to provide assistance in the regular lifestyles of older-aged individuals (Costanzo et al., 2024). It will address the companionship, medication reminders and physical support will be used. The tech-</a:t>
            </a:r>
            <a:r>
              <a:rPr lang="en-US" sz="1200" b="0" i="0" u="none" strike="noStrike" dirty="0" err="1">
                <a:solidFill>
                  <a:schemeClr val="accent4">
                    <a:lumMod val="60000"/>
                    <a:lumOff val="40000"/>
                  </a:schemeClr>
                </a:solidFill>
                <a:effectLst/>
                <a:latin typeface="Arial" panose="020B0604020202020204" pitchFamily="34" charset="0"/>
              </a:rPr>
              <a:t>enab</a:t>
            </a:r>
            <a:r>
              <a:rPr lang="en-US" sz="1200" dirty="0" err="1">
                <a:solidFill>
                  <a:schemeClr val="accent4">
                    <a:lumMod val="60000"/>
                    <a:lumOff val="40000"/>
                  </a:schemeClr>
                </a:solidFill>
                <a:latin typeface="Arial" panose="020B0604020202020204" pitchFamily="34" charset="0"/>
              </a:rPr>
              <a:t>shortages</a:t>
            </a:r>
            <a:r>
              <a:rPr lang="en-US" sz="1200" dirty="0">
                <a:solidFill>
                  <a:schemeClr val="accent4">
                    <a:lumMod val="60000"/>
                    <a:lumOff val="40000"/>
                  </a:schemeClr>
                </a:solidFill>
                <a:latin typeface="Arial" panose="020B0604020202020204" pitchFamily="34" charset="0"/>
              </a:rPr>
              <a:t> of caregivers and increase the level of independence for seniors. Functions like </a:t>
            </a:r>
            <a:r>
              <a:rPr lang="en-US" sz="1200" b="0" i="0" u="none" strike="noStrike" dirty="0">
                <a:solidFill>
                  <a:schemeClr val="accent4">
                    <a:lumMod val="60000"/>
                    <a:lumOff val="40000"/>
                  </a:schemeClr>
                </a:solidFill>
                <a:effectLst/>
                <a:latin typeface="Arial" panose="020B0604020202020204" pitchFamily="34" charset="0"/>
              </a:rPr>
              <a:t>led robots can range from smart devices to advanced humanoid models (Pirhonen et al., 2020). They will be responsible for the mental and physical well-being of elderly people suffering from serious isolation.</a:t>
            </a:r>
            <a:endParaRPr lang="en-IN" sz="1200" dirty="0">
              <a:solidFill>
                <a:schemeClr val="accent4">
                  <a:lumMod val="60000"/>
                  <a:lumOff val="40000"/>
                </a:schemeClr>
              </a:solidFill>
            </a:endParaRPr>
          </a:p>
        </p:txBody>
      </p:sp>
      <p:sp>
        <p:nvSpPr>
          <p:cNvPr id="15" name="TextBox 14">
            <a:extLst>
              <a:ext uri="{FF2B5EF4-FFF2-40B4-BE49-F238E27FC236}">
                <a16:creationId xmlns:a16="http://schemas.microsoft.com/office/drawing/2014/main" id="{2E668BFD-F1AF-4E63-446B-2FD20F9E29CD}"/>
              </a:ext>
            </a:extLst>
          </p:cNvPr>
          <p:cNvSpPr txBox="1"/>
          <p:nvPr/>
        </p:nvSpPr>
        <p:spPr>
          <a:xfrm>
            <a:off x="592685" y="6910954"/>
            <a:ext cx="7020833" cy="2308324"/>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rPr>
              <a:t>The Issue/Gaps in Health &amp; Social Care </a:t>
            </a:r>
            <a:endParaRPr lang="en-US" sz="1200" b="1" dirty="0">
              <a:solidFill>
                <a:schemeClr val="accent4">
                  <a:lumMod val="60000"/>
                  <a:lumOff val="40000"/>
                </a:schemeClr>
              </a:solidFill>
              <a:effectLst/>
            </a:endParaRPr>
          </a:p>
          <a:p>
            <a:pPr algn="just" rtl="0">
              <a:buNone/>
            </a:pPr>
            <a:r>
              <a:rPr lang="en-US" sz="1200" b="0" i="0" u="none" strike="noStrike" dirty="0">
                <a:solidFill>
                  <a:schemeClr val="accent4">
                    <a:lumMod val="60000"/>
                    <a:lumOff val="40000"/>
                  </a:schemeClr>
                </a:solidFill>
                <a:effectLst/>
                <a:latin typeface="Arial" panose="020B0604020202020204" pitchFamily="34" charset="0"/>
              </a:rPr>
              <a:t>Elderly people in the UK face loneliness due to major life changes like retirement and loss of mobility, and reduced contact with family. This leads to a breakdown of the support network and increased vulnerability. It can have a serious effect on health by increasing the risk of high blood pressure, obesity, weakened immunity, depression and early death. These conditions stem from psychological stress response, poor sleep and reduced mental well-being, leading to worse physical and mental well-being. Being isolated from family and friends was linked </a:t>
            </a:r>
            <a:r>
              <a:rPr lang="en-US" sz="1200" b="0" i="0" u="none" strike="noStrike" dirty="0" err="1">
                <a:solidFill>
                  <a:schemeClr val="accent4">
                    <a:lumMod val="60000"/>
                    <a:lumOff val="40000"/>
                  </a:schemeClr>
                </a:solidFill>
                <a:effectLst/>
                <a:latin typeface="Arial" panose="020B0604020202020204" pitchFamily="34" charset="0"/>
              </a:rPr>
              <a:t>wth</a:t>
            </a:r>
            <a:r>
              <a:rPr lang="en-US" sz="1200" b="0" i="0" u="none" strike="noStrike" dirty="0">
                <a:solidFill>
                  <a:schemeClr val="accent4">
                    <a:lumMod val="60000"/>
                    <a:lumOff val="40000"/>
                  </a:schemeClr>
                </a:solidFill>
                <a:effectLst/>
                <a:latin typeface="Arial" panose="020B0604020202020204" pitchFamily="34" charset="0"/>
              </a:rPr>
              <a:t> a 26% higher death risk over seven years (BBC, 2025). This information has been found through studying over 6500 UK men and women aged over 52. However, care professionals in the UK often </a:t>
            </a:r>
            <a:r>
              <a:rPr lang="en-US" sz="1200" b="0" i="0" u="none" strike="noStrike" dirty="0" err="1">
                <a:solidFill>
                  <a:schemeClr val="accent4">
                    <a:lumMod val="60000"/>
                    <a:lumOff val="40000"/>
                  </a:schemeClr>
                </a:solidFill>
                <a:effectLst/>
                <a:latin typeface="Arial" panose="020B0604020202020204" pitchFamily="34" charset="0"/>
              </a:rPr>
              <a:t>prioritise</a:t>
            </a:r>
            <a:r>
              <a:rPr lang="en-US" sz="1200" b="0" i="0" u="none" strike="noStrike" dirty="0">
                <a:solidFill>
                  <a:schemeClr val="accent4">
                    <a:lumMod val="60000"/>
                    <a:lumOff val="40000"/>
                  </a:schemeClr>
                </a:solidFill>
                <a:effectLst/>
                <a:latin typeface="Arial" panose="020B0604020202020204" pitchFamily="34" charset="0"/>
              </a:rPr>
              <a:t> physical ailments over the mental health effects of isolation, which will be addressed through a technology-driven robot. </a:t>
            </a:r>
            <a:endParaRPr lang="en-US" sz="1200" b="0" dirty="0">
              <a:solidFill>
                <a:schemeClr val="accent4">
                  <a:lumMod val="60000"/>
                  <a:lumOff val="40000"/>
                </a:schemeClr>
              </a:solidFill>
              <a:effectLst/>
            </a:endParaRPr>
          </a:p>
          <a:p>
            <a:pPr>
              <a:buNone/>
            </a:pPr>
            <a:br>
              <a:rPr lang="en-US" sz="1200" dirty="0">
                <a:solidFill>
                  <a:schemeClr val="accent4">
                    <a:lumMod val="60000"/>
                    <a:lumOff val="40000"/>
                  </a:schemeClr>
                </a:solidFill>
              </a:rPr>
            </a:br>
            <a:endParaRPr lang="en-IN" sz="1200" dirty="0">
              <a:solidFill>
                <a:schemeClr val="accent4">
                  <a:lumMod val="60000"/>
                  <a:lumOff val="40000"/>
                </a:schemeClr>
              </a:solidFill>
            </a:endParaRPr>
          </a:p>
        </p:txBody>
      </p:sp>
      <p:sp>
        <p:nvSpPr>
          <p:cNvPr id="21" name="TextBox 20">
            <a:extLst>
              <a:ext uri="{FF2B5EF4-FFF2-40B4-BE49-F238E27FC236}">
                <a16:creationId xmlns:a16="http://schemas.microsoft.com/office/drawing/2014/main" id="{8BFD523D-67EB-A631-5923-C7D0DCB322FB}"/>
              </a:ext>
            </a:extLst>
          </p:cNvPr>
          <p:cNvSpPr txBox="1"/>
          <p:nvPr/>
        </p:nvSpPr>
        <p:spPr>
          <a:xfrm>
            <a:off x="188743" y="9902417"/>
            <a:ext cx="7424775" cy="1938992"/>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Target Audience and Impact </a:t>
            </a:r>
            <a:endParaRPr lang="en-US" sz="1200" b="1" dirty="0">
              <a:solidFill>
                <a:schemeClr val="accent4">
                  <a:lumMod val="60000"/>
                  <a:lumOff val="40000"/>
                </a:schemeClr>
              </a:solidFill>
              <a:effectLst/>
              <a:latin typeface="Arial" panose="020B0604020202020204" pitchFamily="34" charset="0"/>
              <a:cs typeface="Arial" panose="020B0604020202020204" pitchFamily="34" charset="0"/>
            </a:endParaRPr>
          </a:p>
          <a:p>
            <a:pPr algn="just" rtl="0">
              <a:buNone/>
            </a:pP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The elderly population aged above 60 years is the primary demographic that will benefit from the technology-driven robots. They will get services like physical support and medication reminders. Social support plays an essential role in managing and enhancing one’s mental health and well-being by addressing loneliness. The Tech-driven robots with AI capabilities will offer </a:t>
            </a:r>
            <a:r>
              <a:rPr lang="en-US" sz="1200" b="0" i="0" u="none" strike="noStrike" dirty="0" err="1">
                <a:solidFill>
                  <a:schemeClr val="accent4">
                    <a:lumMod val="60000"/>
                    <a:lumOff val="40000"/>
                  </a:schemeClr>
                </a:solidFill>
                <a:effectLst/>
                <a:latin typeface="Arial" panose="020B0604020202020204" pitchFamily="34" charset="0"/>
                <a:cs typeface="Arial" panose="020B0604020202020204" pitchFamily="34" charset="0"/>
              </a:rPr>
              <a:t>individualised</a:t>
            </a: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and flexible care to cater to the unique requirements of senior citizens. It will also provide </a:t>
            </a:r>
            <a:r>
              <a:rPr lang="en-US" sz="1200" b="0" i="0" u="none" strike="noStrike" dirty="0" err="1">
                <a:solidFill>
                  <a:schemeClr val="accent4">
                    <a:lumMod val="60000"/>
                    <a:lumOff val="40000"/>
                  </a:schemeClr>
                </a:solidFill>
                <a:effectLst/>
                <a:latin typeface="Arial" panose="020B0604020202020204" pitchFamily="34" charset="0"/>
                <a:cs typeface="Arial" panose="020B0604020202020204" pitchFamily="34" charset="0"/>
              </a:rPr>
              <a:t>individualised</a:t>
            </a: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help and foster a sense of family as well as ease by getting to know preferences, medical conditions and routines of the elders it supports. </a:t>
            </a:r>
            <a:endParaRPr lang="en-US" sz="1200" b="0" dirty="0">
              <a:solidFill>
                <a:schemeClr val="accent4">
                  <a:lumMod val="60000"/>
                  <a:lumOff val="40000"/>
                </a:schemeClr>
              </a:solidFill>
              <a:effectLst/>
              <a:latin typeface="Arial" panose="020B0604020202020204" pitchFamily="34" charset="0"/>
              <a:cs typeface="Arial" panose="020B0604020202020204" pitchFamily="34" charset="0"/>
            </a:endParaRPr>
          </a:p>
          <a:p>
            <a:pPr algn="just">
              <a:buNone/>
            </a:pPr>
            <a:br>
              <a:rPr lang="en-US" sz="1200" dirty="0">
                <a:solidFill>
                  <a:schemeClr val="accent4">
                    <a:lumMod val="60000"/>
                    <a:lumOff val="40000"/>
                  </a:schemeClr>
                </a:solidFill>
                <a:latin typeface="Arial" panose="020B0604020202020204" pitchFamily="34" charset="0"/>
                <a:cs typeface="Arial" panose="020B0604020202020204" pitchFamily="34" charset="0"/>
              </a:rPr>
            </a:b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67B75462-9572-D658-198E-C59748B6DC46}"/>
              </a:ext>
            </a:extLst>
          </p:cNvPr>
          <p:cNvSpPr txBox="1"/>
          <p:nvPr/>
        </p:nvSpPr>
        <p:spPr>
          <a:xfrm>
            <a:off x="447399" y="12095697"/>
            <a:ext cx="7058933" cy="2677656"/>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Implementation</a:t>
            </a:r>
            <a:endParaRPr lang="en-US" sz="1200" b="1" dirty="0">
              <a:solidFill>
                <a:schemeClr val="accent4">
                  <a:lumMod val="60000"/>
                  <a:lumOff val="40000"/>
                </a:schemeClr>
              </a:solidFill>
              <a:effectLst/>
              <a:latin typeface="Arial" panose="020B0604020202020204" pitchFamily="34" charset="0"/>
              <a:cs typeface="Arial" panose="020B0604020202020204" pitchFamily="34" charset="0"/>
            </a:endParaRPr>
          </a:p>
          <a:p>
            <a:pPr algn="just" rtl="0">
              <a:buNone/>
            </a:pP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The proposed health and social care initiative will be implemented primarily in hospitals and care homes in the UK. Health and social care establishments, clinical service providers and integrated care homes can implement the innovative service within their organisations. Modern digital technologies like Artificial Intelligence (AI, Machine Learning (ML) and Natural Language Processing (NLP) will be the main technologies to be integrated during the implementation of robotics. Ageing individuals with severe isolation or loneliness can access the innovative healthcare facility from surrounding hospitals and care homes. Initially, service robots will be provided for non-clinical activities to create a sense of familiarity and trust. Substantially, the tech-powered robots will be used for core healthcare services like reminders for medications, support to daily living, monitoring of health conditions and companionship. User-centric design will be the key consideration to ensure that the robots have familiar interfaces, ensure ease of use and address user needs. </a:t>
            </a:r>
            <a:endParaRPr lang="en-US" sz="1200" b="0" dirty="0">
              <a:solidFill>
                <a:schemeClr val="accent4">
                  <a:lumMod val="60000"/>
                  <a:lumOff val="40000"/>
                </a:schemeClr>
              </a:solidFill>
              <a:effectLst/>
              <a:latin typeface="Arial" panose="020B0604020202020204" pitchFamily="34" charset="0"/>
              <a:cs typeface="Arial" panose="020B0604020202020204" pitchFamily="34" charset="0"/>
            </a:endParaRPr>
          </a:p>
          <a:p>
            <a:pPr>
              <a:buNone/>
            </a:pPr>
            <a:br>
              <a:rPr lang="en-US" sz="1200" dirty="0">
                <a:solidFill>
                  <a:schemeClr val="accent4">
                    <a:lumMod val="60000"/>
                    <a:lumOff val="40000"/>
                  </a:schemeClr>
                </a:solidFill>
                <a:latin typeface="Arial" panose="020B0604020202020204" pitchFamily="34" charset="0"/>
                <a:cs typeface="Arial" panose="020B0604020202020204" pitchFamily="34" charset="0"/>
              </a:rPr>
            </a:b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FB78EDD2-C4E7-4DD6-2DA3-9E21EBBCBB08}"/>
              </a:ext>
            </a:extLst>
          </p:cNvPr>
          <p:cNvSpPr txBox="1"/>
          <p:nvPr/>
        </p:nvSpPr>
        <p:spPr>
          <a:xfrm>
            <a:off x="8238859" y="1484082"/>
            <a:ext cx="6319157" cy="2862322"/>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Development and Regulations </a:t>
            </a:r>
            <a:endParaRPr lang="en-US" sz="1200" b="1" dirty="0">
              <a:solidFill>
                <a:schemeClr val="accent4">
                  <a:lumMod val="60000"/>
                  <a:lumOff val="40000"/>
                </a:schemeClr>
              </a:solidFill>
              <a:effectLst/>
              <a:latin typeface="Arial" panose="020B0604020202020204" pitchFamily="34" charset="0"/>
              <a:cs typeface="Arial" panose="020B0604020202020204" pitchFamily="34" charset="0"/>
            </a:endParaRPr>
          </a:p>
          <a:p>
            <a:pPr algn="just" rtl="0">
              <a:buNone/>
            </a:pP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A tech-driven robot in UK healthcare will comply with a combination of existing medical device regulations and data protection laws. Documented evidence of the device's safety, effectiveness and accuracy will be provided to mitigate risk, including algorithm bias and poor </a:t>
            </a:r>
            <a:r>
              <a:rPr lang="en-US" sz="1200" b="0" i="0" u="none" strike="noStrike" dirty="0" err="1">
                <a:solidFill>
                  <a:schemeClr val="accent4">
                    <a:lumMod val="60000"/>
                    <a:lumOff val="40000"/>
                  </a:schemeClr>
                </a:solidFill>
                <a:effectLst/>
                <a:latin typeface="Arial" panose="020B0604020202020204" pitchFamily="34" charset="0"/>
                <a:cs typeface="Arial" panose="020B0604020202020204" pitchFamily="34" charset="0"/>
              </a:rPr>
              <a:t>generalisability</a:t>
            </a: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It will be registered as a medical device under the UK Medical Devices Regulations 2002, as it assists with functional disability and monitors vital signs for treatment. UK GDPR and the Data Protection Act 2018 will be complied with as the robots in elderly care process large amounts of personal data. Sensitive health data, the main data protection compliance, is crucial (</a:t>
            </a:r>
            <a:r>
              <a:rPr lang="en-US" sz="1200" b="0" i="0" u="none" strike="noStrike" dirty="0" err="1">
                <a:solidFill>
                  <a:schemeClr val="accent4">
                    <a:lumMod val="60000"/>
                    <a:lumOff val="40000"/>
                  </a:schemeClr>
                </a:solidFill>
                <a:effectLst/>
                <a:latin typeface="Arial" panose="020B0604020202020204" pitchFamily="34" charset="0"/>
                <a:cs typeface="Arial" panose="020B0604020202020204" pitchFamily="34" charset="0"/>
              </a:rPr>
              <a:t>Sargiotis</a:t>
            </a: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 2024). Only necessary data will be collected and processed with robust security measures like access control to prevent breaches and ensure adherence to the data protection law effectively. The Care Quality Commission will be met and ensure fundamental standards of quality and safety by providing safe, caring, responsive and effective services.</a:t>
            </a:r>
            <a:endParaRPr lang="en-US" sz="1200" b="0" dirty="0">
              <a:solidFill>
                <a:schemeClr val="accent4">
                  <a:lumMod val="60000"/>
                  <a:lumOff val="40000"/>
                </a:schemeClr>
              </a:solidFill>
              <a:effectLst/>
              <a:latin typeface="Arial" panose="020B0604020202020204" pitchFamily="34" charset="0"/>
              <a:cs typeface="Arial" panose="020B0604020202020204" pitchFamily="34" charset="0"/>
            </a:endParaRPr>
          </a:p>
          <a:p>
            <a:pPr>
              <a:buNone/>
            </a:pPr>
            <a:br>
              <a:rPr lang="en-US" sz="1200" dirty="0">
                <a:solidFill>
                  <a:schemeClr val="accent4">
                    <a:lumMod val="60000"/>
                    <a:lumOff val="40000"/>
                  </a:schemeClr>
                </a:solidFill>
                <a:latin typeface="Arial" panose="020B0604020202020204" pitchFamily="34" charset="0"/>
                <a:cs typeface="Arial" panose="020B0604020202020204" pitchFamily="34" charset="0"/>
              </a:rPr>
            </a:b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graphicFrame>
        <p:nvGraphicFramePr>
          <p:cNvPr id="33" name="Table 32">
            <a:extLst>
              <a:ext uri="{FF2B5EF4-FFF2-40B4-BE49-F238E27FC236}">
                <a16:creationId xmlns:a16="http://schemas.microsoft.com/office/drawing/2014/main" id="{0F7E96DA-2BEB-E94C-FDE0-1C440C7097BB}"/>
              </a:ext>
            </a:extLst>
          </p:cNvPr>
          <p:cNvGraphicFramePr>
            <a:graphicFrameLocks noGrp="1"/>
          </p:cNvGraphicFramePr>
          <p:nvPr>
            <p:extLst>
              <p:ext uri="{D42A27DB-BD31-4B8C-83A1-F6EECF244321}">
                <p14:modId xmlns:p14="http://schemas.microsoft.com/office/powerpoint/2010/main" val="2351873499"/>
              </p:ext>
            </p:extLst>
          </p:nvPr>
        </p:nvGraphicFramePr>
        <p:xfrm>
          <a:off x="1074971" y="18680321"/>
          <a:ext cx="6056259" cy="2169160"/>
        </p:xfrm>
        <a:graphic>
          <a:graphicData uri="http://schemas.openxmlformats.org/drawingml/2006/table">
            <a:tbl>
              <a:tblPr/>
              <a:tblGrid>
                <a:gridCol w="3257047">
                  <a:extLst>
                    <a:ext uri="{9D8B030D-6E8A-4147-A177-3AD203B41FA5}">
                      <a16:colId xmlns:a16="http://schemas.microsoft.com/office/drawing/2014/main" val="1063919427"/>
                    </a:ext>
                  </a:extLst>
                </a:gridCol>
                <a:gridCol w="2799212">
                  <a:extLst>
                    <a:ext uri="{9D8B030D-6E8A-4147-A177-3AD203B41FA5}">
                      <a16:colId xmlns:a16="http://schemas.microsoft.com/office/drawing/2014/main" val="1072088671"/>
                    </a:ext>
                  </a:extLst>
                </a:gridCol>
              </a:tblGrid>
              <a:tr h="0">
                <a:tc>
                  <a:txBody>
                    <a:bodyPr/>
                    <a:lstStyle/>
                    <a:p>
                      <a:pPr algn="ctr"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Stages of development</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Timeline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19601361"/>
                  </a:ext>
                </a:extLst>
              </a:tr>
              <a:tr h="0">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Design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Within 3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8294511"/>
                  </a:ext>
                </a:extLst>
              </a:tr>
              <a:tr h="0">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Integration of technologies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200">
                          <a:solidFill>
                            <a:schemeClr val="accent4">
                              <a:lumMod val="60000"/>
                              <a:lumOff val="40000"/>
                            </a:schemeClr>
                          </a:solidFill>
                          <a:latin typeface="Arial" panose="020B0604020202020204" pitchFamily="34" charset="0"/>
                          <a:cs typeface="Arial" panose="020B0604020202020204" pitchFamily="34" charset="0"/>
                        </a:rPr>
                        <a:t>By the next 5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58593161"/>
                  </a:ext>
                </a:extLst>
              </a:tr>
              <a:tr h="0">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Training and acceptance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200">
                          <a:solidFill>
                            <a:schemeClr val="accent4">
                              <a:lumMod val="60000"/>
                              <a:lumOff val="40000"/>
                            </a:schemeClr>
                          </a:solidFill>
                          <a:latin typeface="Arial" panose="020B0604020202020204" pitchFamily="34" charset="0"/>
                          <a:cs typeface="Arial" panose="020B0604020202020204" pitchFamily="34" charset="0"/>
                        </a:rPr>
                        <a:t>At least 1 month of training.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193829"/>
                  </a:ext>
                </a:extLst>
              </a:tr>
              <a:tr h="0">
                <a:tc>
                  <a:txBody>
                    <a:bodyPr/>
                    <a:lstStyle/>
                    <a:p>
                      <a:pPr algn="just" rtl="0" fontAlgn="t">
                        <a:buNone/>
                      </a:pPr>
                      <a:r>
                        <a:rPr lang="en-US" sz="1200">
                          <a:solidFill>
                            <a:schemeClr val="accent4">
                              <a:lumMod val="60000"/>
                              <a:lumOff val="40000"/>
                            </a:schemeClr>
                          </a:solidFill>
                          <a:latin typeface="Arial" panose="020B0604020202020204" pitchFamily="34" charset="0"/>
                          <a:cs typeface="Arial" panose="020B0604020202020204" pitchFamily="34" charset="0"/>
                        </a:rPr>
                        <a:t>App development and pilot testing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US" sz="1200" dirty="0">
                          <a:solidFill>
                            <a:schemeClr val="accent4">
                              <a:lumMod val="60000"/>
                              <a:lumOff val="40000"/>
                            </a:schemeClr>
                          </a:solidFill>
                          <a:latin typeface="Arial" panose="020B0604020202020204" pitchFamily="34" charset="0"/>
                          <a:cs typeface="Arial" panose="020B0604020202020204" pitchFamily="34" charset="0"/>
                        </a:rPr>
                        <a:t>To be completed within 6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62310660"/>
                  </a:ext>
                </a:extLst>
              </a:tr>
              <a:tr h="0">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Feedback and further improvement</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IN" sz="1200">
                          <a:solidFill>
                            <a:schemeClr val="accent4">
                              <a:lumMod val="60000"/>
                              <a:lumOff val="40000"/>
                            </a:schemeClr>
                          </a:solidFill>
                          <a:latin typeface="Arial" panose="020B0604020202020204" pitchFamily="34" charset="0"/>
                          <a:cs typeface="Arial" panose="020B0604020202020204" pitchFamily="34" charset="0"/>
                        </a:rPr>
                        <a:t>Within 8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57397211"/>
                  </a:ext>
                </a:extLst>
              </a:tr>
              <a:tr h="0">
                <a:tc>
                  <a:txBody>
                    <a:bodyPr/>
                    <a:lstStyle/>
                    <a:p>
                      <a:pPr algn="just" rtl="0" fontAlgn="t">
                        <a:buNone/>
                      </a:pPr>
                      <a:r>
                        <a:rPr lang="en-IN" sz="1200" dirty="0">
                          <a:solidFill>
                            <a:schemeClr val="accent4">
                              <a:lumMod val="60000"/>
                              <a:lumOff val="40000"/>
                            </a:schemeClr>
                          </a:solidFill>
                          <a:latin typeface="Arial" panose="020B0604020202020204" pitchFamily="34" charset="0"/>
                          <a:cs typeface="Arial" panose="020B0604020202020204" pitchFamily="34" charset="0"/>
                        </a:rPr>
                        <a:t>Full-scale implementation</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rtl="0" fontAlgn="t">
                        <a:buNone/>
                      </a:pPr>
                      <a:r>
                        <a:rPr lang="en-IN" sz="1200" dirty="0">
                          <a:solidFill>
                            <a:schemeClr val="accent4">
                              <a:lumMod val="60000"/>
                              <a:lumOff val="40000"/>
                            </a:schemeClr>
                          </a:solidFill>
                          <a:latin typeface="Arial" panose="020B0604020202020204" pitchFamily="34" charset="0"/>
                          <a:cs typeface="Arial" panose="020B0604020202020204" pitchFamily="34" charset="0"/>
                        </a:rPr>
                        <a:t>Within 10 months.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97314595"/>
                  </a:ext>
                </a:extLst>
              </a:tr>
            </a:tbl>
          </a:graphicData>
        </a:graphic>
      </p:graphicFrame>
      <p:sp>
        <p:nvSpPr>
          <p:cNvPr id="39" name="TextBox 38">
            <a:extLst>
              <a:ext uri="{FF2B5EF4-FFF2-40B4-BE49-F238E27FC236}">
                <a16:creationId xmlns:a16="http://schemas.microsoft.com/office/drawing/2014/main" id="{8395DEC1-9DB8-D865-03D6-5371788D9004}"/>
              </a:ext>
            </a:extLst>
          </p:cNvPr>
          <p:cNvSpPr txBox="1"/>
          <p:nvPr/>
        </p:nvSpPr>
        <p:spPr>
          <a:xfrm>
            <a:off x="3087457" y="18326304"/>
            <a:ext cx="1901470" cy="7386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accent4">
                    <a:lumMod val="60000"/>
                    <a:lumOff val="40000"/>
                  </a:schemeClr>
                </a:solidFill>
                <a:effectLst/>
                <a:latin typeface="Arial" panose="020B0604020202020204" pitchFamily="34" charset="0"/>
                <a:cs typeface="Arial" panose="020B0604020202020204" pitchFamily="34" charset="0"/>
              </a:rPr>
              <a:t>Timeline</a:t>
            </a:r>
            <a:endParaRPr kumimoji="0" lang="en-US" altLang="en-US" sz="1800" b="1" i="0" u="none" strike="noStrike" cap="none" normalizeH="0" baseline="0" dirty="0">
              <a:ln>
                <a:noFill/>
              </a:ln>
              <a:solidFill>
                <a:schemeClr val="accent4">
                  <a:lumMod val="60000"/>
                  <a:lumOff val="40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accent4">
                  <a:lumMod val="60000"/>
                  <a:lumOff val="40000"/>
                </a:schemeClr>
              </a:solidFill>
              <a:effectLst/>
              <a:latin typeface="Arial" panose="020B0604020202020204" pitchFamily="34" charset="0"/>
            </a:endParaRPr>
          </a:p>
        </p:txBody>
      </p:sp>
      <p:sp>
        <p:nvSpPr>
          <p:cNvPr id="41" name="Rectangle: Rounded Corners 40">
            <a:extLst>
              <a:ext uri="{FF2B5EF4-FFF2-40B4-BE49-F238E27FC236}">
                <a16:creationId xmlns:a16="http://schemas.microsoft.com/office/drawing/2014/main" id="{8F418C40-4AA3-AAF0-ADD5-96C32F37E227}"/>
              </a:ext>
            </a:extLst>
          </p:cNvPr>
          <p:cNvSpPr/>
          <p:nvPr/>
        </p:nvSpPr>
        <p:spPr>
          <a:xfrm>
            <a:off x="7996736" y="14553843"/>
            <a:ext cx="7193280" cy="1736867"/>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ctr"/>
            <a:endParaRPr lang="en-IN" sz="1200"/>
          </a:p>
        </p:txBody>
      </p:sp>
      <p:sp>
        <p:nvSpPr>
          <p:cNvPr id="43" name="Rectangle: Rounded Corners 42">
            <a:extLst>
              <a:ext uri="{FF2B5EF4-FFF2-40B4-BE49-F238E27FC236}">
                <a16:creationId xmlns:a16="http://schemas.microsoft.com/office/drawing/2014/main" id="{2D3D1DBD-B988-DF8C-73A0-63A1794AEB75}"/>
              </a:ext>
            </a:extLst>
          </p:cNvPr>
          <p:cNvSpPr/>
          <p:nvPr/>
        </p:nvSpPr>
        <p:spPr>
          <a:xfrm>
            <a:off x="7983808" y="12240736"/>
            <a:ext cx="6993980" cy="2238381"/>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just"/>
            <a:r>
              <a:rPr lang="en-US" sz="1200" b="1" dirty="0">
                <a:solidFill>
                  <a:schemeClr val="accent4">
                    <a:lumMod val="60000"/>
                    <a:lumOff val="40000"/>
                  </a:schemeClr>
                </a:solidFill>
                <a:latin typeface="Arial" panose="020B0604020202020204" pitchFamily="34" charset="0"/>
                <a:cs typeface="Arial" panose="020B0604020202020204" pitchFamily="34" charset="0"/>
              </a:rPr>
              <a:t>Dissemination</a:t>
            </a:r>
          </a:p>
          <a:p>
            <a:pPr algn="just"/>
            <a:r>
              <a:rPr lang="en-US" sz="1200" dirty="0">
                <a:solidFill>
                  <a:schemeClr val="accent4">
                    <a:lumMod val="60000"/>
                    <a:lumOff val="40000"/>
                  </a:schemeClr>
                </a:solidFill>
                <a:latin typeface="Arial" panose="020B0604020202020204" pitchFamily="34" charset="0"/>
                <a:cs typeface="Arial" panose="020B0604020202020204" pitchFamily="34" charset="0"/>
              </a:rPr>
              <a:t>The digital platform will be used to promote the tech-driven robots for elderly care to key stakeholders, including the public, healthcare professionals, government, policymakers and the NHS. The robots will be presented as tools to enhance existing telemedicine and digital care platforms. Moreover, the demonstration event and trial will be conducted where older adults and their families can interact with the technology to overcome public apprehension. Digital platforms will be used to advertise these opportunities and share video material for robots in action to target audiences. </a:t>
            </a:r>
          </a:p>
          <a:p>
            <a:pPr algn="just"/>
            <a:br>
              <a:rPr lang="en-US" sz="1200" dirty="0">
                <a:solidFill>
                  <a:schemeClr val="accent4">
                    <a:lumMod val="60000"/>
                    <a:lumOff val="40000"/>
                  </a:schemeClr>
                </a:solidFill>
                <a:latin typeface="Arial" panose="020B0604020202020204" pitchFamily="34" charset="0"/>
                <a:cs typeface="Arial" panose="020B0604020202020204" pitchFamily="34" charset="0"/>
              </a:rPr>
            </a:b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45" name="Rectangle: Rounded Corners 44">
            <a:extLst>
              <a:ext uri="{FF2B5EF4-FFF2-40B4-BE49-F238E27FC236}">
                <a16:creationId xmlns:a16="http://schemas.microsoft.com/office/drawing/2014/main" id="{8A110196-4BE0-F787-DA07-7D7DC4AE7F29}"/>
              </a:ext>
            </a:extLst>
          </p:cNvPr>
          <p:cNvSpPr/>
          <p:nvPr/>
        </p:nvSpPr>
        <p:spPr>
          <a:xfrm>
            <a:off x="8128915" y="4254964"/>
            <a:ext cx="6633837" cy="3198806"/>
          </a:xfrm>
          <a:prstGeom prst="roundRect">
            <a:avLst/>
          </a:prstGeom>
          <a:solidFill>
            <a:schemeClr val="tx1"/>
          </a:solidFill>
        </p:spPr>
        <p:style>
          <a:lnRef idx="2">
            <a:schemeClr val="accent1"/>
          </a:lnRef>
          <a:fillRef idx="1">
            <a:schemeClr val="lt1"/>
          </a:fillRef>
          <a:effectRef idx="0">
            <a:schemeClr val="accent1"/>
          </a:effectRef>
          <a:fontRef idx="minor">
            <a:schemeClr val="dk1"/>
          </a:fontRef>
        </p:style>
        <p:txBody>
          <a:bodyPr rtlCol="0" anchor="ctr"/>
          <a:lstStyle/>
          <a:p>
            <a:pPr algn="just"/>
            <a:r>
              <a:rPr lang="en-US" sz="1200" b="1" dirty="0">
                <a:solidFill>
                  <a:schemeClr val="accent4">
                    <a:lumMod val="60000"/>
                    <a:lumOff val="40000"/>
                  </a:schemeClr>
                </a:solidFill>
                <a:latin typeface="Arial" panose="020B0604020202020204" pitchFamily="34" charset="0"/>
                <a:cs typeface="Arial" panose="020B0604020202020204" pitchFamily="34" charset="0"/>
              </a:rPr>
              <a:t>Technology Integration</a:t>
            </a:r>
          </a:p>
          <a:p>
            <a:pPr algn="just"/>
            <a:r>
              <a:rPr lang="en-US" sz="1200" b="1" i="1" dirty="0">
                <a:solidFill>
                  <a:schemeClr val="accent4">
                    <a:lumMod val="60000"/>
                    <a:lumOff val="40000"/>
                  </a:schemeClr>
                </a:solidFill>
                <a:latin typeface="Arial" panose="020B0604020202020204" pitchFamily="34" charset="0"/>
                <a:cs typeface="Arial" panose="020B0604020202020204" pitchFamily="34" charset="0"/>
              </a:rPr>
              <a:t>AI and ML</a:t>
            </a:r>
            <a:endParaRPr lang="en-US" sz="1200" dirty="0">
              <a:solidFill>
                <a:schemeClr val="accent4">
                  <a:lumMod val="60000"/>
                  <a:lumOff val="40000"/>
                </a:schemeClr>
              </a:solidFill>
              <a:latin typeface="Arial" panose="020B0604020202020204" pitchFamily="34" charset="0"/>
              <a:cs typeface="Arial" panose="020B0604020202020204" pitchFamily="34" charset="0"/>
            </a:endParaRPr>
          </a:p>
          <a:p>
            <a:pPr algn="just"/>
            <a:r>
              <a:rPr lang="en-US" sz="1200" dirty="0">
                <a:solidFill>
                  <a:schemeClr val="accent4">
                    <a:lumMod val="60000"/>
                    <a:lumOff val="40000"/>
                  </a:schemeClr>
                </a:solidFill>
                <a:latin typeface="Arial" panose="020B0604020202020204" pitchFamily="34" charset="0"/>
                <a:cs typeface="Arial" panose="020B0604020202020204" pitchFamily="34" charset="0"/>
              </a:rPr>
              <a:t>These technologies serve as the “brains” of the healthcare robots and enable these robots to perform complex functions and improve continuously. Incorporation of machine learning and AI will make the robots efficient in monitoring the health conditions, offer </a:t>
            </a:r>
            <a:r>
              <a:rPr lang="en-US" sz="1200" dirty="0" err="1">
                <a:solidFill>
                  <a:schemeClr val="accent4">
                    <a:lumMod val="60000"/>
                    <a:lumOff val="40000"/>
                  </a:schemeClr>
                </a:solidFill>
                <a:latin typeface="Arial" panose="020B0604020202020204" pitchFamily="34" charset="0"/>
                <a:cs typeface="Arial" panose="020B0604020202020204" pitchFamily="34" charset="0"/>
              </a:rPr>
              <a:t>personalised</a:t>
            </a:r>
            <a:r>
              <a:rPr lang="en-US" sz="1200" dirty="0">
                <a:solidFill>
                  <a:schemeClr val="accent4">
                    <a:lumMod val="60000"/>
                    <a:lumOff val="40000"/>
                  </a:schemeClr>
                </a:solidFill>
                <a:latin typeface="Arial" panose="020B0604020202020204" pitchFamily="34" charset="0"/>
                <a:cs typeface="Arial" panose="020B0604020202020204" pitchFamily="34" charset="0"/>
              </a:rPr>
              <a:t> assistance and provide emotional support (Denecke and Baudoin, 2022).</a:t>
            </a:r>
          </a:p>
          <a:p>
            <a:pPr algn="just"/>
            <a:r>
              <a:rPr lang="en-US" sz="1200" b="1" i="1" dirty="0">
                <a:solidFill>
                  <a:schemeClr val="accent4">
                    <a:lumMod val="60000"/>
                    <a:lumOff val="40000"/>
                  </a:schemeClr>
                </a:solidFill>
                <a:latin typeface="Arial" panose="020B0604020202020204" pitchFamily="34" charset="0"/>
                <a:cs typeface="Arial" panose="020B0604020202020204" pitchFamily="34" charset="0"/>
              </a:rPr>
              <a:t>Smartphone applications and user interfaces</a:t>
            </a:r>
            <a:endParaRPr lang="en-US" sz="1200" dirty="0">
              <a:solidFill>
                <a:schemeClr val="accent4">
                  <a:lumMod val="60000"/>
                  <a:lumOff val="40000"/>
                </a:schemeClr>
              </a:solidFill>
              <a:latin typeface="Arial" panose="020B0604020202020204" pitchFamily="34" charset="0"/>
              <a:cs typeface="Arial" panose="020B0604020202020204" pitchFamily="34" charset="0"/>
            </a:endParaRPr>
          </a:p>
          <a:p>
            <a:pPr algn="just"/>
            <a:r>
              <a:rPr lang="en-US" sz="1200" dirty="0">
                <a:solidFill>
                  <a:schemeClr val="accent4">
                    <a:lumMod val="60000"/>
                    <a:lumOff val="40000"/>
                  </a:schemeClr>
                </a:solidFill>
                <a:latin typeface="Arial" panose="020B0604020202020204" pitchFamily="34" charset="0"/>
                <a:cs typeface="Arial" panose="020B0604020202020204" pitchFamily="34" charset="0"/>
              </a:rPr>
              <a:t>The proposed healthcare robotics facility will also be available through a user-friendly mobile application. Elderly people can book the healthcare service directly through the app from their nearby care homes or hospitals. Such an application will also keep records of the health conditions of the service users.</a:t>
            </a:r>
          </a:p>
          <a:p>
            <a:pPr algn="just"/>
            <a:r>
              <a:rPr lang="en-US" sz="1200" b="1" i="1" dirty="0">
                <a:solidFill>
                  <a:schemeClr val="accent4">
                    <a:lumMod val="60000"/>
                    <a:lumOff val="40000"/>
                  </a:schemeClr>
                </a:solidFill>
                <a:latin typeface="Arial" panose="020B0604020202020204" pitchFamily="34" charset="0"/>
                <a:cs typeface="Arial" panose="020B0604020202020204" pitchFamily="34" charset="0"/>
              </a:rPr>
              <a:t>Data security and privacy systems</a:t>
            </a:r>
            <a:endParaRPr lang="en-US" sz="1200" dirty="0">
              <a:solidFill>
                <a:schemeClr val="accent4">
                  <a:lumMod val="60000"/>
                  <a:lumOff val="40000"/>
                </a:schemeClr>
              </a:solidFill>
              <a:latin typeface="Arial" panose="020B0604020202020204" pitchFamily="34" charset="0"/>
              <a:cs typeface="Arial" panose="020B0604020202020204" pitchFamily="34" charset="0"/>
            </a:endParaRPr>
          </a:p>
          <a:p>
            <a:pPr algn="just"/>
            <a:r>
              <a:rPr lang="en-US" sz="1200" dirty="0">
                <a:solidFill>
                  <a:schemeClr val="accent4">
                    <a:lumMod val="60000"/>
                    <a:lumOff val="40000"/>
                  </a:schemeClr>
                </a:solidFill>
                <a:latin typeface="Arial" panose="020B0604020202020204" pitchFamily="34" charset="0"/>
                <a:cs typeface="Arial" panose="020B0604020202020204" pitchFamily="34" charset="0"/>
              </a:rPr>
              <a:t>The General Data Protection Regulation (GDPR) 2018 is a key ethical framework for data privacy and security in the UK (Giansanti and Gulino, 2021). During the implementation of the proposed initiative, strong compliance with this framework will be ensured.</a:t>
            </a: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28D8FAA8-0F96-01D0-2DCA-BF2DCBCC3CF6}"/>
              </a:ext>
            </a:extLst>
          </p:cNvPr>
          <p:cNvSpPr txBox="1"/>
          <p:nvPr/>
        </p:nvSpPr>
        <p:spPr>
          <a:xfrm>
            <a:off x="8144194" y="14721050"/>
            <a:ext cx="6993980" cy="1569660"/>
          </a:xfrm>
          <a:prstGeom prst="rect">
            <a:avLst/>
          </a:prstGeom>
          <a:noFill/>
        </p:spPr>
        <p:txBody>
          <a:bodyPr wrap="square">
            <a:spAutoFit/>
          </a:bodyPr>
          <a:lstStyle/>
          <a:p>
            <a:pPr algn="just" rtl="0">
              <a:buNone/>
            </a:pPr>
            <a:r>
              <a:rPr lang="en-US" sz="12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Conclusion</a:t>
            </a:r>
            <a:endParaRPr lang="en-US" sz="1200" b="1" dirty="0">
              <a:solidFill>
                <a:schemeClr val="accent4">
                  <a:lumMod val="60000"/>
                  <a:lumOff val="40000"/>
                </a:schemeClr>
              </a:solidFill>
              <a:effectLst/>
              <a:latin typeface="Arial" panose="020B0604020202020204" pitchFamily="34" charset="0"/>
              <a:cs typeface="Arial" panose="020B0604020202020204" pitchFamily="34" charset="0"/>
            </a:endParaRPr>
          </a:p>
          <a:p>
            <a:pPr algn="just" rtl="0">
              <a:buNone/>
            </a:pPr>
            <a:r>
              <a:rPr lang="en-US" sz="1200" b="0" i="0" u="none" strike="noStrike" dirty="0">
                <a:solidFill>
                  <a:schemeClr val="accent4">
                    <a:lumMod val="60000"/>
                    <a:lumOff val="40000"/>
                  </a:schemeClr>
                </a:solidFill>
                <a:effectLst/>
                <a:latin typeface="Arial" panose="020B0604020202020204" pitchFamily="34" charset="0"/>
                <a:cs typeface="Arial" panose="020B0604020202020204" pitchFamily="34" charset="0"/>
              </a:rPr>
              <a:t>A technology-enabled robot service has been proposed in the poster to assist aged people with companionship and other healthcare amenities. Through advanced digital technologies and strict regulatory adherence, this service has been proposed to offer significant support to vulnerable individuals. Safety, security and user-friendliness have been identified as the core values of the initiative that indicate the crucial need for its adoption.</a:t>
            </a:r>
            <a:endParaRPr lang="en-US" sz="1200" b="0" dirty="0">
              <a:solidFill>
                <a:schemeClr val="accent4">
                  <a:lumMod val="60000"/>
                  <a:lumOff val="40000"/>
                </a:schemeClr>
              </a:solidFill>
              <a:effectLst/>
              <a:latin typeface="Arial" panose="020B0604020202020204" pitchFamily="34" charset="0"/>
              <a:cs typeface="Arial" panose="020B0604020202020204" pitchFamily="34" charset="0"/>
            </a:endParaRPr>
          </a:p>
          <a:p>
            <a:pPr algn="just">
              <a:buNone/>
            </a:pPr>
            <a:br>
              <a:rPr lang="en-US" sz="1200" dirty="0">
                <a:solidFill>
                  <a:schemeClr val="accent4">
                    <a:lumMod val="60000"/>
                    <a:lumOff val="40000"/>
                  </a:schemeClr>
                </a:solidFill>
                <a:latin typeface="Arial" panose="020B0604020202020204" pitchFamily="34" charset="0"/>
                <a:cs typeface="Arial" panose="020B0604020202020204" pitchFamily="34" charset="0"/>
              </a:rPr>
            </a:br>
            <a:endParaRPr lang="en-IN" sz="1200" dirty="0">
              <a:solidFill>
                <a:schemeClr val="accent4">
                  <a:lumMod val="60000"/>
                  <a:lumOff val="40000"/>
                </a:schemeClr>
              </a:solidFill>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2DADEB7A-A5AE-DC05-6E5A-8E6986B878E7}"/>
              </a:ext>
            </a:extLst>
          </p:cNvPr>
          <p:cNvSpPr txBox="1"/>
          <p:nvPr/>
        </p:nvSpPr>
        <p:spPr>
          <a:xfrm>
            <a:off x="7801681" y="16709668"/>
            <a:ext cx="6902670" cy="4213141"/>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IN" sz="1200" dirty="0">
                <a:solidFill>
                  <a:schemeClr val="accent4">
                    <a:lumMod val="60000"/>
                    <a:lumOff val="40000"/>
                  </a:schemeClr>
                </a:solidFill>
                <a:effectLst/>
                <a:latin typeface="Arial" panose="020B0604020202020204" pitchFamily="34" charset="0"/>
                <a:ea typeface="Arial" panose="020B0604020202020204" pitchFamily="34" charset="0"/>
              </a:rPr>
              <a:t>BBC (2025). Social isolation ‘increases death risk in older people’.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BBC News</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[online] 26 Mar. Available at: </a:t>
            </a:r>
            <a:r>
              <a:rPr lang="en-IN" sz="1200" u="sng" dirty="0">
                <a:solidFill>
                  <a:schemeClr val="accent4">
                    <a:lumMod val="60000"/>
                    <a:lumOff val="40000"/>
                  </a:schemeClr>
                </a:solidFill>
                <a:effectLst/>
                <a:latin typeface="Arial" panose="020B0604020202020204" pitchFamily="34" charset="0"/>
                <a:ea typeface="Arial" panose="020B0604020202020204" pitchFamily="34" charset="0"/>
                <a:hlinkClick r:id="rId4">
                  <a:extLst>
                    <a:ext uri="{A12FA001-AC4F-418D-AE19-62706E023703}">
                      <ahyp:hlinkClr xmlns:ahyp="http://schemas.microsoft.com/office/drawing/2018/hyperlinkcolor" val="tx"/>
                    </a:ext>
                  </a:extLst>
                </a:hlinkClick>
              </a:rPr>
              <a:t>https://www.bbc.com/news/health-21929197</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[Accessed 9 Dec. 2025].</a:t>
            </a:r>
          </a:p>
          <a:p>
            <a:pPr marL="171450" indent="-171450" algn="just">
              <a:lnSpc>
                <a:spcPct val="150000"/>
              </a:lnSpc>
              <a:buFont typeface="Arial" panose="020B0604020202020204" pitchFamily="34" charset="0"/>
              <a:buChar char="•"/>
            </a:pPr>
            <a:r>
              <a:rPr lang="en-IN" sz="1200" dirty="0">
                <a:solidFill>
                  <a:schemeClr val="accent4">
                    <a:lumMod val="60000"/>
                    <a:lumOff val="40000"/>
                  </a:schemeClr>
                </a:solidFill>
                <a:effectLst/>
                <a:latin typeface="Arial" panose="020B0604020202020204" pitchFamily="34" charset="0"/>
                <a:ea typeface="Arial" panose="020B0604020202020204" pitchFamily="34" charset="0"/>
              </a:rPr>
              <a:t>Costanzo, M., Smeriglio, R. and Di Nuovo, S., (2024). New technologies and assistive robotics for elderly: A review on psychological variables.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Archives of Gerontology and Geriatrics plus</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1</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(4), p.100056.</a:t>
            </a:r>
          </a:p>
          <a:p>
            <a:pPr marL="171450" indent="-171450" algn="just">
              <a:lnSpc>
                <a:spcPct val="150000"/>
              </a:lnSpc>
              <a:buFont typeface="Arial" panose="020B0604020202020204" pitchFamily="34" charset="0"/>
              <a:buChar char="•"/>
            </a:pPr>
            <a:r>
              <a:rPr lang="en-IN" sz="1200" dirty="0">
                <a:solidFill>
                  <a:schemeClr val="accent4">
                    <a:lumMod val="60000"/>
                    <a:lumOff val="40000"/>
                  </a:schemeClr>
                </a:solidFill>
                <a:effectLst/>
                <a:latin typeface="Arial" panose="020B0604020202020204" pitchFamily="34" charset="0"/>
                <a:ea typeface="Arial" panose="020B0604020202020204" pitchFamily="34" charset="0"/>
              </a:rPr>
              <a:t>Denecke, K. and Baudoin, C.R., (2022). A review of artificial intelligence and robotics in transformed health ecosystems.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Frontiers in medicine</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9</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p.795957.</a:t>
            </a:r>
          </a:p>
          <a:p>
            <a:pPr marL="171450" indent="-171450" algn="just">
              <a:lnSpc>
                <a:spcPct val="150000"/>
              </a:lnSpc>
              <a:buFont typeface="Arial" panose="020B0604020202020204" pitchFamily="34" charset="0"/>
              <a:buChar char="•"/>
            </a:pPr>
            <a:r>
              <a:rPr lang="en-IN" sz="1200" dirty="0">
                <a:solidFill>
                  <a:schemeClr val="accent4">
                    <a:lumMod val="60000"/>
                    <a:lumOff val="40000"/>
                  </a:schemeClr>
                </a:solidFill>
                <a:effectLst/>
                <a:latin typeface="Arial" panose="020B0604020202020204" pitchFamily="34" charset="0"/>
                <a:ea typeface="Arial" panose="020B0604020202020204" pitchFamily="34" charset="0"/>
              </a:rPr>
              <a:t>Giansanti, D. and Gulino, R.A., (2021). November. The cybersecurity and the care robots: A viewpoint on the open problems and the perspectives. In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Healthcare</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(Vol. 9, No. 12, p. 1653). MDPI.</a:t>
            </a:r>
          </a:p>
          <a:p>
            <a:pPr marL="171450" indent="-171450" algn="just">
              <a:lnSpc>
                <a:spcPct val="150000"/>
              </a:lnSpc>
              <a:buFont typeface="Arial" panose="020B0604020202020204" pitchFamily="34" charset="0"/>
              <a:buChar char="•"/>
            </a:pPr>
            <a:r>
              <a:rPr lang="en-IN" sz="1200" dirty="0">
                <a:solidFill>
                  <a:schemeClr val="accent4">
                    <a:lumMod val="60000"/>
                    <a:lumOff val="40000"/>
                  </a:schemeClr>
                </a:solidFill>
                <a:effectLst/>
                <a:latin typeface="Arial" panose="020B0604020202020204" pitchFamily="34" charset="0"/>
                <a:ea typeface="Arial" panose="020B0604020202020204" pitchFamily="34" charset="0"/>
              </a:rPr>
              <a:t>Pirhonen, J., Tiilikainen, E., Pekkarinen, S., </a:t>
            </a:r>
            <a:r>
              <a:rPr lang="en-IN" sz="1200" dirty="0" err="1">
                <a:solidFill>
                  <a:schemeClr val="accent4">
                    <a:lumMod val="60000"/>
                    <a:lumOff val="40000"/>
                  </a:schemeClr>
                </a:solidFill>
                <a:effectLst/>
                <a:latin typeface="Arial" panose="020B0604020202020204" pitchFamily="34" charset="0"/>
                <a:ea typeface="Arial" panose="020B0604020202020204" pitchFamily="34" charset="0"/>
              </a:rPr>
              <a:t>Lemivaara</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M. and Melkas, H., (2020). Can robots tackle late-life loneliness? Scanning of future opportunities and challenges in assisted living facilities.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Futures</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124</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p.102640.</a:t>
            </a:r>
          </a:p>
          <a:p>
            <a:pPr marL="171450" indent="-171450" algn="just">
              <a:lnSpc>
                <a:spcPct val="150000"/>
              </a:lnSpc>
              <a:buFont typeface="Arial" panose="020B0604020202020204" pitchFamily="34" charset="0"/>
              <a:buChar char="•"/>
            </a:pPr>
            <a:r>
              <a:rPr lang="en-IN" sz="1200" dirty="0" err="1">
                <a:solidFill>
                  <a:schemeClr val="accent4">
                    <a:lumMod val="60000"/>
                    <a:lumOff val="40000"/>
                  </a:schemeClr>
                </a:solidFill>
                <a:effectLst/>
                <a:latin typeface="Arial" panose="020B0604020202020204" pitchFamily="34" charset="0"/>
                <a:ea typeface="Arial" panose="020B0604020202020204" pitchFamily="34" charset="0"/>
              </a:rPr>
              <a:t>Sargiotis</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D., (2024). Data security and privacy: Protecting sensitive information. In Data governance: </a:t>
            </a:r>
            <a:r>
              <a:rPr lang="en-IN" sz="1200" i="1" dirty="0">
                <a:solidFill>
                  <a:schemeClr val="accent4">
                    <a:lumMod val="60000"/>
                    <a:lumOff val="40000"/>
                  </a:schemeClr>
                </a:solidFill>
                <a:effectLst/>
                <a:latin typeface="Arial" panose="020B0604020202020204" pitchFamily="34" charset="0"/>
                <a:ea typeface="Arial" panose="020B0604020202020204" pitchFamily="34" charset="0"/>
              </a:rPr>
              <a:t>a guide</a:t>
            </a:r>
            <a:r>
              <a:rPr lang="en-IN" sz="1200" dirty="0">
                <a:solidFill>
                  <a:schemeClr val="accent4">
                    <a:lumMod val="60000"/>
                    <a:lumOff val="40000"/>
                  </a:schemeClr>
                </a:solidFill>
                <a:effectLst/>
                <a:latin typeface="Arial" panose="020B0604020202020204" pitchFamily="34" charset="0"/>
                <a:ea typeface="Arial" panose="020B0604020202020204" pitchFamily="34" charset="0"/>
              </a:rPr>
              <a:t> (pp. 217-245). Cham: Springer Nature Switzerland.</a:t>
            </a:r>
          </a:p>
        </p:txBody>
      </p:sp>
      <p:pic>
        <p:nvPicPr>
          <p:cNvPr id="51" name="Picture 4" descr="44,400+ Medical Robot Stock Photos, Pictures &amp; Royalty-Free ...">
            <a:extLst>
              <a:ext uri="{FF2B5EF4-FFF2-40B4-BE49-F238E27FC236}">
                <a16:creationId xmlns:a16="http://schemas.microsoft.com/office/drawing/2014/main" id="{DCEC974D-3338-C5DE-8DC1-8F78F8BCFF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10549" y="7659928"/>
            <a:ext cx="6885939" cy="3886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52" name="Picture 6" descr="How AI Robots Used in Medical Field">
            <a:extLst>
              <a:ext uri="{FF2B5EF4-FFF2-40B4-BE49-F238E27FC236}">
                <a16:creationId xmlns:a16="http://schemas.microsoft.com/office/drawing/2014/main" id="{18F2F4E1-44E8-6597-5C8F-19D0C2716D0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4479" y="3857656"/>
            <a:ext cx="7424775" cy="2372726"/>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pic>
        <p:nvPicPr>
          <p:cNvPr id="53" name="Picture 8" descr="6 Nurse AI Robots That Are Changing Healthcare in 2025 | Nurse.Org">
            <a:extLst>
              <a:ext uri="{FF2B5EF4-FFF2-40B4-BE49-F238E27FC236}">
                <a16:creationId xmlns:a16="http://schemas.microsoft.com/office/drawing/2014/main" id="{54387F6E-0432-323A-4F83-F1B5C26F24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31130" y="14975035"/>
            <a:ext cx="5787485" cy="259384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5" name="TextBox 54">
            <a:extLst>
              <a:ext uri="{FF2B5EF4-FFF2-40B4-BE49-F238E27FC236}">
                <a16:creationId xmlns:a16="http://schemas.microsoft.com/office/drawing/2014/main" id="{5BCCEF15-7323-9044-7224-4254FBA57A94}"/>
              </a:ext>
            </a:extLst>
          </p:cNvPr>
          <p:cNvSpPr txBox="1"/>
          <p:nvPr/>
        </p:nvSpPr>
        <p:spPr>
          <a:xfrm>
            <a:off x="10249847" y="11815375"/>
            <a:ext cx="4308169" cy="276999"/>
          </a:xfrm>
          <a:prstGeom prst="rect">
            <a:avLst/>
          </a:prstGeom>
          <a:noFill/>
        </p:spPr>
        <p:txBody>
          <a:bodyPr wrap="square">
            <a:spAutoFit/>
          </a:bodyPr>
          <a:lstStyle/>
          <a:p>
            <a:r>
              <a:rPr lang="en-US" sz="1200" b="0" i="0" u="none" strike="noStrike" dirty="0">
                <a:solidFill>
                  <a:srgbClr val="000000"/>
                </a:solidFill>
                <a:effectLst/>
                <a:latin typeface="Arial" panose="020B0604020202020204" pitchFamily="34" charset="0"/>
              </a:rPr>
              <a:t> (Source: Giansanti and Gulino, 2021)</a:t>
            </a:r>
            <a:endParaRPr lang="en-IN" sz="1200" dirty="0"/>
          </a:p>
        </p:txBody>
      </p:sp>
      <p:sp>
        <p:nvSpPr>
          <p:cNvPr id="57" name="TextBox 56">
            <a:extLst>
              <a:ext uri="{FF2B5EF4-FFF2-40B4-BE49-F238E27FC236}">
                <a16:creationId xmlns:a16="http://schemas.microsoft.com/office/drawing/2014/main" id="{54B02076-ACF0-A176-D9D6-CE14ED6655BA}"/>
              </a:ext>
            </a:extLst>
          </p:cNvPr>
          <p:cNvSpPr txBox="1"/>
          <p:nvPr/>
        </p:nvSpPr>
        <p:spPr>
          <a:xfrm>
            <a:off x="2121765" y="6399733"/>
            <a:ext cx="4436479" cy="276999"/>
          </a:xfrm>
          <a:prstGeom prst="rect">
            <a:avLst/>
          </a:prstGeom>
          <a:noFill/>
        </p:spPr>
        <p:txBody>
          <a:bodyPr wrap="square">
            <a:spAutoFit/>
          </a:bodyPr>
          <a:lstStyle/>
          <a:p>
            <a:r>
              <a:rPr lang="en-US" sz="1200" b="0" i="0" u="none" strike="noStrike" dirty="0">
                <a:solidFill>
                  <a:srgbClr val="000000"/>
                </a:solidFill>
                <a:effectLst/>
                <a:latin typeface="Arial" panose="020B0604020202020204" pitchFamily="34" charset="0"/>
              </a:rPr>
              <a:t> (Source: Giansanti and Gulino, 2021)</a:t>
            </a:r>
            <a:endParaRPr lang="en-IN" sz="1200" dirty="0"/>
          </a:p>
        </p:txBody>
      </p:sp>
      <p:sp>
        <p:nvSpPr>
          <p:cNvPr id="59" name="TextBox 58">
            <a:extLst>
              <a:ext uri="{FF2B5EF4-FFF2-40B4-BE49-F238E27FC236}">
                <a16:creationId xmlns:a16="http://schemas.microsoft.com/office/drawing/2014/main" id="{6C498C7E-781B-0D35-72E2-97A8B9089254}"/>
              </a:ext>
            </a:extLst>
          </p:cNvPr>
          <p:cNvSpPr txBox="1"/>
          <p:nvPr/>
        </p:nvSpPr>
        <p:spPr>
          <a:xfrm>
            <a:off x="3236781" y="17737610"/>
            <a:ext cx="7604760" cy="276999"/>
          </a:xfrm>
          <a:prstGeom prst="rect">
            <a:avLst/>
          </a:prstGeom>
          <a:noFill/>
        </p:spPr>
        <p:txBody>
          <a:bodyPr wrap="square">
            <a:spAutoFit/>
          </a:bodyPr>
          <a:lstStyle/>
          <a:p>
            <a:r>
              <a:rPr lang="en-US" sz="1200" b="0" i="0" u="none" strike="noStrike" dirty="0">
                <a:solidFill>
                  <a:srgbClr val="000000"/>
                </a:solidFill>
                <a:effectLst/>
                <a:latin typeface="Arial" panose="020B0604020202020204" pitchFamily="34" charset="0"/>
              </a:rPr>
              <a:t> (Source: Giansanti and Gulino, 2021)</a:t>
            </a:r>
            <a:endParaRPr lang="en-IN" sz="1200" dirty="0"/>
          </a:p>
        </p:txBody>
      </p:sp>
      <p:sp>
        <p:nvSpPr>
          <p:cNvPr id="14" name="TextBox 13">
            <a:extLst>
              <a:ext uri="{FF2B5EF4-FFF2-40B4-BE49-F238E27FC236}">
                <a16:creationId xmlns:a16="http://schemas.microsoft.com/office/drawing/2014/main" id="{1C36BA13-8166-1E6F-CDC9-BEDB683F64CB}"/>
              </a:ext>
            </a:extLst>
          </p:cNvPr>
          <p:cNvSpPr txBox="1"/>
          <p:nvPr/>
        </p:nvSpPr>
        <p:spPr>
          <a:xfrm>
            <a:off x="10249847" y="16542461"/>
            <a:ext cx="3283908" cy="276999"/>
          </a:xfrm>
          <a:prstGeom prst="rect">
            <a:avLst/>
          </a:prstGeom>
          <a:noFill/>
        </p:spPr>
        <p:txBody>
          <a:bodyPr wrap="square">
            <a:spAutoFit/>
          </a:bodyPr>
          <a:lstStyle/>
          <a:p>
            <a:r>
              <a:rPr lang="en-GB" sz="1200" b="1" i="0" u="none" strike="noStrike" dirty="0">
                <a:solidFill>
                  <a:schemeClr val="accent4">
                    <a:lumMod val="60000"/>
                    <a:lumOff val="40000"/>
                  </a:schemeClr>
                </a:solidFill>
                <a:effectLst/>
                <a:latin typeface="Arial" panose="020B0604020202020204" pitchFamily="34" charset="0"/>
                <a:cs typeface="Arial" panose="020B0604020202020204" pitchFamily="34" charset="0"/>
              </a:rPr>
              <a:t>References</a:t>
            </a:r>
            <a:endParaRPr lang="en-GB" sz="1200" dirty="0">
              <a:solidFill>
                <a:schemeClr val="accent4">
                  <a:lumMod val="60000"/>
                  <a:lumOff val="4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36544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83</TotalTime>
  <Words>1434</Words>
  <PresentationFormat>Custom</PresentationFormat>
  <Paragraphs>54</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2025-11-18T14:55:20Z</dcterms:created>
  <dcterms:modified xsi:type="dcterms:W3CDTF">2025-12-09T13:52:38Z</dcterms:modified>
</cp:coreProperties>
</file>