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notesMasterIdLst>
    <p:notesMasterId r:id="rId15"/>
  </p:notesMasterIdLst>
  <p:sldIdLst>
    <p:sldId id="261" r:id="rId2"/>
    <p:sldId id="262" r:id="rId3"/>
    <p:sldId id="263" r:id="rId4"/>
    <p:sldId id="264" r:id="rId5"/>
    <p:sldId id="265" r:id="rId6"/>
    <p:sldId id="267" r:id="rId7"/>
    <p:sldId id="269" r:id="rId8"/>
    <p:sldId id="268" r:id="rId9"/>
    <p:sldId id="272" r:id="rId10"/>
    <p:sldId id="273" r:id="rId11"/>
    <p:sldId id="270" r:id="rId12"/>
    <p:sldId id="271" r:id="rId13"/>
    <p:sldId id="275"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590"/>
  </p:normalViewPr>
  <p:slideViewPr>
    <p:cSldViewPr>
      <p:cViewPr varScale="1">
        <p:scale>
          <a:sx n="86" d="100"/>
          <a:sy n="86" d="100"/>
        </p:scale>
        <p:origin x="1864"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F98B8C-2063-4257-8E86-052B435B6410}" type="datetimeFigureOut">
              <a:rPr lang="en-GB" smtClean="0"/>
              <a:t>25/03/2021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36945-BE58-4B82-9EAF-D8A749DC6959}" type="slidenum">
              <a:rPr lang="en-GB" smtClean="0"/>
              <a:t>‹#›</a:t>
            </a:fld>
            <a:endParaRPr lang="en-GB"/>
          </a:p>
        </p:txBody>
      </p:sp>
    </p:spTree>
    <p:extLst>
      <p:ext uri="{BB962C8B-B14F-4D97-AF65-F5344CB8AC3E}">
        <p14:creationId xmlns:p14="http://schemas.microsoft.com/office/powerpoint/2010/main" val="694143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ＭＳ Ｐゴシック" pitchFamily="34" charset="-128"/>
              </a:defRPr>
            </a:lvl1pPr>
            <a:lvl2pPr marL="742950" indent="-285750" eaLnBrk="0" hangingPunct="0">
              <a:spcBef>
                <a:spcPct val="30000"/>
              </a:spcBef>
              <a:defRPr sz="1200">
                <a:solidFill>
                  <a:schemeClr val="tx1"/>
                </a:solidFill>
                <a:latin typeface="Calibri" pitchFamily="34" charset="0"/>
                <a:ea typeface="ＭＳ Ｐゴシック" pitchFamily="34" charset="-128"/>
              </a:defRPr>
            </a:lvl2pPr>
            <a:lvl3pPr marL="1143000" indent="-228600" eaLnBrk="0" hangingPunct="0">
              <a:spcBef>
                <a:spcPct val="30000"/>
              </a:spcBef>
              <a:defRPr sz="1200">
                <a:solidFill>
                  <a:schemeClr val="tx1"/>
                </a:solidFill>
                <a:latin typeface="Calibri" pitchFamily="34" charset="0"/>
                <a:ea typeface="ＭＳ Ｐゴシック" pitchFamily="34" charset="-128"/>
              </a:defRPr>
            </a:lvl3pPr>
            <a:lvl4pPr marL="1600200" indent="-228600" eaLnBrk="0" hangingPunct="0">
              <a:spcBef>
                <a:spcPct val="30000"/>
              </a:spcBef>
              <a:defRPr sz="1200">
                <a:solidFill>
                  <a:schemeClr val="tx1"/>
                </a:solidFill>
                <a:latin typeface="Calibri" pitchFamily="34" charset="0"/>
                <a:ea typeface="ＭＳ Ｐゴシック" pitchFamily="34" charset="-128"/>
              </a:defRPr>
            </a:lvl4pPr>
            <a:lvl5pPr marL="2057400" indent="-228600" eaLnBrk="0" hangingPunct="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eaLnBrk="1" hangingPunct="1">
              <a:spcBef>
                <a:spcPct val="0"/>
              </a:spcBef>
            </a:pPr>
            <a:fld id="{AC3545A2-CC45-4D8C-8B05-B42C7536CF54}" type="slidenum">
              <a:rPr lang="en-GB" altLang="en-US" smtClean="0">
                <a:latin typeface="Arial" pitchFamily="34" charset="0"/>
                <a:cs typeface="Arial" pitchFamily="34" charset="0"/>
              </a:rPr>
              <a:pPr eaLnBrk="1" hangingPunct="1">
                <a:spcBef>
                  <a:spcPct val="0"/>
                </a:spcBef>
              </a:pPr>
              <a:t>5</a:t>
            </a:fld>
            <a:endParaRPr lang="en-GB" altLang="en-US">
              <a:latin typeface="Arial" pitchFamily="34" charset="0"/>
              <a:cs typeface="Arial" pitchFamily="34" charset="0"/>
            </a:endParaRPr>
          </a:p>
        </p:txBody>
      </p:sp>
      <p:sp>
        <p:nvSpPr>
          <p:cNvPr id="25603" name="Rectangle 2"/>
          <p:cNvSpPr>
            <a:spLocks noChangeArrowheads="1"/>
          </p:cNvSpPr>
          <p:nvPr/>
        </p:nvSpPr>
        <p:spPr bwMode="auto">
          <a:xfrm>
            <a:off x="3849689" y="0"/>
            <a:ext cx="29479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Calibri" pitchFamily="34" charset="0"/>
                <a:ea typeface="ＭＳ Ｐゴシック" pitchFamily="34" charset="-128"/>
              </a:defRPr>
            </a:lvl1pPr>
            <a:lvl2pPr marL="742950" indent="-285750" eaLnBrk="0" hangingPunct="0">
              <a:spcBef>
                <a:spcPct val="30000"/>
              </a:spcBef>
              <a:defRPr sz="1200">
                <a:solidFill>
                  <a:schemeClr val="tx1"/>
                </a:solidFill>
                <a:latin typeface="Calibri" pitchFamily="34" charset="0"/>
                <a:ea typeface="ＭＳ Ｐゴシック" pitchFamily="34" charset="-128"/>
              </a:defRPr>
            </a:lvl2pPr>
            <a:lvl3pPr marL="1143000" indent="-228600" eaLnBrk="0" hangingPunct="0">
              <a:spcBef>
                <a:spcPct val="30000"/>
              </a:spcBef>
              <a:defRPr sz="1200">
                <a:solidFill>
                  <a:schemeClr val="tx1"/>
                </a:solidFill>
                <a:latin typeface="Calibri" pitchFamily="34" charset="0"/>
                <a:ea typeface="ＭＳ Ｐゴシック" pitchFamily="34" charset="-128"/>
              </a:defRPr>
            </a:lvl3pPr>
            <a:lvl4pPr marL="1600200" indent="-228600" eaLnBrk="0" hangingPunct="0">
              <a:spcBef>
                <a:spcPct val="30000"/>
              </a:spcBef>
              <a:defRPr sz="1200">
                <a:solidFill>
                  <a:schemeClr val="tx1"/>
                </a:solidFill>
                <a:latin typeface="Calibri" pitchFamily="34" charset="0"/>
                <a:ea typeface="ＭＳ Ｐゴシック" pitchFamily="34" charset="-128"/>
              </a:defRPr>
            </a:lvl4pPr>
            <a:lvl5pPr marL="2057400" indent="-228600" eaLnBrk="0" hangingPunct="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eaLnBrk="1" hangingPunct="1">
              <a:spcBef>
                <a:spcPct val="0"/>
              </a:spcBef>
            </a:pPr>
            <a:endParaRPr lang="en-GB" altLang="en-US" sz="1800" b="1">
              <a:solidFill>
                <a:srgbClr val="6699FF"/>
              </a:solidFill>
              <a:latin typeface="Times New Roman" pitchFamily="18" charset="0"/>
            </a:endParaRPr>
          </a:p>
        </p:txBody>
      </p:sp>
      <p:sp>
        <p:nvSpPr>
          <p:cNvPr id="25604" name="Rectangle 3"/>
          <p:cNvSpPr>
            <a:spLocks noChangeArrowheads="1"/>
          </p:cNvSpPr>
          <p:nvPr/>
        </p:nvSpPr>
        <p:spPr bwMode="auto">
          <a:xfrm>
            <a:off x="3849689" y="9428164"/>
            <a:ext cx="29479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Calibri" pitchFamily="34" charset="0"/>
                <a:ea typeface="ＭＳ Ｐゴシック" pitchFamily="34" charset="-128"/>
              </a:defRPr>
            </a:lvl1pPr>
            <a:lvl2pPr marL="742950" indent="-285750" eaLnBrk="0" hangingPunct="0">
              <a:spcBef>
                <a:spcPct val="30000"/>
              </a:spcBef>
              <a:defRPr sz="1200">
                <a:solidFill>
                  <a:schemeClr val="tx1"/>
                </a:solidFill>
                <a:latin typeface="Calibri" pitchFamily="34" charset="0"/>
                <a:ea typeface="ＭＳ Ｐゴシック" pitchFamily="34" charset="-128"/>
              </a:defRPr>
            </a:lvl2pPr>
            <a:lvl3pPr marL="1143000" indent="-228600" eaLnBrk="0" hangingPunct="0">
              <a:spcBef>
                <a:spcPct val="30000"/>
              </a:spcBef>
              <a:defRPr sz="1200">
                <a:solidFill>
                  <a:schemeClr val="tx1"/>
                </a:solidFill>
                <a:latin typeface="Calibri" pitchFamily="34" charset="0"/>
                <a:ea typeface="ＭＳ Ｐゴシック" pitchFamily="34" charset="-128"/>
              </a:defRPr>
            </a:lvl3pPr>
            <a:lvl4pPr marL="1600200" indent="-228600" eaLnBrk="0" hangingPunct="0">
              <a:spcBef>
                <a:spcPct val="30000"/>
              </a:spcBef>
              <a:defRPr sz="1200">
                <a:solidFill>
                  <a:schemeClr val="tx1"/>
                </a:solidFill>
                <a:latin typeface="Calibri" pitchFamily="34" charset="0"/>
                <a:ea typeface="ＭＳ Ｐゴシック" pitchFamily="34" charset="-128"/>
              </a:defRPr>
            </a:lvl4pPr>
            <a:lvl5pPr marL="2057400" indent="-228600" eaLnBrk="0" hangingPunct="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algn="r" eaLnBrk="1" hangingPunct="1">
              <a:spcBef>
                <a:spcPct val="0"/>
              </a:spcBef>
            </a:pPr>
            <a:r>
              <a:rPr lang="en-US" altLang="en-US" sz="1000" i="1">
                <a:latin typeface="Times New Roman" pitchFamily="18" charset="0"/>
              </a:rPr>
              <a:t>8</a:t>
            </a:r>
          </a:p>
        </p:txBody>
      </p:sp>
      <p:sp>
        <p:nvSpPr>
          <p:cNvPr id="25605" name="Rectangle 4"/>
          <p:cNvSpPr>
            <a:spLocks noChangeArrowheads="1"/>
          </p:cNvSpPr>
          <p:nvPr/>
        </p:nvSpPr>
        <p:spPr bwMode="auto">
          <a:xfrm>
            <a:off x="-1587" y="9428164"/>
            <a:ext cx="2946401"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Calibri" pitchFamily="34" charset="0"/>
                <a:ea typeface="ＭＳ Ｐゴシック" pitchFamily="34" charset="-128"/>
              </a:defRPr>
            </a:lvl1pPr>
            <a:lvl2pPr marL="742950" indent="-285750" eaLnBrk="0" hangingPunct="0">
              <a:spcBef>
                <a:spcPct val="30000"/>
              </a:spcBef>
              <a:defRPr sz="1200">
                <a:solidFill>
                  <a:schemeClr val="tx1"/>
                </a:solidFill>
                <a:latin typeface="Calibri" pitchFamily="34" charset="0"/>
                <a:ea typeface="ＭＳ Ｐゴシック" pitchFamily="34" charset="-128"/>
              </a:defRPr>
            </a:lvl2pPr>
            <a:lvl3pPr marL="1143000" indent="-228600" eaLnBrk="0" hangingPunct="0">
              <a:spcBef>
                <a:spcPct val="30000"/>
              </a:spcBef>
              <a:defRPr sz="1200">
                <a:solidFill>
                  <a:schemeClr val="tx1"/>
                </a:solidFill>
                <a:latin typeface="Calibri" pitchFamily="34" charset="0"/>
                <a:ea typeface="ＭＳ Ｐゴシック" pitchFamily="34" charset="-128"/>
              </a:defRPr>
            </a:lvl3pPr>
            <a:lvl4pPr marL="1600200" indent="-228600" eaLnBrk="0" hangingPunct="0">
              <a:spcBef>
                <a:spcPct val="30000"/>
              </a:spcBef>
              <a:defRPr sz="1200">
                <a:solidFill>
                  <a:schemeClr val="tx1"/>
                </a:solidFill>
                <a:latin typeface="Calibri" pitchFamily="34" charset="0"/>
                <a:ea typeface="ＭＳ Ｐゴシック" pitchFamily="34" charset="-128"/>
              </a:defRPr>
            </a:lvl4pPr>
            <a:lvl5pPr marL="2057400" indent="-228600" eaLnBrk="0" hangingPunct="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eaLnBrk="1" hangingPunct="1">
              <a:spcBef>
                <a:spcPct val="0"/>
              </a:spcBef>
            </a:pPr>
            <a:endParaRPr lang="en-GB" altLang="en-US" sz="1800" b="1">
              <a:solidFill>
                <a:srgbClr val="6699FF"/>
              </a:solidFill>
              <a:latin typeface="Times New Roman" pitchFamily="18" charset="0"/>
            </a:endParaRPr>
          </a:p>
        </p:txBody>
      </p:sp>
      <p:sp>
        <p:nvSpPr>
          <p:cNvPr id="25606" name="Rectangle 5"/>
          <p:cNvSpPr>
            <a:spLocks noChangeArrowheads="1"/>
          </p:cNvSpPr>
          <p:nvPr/>
        </p:nvSpPr>
        <p:spPr bwMode="auto">
          <a:xfrm>
            <a:off x="-1587" y="0"/>
            <a:ext cx="2946401"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Calibri" pitchFamily="34" charset="0"/>
                <a:ea typeface="ＭＳ Ｐゴシック" pitchFamily="34" charset="-128"/>
              </a:defRPr>
            </a:lvl1pPr>
            <a:lvl2pPr marL="742950" indent="-285750" eaLnBrk="0" hangingPunct="0">
              <a:spcBef>
                <a:spcPct val="30000"/>
              </a:spcBef>
              <a:defRPr sz="1200">
                <a:solidFill>
                  <a:schemeClr val="tx1"/>
                </a:solidFill>
                <a:latin typeface="Calibri" pitchFamily="34" charset="0"/>
                <a:ea typeface="ＭＳ Ｐゴシック" pitchFamily="34" charset="-128"/>
              </a:defRPr>
            </a:lvl2pPr>
            <a:lvl3pPr marL="1143000" indent="-228600" eaLnBrk="0" hangingPunct="0">
              <a:spcBef>
                <a:spcPct val="30000"/>
              </a:spcBef>
              <a:defRPr sz="1200">
                <a:solidFill>
                  <a:schemeClr val="tx1"/>
                </a:solidFill>
                <a:latin typeface="Calibri" pitchFamily="34" charset="0"/>
                <a:ea typeface="ＭＳ Ｐゴシック" pitchFamily="34" charset="-128"/>
              </a:defRPr>
            </a:lvl3pPr>
            <a:lvl4pPr marL="1600200" indent="-228600" eaLnBrk="0" hangingPunct="0">
              <a:spcBef>
                <a:spcPct val="30000"/>
              </a:spcBef>
              <a:defRPr sz="1200">
                <a:solidFill>
                  <a:schemeClr val="tx1"/>
                </a:solidFill>
                <a:latin typeface="Calibri" pitchFamily="34" charset="0"/>
                <a:ea typeface="ＭＳ Ｐゴシック" pitchFamily="34" charset="-128"/>
              </a:defRPr>
            </a:lvl4pPr>
            <a:lvl5pPr marL="2057400" indent="-228600" eaLnBrk="0" hangingPunct="0">
              <a:spcBef>
                <a:spcPct val="30000"/>
              </a:spcBef>
              <a:defRPr sz="1200">
                <a:solidFill>
                  <a:schemeClr val="tx1"/>
                </a:solidFill>
                <a:latin typeface="Calibri" pitchFamily="34"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eaLnBrk="1" hangingPunct="1">
              <a:spcBef>
                <a:spcPct val="0"/>
              </a:spcBef>
            </a:pPr>
            <a:endParaRPr lang="en-GB" altLang="en-US" sz="1800" b="1">
              <a:solidFill>
                <a:srgbClr val="6699FF"/>
              </a:solidFill>
              <a:latin typeface="Times New Roman" pitchFamily="18" charset="0"/>
            </a:endParaRPr>
          </a:p>
        </p:txBody>
      </p:sp>
      <p:sp>
        <p:nvSpPr>
          <p:cNvPr id="25607" name="Rectangle 6"/>
          <p:cNvSpPr>
            <a:spLocks noGrp="1" noRot="1" noChangeAspect="1" noChangeArrowheads="1" noTextEdit="1"/>
          </p:cNvSpPr>
          <p:nvPr>
            <p:ph type="sldImg"/>
          </p:nvPr>
        </p:nvSpPr>
        <p:spPr bwMode="auto">
          <a:xfrm>
            <a:off x="925513" y="749300"/>
            <a:ext cx="4946650" cy="3711575"/>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5608" name="Rectangle 7"/>
          <p:cNvSpPr>
            <a:spLocks noGrp="1" noChangeArrowheads="1"/>
          </p:cNvSpPr>
          <p:nvPr>
            <p:ph type="body" idx="1"/>
          </p:nvPr>
        </p:nvSpPr>
        <p:spPr bwMode="auto">
          <a:xfrm>
            <a:off x="938213" y="4732339"/>
            <a:ext cx="4916487" cy="4427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pPr eaLnBrk="1" hangingPunct="1"/>
            <a:endParaRPr lang="en-GB" altLang="en-US">
              <a:latin typeface="Times New Roman" pitchFamily="18" charset="0"/>
              <a:ea typeface="ＭＳ Ｐゴシック" pitchFamily="34" charset="-128"/>
              <a:cs typeface="Arial" pitchFamily="34" charset="0"/>
            </a:endParaRPr>
          </a:p>
        </p:txBody>
      </p:sp>
    </p:spTree>
    <p:extLst>
      <p:ext uri="{BB962C8B-B14F-4D97-AF65-F5344CB8AC3E}">
        <p14:creationId xmlns:p14="http://schemas.microsoft.com/office/powerpoint/2010/main" val="1135449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016351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98929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F19A5F-9B0D-4C8D-B492-7E9635DE0EAE}"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48742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EF19A5F-9B0D-4C8D-B492-7E9635DE0EAE}"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66234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F19A5F-9B0D-4C8D-B492-7E9635DE0EAE}" type="datetimeFigureOut">
              <a:rPr lang="en-GB" smtClean="0"/>
              <a:t>25/03/2021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271095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EF19A5F-9B0D-4C8D-B492-7E9635DE0EAE}" type="datetimeFigureOut">
              <a:rPr lang="en-GB" smtClean="0"/>
              <a:t>25/03/2021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226245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F19A5F-9B0D-4C8D-B492-7E9635DE0EAE}" type="datetimeFigureOut">
              <a:rPr lang="en-GB" smtClean="0"/>
              <a:t>25/03/2021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029919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721090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638733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91964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883884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19A5F-9B0D-4C8D-B492-7E9635DE0EAE}" type="datetimeFigureOut">
              <a:rPr lang="en-GB" smtClean="0"/>
              <a:t>25/03/2021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5195-7AAA-4B52-91A8-930F7362668D}" type="slidenum">
              <a:rPr lang="en-GB" smtClean="0"/>
              <a:t>‹#›</a:t>
            </a:fld>
            <a:endParaRPr lang="en-GB"/>
          </a:p>
        </p:txBody>
      </p:sp>
    </p:spTree>
    <p:extLst>
      <p:ext uri="{BB962C8B-B14F-4D97-AF65-F5344CB8AC3E}">
        <p14:creationId xmlns:p14="http://schemas.microsoft.com/office/powerpoint/2010/main" val="3695074368"/>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_O5S6O0Trqc"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youtube.com/watch?v=jsP0W7-tEOc" TargetMode="External"/><Relationship Id="rId4" Type="http://schemas.openxmlformats.org/officeDocument/2006/relationships/hyperlink" Target="https://www.youtube.com/watch?v=wmnajdChTbA"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 Id="rId4" Type="http://schemas.openxmlformats.org/officeDocument/2006/relationships/image" Target="../media/image6.tiff"/></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9591" y="5700840"/>
            <a:ext cx="2938038" cy="1157160"/>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2090522"/>
            <a:ext cx="3619500" cy="271462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27377" y="3447835"/>
            <a:ext cx="561662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Mark </a:t>
            </a:r>
          </a:p>
          <a:p>
            <a:pPr algn="ctr"/>
            <a:r>
              <a:rPr lang="en-US" sz="6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Napieralla</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Rectangle 7"/>
          <p:cNvSpPr/>
          <p:nvPr/>
        </p:nvSpPr>
        <p:spPr>
          <a:xfrm>
            <a:off x="2915817" y="1802098"/>
            <a:ext cx="3816424" cy="707886"/>
          </a:xfrm>
          <a:prstGeom prst="rect">
            <a:avLst/>
          </a:prstGeom>
          <a:noFill/>
        </p:spPr>
        <p:txBody>
          <a:bodyPr wrap="square" lIns="91440" tIns="45720" rIns="91440" bIns="45720">
            <a:spAutoFit/>
          </a:bodyPr>
          <a:lstStyle/>
          <a:p>
            <a:pPr algn="ct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Rectangle 1"/>
          <p:cNvSpPr/>
          <p:nvPr/>
        </p:nvSpPr>
        <p:spPr>
          <a:xfrm>
            <a:off x="4696457" y="2235717"/>
            <a:ext cx="3278463" cy="923330"/>
          </a:xfrm>
          <a:prstGeom prst="rect">
            <a:avLst/>
          </a:prstGeom>
          <a:noFill/>
        </p:spPr>
        <p:txBody>
          <a:bodyPr wrap="none" lIns="91440" tIns="45720" rIns="91440" bIns="45720">
            <a:spAutoFit/>
          </a:bodyPr>
          <a:lstStyle/>
          <a:p>
            <a:pPr algn="ctr"/>
            <a:r>
              <a:rPr lang="en-US" sz="5400" b="1" dirty="0">
                <a:ln w="6600">
                  <a:solidFill>
                    <a:schemeClr val="accent2"/>
                  </a:solidFill>
                  <a:prstDash val="solid"/>
                </a:ln>
                <a:solidFill>
                  <a:srgbClr val="FFFFFF"/>
                </a:solidFill>
                <a:effectLst>
                  <a:outerShdw dist="38100" dir="2700000" algn="tl" rotWithShape="0">
                    <a:schemeClr val="accent2"/>
                  </a:outerShdw>
                </a:effectLst>
              </a:rPr>
              <a:t>M5X02089</a:t>
            </a:r>
            <a:endParaRPr lang="en-US"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453102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3693319"/>
          </a:xfrm>
          <a:prstGeom prst="rect">
            <a:avLst/>
          </a:prstGeom>
          <a:noFill/>
        </p:spPr>
        <p:txBody>
          <a:bodyPr wrap="square" rtlCol="0">
            <a:spAutoFit/>
          </a:bodyPr>
          <a:lstStyle/>
          <a:p>
            <a:r>
              <a:rPr lang="en-GB" b="1" u="sng" dirty="0"/>
              <a:t>The aims of todays lecture:</a:t>
            </a:r>
          </a:p>
          <a:p>
            <a:endParaRPr lang="en-GB" dirty="0"/>
          </a:p>
          <a:p>
            <a:r>
              <a:rPr lang="en-GB" dirty="0"/>
              <a:t>To look at marketing and the relevance in the sports development world</a:t>
            </a:r>
          </a:p>
          <a:p>
            <a:endParaRPr lang="en-GB" dirty="0"/>
          </a:p>
          <a:p>
            <a:r>
              <a:rPr lang="en-GB" dirty="0"/>
              <a:t>To understand the importance of creating links and partnerships to deliver projects</a:t>
            </a:r>
          </a:p>
          <a:p>
            <a:endParaRPr lang="en-GB" dirty="0"/>
          </a:p>
          <a:p>
            <a:r>
              <a:rPr lang="en-GB" dirty="0"/>
              <a:t>Street Games- What does the organisation do?</a:t>
            </a:r>
          </a:p>
          <a:p>
            <a:endParaRPr lang="en-GB" dirty="0"/>
          </a:p>
          <a:p>
            <a:r>
              <a:rPr lang="en-GB" dirty="0"/>
              <a:t>Re visit planning for sports development</a:t>
            </a:r>
          </a:p>
          <a:p>
            <a:endParaRPr lang="en-GB" dirty="0"/>
          </a:p>
          <a:p>
            <a:r>
              <a:rPr lang="en-GB" dirty="0"/>
              <a:t>To look at the sports development planning template</a:t>
            </a:r>
          </a:p>
          <a:p>
            <a:endParaRPr lang="en-GB" dirty="0"/>
          </a:p>
          <a:p>
            <a:r>
              <a:rPr lang="en-GB" dirty="0"/>
              <a:t>To fully understand the assignment  </a:t>
            </a:r>
          </a:p>
        </p:txBody>
      </p:sp>
    </p:spTree>
    <p:extLst>
      <p:ext uri="{BB962C8B-B14F-4D97-AF65-F5344CB8AC3E}">
        <p14:creationId xmlns:p14="http://schemas.microsoft.com/office/powerpoint/2010/main" val="3451352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few definitions...</a:t>
            </a:r>
          </a:p>
        </p:txBody>
      </p:sp>
      <p:sp>
        <p:nvSpPr>
          <p:cNvPr id="3" name="Content Placeholder 2"/>
          <p:cNvSpPr>
            <a:spLocks noGrp="1"/>
          </p:cNvSpPr>
          <p:nvPr>
            <p:ph idx="1"/>
          </p:nvPr>
        </p:nvSpPr>
        <p:spPr/>
        <p:txBody>
          <a:bodyPr/>
          <a:lstStyle/>
          <a:p>
            <a:endParaRPr lang="en-GB" i="1" dirty="0"/>
          </a:p>
          <a:p>
            <a:endParaRPr lang="en-GB" sz="1600" dirty="0"/>
          </a:p>
        </p:txBody>
      </p:sp>
      <p:sp>
        <p:nvSpPr>
          <p:cNvPr id="4" name="Rounded Rectangular Callout 3"/>
          <p:cNvSpPr/>
          <p:nvPr/>
        </p:nvSpPr>
        <p:spPr>
          <a:xfrm>
            <a:off x="4860032" y="2060848"/>
            <a:ext cx="4104456" cy="3384376"/>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Marketing is the activity, set of institutions, and processes for creating, communicating, delivering, and exchanging offerings that have value for customers, clients, partners, and society at large.</a:t>
            </a:r>
          </a:p>
          <a:p>
            <a:pPr algn="ctr"/>
            <a:r>
              <a:rPr lang="en-GB" i="1" dirty="0"/>
              <a:t>American Marketing Association (2013)</a:t>
            </a:r>
          </a:p>
          <a:p>
            <a:pPr algn="ctr"/>
            <a:endParaRPr lang="en-GB" dirty="0"/>
          </a:p>
        </p:txBody>
      </p:sp>
      <p:sp>
        <p:nvSpPr>
          <p:cNvPr id="5" name="Oval Callout 4"/>
          <p:cNvSpPr/>
          <p:nvPr/>
        </p:nvSpPr>
        <p:spPr>
          <a:xfrm>
            <a:off x="467544" y="1844824"/>
            <a:ext cx="4176464" cy="3528392"/>
          </a:xfrm>
          <a:prstGeom prst="wedgeEllipseCallou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t>Marketing is the process by which companies create value for customers and build string customer relationships in order to capture value from customers in return with others.</a:t>
            </a:r>
          </a:p>
          <a:p>
            <a:pPr algn="ctr"/>
            <a:r>
              <a:rPr lang="en-GB" i="1" dirty="0"/>
              <a:t>Kotler &amp; Armstrong(2014)</a:t>
            </a:r>
            <a:endParaRPr lang="en-GB" dirty="0"/>
          </a:p>
        </p:txBody>
      </p:sp>
    </p:spTree>
    <p:extLst>
      <p:ext uri="{BB962C8B-B14F-4D97-AF65-F5344CB8AC3E}">
        <p14:creationId xmlns:p14="http://schemas.microsoft.com/office/powerpoint/2010/main" val="1689201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CIM definitions (Chartered Institute of Marketing)</a:t>
            </a:r>
          </a:p>
        </p:txBody>
      </p:sp>
      <p:sp>
        <p:nvSpPr>
          <p:cNvPr id="4" name="Content Placeholder 3"/>
          <p:cNvSpPr>
            <a:spLocks noGrp="1"/>
          </p:cNvSpPr>
          <p:nvPr>
            <p:ph idx="1"/>
          </p:nvPr>
        </p:nvSpPr>
        <p:spPr>
          <a:xfrm>
            <a:off x="628650" y="2708920"/>
            <a:ext cx="4032448" cy="2692895"/>
          </a:xfrm>
          <a:prstGeom prst="wedgeEllipseCallou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marL="0" indent="0">
              <a:buNone/>
            </a:pPr>
            <a:r>
              <a:rPr lang="en-GB" sz="2000" dirty="0">
                <a:solidFill>
                  <a:schemeClr val="tx1"/>
                </a:solidFill>
              </a:rPr>
              <a:t>Marketing is the management process responsible for identifying, anticipating and satisfying customer requirements profitably </a:t>
            </a:r>
            <a:r>
              <a:rPr lang="en-GB" sz="2000" i="1" dirty="0">
                <a:solidFill>
                  <a:schemeClr val="tx1"/>
                </a:solidFill>
              </a:rPr>
              <a:t>CIM (2010)</a:t>
            </a:r>
            <a:endParaRPr lang="en-GB" sz="2000" dirty="0">
              <a:solidFill>
                <a:schemeClr val="tx1"/>
              </a:solidFill>
            </a:endParaRPr>
          </a:p>
        </p:txBody>
      </p:sp>
      <p:sp>
        <p:nvSpPr>
          <p:cNvPr id="5" name="Rounded Rectangular Callout 4"/>
          <p:cNvSpPr/>
          <p:nvPr/>
        </p:nvSpPr>
        <p:spPr>
          <a:xfrm>
            <a:off x="5148064" y="2377479"/>
            <a:ext cx="3528392" cy="3024336"/>
          </a:xfrm>
          <a:prstGeom prst="wedgeRoundRectCallou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strategic business function that creates value by stimulating, facilitating and fulfilling customer demand.</a:t>
            </a:r>
          </a:p>
          <a:p>
            <a:r>
              <a:rPr lang="en-GB" i="1" dirty="0"/>
              <a:t>CIM (2007)</a:t>
            </a:r>
            <a:endParaRPr lang="en-GB" dirty="0"/>
          </a:p>
        </p:txBody>
      </p:sp>
    </p:spTree>
    <p:extLst>
      <p:ext uri="{BB962C8B-B14F-4D97-AF65-F5344CB8AC3E}">
        <p14:creationId xmlns:p14="http://schemas.microsoft.com/office/powerpoint/2010/main" val="2974335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378067" y="4785266"/>
            <a:ext cx="1800225" cy="1008062"/>
          </a:xfrm>
          <a:prstGeom prst="rect">
            <a:avLst/>
          </a:prstGeom>
          <a:gradFill flip="none" rotWithShape="1">
            <a:gsLst>
              <a:gs pos="0">
                <a:srgbClr val="1966CD"/>
              </a:gs>
              <a:gs pos="0">
                <a:srgbClr val="E4C1ED"/>
              </a:gs>
              <a:gs pos="0">
                <a:srgbClr val="E4C1ED"/>
              </a:gs>
              <a:gs pos="0">
                <a:srgbClr val="BFD7F7"/>
              </a:gs>
              <a:gs pos="50000">
                <a:schemeClr val="accent1">
                  <a:tint val="44500"/>
                  <a:satMod val="160000"/>
                </a:schemeClr>
              </a:gs>
              <a:gs pos="100000">
                <a:schemeClr val="accent1">
                  <a:tint val="23500"/>
                  <a:satMod val="160000"/>
                </a:schemeClr>
              </a:gs>
            </a:gsLst>
            <a:lin ang="2700000" scaled="1"/>
            <a:tileRect/>
          </a:gradFill>
          <a:ln>
            <a:noFill/>
          </a:ln>
          <a:effectLst>
            <a:outerShdw blurRad="508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p:cNvSpPr/>
          <p:nvPr/>
        </p:nvSpPr>
        <p:spPr>
          <a:xfrm>
            <a:off x="4361942" y="3559716"/>
            <a:ext cx="1800225" cy="1008062"/>
          </a:xfrm>
          <a:prstGeom prst="rect">
            <a:avLst/>
          </a:prstGeom>
          <a:gradFill flip="none" rotWithShape="1">
            <a:gsLst>
              <a:gs pos="0">
                <a:srgbClr val="1966CD"/>
              </a:gs>
              <a:gs pos="0">
                <a:srgbClr val="E4C1ED"/>
              </a:gs>
              <a:gs pos="0">
                <a:srgbClr val="E4C1ED"/>
              </a:gs>
              <a:gs pos="0">
                <a:srgbClr val="BFD7F7"/>
              </a:gs>
              <a:gs pos="50000">
                <a:schemeClr val="accent1">
                  <a:tint val="44500"/>
                  <a:satMod val="160000"/>
                </a:schemeClr>
              </a:gs>
              <a:gs pos="100000">
                <a:schemeClr val="accent1">
                  <a:tint val="23500"/>
                  <a:satMod val="160000"/>
                </a:schemeClr>
              </a:gs>
            </a:gsLst>
            <a:lin ang="2700000" scaled="1"/>
            <a:tileRect/>
          </a:gradFill>
          <a:ln>
            <a:noFill/>
          </a:ln>
          <a:effectLst>
            <a:outerShdw blurRad="508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ectangle 13"/>
          <p:cNvSpPr/>
          <p:nvPr/>
        </p:nvSpPr>
        <p:spPr>
          <a:xfrm>
            <a:off x="2417255" y="2408778"/>
            <a:ext cx="1800225" cy="1008063"/>
          </a:xfrm>
          <a:prstGeom prst="rect">
            <a:avLst/>
          </a:prstGeom>
          <a:gradFill flip="none" rotWithShape="1">
            <a:gsLst>
              <a:gs pos="0">
                <a:srgbClr val="1966CD"/>
              </a:gs>
              <a:gs pos="0">
                <a:srgbClr val="E4C1ED"/>
              </a:gs>
              <a:gs pos="0">
                <a:srgbClr val="E4C1ED"/>
              </a:gs>
              <a:gs pos="0">
                <a:srgbClr val="BFD7F7"/>
              </a:gs>
              <a:gs pos="50000">
                <a:schemeClr val="accent1">
                  <a:tint val="44500"/>
                  <a:satMod val="160000"/>
                </a:schemeClr>
              </a:gs>
              <a:gs pos="100000">
                <a:schemeClr val="accent1">
                  <a:tint val="23500"/>
                  <a:satMod val="160000"/>
                </a:schemeClr>
              </a:gs>
            </a:gsLst>
            <a:lin ang="2700000" scaled="1"/>
            <a:tileRect/>
          </a:gradFill>
          <a:ln>
            <a:noFill/>
          </a:ln>
          <a:effectLst>
            <a:outerShdw blurRad="508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1" name="Freeform 7"/>
          <p:cNvSpPr>
            <a:spLocks/>
          </p:cNvSpPr>
          <p:nvPr/>
        </p:nvSpPr>
        <p:spPr bwMode="auto">
          <a:xfrm>
            <a:off x="2339467" y="1618203"/>
            <a:ext cx="1096963" cy="773113"/>
          </a:xfrm>
          <a:custGeom>
            <a:avLst/>
            <a:gdLst>
              <a:gd name="T0" fmla="*/ 0 w 691"/>
              <a:gd name="T1" fmla="*/ 0 h 487"/>
              <a:gd name="T2" fmla="*/ 2147483647 w 691"/>
              <a:gd name="T3" fmla="*/ 0 h 487"/>
              <a:gd name="T4" fmla="*/ 2147483647 w 691"/>
              <a:gd name="T5" fmla="*/ 2147483647 h 487"/>
              <a:gd name="T6" fmla="*/ 0 60000 65536"/>
              <a:gd name="T7" fmla="*/ 0 60000 65536"/>
              <a:gd name="T8" fmla="*/ 0 60000 65536"/>
              <a:gd name="T9" fmla="*/ 0 w 691"/>
              <a:gd name="T10" fmla="*/ 0 h 487"/>
              <a:gd name="T11" fmla="*/ 691 w 691"/>
              <a:gd name="T12" fmla="*/ 487 h 487"/>
            </a:gdLst>
            <a:ahLst/>
            <a:cxnLst>
              <a:cxn ang="T6">
                <a:pos x="T0" y="T1"/>
              </a:cxn>
              <a:cxn ang="T7">
                <a:pos x="T2" y="T3"/>
              </a:cxn>
              <a:cxn ang="T8">
                <a:pos x="T4" y="T5"/>
              </a:cxn>
            </a:cxnLst>
            <a:rect l="T9" t="T10" r="T11" b="T12"/>
            <a:pathLst>
              <a:path w="691" h="487">
                <a:moveTo>
                  <a:pt x="0" y="0"/>
                </a:moveTo>
                <a:lnTo>
                  <a:pt x="690" y="0"/>
                </a:lnTo>
                <a:lnTo>
                  <a:pt x="690" y="486"/>
                </a:lnTo>
              </a:path>
            </a:pathLst>
          </a:custGeom>
          <a:noFill/>
          <a:ln w="28575" cap="rnd">
            <a:solidFill>
              <a:srgbClr val="B659C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17" name="Rectangle 16"/>
          <p:cNvSpPr/>
          <p:nvPr/>
        </p:nvSpPr>
        <p:spPr>
          <a:xfrm>
            <a:off x="617030" y="895891"/>
            <a:ext cx="1800225" cy="1008062"/>
          </a:xfrm>
          <a:prstGeom prst="rect">
            <a:avLst/>
          </a:prstGeom>
          <a:gradFill flip="none" rotWithShape="1">
            <a:gsLst>
              <a:gs pos="0">
                <a:srgbClr val="1966CD"/>
              </a:gs>
              <a:gs pos="0">
                <a:srgbClr val="E4C1ED"/>
              </a:gs>
              <a:gs pos="0">
                <a:srgbClr val="E4C1ED"/>
              </a:gs>
              <a:gs pos="0">
                <a:srgbClr val="BFD7F7"/>
              </a:gs>
              <a:gs pos="50000">
                <a:schemeClr val="accent1">
                  <a:tint val="44500"/>
                  <a:satMod val="160000"/>
                </a:schemeClr>
              </a:gs>
              <a:gs pos="100000">
                <a:schemeClr val="accent1">
                  <a:tint val="23500"/>
                  <a:satMod val="160000"/>
                </a:schemeClr>
              </a:gs>
            </a:gsLst>
            <a:lin ang="2700000" scaled="1"/>
            <a:tileRect/>
          </a:gradFill>
          <a:ln>
            <a:noFill/>
          </a:ln>
          <a:effectLst>
            <a:outerShdw blurRad="508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3" name="Rectangle 11"/>
          <p:cNvSpPr>
            <a:spLocks noGrp="1" noChangeArrowheads="1"/>
          </p:cNvSpPr>
          <p:nvPr>
            <p:ph type="sldNum" sz="quarter" idx="12"/>
          </p:nvPr>
        </p:nvSpPr>
        <p:spPr bwMode="auto">
          <a:xfrm>
            <a:off x="3124200" y="6356350"/>
            <a:ext cx="555148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GB" altLang="en-US" sz="2800" dirty="0">
                <a:cs typeface="Arial" pitchFamily="34" charset="0"/>
              </a:rPr>
              <a:t>Who are our competitors in Sport?</a:t>
            </a:r>
          </a:p>
        </p:txBody>
      </p:sp>
      <p:sp>
        <p:nvSpPr>
          <p:cNvPr id="9224" name="Rectangle 2"/>
          <p:cNvSpPr>
            <a:spLocks noChangeArrowheads="1"/>
          </p:cNvSpPr>
          <p:nvPr/>
        </p:nvSpPr>
        <p:spPr bwMode="auto">
          <a:xfrm>
            <a:off x="7200900" y="6629400"/>
            <a:ext cx="1905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r" eaLnBrk="1" hangingPunct="1">
              <a:spcBef>
                <a:spcPct val="0"/>
              </a:spcBef>
              <a:buFontTx/>
              <a:buNone/>
            </a:pPr>
            <a:endParaRPr lang="en-GB" altLang="en-US" sz="1000">
              <a:latin typeface="Arial" pitchFamily="34" charset="0"/>
            </a:endParaRPr>
          </a:p>
        </p:txBody>
      </p:sp>
      <p:sp>
        <p:nvSpPr>
          <p:cNvPr id="9225" name="Rectangle 3"/>
          <p:cNvSpPr>
            <a:spLocks noChangeArrowheads="1"/>
          </p:cNvSpPr>
          <p:nvPr/>
        </p:nvSpPr>
        <p:spPr bwMode="auto">
          <a:xfrm>
            <a:off x="0" y="6629400"/>
            <a:ext cx="4213225" cy="22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endParaRPr lang="en-GB" altLang="en-US" sz="1000">
              <a:latin typeface="Arial" pitchFamily="34" charset="0"/>
            </a:endParaRPr>
          </a:p>
        </p:txBody>
      </p:sp>
      <p:sp>
        <p:nvSpPr>
          <p:cNvPr id="9226" name="Freeform 4"/>
          <p:cNvSpPr>
            <a:spLocks/>
          </p:cNvSpPr>
          <p:nvPr/>
        </p:nvSpPr>
        <p:spPr bwMode="auto">
          <a:xfrm>
            <a:off x="4252405" y="2810416"/>
            <a:ext cx="1096962" cy="773112"/>
          </a:xfrm>
          <a:custGeom>
            <a:avLst/>
            <a:gdLst>
              <a:gd name="T0" fmla="*/ 0 w 691"/>
              <a:gd name="T1" fmla="*/ 0 h 487"/>
              <a:gd name="T2" fmla="*/ 2147483647 w 691"/>
              <a:gd name="T3" fmla="*/ 0 h 487"/>
              <a:gd name="T4" fmla="*/ 2147483647 w 691"/>
              <a:gd name="T5" fmla="*/ 2147483647 h 487"/>
              <a:gd name="T6" fmla="*/ 0 60000 65536"/>
              <a:gd name="T7" fmla="*/ 0 60000 65536"/>
              <a:gd name="T8" fmla="*/ 0 60000 65536"/>
              <a:gd name="T9" fmla="*/ 0 w 691"/>
              <a:gd name="T10" fmla="*/ 0 h 487"/>
              <a:gd name="T11" fmla="*/ 691 w 691"/>
              <a:gd name="T12" fmla="*/ 487 h 487"/>
            </a:gdLst>
            <a:ahLst/>
            <a:cxnLst>
              <a:cxn ang="T6">
                <a:pos x="T0" y="T1"/>
              </a:cxn>
              <a:cxn ang="T7">
                <a:pos x="T2" y="T3"/>
              </a:cxn>
              <a:cxn ang="T8">
                <a:pos x="T4" y="T5"/>
              </a:cxn>
            </a:cxnLst>
            <a:rect l="T9" t="T10" r="T11" b="T12"/>
            <a:pathLst>
              <a:path w="691" h="487">
                <a:moveTo>
                  <a:pt x="0" y="0"/>
                </a:moveTo>
                <a:lnTo>
                  <a:pt x="690" y="0"/>
                </a:lnTo>
                <a:lnTo>
                  <a:pt x="690" y="486"/>
                </a:lnTo>
              </a:path>
            </a:pathLst>
          </a:custGeom>
          <a:noFill/>
          <a:ln w="28575" cap="rnd">
            <a:solidFill>
              <a:srgbClr val="B659C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9227" name="Freeform 6"/>
          <p:cNvSpPr>
            <a:spLocks/>
          </p:cNvSpPr>
          <p:nvPr/>
        </p:nvSpPr>
        <p:spPr bwMode="auto">
          <a:xfrm>
            <a:off x="6165342" y="4016916"/>
            <a:ext cx="1096963" cy="773112"/>
          </a:xfrm>
          <a:custGeom>
            <a:avLst/>
            <a:gdLst>
              <a:gd name="T0" fmla="*/ 0 w 691"/>
              <a:gd name="T1" fmla="*/ 0 h 487"/>
              <a:gd name="T2" fmla="*/ 2147483647 w 691"/>
              <a:gd name="T3" fmla="*/ 0 h 487"/>
              <a:gd name="T4" fmla="*/ 2147483647 w 691"/>
              <a:gd name="T5" fmla="*/ 2147483647 h 487"/>
              <a:gd name="T6" fmla="*/ 0 60000 65536"/>
              <a:gd name="T7" fmla="*/ 0 60000 65536"/>
              <a:gd name="T8" fmla="*/ 0 60000 65536"/>
              <a:gd name="T9" fmla="*/ 0 w 691"/>
              <a:gd name="T10" fmla="*/ 0 h 487"/>
              <a:gd name="T11" fmla="*/ 691 w 691"/>
              <a:gd name="T12" fmla="*/ 487 h 487"/>
            </a:gdLst>
            <a:ahLst/>
            <a:cxnLst>
              <a:cxn ang="T6">
                <a:pos x="T0" y="T1"/>
              </a:cxn>
              <a:cxn ang="T7">
                <a:pos x="T2" y="T3"/>
              </a:cxn>
              <a:cxn ang="T8">
                <a:pos x="T4" y="T5"/>
              </a:cxn>
            </a:cxnLst>
            <a:rect l="T9" t="T10" r="T11" b="T12"/>
            <a:pathLst>
              <a:path w="691" h="487">
                <a:moveTo>
                  <a:pt x="0" y="0"/>
                </a:moveTo>
                <a:lnTo>
                  <a:pt x="690" y="0"/>
                </a:lnTo>
                <a:lnTo>
                  <a:pt x="690" y="486"/>
                </a:lnTo>
              </a:path>
            </a:pathLst>
          </a:custGeom>
          <a:noFill/>
          <a:ln w="28575" cap="rnd">
            <a:solidFill>
              <a:srgbClr val="B659C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9228" name="Rectangle 8"/>
          <p:cNvSpPr>
            <a:spLocks noGrp="1" noChangeArrowheads="1"/>
          </p:cNvSpPr>
          <p:nvPr>
            <p:ph type="title"/>
          </p:nvPr>
        </p:nvSpPr>
        <p:spPr>
          <a:xfrm>
            <a:off x="1763713" y="-76200"/>
            <a:ext cx="6911975" cy="869950"/>
          </a:xfrm>
        </p:spPr>
        <p:txBody>
          <a:bodyPr lIns="90488" tIns="44450" rIns="90488" bIns="44450"/>
          <a:lstStyle/>
          <a:p>
            <a:r>
              <a:rPr lang="en-US" altLang="en-US" dirty="0">
                <a:ea typeface="ＭＳ Ｐゴシック" pitchFamily="34" charset="-128"/>
              </a:rPr>
              <a:t>Customer Orientation</a:t>
            </a:r>
          </a:p>
        </p:txBody>
      </p:sp>
      <p:sp>
        <p:nvSpPr>
          <p:cNvPr id="12309" name="Rectangle 21"/>
          <p:cNvSpPr>
            <a:spLocks noChangeArrowheads="1"/>
          </p:cNvSpPr>
          <p:nvPr/>
        </p:nvSpPr>
        <p:spPr bwMode="auto">
          <a:xfrm>
            <a:off x="545592" y="895891"/>
            <a:ext cx="18002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GB" altLang="en-US" sz="1800" b="1">
                <a:solidFill>
                  <a:srgbClr val="1966CD"/>
                </a:solidFill>
                <a:latin typeface="Arial" pitchFamily="34" charset="0"/>
              </a:rPr>
              <a:t>Customer </a:t>
            </a:r>
          </a:p>
          <a:p>
            <a:pPr algn="ctr" eaLnBrk="1" hangingPunct="1">
              <a:spcBef>
                <a:spcPct val="0"/>
              </a:spcBef>
              <a:buFontTx/>
              <a:buNone/>
            </a:pPr>
            <a:r>
              <a:rPr lang="en-GB" altLang="en-US" sz="1800" b="1">
                <a:solidFill>
                  <a:srgbClr val="1966CD"/>
                </a:solidFill>
                <a:latin typeface="Arial" pitchFamily="34" charset="0"/>
              </a:rPr>
              <a:t>needs</a:t>
            </a:r>
            <a:endParaRPr lang="en-US" altLang="en-US" sz="1800" b="1">
              <a:solidFill>
                <a:srgbClr val="1966CD"/>
              </a:solidFill>
              <a:latin typeface="Arial" pitchFamily="34" charset="0"/>
            </a:endParaRPr>
          </a:p>
        </p:txBody>
      </p:sp>
      <p:sp>
        <p:nvSpPr>
          <p:cNvPr id="12310" name="Rectangle 22"/>
          <p:cNvSpPr>
            <a:spLocks noChangeArrowheads="1"/>
          </p:cNvSpPr>
          <p:nvPr/>
        </p:nvSpPr>
        <p:spPr bwMode="auto">
          <a:xfrm>
            <a:off x="6378067" y="4794791"/>
            <a:ext cx="1800225"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GB" altLang="en-US" sz="1800" b="1">
                <a:solidFill>
                  <a:srgbClr val="1966CD"/>
                </a:solidFill>
                <a:latin typeface="Arial" pitchFamily="34" charset="0"/>
              </a:rPr>
              <a:t>Customers</a:t>
            </a:r>
            <a:endParaRPr lang="en-US" altLang="en-US" sz="1800" b="1">
              <a:solidFill>
                <a:srgbClr val="1966CD"/>
              </a:solidFill>
              <a:latin typeface="Arial" pitchFamily="34" charset="0"/>
            </a:endParaRPr>
          </a:p>
        </p:txBody>
      </p:sp>
      <p:sp>
        <p:nvSpPr>
          <p:cNvPr id="12311" name="Rectangle 23"/>
          <p:cNvSpPr>
            <a:spLocks noChangeArrowheads="1"/>
          </p:cNvSpPr>
          <p:nvPr/>
        </p:nvSpPr>
        <p:spPr bwMode="auto">
          <a:xfrm>
            <a:off x="4317492" y="3642266"/>
            <a:ext cx="18002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GB" altLang="en-US" sz="1800" b="1">
                <a:solidFill>
                  <a:srgbClr val="1966CD"/>
                </a:solidFill>
                <a:latin typeface="Arial" pitchFamily="34" charset="0"/>
              </a:rPr>
              <a:t>Marketing </a:t>
            </a:r>
          </a:p>
          <a:p>
            <a:pPr algn="ctr" eaLnBrk="1" hangingPunct="1">
              <a:spcBef>
                <a:spcPct val="0"/>
              </a:spcBef>
              <a:buFontTx/>
              <a:buNone/>
            </a:pPr>
            <a:r>
              <a:rPr lang="en-GB" altLang="en-US" sz="1800" b="1">
                <a:solidFill>
                  <a:srgbClr val="1966CD"/>
                </a:solidFill>
                <a:latin typeface="Arial" pitchFamily="34" charset="0"/>
              </a:rPr>
              <a:t>Products</a:t>
            </a:r>
          </a:p>
          <a:p>
            <a:pPr algn="ctr" eaLnBrk="1" hangingPunct="1">
              <a:spcBef>
                <a:spcPct val="0"/>
              </a:spcBef>
              <a:buFontTx/>
              <a:buNone/>
            </a:pPr>
            <a:r>
              <a:rPr lang="en-GB" altLang="en-US" sz="1800" b="1">
                <a:solidFill>
                  <a:srgbClr val="1966CD"/>
                </a:solidFill>
                <a:latin typeface="Arial" pitchFamily="34" charset="0"/>
              </a:rPr>
              <a:t>and services</a:t>
            </a:r>
            <a:endParaRPr lang="en-US" altLang="en-US" sz="1800" b="1">
              <a:solidFill>
                <a:srgbClr val="1966CD"/>
              </a:solidFill>
              <a:latin typeface="Arial" pitchFamily="34" charset="0"/>
            </a:endParaRPr>
          </a:p>
        </p:txBody>
      </p:sp>
      <p:sp>
        <p:nvSpPr>
          <p:cNvPr id="12312" name="Rectangle 24"/>
          <p:cNvSpPr>
            <a:spLocks noChangeArrowheads="1"/>
          </p:cNvSpPr>
          <p:nvPr/>
        </p:nvSpPr>
        <p:spPr bwMode="auto">
          <a:xfrm>
            <a:off x="2445830" y="2418303"/>
            <a:ext cx="18002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GB" altLang="en-US" sz="1800" b="1">
                <a:solidFill>
                  <a:srgbClr val="1966CD"/>
                </a:solidFill>
                <a:latin typeface="Arial" pitchFamily="34" charset="0"/>
              </a:rPr>
              <a:t>Potential</a:t>
            </a:r>
          </a:p>
          <a:p>
            <a:pPr algn="ctr" eaLnBrk="1" hangingPunct="1">
              <a:spcBef>
                <a:spcPct val="0"/>
              </a:spcBef>
              <a:buFontTx/>
              <a:buNone/>
            </a:pPr>
            <a:r>
              <a:rPr lang="en-GB" altLang="en-US" sz="1800" b="1">
                <a:solidFill>
                  <a:srgbClr val="1966CD"/>
                </a:solidFill>
                <a:latin typeface="Arial" pitchFamily="34" charset="0"/>
              </a:rPr>
              <a:t>Market</a:t>
            </a:r>
          </a:p>
          <a:p>
            <a:pPr algn="ctr" eaLnBrk="1" hangingPunct="1">
              <a:spcBef>
                <a:spcPct val="0"/>
              </a:spcBef>
              <a:buFontTx/>
              <a:buNone/>
            </a:pPr>
            <a:r>
              <a:rPr lang="en-GB" altLang="en-US" sz="1800" b="1">
                <a:solidFill>
                  <a:srgbClr val="1966CD"/>
                </a:solidFill>
                <a:latin typeface="Arial" pitchFamily="34" charset="0"/>
              </a:rPr>
              <a:t>Opportunities</a:t>
            </a:r>
            <a:endParaRPr lang="en-US" altLang="en-US" sz="1800" b="1">
              <a:solidFill>
                <a:srgbClr val="1966CD"/>
              </a:solidFill>
              <a:latin typeface="Arial" pitchFamily="34" charset="0"/>
            </a:endParaRPr>
          </a:p>
        </p:txBody>
      </p:sp>
      <p:sp>
        <p:nvSpPr>
          <p:cNvPr id="2" name="Cloud Callout 1"/>
          <p:cNvSpPr/>
          <p:nvPr/>
        </p:nvSpPr>
        <p:spPr>
          <a:xfrm>
            <a:off x="4801680" y="751428"/>
            <a:ext cx="3376612" cy="2305050"/>
          </a:xfrm>
          <a:prstGeom prst="cloudCallout">
            <a:avLst>
              <a:gd name="adj1" fmla="val 41480"/>
              <a:gd name="adj2" fmla="val 107852"/>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34" name="TextBox 3"/>
          <p:cNvSpPr txBox="1">
            <a:spLocks noChangeArrowheads="1"/>
          </p:cNvSpPr>
          <p:nvPr/>
        </p:nvSpPr>
        <p:spPr bwMode="auto">
          <a:xfrm>
            <a:off x="5514467" y="1111791"/>
            <a:ext cx="237648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Font typeface="Arial" pitchFamily="34"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Font typeface="Arial" pitchFamily="34"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GB" altLang="en-US" sz="1400">
                <a:latin typeface="Arial" pitchFamily="34" charset="0"/>
              </a:rPr>
              <a:t>The single most important thing to remember about any enterprise is that there are no results inside its walls. The result of a business is a satisfied customer (Peter Drucker, 2003)</a:t>
            </a:r>
          </a:p>
        </p:txBody>
      </p:sp>
      <p:sp>
        <p:nvSpPr>
          <p:cNvPr id="3" name="Rectangle 2"/>
          <p:cNvSpPr/>
          <p:nvPr/>
        </p:nvSpPr>
        <p:spPr>
          <a:xfrm>
            <a:off x="342416" y="3416841"/>
            <a:ext cx="3528392" cy="3139321"/>
          </a:xfrm>
          <a:prstGeom prst="rect">
            <a:avLst/>
          </a:prstGeom>
        </p:spPr>
        <p:txBody>
          <a:bodyPr wrap="square">
            <a:spAutoFit/>
          </a:bodyPr>
          <a:lstStyle/>
          <a:p>
            <a:pPr marL="342900" indent="-342900">
              <a:buFont typeface="Arial" panose="020B0604020202020204" pitchFamily="34" charset="0"/>
              <a:buChar char="•"/>
            </a:pPr>
            <a:r>
              <a:rPr lang="en-GB" sz="1800" dirty="0"/>
              <a:t>Customer centred –market sensing and responding</a:t>
            </a:r>
          </a:p>
          <a:p>
            <a:pPr marL="342900" indent="-342900">
              <a:buFont typeface="Arial" panose="020B0604020202020204" pitchFamily="34" charset="0"/>
              <a:buChar char="•"/>
            </a:pPr>
            <a:r>
              <a:rPr lang="en-GB" sz="1800" dirty="0"/>
              <a:t>Takes an outside-in perspective </a:t>
            </a:r>
          </a:p>
          <a:p>
            <a:pPr marL="342900" indent="-342900">
              <a:buFont typeface="Arial" panose="020B0604020202020204" pitchFamily="34" charset="0"/>
              <a:buChar char="•"/>
            </a:pPr>
            <a:r>
              <a:rPr lang="en-GB" sz="1800" dirty="0"/>
              <a:t>Well-defined market, customer needs and integration of marketing activities</a:t>
            </a:r>
          </a:p>
          <a:p>
            <a:pPr marL="342900" indent="-342900">
              <a:buFont typeface="Arial" panose="020B0604020202020204" pitchFamily="34" charset="0"/>
              <a:buChar char="•"/>
            </a:pPr>
            <a:r>
              <a:rPr lang="en-GB" sz="1800" dirty="0"/>
              <a:t>Creating lasting relationships based on customer value and satisfaction</a:t>
            </a:r>
          </a:p>
          <a:p>
            <a:pPr marL="342900" indent="-342900">
              <a:buFont typeface="Arial" panose="020B0604020202020204" pitchFamily="34" charset="0"/>
              <a:buChar char="•"/>
            </a:pPr>
            <a:r>
              <a:rPr lang="en-GB" sz="1800" dirty="0"/>
              <a:t>Delivering better ‘value’ than your competitors</a:t>
            </a:r>
          </a:p>
        </p:txBody>
      </p:sp>
    </p:spTree>
    <p:extLst>
      <p:ext uri="{BB962C8B-B14F-4D97-AF65-F5344CB8AC3E}">
        <p14:creationId xmlns:p14="http://schemas.microsoft.com/office/powerpoint/2010/main" val="3221745166"/>
      </p:ext>
    </p:ext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309"/>
                                        </p:tgtEl>
                                        <p:attrNameLst>
                                          <p:attrName>style.visibility</p:attrName>
                                        </p:attrNameLst>
                                      </p:cBhvr>
                                      <p:to>
                                        <p:strVal val="visible"/>
                                      </p:to>
                                    </p:set>
                                    <p:animEffect transition="in" filter="fade">
                                      <p:cBhvr>
                                        <p:cTn id="7" dur="1000"/>
                                        <p:tgtEl>
                                          <p:spTgt spid="12309"/>
                                        </p:tgtEl>
                                      </p:cBhvr>
                                    </p:animEffect>
                                  </p:childTnLst>
                                </p:cTn>
                              </p:par>
                            </p:childTnLst>
                          </p:cTn>
                        </p:par>
                        <p:par>
                          <p:cTn id="8" fill="hold" nodeType="afterGroup">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2312"/>
                                        </p:tgtEl>
                                        <p:attrNameLst>
                                          <p:attrName>style.visibility</p:attrName>
                                        </p:attrNameLst>
                                      </p:cBhvr>
                                      <p:to>
                                        <p:strVal val="visible"/>
                                      </p:to>
                                    </p:set>
                                    <p:animEffect transition="in" filter="fade">
                                      <p:cBhvr>
                                        <p:cTn id="11" dur="1000"/>
                                        <p:tgtEl>
                                          <p:spTgt spid="12312"/>
                                        </p:tgtEl>
                                      </p:cBhvr>
                                    </p:animEffec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2311"/>
                                        </p:tgtEl>
                                        <p:attrNameLst>
                                          <p:attrName>style.visibility</p:attrName>
                                        </p:attrNameLst>
                                      </p:cBhvr>
                                      <p:to>
                                        <p:strVal val="visible"/>
                                      </p:to>
                                    </p:set>
                                    <p:animEffect transition="in" filter="fade">
                                      <p:cBhvr>
                                        <p:cTn id="15" dur="1000"/>
                                        <p:tgtEl>
                                          <p:spTgt spid="12311"/>
                                        </p:tgtEl>
                                      </p:cBhvr>
                                    </p:animEffect>
                                  </p:childTnLst>
                                </p:cTn>
                              </p:par>
                            </p:childTnLst>
                          </p:cTn>
                        </p:par>
                        <p:par>
                          <p:cTn id="16" fill="hold" nodeType="afterGroup">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2310"/>
                                        </p:tgtEl>
                                        <p:attrNameLst>
                                          <p:attrName>style.visibility</p:attrName>
                                        </p:attrNameLst>
                                      </p:cBhvr>
                                      <p:to>
                                        <p:strVal val="visible"/>
                                      </p:to>
                                    </p:set>
                                    <p:animEffect transition="in" filter="fade">
                                      <p:cBhvr>
                                        <p:cTn id="19" dur="1000"/>
                                        <p:tgtEl>
                                          <p:spTgt spid="123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9" grpId="0"/>
      <p:bldP spid="12310" grpId="0"/>
      <p:bldP spid="12311" grpId="0"/>
      <p:bldP spid="123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6965" y="5877272"/>
            <a:ext cx="1721653" cy="678081"/>
          </a:xfrm>
          <a:prstGeom prst="rect">
            <a:avLst/>
          </a:prstGeom>
        </p:spPr>
      </p:pic>
      <p:sp>
        <p:nvSpPr>
          <p:cNvPr id="11" name="TextBox 10"/>
          <p:cNvSpPr txBox="1"/>
          <p:nvPr/>
        </p:nvSpPr>
        <p:spPr>
          <a:xfrm>
            <a:off x="51713" y="160338"/>
            <a:ext cx="8736905" cy="6463308"/>
          </a:xfrm>
          <a:prstGeom prst="rect">
            <a:avLst/>
          </a:prstGeom>
          <a:noFill/>
        </p:spPr>
        <p:txBody>
          <a:bodyPr wrap="square" rtlCol="0">
            <a:spAutoFit/>
          </a:bodyPr>
          <a:lstStyle/>
          <a:p>
            <a:pPr algn="ctr"/>
            <a:r>
              <a:rPr lang="en-GB" b="1" u="sng" dirty="0"/>
              <a:t>Marketing Task: Flip chart presentation – 1 person to present findings back to the group</a:t>
            </a:r>
          </a:p>
          <a:p>
            <a:pPr algn="ctr"/>
            <a:r>
              <a:rPr lang="en-GB" b="1" u="sng" dirty="0"/>
              <a:t>Class to be split to 3 breakout groups:</a:t>
            </a:r>
          </a:p>
          <a:p>
            <a:endParaRPr lang="en-GB" b="1" u="sng" dirty="0"/>
          </a:p>
          <a:p>
            <a:r>
              <a:rPr lang="en-GB" b="1" u="sng" dirty="0">
                <a:hlinkClick r:id="rId3"/>
              </a:rPr>
              <a:t>https://www.youtube.com/watch?v=_O5S6O0Trqc</a:t>
            </a:r>
            <a:endParaRPr lang="en-GB" b="1" u="sng" dirty="0"/>
          </a:p>
          <a:p>
            <a:r>
              <a:rPr lang="en-GB" b="1" u="sng" dirty="0">
                <a:hlinkClick r:id="rId4"/>
              </a:rPr>
              <a:t>https://www.youtube.com/watch?v=wmnajdChTbA</a:t>
            </a:r>
            <a:endParaRPr lang="en-GB" b="1" u="sng" dirty="0"/>
          </a:p>
          <a:p>
            <a:r>
              <a:rPr lang="en-GB" b="1" u="sng" dirty="0">
                <a:hlinkClick r:id="rId5"/>
              </a:rPr>
              <a:t>https://www.youtube.com/watch?v=jsP0W7-tEOc</a:t>
            </a:r>
            <a:endParaRPr lang="en-GB" b="1" u="sng" dirty="0"/>
          </a:p>
          <a:p>
            <a:endParaRPr lang="en-GB" b="1" u="sng" dirty="0"/>
          </a:p>
          <a:p>
            <a:r>
              <a:rPr lang="en-GB" b="1" dirty="0"/>
              <a:t>Consider 3 scenarios from the sports development world. </a:t>
            </a:r>
          </a:p>
          <a:p>
            <a:r>
              <a:rPr lang="en-GB" dirty="0"/>
              <a:t>Scenario 1- children considering attending a half term sports camp. </a:t>
            </a:r>
          </a:p>
          <a:p>
            <a:r>
              <a:rPr lang="en-GB" dirty="0"/>
              <a:t>Scenario 2 adults considering attending a GP Referral scheme. </a:t>
            </a:r>
          </a:p>
          <a:p>
            <a:r>
              <a:rPr lang="en-GB" dirty="0"/>
              <a:t>Scenario 3- A group of girls 14 years+ considering attending an US Girls / This Girl Can session. </a:t>
            </a:r>
          </a:p>
          <a:p>
            <a:endParaRPr lang="en-GB" b="1" u="sng" dirty="0"/>
          </a:p>
          <a:p>
            <a:r>
              <a:rPr lang="en-GB" b="1" u="sng" dirty="0"/>
              <a:t>Present back on the following:</a:t>
            </a:r>
          </a:p>
          <a:p>
            <a:endParaRPr lang="en-GB" b="1" u="sng" dirty="0"/>
          </a:p>
          <a:p>
            <a:r>
              <a:rPr lang="en-GB" dirty="0"/>
              <a:t>1- Who are your customers? What are their needs? Consider the different ages.</a:t>
            </a:r>
          </a:p>
          <a:p>
            <a:endParaRPr lang="en-GB" dirty="0"/>
          </a:p>
          <a:p>
            <a:r>
              <a:rPr lang="en-GB" dirty="0"/>
              <a:t>2- How can you reach this group of people / promote your session? </a:t>
            </a:r>
          </a:p>
          <a:p>
            <a:endParaRPr lang="en-GB" dirty="0"/>
          </a:p>
          <a:p>
            <a:r>
              <a:rPr lang="en-GB" dirty="0"/>
              <a:t>3- How can you create / build relationships with your customers? </a:t>
            </a:r>
          </a:p>
          <a:p>
            <a:endParaRPr lang="en-GB" dirty="0"/>
          </a:p>
          <a:p>
            <a:r>
              <a:rPr lang="en-GB" dirty="0"/>
              <a:t>4- What does good value and satisfaction look like? </a:t>
            </a:r>
          </a:p>
          <a:p>
            <a:endParaRPr lang="en-GB" dirty="0"/>
          </a:p>
        </p:txBody>
      </p:sp>
    </p:spTree>
    <p:extLst>
      <p:ext uri="{BB962C8B-B14F-4D97-AF65-F5344CB8AC3E}">
        <p14:creationId xmlns:p14="http://schemas.microsoft.com/office/powerpoint/2010/main" val="2641412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391" y="4365104"/>
            <a:ext cx="7886700" cy="4351338"/>
          </a:xfrm>
        </p:spPr>
        <p:txBody>
          <a:bodyPr/>
          <a:lstStyle/>
          <a:p>
            <a:r>
              <a:rPr lang="en-US" dirty="0"/>
              <a:t>In 2 groups- Work as a team to place a pen as far as you can away from the start line top side up.</a:t>
            </a:r>
          </a:p>
          <a:p>
            <a:r>
              <a:rPr lang="en-US" dirty="0"/>
              <a:t>Winning team is the team that can place the pen furthest from the line.</a:t>
            </a:r>
          </a:p>
          <a:p>
            <a:r>
              <a:rPr lang="en-US" dirty="0"/>
              <a:t>No body part can touch across the line</a:t>
            </a:r>
          </a:p>
        </p:txBody>
      </p:sp>
      <p:pic>
        <p:nvPicPr>
          <p:cNvPr id="5" name="Picture 4"/>
          <p:cNvPicPr>
            <a:picLocks noChangeAspect="1"/>
          </p:cNvPicPr>
          <p:nvPr/>
        </p:nvPicPr>
        <p:blipFill>
          <a:blip r:embed="rId2"/>
          <a:stretch>
            <a:fillRect/>
          </a:stretch>
        </p:blipFill>
        <p:spPr>
          <a:xfrm>
            <a:off x="1971311" y="116632"/>
            <a:ext cx="5260859" cy="3456384"/>
          </a:xfrm>
          <a:prstGeom prst="rect">
            <a:avLst/>
          </a:prstGeom>
        </p:spPr>
      </p:pic>
    </p:spTree>
    <p:extLst>
      <p:ext uri="{BB962C8B-B14F-4D97-AF65-F5344CB8AC3E}">
        <p14:creationId xmlns:p14="http://schemas.microsoft.com/office/powerpoint/2010/main" val="845972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656" y="-125903"/>
            <a:ext cx="7886700" cy="1325563"/>
          </a:xfrm>
        </p:spPr>
        <p:txBody>
          <a:bodyPr/>
          <a:lstStyle/>
          <a:p>
            <a:pPr algn="ctr"/>
            <a:r>
              <a:rPr lang="en-US" b="1" u="sng" dirty="0"/>
              <a:t>Partnership And Links</a:t>
            </a:r>
          </a:p>
        </p:txBody>
      </p:sp>
      <p:sp>
        <p:nvSpPr>
          <p:cNvPr id="3" name="Content Placeholder 2"/>
          <p:cNvSpPr>
            <a:spLocks noGrp="1"/>
          </p:cNvSpPr>
          <p:nvPr>
            <p:ph idx="1"/>
          </p:nvPr>
        </p:nvSpPr>
        <p:spPr>
          <a:xfrm>
            <a:off x="-6338" y="1124744"/>
            <a:ext cx="4130229" cy="3251522"/>
          </a:xfrm>
        </p:spPr>
        <p:txBody>
          <a:bodyPr>
            <a:normAutofit/>
          </a:bodyPr>
          <a:lstStyle/>
          <a:p>
            <a:pPr marL="0" indent="0" algn="ctr">
              <a:buNone/>
            </a:pPr>
            <a:r>
              <a:rPr lang="en-US" sz="2000" dirty="0"/>
              <a:t>Forming partnerships and links can create bigger and better projects. In order for successful partnerships to work each partner must have something to gain from the agreement / </a:t>
            </a:r>
            <a:r>
              <a:rPr lang="en-US" sz="2000" dirty="0" err="1"/>
              <a:t>organisation</a:t>
            </a:r>
            <a:r>
              <a:rPr lang="en-US" sz="2000" dirty="0"/>
              <a:t> in place.</a:t>
            </a:r>
          </a:p>
          <a:p>
            <a:pPr marL="0" indent="0" algn="ctr">
              <a:buNone/>
            </a:pPr>
            <a:endParaRPr lang="en-US" sz="2000" dirty="0"/>
          </a:p>
        </p:txBody>
      </p:sp>
      <p:pic>
        <p:nvPicPr>
          <p:cNvPr id="4" name="Picture 3"/>
          <p:cNvPicPr>
            <a:picLocks noChangeAspect="1"/>
          </p:cNvPicPr>
          <p:nvPr/>
        </p:nvPicPr>
        <p:blipFill>
          <a:blip r:embed="rId2"/>
          <a:stretch>
            <a:fillRect/>
          </a:stretch>
        </p:blipFill>
        <p:spPr>
          <a:xfrm>
            <a:off x="0" y="3340100"/>
            <a:ext cx="2311400" cy="3517900"/>
          </a:xfrm>
          <a:prstGeom prst="rect">
            <a:avLst/>
          </a:prstGeom>
        </p:spPr>
      </p:pic>
      <p:pic>
        <p:nvPicPr>
          <p:cNvPr id="5" name="Picture 4"/>
          <p:cNvPicPr>
            <a:picLocks noChangeAspect="1"/>
          </p:cNvPicPr>
          <p:nvPr/>
        </p:nvPicPr>
        <p:blipFill>
          <a:blip r:embed="rId3"/>
          <a:stretch>
            <a:fillRect/>
          </a:stretch>
        </p:blipFill>
        <p:spPr>
          <a:xfrm>
            <a:off x="3983304" y="939545"/>
            <a:ext cx="2857500" cy="2857500"/>
          </a:xfrm>
          <a:prstGeom prst="rect">
            <a:avLst/>
          </a:prstGeom>
        </p:spPr>
      </p:pic>
      <p:pic>
        <p:nvPicPr>
          <p:cNvPr id="6" name="Picture 5"/>
          <p:cNvPicPr>
            <a:picLocks noChangeAspect="1"/>
          </p:cNvPicPr>
          <p:nvPr/>
        </p:nvPicPr>
        <p:blipFill>
          <a:blip r:embed="rId4"/>
          <a:stretch>
            <a:fillRect/>
          </a:stretch>
        </p:blipFill>
        <p:spPr>
          <a:xfrm>
            <a:off x="3252118" y="3838288"/>
            <a:ext cx="5891882" cy="3019712"/>
          </a:xfrm>
          <a:prstGeom prst="rect">
            <a:avLst/>
          </a:prstGeom>
        </p:spPr>
      </p:pic>
      <p:sp>
        <p:nvSpPr>
          <p:cNvPr id="7" name="TextBox 6"/>
          <p:cNvSpPr txBox="1"/>
          <p:nvPr/>
        </p:nvSpPr>
        <p:spPr>
          <a:xfrm>
            <a:off x="6580988" y="1014223"/>
            <a:ext cx="2376264" cy="2862322"/>
          </a:xfrm>
          <a:prstGeom prst="rect">
            <a:avLst/>
          </a:prstGeom>
          <a:noFill/>
        </p:spPr>
        <p:txBody>
          <a:bodyPr wrap="square" rtlCol="0">
            <a:spAutoFit/>
          </a:bodyPr>
          <a:lstStyle/>
          <a:p>
            <a:pPr algn="ctr"/>
            <a:r>
              <a:rPr lang="en-US" sz="2000" b="1" dirty="0"/>
              <a:t>Individual Task- </a:t>
            </a:r>
            <a:r>
              <a:rPr lang="en-US" sz="2000" dirty="0"/>
              <a:t>You are setting up a girls only (US Girls / This girl can session). Who could you link with? </a:t>
            </a:r>
          </a:p>
          <a:p>
            <a:pPr algn="ctr"/>
            <a:endParaRPr lang="en-US" sz="2000" dirty="0"/>
          </a:p>
          <a:p>
            <a:pPr algn="ctr"/>
            <a:r>
              <a:rPr lang="en-US" sz="2000" dirty="0"/>
              <a:t>How could they contribute?</a:t>
            </a:r>
            <a:r>
              <a:rPr lang="en-US" sz="2000" b="1" dirty="0"/>
              <a:t> </a:t>
            </a:r>
          </a:p>
        </p:txBody>
      </p:sp>
      <p:sp>
        <p:nvSpPr>
          <p:cNvPr id="8" name="TextBox 7"/>
          <p:cNvSpPr txBox="1"/>
          <p:nvPr/>
        </p:nvSpPr>
        <p:spPr>
          <a:xfrm>
            <a:off x="5796136" y="213714"/>
            <a:ext cx="2838438" cy="646331"/>
          </a:xfrm>
          <a:prstGeom prst="rect">
            <a:avLst/>
          </a:prstGeom>
          <a:noFill/>
        </p:spPr>
        <p:txBody>
          <a:bodyPr wrap="square" rtlCol="0">
            <a:spAutoFit/>
          </a:bodyPr>
          <a:lstStyle/>
          <a:p>
            <a:r>
              <a:rPr lang="en-US" dirty="0"/>
              <a:t>https://</a:t>
            </a:r>
            <a:r>
              <a:rPr lang="en-US" dirty="0" err="1"/>
              <a:t>www.classtools.net</a:t>
            </a:r>
            <a:r>
              <a:rPr lang="en-US" dirty="0"/>
              <a:t>/random-name-picker/</a:t>
            </a:r>
          </a:p>
        </p:txBody>
      </p:sp>
    </p:spTree>
    <p:extLst>
      <p:ext uri="{BB962C8B-B14F-4D97-AF65-F5344CB8AC3E}">
        <p14:creationId xmlns:p14="http://schemas.microsoft.com/office/powerpoint/2010/main" val="676704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632" y="0"/>
            <a:ext cx="6419706" cy="3672408"/>
          </a:xfrm>
          <a:prstGeom prst="rect">
            <a:avLst/>
          </a:prstGeom>
        </p:spPr>
      </p:pic>
      <p:sp>
        <p:nvSpPr>
          <p:cNvPr id="5" name="TextBox 4"/>
          <p:cNvSpPr txBox="1"/>
          <p:nvPr/>
        </p:nvSpPr>
        <p:spPr>
          <a:xfrm>
            <a:off x="683568" y="4365104"/>
            <a:ext cx="7920880" cy="923330"/>
          </a:xfrm>
          <a:prstGeom prst="rect">
            <a:avLst/>
          </a:prstGeom>
          <a:noFill/>
        </p:spPr>
        <p:txBody>
          <a:bodyPr wrap="square" rtlCol="0">
            <a:spAutoFit/>
          </a:bodyPr>
          <a:lstStyle/>
          <a:p>
            <a:endParaRPr lang="en-US" dirty="0"/>
          </a:p>
          <a:p>
            <a:r>
              <a:rPr lang="en-US" dirty="0"/>
              <a:t>Aims- To understand fully what is required when writing this part of the assignment. </a:t>
            </a:r>
          </a:p>
        </p:txBody>
      </p:sp>
    </p:spTree>
    <p:extLst>
      <p:ext uri="{BB962C8B-B14F-4D97-AF65-F5344CB8AC3E}">
        <p14:creationId xmlns:p14="http://schemas.microsoft.com/office/powerpoint/2010/main" val="872196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2173330"/>
            <a:ext cx="8352928" cy="4524315"/>
          </a:xfrm>
          <a:prstGeom prst="rect">
            <a:avLst/>
          </a:prstGeom>
          <a:noFill/>
        </p:spPr>
        <p:txBody>
          <a:bodyPr wrap="square" rtlCol="0">
            <a:spAutoFit/>
          </a:bodyPr>
          <a:lstStyle/>
          <a:p>
            <a:pPr fontAlgn="base"/>
            <a:r>
              <a:rPr lang="en-GB" sz="2400" b="1" dirty="0"/>
              <a:t>Students are required to devise an operational plan to increase sports participation in the area of Port Talbot. Students should use the Street Games template provided in order to plan 4 different sessions. Students should demonstrate an understanding of the key underlying issues in the national, regional and local sporting landscape and the external drivers that can be utilized to implement a successful development program. </a:t>
            </a:r>
          </a:p>
          <a:p>
            <a:pPr fontAlgn="base"/>
            <a:r>
              <a:rPr lang="en-GB" sz="2400" b="1" dirty="0"/>
              <a:t> </a:t>
            </a:r>
          </a:p>
          <a:p>
            <a:pPr fontAlgn="base"/>
            <a:r>
              <a:rPr lang="en-GB" sz="2400" b="1" dirty="0"/>
              <a:t>Students will need to evidence that they can plan and set a suitable budget to each session </a:t>
            </a:r>
            <a:r>
              <a:rPr lang="en-GB" sz="2400" b="1" u="sng" dirty="0"/>
              <a:t>utilising all of the funding available</a:t>
            </a:r>
            <a:r>
              <a:rPr lang="en-GB" sz="2400" b="1" dirty="0"/>
              <a:t>.  </a:t>
            </a:r>
          </a:p>
        </p:txBody>
      </p:sp>
      <p:pic>
        <p:nvPicPr>
          <p:cNvPr id="3" name="Picture 2"/>
          <p:cNvPicPr>
            <a:picLocks noChangeAspect="1"/>
          </p:cNvPicPr>
          <p:nvPr/>
        </p:nvPicPr>
        <p:blipFill>
          <a:blip r:embed="rId2"/>
          <a:stretch>
            <a:fillRect/>
          </a:stretch>
        </p:blipFill>
        <p:spPr>
          <a:xfrm>
            <a:off x="3059832" y="99175"/>
            <a:ext cx="1980438" cy="1980438"/>
          </a:xfrm>
          <a:prstGeom prst="rect">
            <a:avLst/>
          </a:prstGeom>
        </p:spPr>
      </p:pic>
      <p:sp>
        <p:nvSpPr>
          <p:cNvPr id="5" name="Rectangle 4"/>
          <p:cNvSpPr/>
          <p:nvPr/>
        </p:nvSpPr>
        <p:spPr>
          <a:xfrm>
            <a:off x="827584" y="787623"/>
            <a:ext cx="1391728" cy="923330"/>
          </a:xfrm>
          <a:prstGeom prst="rect">
            <a:avLst/>
          </a:prstGeom>
          <a:noFill/>
        </p:spPr>
        <p:txBody>
          <a:bodyPr wrap="none" lIns="91440" tIns="45720" rIns="91440" bIns="45720">
            <a:spAutoFit/>
          </a:bodyPr>
          <a:lstStyle/>
          <a:p>
            <a:pPr algn="ctr"/>
            <a:r>
              <a:rPr lang="en-GB"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50%</a:t>
            </a:r>
          </a:p>
        </p:txBody>
      </p:sp>
      <p:sp>
        <p:nvSpPr>
          <p:cNvPr id="7" name="Rectangle 6"/>
          <p:cNvSpPr/>
          <p:nvPr/>
        </p:nvSpPr>
        <p:spPr>
          <a:xfrm>
            <a:off x="5388305" y="787623"/>
            <a:ext cx="3960439" cy="1754326"/>
          </a:xfrm>
          <a:prstGeom prst="rect">
            <a:avLst/>
          </a:prstGeom>
          <a:noFill/>
        </p:spPr>
        <p:txBody>
          <a:bodyPr wrap="square" lIns="91440" tIns="45720" rIns="91440" bIns="45720">
            <a:spAutoFit/>
          </a:bodyPr>
          <a:lstStyle/>
          <a:p>
            <a:pPr algn="ctr"/>
            <a:r>
              <a:rPr lang="en-GB"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Half of 65%</a:t>
            </a:r>
          </a:p>
          <a:p>
            <a:pPr algn="ctr"/>
            <a:endParaRPr lang="en-GB"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14883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63755" y="548680"/>
            <a:ext cx="4560506" cy="3240360"/>
          </a:xfrm>
          <a:prstGeom prst="rect">
            <a:avLst/>
          </a:prstGeom>
        </p:spPr>
      </p:pic>
      <p:sp>
        <p:nvSpPr>
          <p:cNvPr id="3" name="TextBox 2">
            <a:extLst>
              <a:ext uri="{FF2B5EF4-FFF2-40B4-BE49-F238E27FC236}">
                <a16:creationId xmlns:a16="http://schemas.microsoft.com/office/drawing/2014/main" id="{F0A06AE0-34B1-C441-9160-8C56B3AEF9AE}"/>
              </a:ext>
            </a:extLst>
          </p:cNvPr>
          <p:cNvSpPr txBox="1"/>
          <p:nvPr/>
        </p:nvSpPr>
        <p:spPr>
          <a:xfrm>
            <a:off x="899592" y="4869160"/>
            <a:ext cx="7488832" cy="369332"/>
          </a:xfrm>
          <a:prstGeom prst="rect">
            <a:avLst/>
          </a:prstGeom>
          <a:noFill/>
        </p:spPr>
        <p:txBody>
          <a:bodyPr wrap="square" rtlCol="0">
            <a:spAutoFit/>
          </a:bodyPr>
          <a:lstStyle/>
          <a:p>
            <a:r>
              <a:rPr lang="en-US" dirty="0"/>
              <a:t>https://</a:t>
            </a:r>
            <a:r>
              <a:rPr lang="en-US" dirty="0" err="1"/>
              <a:t>www.youtube.com</a:t>
            </a:r>
            <a:r>
              <a:rPr lang="en-US" dirty="0"/>
              <a:t>/channel/UCJaNBMWae8BromCdtJ6Kk9w</a:t>
            </a:r>
          </a:p>
        </p:txBody>
      </p:sp>
      <p:sp>
        <p:nvSpPr>
          <p:cNvPr id="5" name="TextBox 4">
            <a:extLst>
              <a:ext uri="{FF2B5EF4-FFF2-40B4-BE49-F238E27FC236}">
                <a16:creationId xmlns:a16="http://schemas.microsoft.com/office/drawing/2014/main" id="{685D545A-B2D7-BE4A-B55C-7F37303CA6B8}"/>
              </a:ext>
            </a:extLst>
          </p:cNvPr>
          <p:cNvSpPr txBox="1"/>
          <p:nvPr/>
        </p:nvSpPr>
        <p:spPr>
          <a:xfrm>
            <a:off x="611560" y="5805264"/>
            <a:ext cx="7992888" cy="369332"/>
          </a:xfrm>
          <a:prstGeom prst="rect">
            <a:avLst/>
          </a:prstGeom>
          <a:noFill/>
        </p:spPr>
        <p:txBody>
          <a:bodyPr wrap="square" rtlCol="0">
            <a:spAutoFit/>
          </a:bodyPr>
          <a:lstStyle/>
          <a:p>
            <a:r>
              <a:rPr lang="en-US" dirty="0"/>
              <a:t>Student resource- https://</a:t>
            </a:r>
            <a:r>
              <a:rPr lang="en-US" dirty="0" err="1"/>
              <a:t>network.streetgames.org</a:t>
            </a:r>
            <a:r>
              <a:rPr lang="en-US" dirty="0"/>
              <a:t>/student-zone </a:t>
            </a:r>
          </a:p>
        </p:txBody>
      </p:sp>
    </p:spTree>
    <p:extLst>
      <p:ext uri="{BB962C8B-B14F-4D97-AF65-F5344CB8AC3E}">
        <p14:creationId xmlns:p14="http://schemas.microsoft.com/office/powerpoint/2010/main" val="1135936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lanning Cycle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60648"/>
            <a:ext cx="4824536" cy="6442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729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2CF8-6912-004A-9EC3-41B98B21A95B}"/>
              </a:ext>
            </a:extLst>
          </p:cNvPr>
          <p:cNvSpPr>
            <a:spLocks noGrp="1"/>
          </p:cNvSpPr>
          <p:nvPr>
            <p:ph type="title"/>
          </p:nvPr>
        </p:nvSpPr>
        <p:spPr/>
        <p:txBody>
          <a:bodyPr/>
          <a:lstStyle/>
          <a:p>
            <a:r>
              <a:rPr lang="en-US" b="1" dirty="0"/>
              <a:t>50 % of the task- 1000 words</a:t>
            </a:r>
          </a:p>
        </p:txBody>
      </p:sp>
      <p:sp>
        <p:nvSpPr>
          <p:cNvPr id="3" name="Content Placeholder 2">
            <a:extLst>
              <a:ext uri="{FF2B5EF4-FFF2-40B4-BE49-F238E27FC236}">
                <a16:creationId xmlns:a16="http://schemas.microsoft.com/office/drawing/2014/main" id="{8A10DE9C-CB29-5A4E-B85E-228DD812B545}"/>
              </a:ext>
            </a:extLst>
          </p:cNvPr>
          <p:cNvSpPr>
            <a:spLocks noGrp="1"/>
          </p:cNvSpPr>
          <p:nvPr>
            <p:ph idx="1"/>
          </p:nvPr>
        </p:nvSpPr>
        <p:spPr/>
        <p:txBody>
          <a:bodyPr/>
          <a:lstStyle/>
          <a:p>
            <a:pPr marL="0" indent="0">
              <a:buNone/>
            </a:pPr>
            <a:r>
              <a:rPr lang="en-GB" dirty="0"/>
              <a:t>Students are required to carry out a research task and highlight the current barriers to sports participation in deprived communities. Students should consider what the internal and external issues are affecting sports development organisations when planning to deliver sports development projects in deprived communities. </a:t>
            </a:r>
            <a:endParaRPr lang="en-US" dirty="0"/>
          </a:p>
        </p:txBody>
      </p:sp>
    </p:spTree>
    <p:extLst>
      <p:ext uri="{BB962C8B-B14F-4D97-AF65-F5344CB8AC3E}">
        <p14:creationId xmlns:p14="http://schemas.microsoft.com/office/powerpoint/2010/main" val="2832138539"/>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772</Words>
  <Application>Microsoft Macintosh PowerPoint</Application>
  <PresentationFormat>On-screen Show (4:3)</PresentationFormat>
  <Paragraphs>87</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PowerPoint Presentation</vt:lpstr>
      <vt:lpstr>PowerPoint Presentation</vt:lpstr>
      <vt:lpstr>A few definitions...</vt:lpstr>
      <vt:lpstr>CIM definitions (Chartered Institute of Marketing)</vt:lpstr>
      <vt:lpstr>Customer Orientation</vt:lpstr>
      <vt:lpstr>PowerPoint Presentation</vt:lpstr>
      <vt:lpstr>PowerPoint Presentation</vt:lpstr>
      <vt:lpstr>Partnership And Links</vt:lpstr>
      <vt:lpstr>PowerPoint Presentation</vt:lpstr>
      <vt:lpstr>PowerPoint Presentation</vt:lpstr>
      <vt:lpstr>PowerPoint Presentation</vt:lpstr>
      <vt:lpstr>PowerPoint Presentation</vt:lpstr>
      <vt:lpstr>50 % of the task- 1000 words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Napieralla</dc:creator>
  <cp:lastModifiedBy>Mark Napieralla</cp:lastModifiedBy>
  <cp:revision>4</cp:revision>
  <dcterms:created xsi:type="dcterms:W3CDTF">2020-02-14T07:58:28Z</dcterms:created>
  <dcterms:modified xsi:type="dcterms:W3CDTF">2021-03-25T19:51:01Z</dcterms:modified>
</cp:coreProperties>
</file>