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8" r:id="rId1"/>
  </p:sldMasterIdLst>
  <p:notesMasterIdLst>
    <p:notesMasterId r:id="rId23"/>
  </p:notesMasterIdLst>
  <p:sldIdLst>
    <p:sldId id="256" r:id="rId2"/>
    <p:sldId id="258" r:id="rId3"/>
    <p:sldId id="257" r:id="rId4"/>
    <p:sldId id="264" r:id="rId5"/>
    <p:sldId id="263" r:id="rId6"/>
    <p:sldId id="259" r:id="rId7"/>
    <p:sldId id="266" r:id="rId8"/>
    <p:sldId id="265" r:id="rId9"/>
    <p:sldId id="267" r:id="rId10"/>
    <p:sldId id="268" r:id="rId11"/>
    <p:sldId id="270" r:id="rId12"/>
    <p:sldId id="269" r:id="rId13"/>
    <p:sldId id="271" r:id="rId14"/>
    <p:sldId id="273" r:id="rId15"/>
    <p:sldId id="272" r:id="rId16"/>
    <p:sldId id="274" r:id="rId17"/>
    <p:sldId id="262" r:id="rId18"/>
    <p:sldId id="275" r:id="rId19"/>
    <p:sldId id="276" r:id="rId20"/>
    <p:sldId id="277" r:id="rId21"/>
    <p:sldId id="27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69"/>
    <p:restoredTop sz="95865"/>
  </p:normalViewPr>
  <p:slideViewPr>
    <p:cSldViewPr snapToGrid="0">
      <p:cViewPr>
        <p:scale>
          <a:sx n="87" d="100"/>
          <a:sy n="87" d="100"/>
        </p:scale>
        <p:origin x="448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B67382-1718-42BB-BC5D-8A04F74857A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0E38D9-98C6-4AD6-AF52-3EAF73185433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Cambria" panose="02040503050406030204" pitchFamily="18" charset="0"/>
            </a:rPr>
            <a:t>1. Introduction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E82D9CA2-4D45-4021-8A6B-E27E7B98EB98}" type="parTrans" cxnId="{7A81605E-78C0-4990-99E9-9FE48B55E4E5}">
      <dgm:prSet/>
      <dgm:spPr/>
      <dgm:t>
        <a:bodyPr/>
        <a:lstStyle/>
        <a:p>
          <a:endParaRPr lang="en-US"/>
        </a:p>
      </dgm:t>
    </dgm:pt>
    <dgm:pt modelId="{32A4458C-CF2B-43C7-B642-BBF172977B77}" type="sibTrans" cxnId="{7A81605E-78C0-4990-99E9-9FE48B55E4E5}">
      <dgm:prSet/>
      <dgm:spPr/>
      <dgm:t>
        <a:bodyPr/>
        <a:lstStyle/>
        <a:p>
          <a:endParaRPr lang="en-US"/>
        </a:p>
      </dgm:t>
    </dgm:pt>
    <dgm:pt modelId="{FB349249-245F-48EE-ABE2-49ADA6E863BA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Cambria" panose="02040503050406030204" pitchFamily="18" charset="0"/>
            </a:rPr>
            <a:t>2. Definition of digital marketing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8A354CE1-DA12-4B45-B65F-009DFEA22C8F}" type="parTrans" cxnId="{7CE989E6-CE0F-4110-B30B-0BC7EA4BC08C}">
      <dgm:prSet/>
      <dgm:spPr/>
      <dgm:t>
        <a:bodyPr/>
        <a:lstStyle/>
        <a:p>
          <a:endParaRPr lang="en-US"/>
        </a:p>
      </dgm:t>
    </dgm:pt>
    <dgm:pt modelId="{B342DE66-7CCF-40ED-802C-8EB4B54864FC}" type="sibTrans" cxnId="{7CE989E6-CE0F-4110-B30B-0BC7EA4BC08C}">
      <dgm:prSet/>
      <dgm:spPr/>
      <dgm:t>
        <a:bodyPr/>
        <a:lstStyle/>
        <a:p>
          <a:endParaRPr lang="en-US"/>
        </a:p>
      </dgm:t>
    </dgm:pt>
    <dgm:pt modelId="{EC499739-08D7-4EC7-AE9C-9F939E6923B1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Cambria" panose="02040503050406030204" pitchFamily="18" charset="0"/>
            </a:rPr>
            <a:t>3. Understanding digital marketing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B2199C1D-F04E-40F8-8629-BBC2E5ECC469}" type="parTrans" cxnId="{25E8A7EF-7BF7-4F6E-B7A9-82E01EFD1548}">
      <dgm:prSet/>
      <dgm:spPr/>
      <dgm:t>
        <a:bodyPr/>
        <a:lstStyle/>
        <a:p>
          <a:endParaRPr lang="en-US"/>
        </a:p>
      </dgm:t>
    </dgm:pt>
    <dgm:pt modelId="{17977B74-7292-4892-8AD7-BD64633D9F31}" type="sibTrans" cxnId="{25E8A7EF-7BF7-4F6E-B7A9-82E01EFD1548}">
      <dgm:prSet/>
      <dgm:spPr/>
      <dgm:t>
        <a:bodyPr/>
        <a:lstStyle/>
        <a:p>
          <a:endParaRPr lang="en-US"/>
        </a:p>
      </dgm:t>
    </dgm:pt>
    <dgm:pt modelId="{9F63B0A0-4D02-45B2-82ED-857DC1F7D527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4. The Importance Of Digital Marketing In Customer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4F87420E-4217-4972-A8B6-891EA3C6C5C7}" type="parTrans" cxnId="{F3913A35-52C9-48A3-BBD5-3329B6C8B625}">
      <dgm:prSet/>
      <dgm:spPr/>
      <dgm:t>
        <a:bodyPr/>
        <a:lstStyle/>
        <a:p>
          <a:endParaRPr lang="en-US"/>
        </a:p>
      </dgm:t>
    </dgm:pt>
    <dgm:pt modelId="{63D963F3-9816-4983-8AC2-4ECC0ED1C2A0}" type="sibTrans" cxnId="{F3913A35-52C9-48A3-BBD5-3329B6C8B625}">
      <dgm:prSet/>
      <dgm:spPr/>
      <dgm:t>
        <a:bodyPr/>
        <a:lstStyle/>
        <a:p>
          <a:endParaRPr lang="en-US"/>
        </a:p>
      </dgm:t>
    </dgm:pt>
    <dgm:pt modelId="{EFB70CE2-2DE2-4D3E-99B5-C53CE71B4EB8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5. Relationship Management 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C5402451-445B-4536-90E6-3C59A633085F}" type="parTrans" cxnId="{8DA6BA29-DDC1-4ACE-851F-0B934CAAB456}">
      <dgm:prSet/>
      <dgm:spPr/>
      <dgm:t>
        <a:bodyPr/>
        <a:lstStyle/>
        <a:p>
          <a:endParaRPr lang="en-US"/>
        </a:p>
      </dgm:t>
    </dgm:pt>
    <dgm:pt modelId="{308821C1-AD66-4BCD-985F-2D8BD10955A8}" type="sibTrans" cxnId="{8DA6BA29-DDC1-4ACE-851F-0B934CAAB456}">
      <dgm:prSet/>
      <dgm:spPr/>
      <dgm:t>
        <a:bodyPr/>
        <a:lstStyle/>
        <a:p>
          <a:endParaRPr lang="en-US"/>
        </a:p>
      </dgm:t>
    </dgm:pt>
    <dgm:pt modelId="{91CF8344-8CE6-40CB-A4E3-E589A947D0EF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6. Benefits of digital marketing 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9F9D51E1-472D-4237-9B54-744D3DDBFB8D}" type="parTrans" cxnId="{81309B9F-9088-4606-8204-E32CF06F2543}">
      <dgm:prSet/>
      <dgm:spPr/>
      <dgm:t>
        <a:bodyPr/>
        <a:lstStyle/>
        <a:p>
          <a:endParaRPr lang="en-US"/>
        </a:p>
      </dgm:t>
    </dgm:pt>
    <dgm:pt modelId="{082097E2-36E1-49E3-A6C4-4E553A1B953B}" type="sibTrans" cxnId="{81309B9F-9088-4606-8204-E32CF06F2543}">
      <dgm:prSet/>
      <dgm:spPr/>
      <dgm:t>
        <a:bodyPr/>
        <a:lstStyle/>
        <a:p>
          <a:endParaRPr lang="en-US"/>
        </a:p>
      </dgm:t>
    </dgm:pt>
    <dgm:pt modelId="{64EA343F-D218-4067-B4B2-25E37AB25A88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7. Critical Discussion: Drawbacks Of Digital Marketing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DFE6E20A-55C8-4EC5-A819-838DDA2F1516}" type="parTrans" cxnId="{DAB5FA51-48B1-47CF-BCD3-B183DAF24E66}">
      <dgm:prSet/>
      <dgm:spPr/>
      <dgm:t>
        <a:bodyPr/>
        <a:lstStyle/>
        <a:p>
          <a:endParaRPr lang="en-US"/>
        </a:p>
      </dgm:t>
    </dgm:pt>
    <dgm:pt modelId="{A59B5BDA-90D4-46D3-9B94-1521DEC42FF0}" type="sibTrans" cxnId="{DAB5FA51-48B1-47CF-BCD3-B183DAF24E66}">
      <dgm:prSet/>
      <dgm:spPr/>
      <dgm:t>
        <a:bodyPr/>
        <a:lstStyle/>
        <a:p>
          <a:endParaRPr lang="en-US"/>
        </a:p>
      </dgm:t>
    </dgm:pt>
    <dgm:pt modelId="{5FD311FB-4673-48B5-8D35-642356CEB474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8 Developing And Sustaining Customer Relationships (Parts 1-4)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808C01B8-1C59-4243-BE79-8FEF0B6878CD}" type="parTrans" cxnId="{D2938777-70D9-4016-8BA8-0A81929F1325}">
      <dgm:prSet/>
      <dgm:spPr/>
      <dgm:t>
        <a:bodyPr/>
        <a:lstStyle/>
        <a:p>
          <a:endParaRPr lang="en-US"/>
        </a:p>
      </dgm:t>
    </dgm:pt>
    <dgm:pt modelId="{206CD864-32A2-45BC-83DE-515658FEEEC7}" type="sibTrans" cxnId="{D2938777-70D9-4016-8BA8-0A81929F1325}">
      <dgm:prSet/>
      <dgm:spPr/>
      <dgm:t>
        <a:bodyPr/>
        <a:lstStyle/>
        <a:p>
          <a:endParaRPr lang="en-US"/>
        </a:p>
      </dgm:t>
    </dgm:pt>
    <dgm:pt modelId="{F83E9B41-D240-4CB1-B78A-55E08A32BA0C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US" sz="2000" b="1" i="0" dirty="0">
              <a:solidFill>
                <a:schemeClr val="bg1"/>
              </a:solidFill>
              <a:latin typeface="Cambria" panose="02040503050406030204" pitchFamily="18" charset="0"/>
            </a:rPr>
            <a:t>9. Critical Assessment Of Effectiveness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E57FF78C-8B2F-4C67-9507-1C41B35862AE}" type="parTrans" cxnId="{DAB6D648-EA99-456C-A8B2-7DB5296BF996}">
      <dgm:prSet/>
      <dgm:spPr/>
      <dgm:t>
        <a:bodyPr/>
        <a:lstStyle/>
        <a:p>
          <a:endParaRPr lang="en-US"/>
        </a:p>
      </dgm:t>
    </dgm:pt>
    <dgm:pt modelId="{6082DBAD-026C-4B26-9DA2-323F39597467}" type="sibTrans" cxnId="{DAB6D648-EA99-456C-A8B2-7DB5296BF996}">
      <dgm:prSet/>
      <dgm:spPr/>
      <dgm:t>
        <a:bodyPr/>
        <a:lstStyle/>
        <a:p>
          <a:endParaRPr lang="en-US"/>
        </a:p>
      </dgm:t>
    </dgm:pt>
    <dgm:pt modelId="{53833806-12BB-43CD-A8FE-8369097235B8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10. Conclusion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D82EA84B-27A9-4648-B808-D2FD3E3F8F14}" type="parTrans" cxnId="{28A3D943-C8C8-4409-AF6D-32CF822FD9FC}">
      <dgm:prSet/>
      <dgm:spPr/>
      <dgm:t>
        <a:bodyPr/>
        <a:lstStyle/>
        <a:p>
          <a:endParaRPr lang="en-US"/>
        </a:p>
      </dgm:t>
    </dgm:pt>
    <dgm:pt modelId="{E746A29E-1921-4148-BBA4-31685B02FDF0}" type="sibTrans" cxnId="{28A3D943-C8C8-4409-AF6D-32CF822FD9FC}">
      <dgm:prSet/>
      <dgm:spPr/>
      <dgm:t>
        <a:bodyPr/>
        <a:lstStyle/>
        <a:p>
          <a:endParaRPr lang="en-US"/>
        </a:p>
      </dgm:t>
    </dgm:pt>
    <dgm:pt modelId="{1940E2EF-C590-4B61-93DD-2FF61F1B2231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11.Recomendation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A0309603-CAA8-42A8-8287-675B92BE98FE}" type="parTrans" cxnId="{77C00393-F9B3-4D5A-BD53-2DD226DC7471}">
      <dgm:prSet/>
      <dgm:spPr/>
      <dgm:t>
        <a:bodyPr/>
        <a:lstStyle/>
        <a:p>
          <a:endParaRPr lang="en-US"/>
        </a:p>
      </dgm:t>
    </dgm:pt>
    <dgm:pt modelId="{79491848-4B8A-4AB0-8EFA-968D14467E0B}" type="sibTrans" cxnId="{77C00393-F9B3-4D5A-BD53-2DD226DC7471}">
      <dgm:prSet/>
      <dgm:spPr/>
      <dgm:t>
        <a:bodyPr/>
        <a:lstStyle/>
        <a:p>
          <a:endParaRPr lang="en-US"/>
        </a:p>
      </dgm:t>
    </dgm:pt>
    <dgm:pt modelId="{42E57724-9625-4032-B77F-60A4DBE0DBC4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  <a:t>12. References </a:t>
          </a:r>
          <a:br>
            <a:rPr lang="en-GB" sz="2000" b="1" dirty="0">
              <a:solidFill>
                <a:schemeClr val="bg1"/>
              </a:solidFill>
              <a:latin typeface="Cambria" panose="02040503050406030204" pitchFamily="18" charset="0"/>
            </a:rPr>
          </a:br>
          <a:r>
            <a:rPr lang="en-US" sz="2000" b="1" dirty="0">
              <a:solidFill>
                <a:schemeClr val="bg1"/>
              </a:solidFill>
              <a:latin typeface="Cambria" panose="02040503050406030204" pitchFamily="18" charset="0"/>
            </a:rPr>
            <a:t> </a:t>
          </a:r>
          <a:endParaRPr lang="en-US" sz="2000" dirty="0">
            <a:solidFill>
              <a:schemeClr val="bg1"/>
            </a:solidFill>
            <a:latin typeface="Cambria" panose="02040503050406030204" pitchFamily="18" charset="0"/>
          </a:endParaRPr>
        </a:p>
      </dgm:t>
    </dgm:pt>
    <dgm:pt modelId="{00B24FA9-D2DA-454C-B85B-049248E8049A}" type="parTrans" cxnId="{B943E894-A2CD-4F2B-B157-D84949F8317F}">
      <dgm:prSet/>
      <dgm:spPr/>
      <dgm:t>
        <a:bodyPr/>
        <a:lstStyle/>
        <a:p>
          <a:endParaRPr lang="en-US"/>
        </a:p>
      </dgm:t>
    </dgm:pt>
    <dgm:pt modelId="{4FAD30D2-7D9A-4423-91B8-FC9B005AA8E2}" type="sibTrans" cxnId="{B943E894-A2CD-4F2B-B157-D84949F8317F}">
      <dgm:prSet/>
      <dgm:spPr/>
      <dgm:t>
        <a:bodyPr/>
        <a:lstStyle/>
        <a:p>
          <a:endParaRPr lang="en-US"/>
        </a:p>
      </dgm:t>
    </dgm:pt>
    <dgm:pt modelId="{B261B0F2-D909-E449-AF32-EEEE9E4B6129}" type="pres">
      <dgm:prSet presAssocID="{6CB67382-1718-42BB-BC5D-8A04F74857A5}" presName="diagram" presStyleCnt="0">
        <dgm:presLayoutVars>
          <dgm:dir/>
          <dgm:resizeHandles val="exact"/>
        </dgm:presLayoutVars>
      </dgm:prSet>
      <dgm:spPr/>
    </dgm:pt>
    <dgm:pt modelId="{0355894B-62B2-6C47-809A-30BED5AB0A60}" type="pres">
      <dgm:prSet presAssocID="{B50E38D9-98C6-4AD6-AF52-3EAF73185433}" presName="node" presStyleLbl="node1" presStyleIdx="0" presStyleCnt="12">
        <dgm:presLayoutVars>
          <dgm:bulletEnabled val="1"/>
        </dgm:presLayoutVars>
      </dgm:prSet>
      <dgm:spPr/>
    </dgm:pt>
    <dgm:pt modelId="{54EEEC5F-AADF-7D4B-BB71-C58155D6E88F}" type="pres">
      <dgm:prSet presAssocID="{32A4458C-CF2B-43C7-B642-BBF172977B77}" presName="sibTrans" presStyleCnt="0"/>
      <dgm:spPr/>
    </dgm:pt>
    <dgm:pt modelId="{5E5A54AD-D535-4842-8BF9-C514B4EEEC52}" type="pres">
      <dgm:prSet presAssocID="{FB349249-245F-48EE-ABE2-49ADA6E863BA}" presName="node" presStyleLbl="node1" presStyleIdx="1" presStyleCnt="12">
        <dgm:presLayoutVars>
          <dgm:bulletEnabled val="1"/>
        </dgm:presLayoutVars>
      </dgm:prSet>
      <dgm:spPr/>
    </dgm:pt>
    <dgm:pt modelId="{E1C3B3E3-B1AB-974E-861B-3969702B9793}" type="pres">
      <dgm:prSet presAssocID="{B342DE66-7CCF-40ED-802C-8EB4B54864FC}" presName="sibTrans" presStyleCnt="0"/>
      <dgm:spPr/>
    </dgm:pt>
    <dgm:pt modelId="{1A6EE1B9-A387-EE42-87CA-A090BBE3DCD6}" type="pres">
      <dgm:prSet presAssocID="{EC499739-08D7-4EC7-AE9C-9F939E6923B1}" presName="node" presStyleLbl="node1" presStyleIdx="2" presStyleCnt="12">
        <dgm:presLayoutVars>
          <dgm:bulletEnabled val="1"/>
        </dgm:presLayoutVars>
      </dgm:prSet>
      <dgm:spPr/>
    </dgm:pt>
    <dgm:pt modelId="{3D617E0F-4CC2-3944-A034-4EA7B00927AA}" type="pres">
      <dgm:prSet presAssocID="{17977B74-7292-4892-8AD7-BD64633D9F31}" presName="sibTrans" presStyleCnt="0"/>
      <dgm:spPr/>
    </dgm:pt>
    <dgm:pt modelId="{2B1341E2-F360-9A41-8702-DF8E4223A1F6}" type="pres">
      <dgm:prSet presAssocID="{9F63B0A0-4D02-45B2-82ED-857DC1F7D527}" presName="node" presStyleLbl="node1" presStyleIdx="3" presStyleCnt="12">
        <dgm:presLayoutVars>
          <dgm:bulletEnabled val="1"/>
        </dgm:presLayoutVars>
      </dgm:prSet>
      <dgm:spPr/>
    </dgm:pt>
    <dgm:pt modelId="{7B9A5808-3959-1443-9446-3B0CE4F07B1A}" type="pres">
      <dgm:prSet presAssocID="{63D963F3-9816-4983-8AC2-4ECC0ED1C2A0}" presName="sibTrans" presStyleCnt="0"/>
      <dgm:spPr/>
    </dgm:pt>
    <dgm:pt modelId="{2C81BB0B-8323-8A4C-9CDB-0ADED97EBE08}" type="pres">
      <dgm:prSet presAssocID="{EFB70CE2-2DE2-4D3E-99B5-C53CE71B4EB8}" presName="node" presStyleLbl="node1" presStyleIdx="4" presStyleCnt="12">
        <dgm:presLayoutVars>
          <dgm:bulletEnabled val="1"/>
        </dgm:presLayoutVars>
      </dgm:prSet>
      <dgm:spPr/>
    </dgm:pt>
    <dgm:pt modelId="{F46F878C-8743-B948-BC98-FB2438775164}" type="pres">
      <dgm:prSet presAssocID="{308821C1-AD66-4BCD-985F-2D8BD10955A8}" presName="sibTrans" presStyleCnt="0"/>
      <dgm:spPr/>
    </dgm:pt>
    <dgm:pt modelId="{A3479A63-0993-5249-AE17-6612BB2B430C}" type="pres">
      <dgm:prSet presAssocID="{91CF8344-8CE6-40CB-A4E3-E589A947D0EF}" presName="node" presStyleLbl="node1" presStyleIdx="5" presStyleCnt="12">
        <dgm:presLayoutVars>
          <dgm:bulletEnabled val="1"/>
        </dgm:presLayoutVars>
      </dgm:prSet>
      <dgm:spPr/>
    </dgm:pt>
    <dgm:pt modelId="{AC09D4B8-BC61-744F-BCBE-EB830E938626}" type="pres">
      <dgm:prSet presAssocID="{082097E2-36E1-49E3-A6C4-4E553A1B953B}" presName="sibTrans" presStyleCnt="0"/>
      <dgm:spPr/>
    </dgm:pt>
    <dgm:pt modelId="{4A774347-B39C-3E4C-8DBE-5BAA78B81826}" type="pres">
      <dgm:prSet presAssocID="{64EA343F-D218-4067-B4B2-25E37AB25A88}" presName="node" presStyleLbl="node1" presStyleIdx="6" presStyleCnt="12">
        <dgm:presLayoutVars>
          <dgm:bulletEnabled val="1"/>
        </dgm:presLayoutVars>
      </dgm:prSet>
      <dgm:spPr/>
    </dgm:pt>
    <dgm:pt modelId="{E4D44757-8A85-A341-BB1E-09EE67FFF084}" type="pres">
      <dgm:prSet presAssocID="{A59B5BDA-90D4-46D3-9B94-1521DEC42FF0}" presName="sibTrans" presStyleCnt="0"/>
      <dgm:spPr/>
    </dgm:pt>
    <dgm:pt modelId="{945C86CF-1293-AC48-BC93-A73BFE730AD7}" type="pres">
      <dgm:prSet presAssocID="{5FD311FB-4673-48B5-8D35-642356CEB474}" presName="node" presStyleLbl="node1" presStyleIdx="7" presStyleCnt="12">
        <dgm:presLayoutVars>
          <dgm:bulletEnabled val="1"/>
        </dgm:presLayoutVars>
      </dgm:prSet>
      <dgm:spPr/>
    </dgm:pt>
    <dgm:pt modelId="{C97A94A5-AA78-254E-B8DC-AED50608C4AA}" type="pres">
      <dgm:prSet presAssocID="{206CD864-32A2-45BC-83DE-515658FEEEC7}" presName="sibTrans" presStyleCnt="0"/>
      <dgm:spPr/>
    </dgm:pt>
    <dgm:pt modelId="{9291A510-6E02-0D4E-85FE-BCC34F06425F}" type="pres">
      <dgm:prSet presAssocID="{F83E9B41-D240-4CB1-B78A-55E08A32BA0C}" presName="node" presStyleLbl="node1" presStyleIdx="8" presStyleCnt="12">
        <dgm:presLayoutVars>
          <dgm:bulletEnabled val="1"/>
        </dgm:presLayoutVars>
      </dgm:prSet>
      <dgm:spPr/>
    </dgm:pt>
    <dgm:pt modelId="{00D9344C-7A47-2F48-9B54-14ACEB8BC703}" type="pres">
      <dgm:prSet presAssocID="{6082DBAD-026C-4B26-9DA2-323F39597467}" presName="sibTrans" presStyleCnt="0"/>
      <dgm:spPr/>
    </dgm:pt>
    <dgm:pt modelId="{234972ED-0E31-8044-A993-4E55D1E351E8}" type="pres">
      <dgm:prSet presAssocID="{53833806-12BB-43CD-A8FE-8369097235B8}" presName="node" presStyleLbl="node1" presStyleIdx="9" presStyleCnt="12">
        <dgm:presLayoutVars>
          <dgm:bulletEnabled val="1"/>
        </dgm:presLayoutVars>
      </dgm:prSet>
      <dgm:spPr/>
    </dgm:pt>
    <dgm:pt modelId="{6C8524AC-D8AD-2244-928B-85432F293CC2}" type="pres">
      <dgm:prSet presAssocID="{E746A29E-1921-4148-BBA4-31685B02FDF0}" presName="sibTrans" presStyleCnt="0"/>
      <dgm:spPr/>
    </dgm:pt>
    <dgm:pt modelId="{A6C82BAE-C9C4-CC4F-B0AD-6A408DB23703}" type="pres">
      <dgm:prSet presAssocID="{1940E2EF-C590-4B61-93DD-2FF61F1B2231}" presName="node" presStyleLbl="node1" presStyleIdx="10" presStyleCnt="12">
        <dgm:presLayoutVars>
          <dgm:bulletEnabled val="1"/>
        </dgm:presLayoutVars>
      </dgm:prSet>
      <dgm:spPr/>
    </dgm:pt>
    <dgm:pt modelId="{7AD4E6F0-B808-8441-AC7E-AE7D3CC04ABB}" type="pres">
      <dgm:prSet presAssocID="{79491848-4B8A-4AB0-8EFA-968D14467E0B}" presName="sibTrans" presStyleCnt="0"/>
      <dgm:spPr/>
    </dgm:pt>
    <dgm:pt modelId="{6AAB80D6-6521-574E-8F8E-B893FB84A365}" type="pres">
      <dgm:prSet presAssocID="{42E57724-9625-4032-B77F-60A4DBE0DBC4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83A3000-66D7-3C42-9983-5B8C4D6BEEB8}" type="presOf" srcId="{EC499739-08D7-4EC7-AE9C-9F939E6923B1}" destId="{1A6EE1B9-A387-EE42-87CA-A090BBE3DCD6}" srcOrd="0" destOrd="0" presId="urn:microsoft.com/office/officeart/2005/8/layout/default"/>
    <dgm:cxn modelId="{60571E08-CFC8-0240-A46C-F29C49A06060}" type="presOf" srcId="{91CF8344-8CE6-40CB-A4E3-E589A947D0EF}" destId="{A3479A63-0993-5249-AE17-6612BB2B430C}" srcOrd="0" destOrd="0" presId="urn:microsoft.com/office/officeart/2005/8/layout/default"/>
    <dgm:cxn modelId="{DA05790A-1A2E-A84E-8C20-D9C4934BC954}" type="presOf" srcId="{53833806-12BB-43CD-A8FE-8369097235B8}" destId="{234972ED-0E31-8044-A993-4E55D1E351E8}" srcOrd="0" destOrd="0" presId="urn:microsoft.com/office/officeart/2005/8/layout/default"/>
    <dgm:cxn modelId="{9B430D17-548F-B64B-BAAA-02347E58DBE2}" type="presOf" srcId="{64EA343F-D218-4067-B4B2-25E37AB25A88}" destId="{4A774347-B39C-3E4C-8DBE-5BAA78B81826}" srcOrd="0" destOrd="0" presId="urn:microsoft.com/office/officeart/2005/8/layout/default"/>
    <dgm:cxn modelId="{8DA6BA29-DDC1-4ACE-851F-0B934CAAB456}" srcId="{6CB67382-1718-42BB-BC5D-8A04F74857A5}" destId="{EFB70CE2-2DE2-4D3E-99B5-C53CE71B4EB8}" srcOrd="4" destOrd="0" parTransId="{C5402451-445B-4536-90E6-3C59A633085F}" sibTransId="{308821C1-AD66-4BCD-985F-2D8BD10955A8}"/>
    <dgm:cxn modelId="{E3FF692C-1EB1-C349-9211-1EA13CE3AC22}" type="presOf" srcId="{6CB67382-1718-42BB-BC5D-8A04F74857A5}" destId="{B261B0F2-D909-E449-AF32-EEEE9E4B6129}" srcOrd="0" destOrd="0" presId="urn:microsoft.com/office/officeart/2005/8/layout/default"/>
    <dgm:cxn modelId="{F3913A35-52C9-48A3-BBD5-3329B6C8B625}" srcId="{6CB67382-1718-42BB-BC5D-8A04F74857A5}" destId="{9F63B0A0-4D02-45B2-82ED-857DC1F7D527}" srcOrd="3" destOrd="0" parTransId="{4F87420E-4217-4972-A8B6-891EA3C6C5C7}" sibTransId="{63D963F3-9816-4983-8AC2-4ECC0ED1C2A0}"/>
    <dgm:cxn modelId="{09858239-A061-D348-BAD3-1F1F3D09D82E}" type="presOf" srcId="{FB349249-245F-48EE-ABE2-49ADA6E863BA}" destId="{5E5A54AD-D535-4842-8BF9-C514B4EEEC52}" srcOrd="0" destOrd="0" presId="urn:microsoft.com/office/officeart/2005/8/layout/default"/>
    <dgm:cxn modelId="{28A3D943-C8C8-4409-AF6D-32CF822FD9FC}" srcId="{6CB67382-1718-42BB-BC5D-8A04F74857A5}" destId="{53833806-12BB-43CD-A8FE-8369097235B8}" srcOrd="9" destOrd="0" parTransId="{D82EA84B-27A9-4648-B808-D2FD3E3F8F14}" sibTransId="{E746A29E-1921-4148-BBA4-31685B02FDF0}"/>
    <dgm:cxn modelId="{DAB6D648-EA99-456C-A8B2-7DB5296BF996}" srcId="{6CB67382-1718-42BB-BC5D-8A04F74857A5}" destId="{F83E9B41-D240-4CB1-B78A-55E08A32BA0C}" srcOrd="8" destOrd="0" parTransId="{E57FF78C-8B2F-4C67-9507-1C41B35862AE}" sibTransId="{6082DBAD-026C-4B26-9DA2-323F39597467}"/>
    <dgm:cxn modelId="{C759534A-865C-0541-8680-9F431B9D0CD2}" type="presOf" srcId="{B50E38D9-98C6-4AD6-AF52-3EAF73185433}" destId="{0355894B-62B2-6C47-809A-30BED5AB0A60}" srcOrd="0" destOrd="0" presId="urn:microsoft.com/office/officeart/2005/8/layout/default"/>
    <dgm:cxn modelId="{DC46C74A-8115-C04D-BCD8-4329D315655A}" type="presOf" srcId="{42E57724-9625-4032-B77F-60A4DBE0DBC4}" destId="{6AAB80D6-6521-574E-8F8E-B893FB84A365}" srcOrd="0" destOrd="0" presId="urn:microsoft.com/office/officeart/2005/8/layout/default"/>
    <dgm:cxn modelId="{DAB5FA51-48B1-47CF-BCD3-B183DAF24E66}" srcId="{6CB67382-1718-42BB-BC5D-8A04F74857A5}" destId="{64EA343F-D218-4067-B4B2-25E37AB25A88}" srcOrd="6" destOrd="0" parTransId="{DFE6E20A-55C8-4EC5-A819-838DDA2F1516}" sibTransId="{A59B5BDA-90D4-46D3-9B94-1521DEC42FF0}"/>
    <dgm:cxn modelId="{7A81605E-78C0-4990-99E9-9FE48B55E4E5}" srcId="{6CB67382-1718-42BB-BC5D-8A04F74857A5}" destId="{B50E38D9-98C6-4AD6-AF52-3EAF73185433}" srcOrd="0" destOrd="0" parTransId="{E82D9CA2-4D45-4021-8A6B-E27E7B98EB98}" sibTransId="{32A4458C-CF2B-43C7-B642-BBF172977B77}"/>
    <dgm:cxn modelId="{5541C86F-1AAE-344E-B165-EAF5DA39B061}" type="presOf" srcId="{9F63B0A0-4D02-45B2-82ED-857DC1F7D527}" destId="{2B1341E2-F360-9A41-8702-DF8E4223A1F6}" srcOrd="0" destOrd="0" presId="urn:microsoft.com/office/officeart/2005/8/layout/default"/>
    <dgm:cxn modelId="{D2938777-70D9-4016-8BA8-0A81929F1325}" srcId="{6CB67382-1718-42BB-BC5D-8A04F74857A5}" destId="{5FD311FB-4673-48B5-8D35-642356CEB474}" srcOrd="7" destOrd="0" parTransId="{808C01B8-1C59-4243-BE79-8FEF0B6878CD}" sibTransId="{206CD864-32A2-45BC-83DE-515658FEEEC7}"/>
    <dgm:cxn modelId="{77C00393-F9B3-4D5A-BD53-2DD226DC7471}" srcId="{6CB67382-1718-42BB-BC5D-8A04F74857A5}" destId="{1940E2EF-C590-4B61-93DD-2FF61F1B2231}" srcOrd="10" destOrd="0" parTransId="{A0309603-CAA8-42A8-8287-675B92BE98FE}" sibTransId="{79491848-4B8A-4AB0-8EFA-968D14467E0B}"/>
    <dgm:cxn modelId="{B943E894-A2CD-4F2B-B157-D84949F8317F}" srcId="{6CB67382-1718-42BB-BC5D-8A04F74857A5}" destId="{42E57724-9625-4032-B77F-60A4DBE0DBC4}" srcOrd="11" destOrd="0" parTransId="{00B24FA9-D2DA-454C-B85B-049248E8049A}" sibTransId="{4FAD30D2-7D9A-4423-91B8-FC9B005AA8E2}"/>
    <dgm:cxn modelId="{81309B9F-9088-4606-8204-E32CF06F2543}" srcId="{6CB67382-1718-42BB-BC5D-8A04F74857A5}" destId="{91CF8344-8CE6-40CB-A4E3-E589A947D0EF}" srcOrd="5" destOrd="0" parTransId="{9F9D51E1-472D-4237-9B54-744D3DDBFB8D}" sibTransId="{082097E2-36E1-49E3-A6C4-4E553A1B953B}"/>
    <dgm:cxn modelId="{B0ECDAB0-4CFE-0845-8D04-0CD3FF1C22A9}" type="presOf" srcId="{F83E9B41-D240-4CB1-B78A-55E08A32BA0C}" destId="{9291A510-6E02-0D4E-85FE-BCC34F06425F}" srcOrd="0" destOrd="0" presId="urn:microsoft.com/office/officeart/2005/8/layout/default"/>
    <dgm:cxn modelId="{3BC8A5CF-CB0B-DC43-9337-12FCCAC0A355}" type="presOf" srcId="{EFB70CE2-2DE2-4D3E-99B5-C53CE71B4EB8}" destId="{2C81BB0B-8323-8A4C-9CDB-0ADED97EBE08}" srcOrd="0" destOrd="0" presId="urn:microsoft.com/office/officeart/2005/8/layout/default"/>
    <dgm:cxn modelId="{185E66D5-3714-F04F-95A2-52B03E6B27F4}" type="presOf" srcId="{5FD311FB-4673-48B5-8D35-642356CEB474}" destId="{945C86CF-1293-AC48-BC93-A73BFE730AD7}" srcOrd="0" destOrd="0" presId="urn:microsoft.com/office/officeart/2005/8/layout/default"/>
    <dgm:cxn modelId="{7CE989E6-CE0F-4110-B30B-0BC7EA4BC08C}" srcId="{6CB67382-1718-42BB-BC5D-8A04F74857A5}" destId="{FB349249-245F-48EE-ABE2-49ADA6E863BA}" srcOrd="1" destOrd="0" parTransId="{8A354CE1-DA12-4B45-B65F-009DFEA22C8F}" sibTransId="{B342DE66-7CCF-40ED-802C-8EB4B54864FC}"/>
    <dgm:cxn modelId="{25E8A7EF-7BF7-4F6E-B7A9-82E01EFD1548}" srcId="{6CB67382-1718-42BB-BC5D-8A04F74857A5}" destId="{EC499739-08D7-4EC7-AE9C-9F939E6923B1}" srcOrd="2" destOrd="0" parTransId="{B2199C1D-F04E-40F8-8629-BBC2E5ECC469}" sibTransId="{17977B74-7292-4892-8AD7-BD64633D9F31}"/>
    <dgm:cxn modelId="{C177D9EF-5F7F-F944-8146-8FC54B334B76}" type="presOf" srcId="{1940E2EF-C590-4B61-93DD-2FF61F1B2231}" destId="{A6C82BAE-C9C4-CC4F-B0AD-6A408DB23703}" srcOrd="0" destOrd="0" presId="urn:microsoft.com/office/officeart/2005/8/layout/default"/>
    <dgm:cxn modelId="{138CBC1F-6029-AB40-8801-F2640778927F}" type="presParOf" srcId="{B261B0F2-D909-E449-AF32-EEEE9E4B6129}" destId="{0355894B-62B2-6C47-809A-30BED5AB0A60}" srcOrd="0" destOrd="0" presId="urn:microsoft.com/office/officeart/2005/8/layout/default"/>
    <dgm:cxn modelId="{20197042-6A21-E846-84DD-BB6A1EEBA4AC}" type="presParOf" srcId="{B261B0F2-D909-E449-AF32-EEEE9E4B6129}" destId="{54EEEC5F-AADF-7D4B-BB71-C58155D6E88F}" srcOrd="1" destOrd="0" presId="urn:microsoft.com/office/officeart/2005/8/layout/default"/>
    <dgm:cxn modelId="{BE28A427-7116-0F44-949C-6980875DB758}" type="presParOf" srcId="{B261B0F2-D909-E449-AF32-EEEE9E4B6129}" destId="{5E5A54AD-D535-4842-8BF9-C514B4EEEC52}" srcOrd="2" destOrd="0" presId="urn:microsoft.com/office/officeart/2005/8/layout/default"/>
    <dgm:cxn modelId="{08AB0C27-3713-B14D-96DE-45791545963E}" type="presParOf" srcId="{B261B0F2-D909-E449-AF32-EEEE9E4B6129}" destId="{E1C3B3E3-B1AB-974E-861B-3969702B9793}" srcOrd="3" destOrd="0" presId="urn:microsoft.com/office/officeart/2005/8/layout/default"/>
    <dgm:cxn modelId="{F1112D6D-D209-B94B-BE42-0DF335363B38}" type="presParOf" srcId="{B261B0F2-D909-E449-AF32-EEEE9E4B6129}" destId="{1A6EE1B9-A387-EE42-87CA-A090BBE3DCD6}" srcOrd="4" destOrd="0" presId="urn:microsoft.com/office/officeart/2005/8/layout/default"/>
    <dgm:cxn modelId="{C0AB2FB8-B518-5F44-9691-7A8443F80151}" type="presParOf" srcId="{B261B0F2-D909-E449-AF32-EEEE9E4B6129}" destId="{3D617E0F-4CC2-3944-A034-4EA7B00927AA}" srcOrd="5" destOrd="0" presId="urn:microsoft.com/office/officeart/2005/8/layout/default"/>
    <dgm:cxn modelId="{AC8CE4A0-88BD-F441-9912-001C587F06F2}" type="presParOf" srcId="{B261B0F2-D909-E449-AF32-EEEE9E4B6129}" destId="{2B1341E2-F360-9A41-8702-DF8E4223A1F6}" srcOrd="6" destOrd="0" presId="urn:microsoft.com/office/officeart/2005/8/layout/default"/>
    <dgm:cxn modelId="{51103E0D-6AFA-D845-AE0E-573E2908BD0A}" type="presParOf" srcId="{B261B0F2-D909-E449-AF32-EEEE9E4B6129}" destId="{7B9A5808-3959-1443-9446-3B0CE4F07B1A}" srcOrd="7" destOrd="0" presId="urn:microsoft.com/office/officeart/2005/8/layout/default"/>
    <dgm:cxn modelId="{774CB7E4-2FEE-E045-AC92-EF39406112AA}" type="presParOf" srcId="{B261B0F2-D909-E449-AF32-EEEE9E4B6129}" destId="{2C81BB0B-8323-8A4C-9CDB-0ADED97EBE08}" srcOrd="8" destOrd="0" presId="urn:microsoft.com/office/officeart/2005/8/layout/default"/>
    <dgm:cxn modelId="{083C0C72-2786-D54B-96AF-42AC0A987A45}" type="presParOf" srcId="{B261B0F2-D909-E449-AF32-EEEE9E4B6129}" destId="{F46F878C-8743-B948-BC98-FB2438775164}" srcOrd="9" destOrd="0" presId="urn:microsoft.com/office/officeart/2005/8/layout/default"/>
    <dgm:cxn modelId="{CE441345-C3F3-7D49-9767-F04DD331881F}" type="presParOf" srcId="{B261B0F2-D909-E449-AF32-EEEE9E4B6129}" destId="{A3479A63-0993-5249-AE17-6612BB2B430C}" srcOrd="10" destOrd="0" presId="urn:microsoft.com/office/officeart/2005/8/layout/default"/>
    <dgm:cxn modelId="{9205C922-9C39-0A4F-AA5F-2B9016559019}" type="presParOf" srcId="{B261B0F2-D909-E449-AF32-EEEE9E4B6129}" destId="{AC09D4B8-BC61-744F-BCBE-EB830E938626}" srcOrd="11" destOrd="0" presId="urn:microsoft.com/office/officeart/2005/8/layout/default"/>
    <dgm:cxn modelId="{6EA8F2F2-E780-6E40-AE1B-24F443FF2C1B}" type="presParOf" srcId="{B261B0F2-D909-E449-AF32-EEEE9E4B6129}" destId="{4A774347-B39C-3E4C-8DBE-5BAA78B81826}" srcOrd="12" destOrd="0" presId="urn:microsoft.com/office/officeart/2005/8/layout/default"/>
    <dgm:cxn modelId="{24B85232-9EBE-6B4B-8081-E41C4CEF0480}" type="presParOf" srcId="{B261B0F2-D909-E449-AF32-EEEE9E4B6129}" destId="{E4D44757-8A85-A341-BB1E-09EE67FFF084}" srcOrd="13" destOrd="0" presId="urn:microsoft.com/office/officeart/2005/8/layout/default"/>
    <dgm:cxn modelId="{CA7EC2C1-1BB3-FE42-80FC-1680350C365A}" type="presParOf" srcId="{B261B0F2-D909-E449-AF32-EEEE9E4B6129}" destId="{945C86CF-1293-AC48-BC93-A73BFE730AD7}" srcOrd="14" destOrd="0" presId="urn:microsoft.com/office/officeart/2005/8/layout/default"/>
    <dgm:cxn modelId="{9BDC2A9F-9151-F948-BE61-10B9BFAE8488}" type="presParOf" srcId="{B261B0F2-D909-E449-AF32-EEEE9E4B6129}" destId="{C97A94A5-AA78-254E-B8DC-AED50608C4AA}" srcOrd="15" destOrd="0" presId="urn:microsoft.com/office/officeart/2005/8/layout/default"/>
    <dgm:cxn modelId="{56E675A6-95EB-2547-8A84-F341E1CFD92E}" type="presParOf" srcId="{B261B0F2-D909-E449-AF32-EEEE9E4B6129}" destId="{9291A510-6E02-0D4E-85FE-BCC34F06425F}" srcOrd="16" destOrd="0" presId="urn:microsoft.com/office/officeart/2005/8/layout/default"/>
    <dgm:cxn modelId="{1F69FBDE-1188-6A41-AF14-AD622FF9E3FF}" type="presParOf" srcId="{B261B0F2-D909-E449-AF32-EEEE9E4B6129}" destId="{00D9344C-7A47-2F48-9B54-14ACEB8BC703}" srcOrd="17" destOrd="0" presId="urn:microsoft.com/office/officeart/2005/8/layout/default"/>
    <dgm:cxn modelId="{1A02CA9A-9778-0C44-AC16-BED9B730CB56}" type="presParOf" srcId="{B261B0F2-D909-E449-AF32-EEEE9E4B6129}" destId="{234972ED-0E31-8044-A993-4E55D1E351E8}" srcOrd="18" destOrd="0" presId="urn:microsoft.com/office/officeart/2005/8/layout/default"/>
    <dgm:cxn modelId="{D9AD3ED5-7929-344A-9DE1-44EC99213F5A}" type="presParOf" srcId="{B261B0F2-D909-E449-AF32-EEEE9E4B6129}" destId="{6C8524AC-D8AD-2244-928B-85432F293CC2}" srcOrd="19" destOrd="0" presId="urn:microsoft.com/office/officeart/2005/8/layout/default"/>
    <dgm:cxn modelId="{28E298B5-F3A8-0940-AB83-93472E3704E6}" type="presParOf" srcId="{B261B0F2-D909-E449-AF32-EEEE9E4B6129}" destId="{A6C82BAE-C9C4-CC4F-B0AD-6A408DB23703}" srcOrd="20" destOrd="0" presId="urn:microsoft.com/office/officeart/2005/8/layout/default"/>
    <dgm:cxn modelId="{2F2F7EB4-0D27-8640-996A-53534DA92163}" type="presParOf" srcId="{B261B0F2-D909-E449-AF32-EEEE9E4B6129}" destId="{7AD4E6F0-B808-8441-AC7E-AE7D3CC04ABB}" srcOrd="21" destOrd="0" presId="urn:microsoft.com/office/officeart/2005/8/layout/default"/>
    <dgm:cxn modelId="{C0563E6D-3EBE-7E43-BDE2-1DEE8288F34E}" type="presParOf" srcId="{B261B0F2-D909-E449-AF32-EEEE9E4B6129}" destId="{6AAB80D6-6521-574E-8F8E-B893FB84A365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5894B-62B2-6C47-809A-30BED5AB0A60}">
      <dsp:nvSpPr>
        <dsp:cNvPr id="0" name=""/>
        <dsp:cNvSpPr/>
      </dsp:nvSpPr>
      <dsp:spPr>
        <a:xfrm>
          <a:off x="475383" y="3385"/>
          <a:ext cx="2499256" cy="1499553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1. Introduction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475383" y="3385"/>
        <a:ext cx="2499256" cy="1499553"/>
      </dsp:txXfrm>
    </dsp:sp>
    <dsp:sp modelId="{5E5A54AD-D535-4842-8BF9-C514B4EEEC52}">
      <dsp:nvSpPr>
        <dsp:cNvPr id="0" name=""/>
        <dsp:cNvSpPr/>
      </dsp:nvSpPr>
      <dsp:spPr>
        <a:xfrm>
          <a:off x="3224564" y="3385"/>
          <a:ext cx="2499256" cy="1499553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2. Definition of digital marketing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3224564" y="3385"/>
        <a:ext cx="2499256" cy="1499553"/>
      </dsp:txXfrm>
    </dsp:sp>
    <dsp:sp modelId="{1A6EE1B9-A387-EE42-87CA-A090BBE3DCD6}">
      <dsp:nvSpPr>
        <dsp:cNvPr id="0" name=""/>
        <dsp:cNvSpPr/>
      </dsp:nvSpPr>
      <dsp:spPr>
        <a:xfrm>
          <a:off x="5973746" y="3385"/>
          <a:ext cx="2499256" cy="1499553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3. Understanding digital marketing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5973746" y="3385"/>
        <a:ext cx="2499256" cy="1499553"/>
      </dsp:txXfrm>
    </dsp:sp>
    <dsp:sp modelId="{2B1341E2-F360-9A41-8702-DF8E4223A1F6}">
      <dsp:nvSpPr>
        <dsp:cNvPr id="0" name=""/>
        <dsp:cNvSpPr/>
      </dsp:nvSpPr>
      <dsp:spPr>
        <a:xfrm>
          <a:off x="475383" y="1752864"/>
          <a:ext cx="2499256" cy="1499553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4. The Importance Of Digital Marketing In Customer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475383" y="1752864"/>
        <a:ext cx="2499256" cy="1499553"/>
      </dsp:txXfrm>
    </dsp:sp>
    <dsp:sp modelId="{2C81BB0B-8323-8A4C-9CDB-0ADED97EBE08}">
      <dsp:nvSpPr>
        <dsp:cNvPr id="0" name=""/>
        <dsp:cNvSpPr/>
      </dsp:nvSpPr>
      <dsp:spPr>
        <a:xfrm>
          <a:off x="3224564" y="1752864"/>
          <a:ext cx="2499256" cy="1499553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5. Relationship Management 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3224564" y="1752864"/>
        <a:ext cx="2499256" cy="1499553"/>
      </dsp:txXfrm>
    </dsp:sp>
    <dsp:sp modelId="{A3479A63-0993-5249-AE17-6612BB2B430C}">
      <dsp:nvSpPr>
        <dsp:cNvPr id="0" name=""/>
        <dsp:cNvSpPr/>
      </dsp:nvSpPr>
      <dsp:spPr>
        <a:xfrm>
          <a:off x="5973746" y="1752864"/>
          <a:ext cx="2499256" cy="1499553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6. Benefits of digital marketing 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5973746" y="1752864"/>
        <a:ext cx="2499256" cy="1499553"/>
      </dsp:txXfrm>
    </dsp:sp>
    <dsp:sp modelId="{4A774347-B39C-3E4C-8DBE-5BAA78B81826}">
      <dsp:nvSpPr>
        <dsp:cNvPr id="0" name=""/>
        <dsp:cNvSpPr/>
      </dsp:nvSpPr>
      <dsp:spPr>
        <a:xfrm>
          <a:off x="475383" y="3502343"/>
          <a:ext cx="2499256" cy="1499553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7. Critical Discussion: Drawbacks Of Digital Marketing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475383" y="3502343"/>
        <a:ext cx="2499256" cy="1499553"/>
      </dsp:txXfrm>
    </dsp:sp>
    <dsp:sp modelId="{945C86CF-1293-AC48-BC93-A73BFE730AD7}">
      <dsp:nvSpPr>
        <dsp:cNvPr id="0" name=""/>
        <dsp:cNvSpPr/>
      </dsp:nvSpPr>
      <dsp:spPr>
        <a:xfrm>
          <a:off x="3224564" y="3502343"/>
          <a:ext cx="2499256" cy="1499553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8 Developing And Sustaining Customer Relationships (Parts 1-4)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3224564" y="3502343"/>
        <a:ext cx="2499256" cy="1499553"/>
      </dsp:txXfrm>
    </dsp:sp>
    <dsp:sp modelId="{9291A510-6E02-0D4E-85FE-BCC34F06425F}">
      <dsp:nvSpPr>
        <dsp:cNvPr id="0" name=""/>
        <dsp:cNvSpPr/>
      </dsp:nvSpPr>
      <dsp:spPr>
        <a:xfrm>
          <a:off x="5973746" y="3502343"/>
          <a:ext cx="2499256" cy="1499553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bg1"/>
              </a:solidFill>
              <a:latin typeface="Cambria" panose="02040503050406030204" pitchFamily="18" charset="0"/>
            </a:rPr>
            <a:t>9. Critical Assessment Of Effectiveness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5973746" y="3502343"/>
        <a:ext cx="2499256" cy="1499553"/>
      </dsp:txXfrm>
    </dsp:sp>
    <dsp:sp modelId="{234972ED-0E31-8044-A993-4E55D1E351E8}">
      <dsp:nvSpPr>
        <dsp:cNvPr id="0" name=""/>
        <dsp:cNvSpPr/>
      </dsp:nvSpPr>
      <dsp:spPr>
        <a:xfrm>
          <a:off x="475383" y="5251823"/>
          <a:ext cx="2499256" cy="1499553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10. Conclusion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475383" y="5251823"/>
        <a:ext cx="2499256" cy="1499553"/>
      </dsp:txXfrm>
    </dsp:sp>
    <dsp:sp modelId="{A6C82BAE-C9C4-CC4F-B0AD-6A408DB23703}">
      <dsp:nvSpPr>
        <dsp:cNvPr id="0" name=""/>
        <dsp:cNvSpPr/>
      </dsp:nvSpPr>
      <dsp:spPr>
        <a:xfrm>
          <a:off x="3224564" y="5251823"/>
          <a:ext cx="2499256" cy="1499553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11.Recomendation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3224564" y="5251823"/>
        <a:ext cx="2499256" cy="1499553"/>
      </dsp:txXfrm>
    </dsp:sp>
    <dsp:sp modelId="{6AAB80D6-6521-574E-8F8E-B893FB84A365}">
      <dsp:nvSpPr>
        <dsp:cNvPr id="0" name=""/>
        <dsp:cNvSpPr/>
      </dsp:nvSpPr>
      <dsp:spPr>
        <a:xfrm>
          <a:off x="5973746" y="5251823"/>
          <a:ext cx="2499256" cy="1499553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12. References </a:t>
          </a:r>
          <a:br>
            <a:rPr lang="en-GB" sz="2000" b="1" kern="1200" dirty="0">
              <a:solidFill>
                <a:schemeClr val="bg1"/>
              </a:solidFill>
              <a:latin typeface="Cambria" panose="02040503050406030204" pitchFamily="18" charset="0"/>
            </a:rPr>
          </a:br>
          <a:r>
            <a:rPr lang="en-US" sz="2000" b="1" kern="1200" dirty="0">
              <a:solidFill>
                <a:schemeClr val="bg1"/>
              </a:solidFill>
              <a:latin typeface="Cambria" panose="02040503050406030204" pitchFamily="18" charset="0"/>
            </a:rPr>
            <a:t> </a:t>
          </a:r>
          <a:endParaRPr lang="en-US" sz="2000" kern="1200" dirty="0">
            <a:solidFill>
              <a:schemeClr val="bg1"/>
            </a:solidFill>
            <a:latin typeface="Cambria" panose="02040503050406030204" pitchFamily="18" charset="0"/>
          </a:endParaRPr>
        </a:p>
      </dsp:txBody>
      <dsp:txXfrm>
        <a:off x="5973746" y="5251823"/>
        <a:ext cx="2499256" cy="14995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4DD39B-0169-324B-8FBB-BAFEB2F1F69C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BD3C9B-12CF-CE48-A4BC-DA19F337D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36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BD3C9B-12CF-CE48-A4BC-DA19F337D9C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45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11/20/25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80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456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3462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33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51035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276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9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017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5E72C73-2D91-4E12-BA25-F0AA0C03599B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99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687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024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11/20/25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71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66">
            <a:extLst>
              <a:ext uri="{FF2B5EF4-FFF2-40B4-BE49-F238E27FC236}">
                <a16:creationId xmlns:a16="http://schemas.microsoft.com/office/drawing/2014/main" id="{08150638-7D7E-14CC-9F33-462182CA3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0" y="323771"/>
            <a:ext cx="3878825" cy="221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E91293DD-D7D0-A53E-B4C4-3A46CA62A0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646" y="2609771"/>
            <a:ext cx="11196708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BA Leadership and Management</a:t>
            </a:r>
            <a:r>
              <a:rPr lang="en-US" altLang="zh-CN" sz="2800" dirty="0">
                <a:solidFill>
                  <a:schemeClr val="bg1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zh-CN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LEVEL 5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BMSW5007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Building a Sustainable Marketing Relationship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zh-CN" sz="2800" b="1" dirty="0">
              <a:solidFill>
                <a:schemeClr val="bg1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cs typeface="Times New Roman" panose="02020603050405020304" pitchFamily="18" charset="0"/>
              </a:rPr>
              <a:t>Sulafa Yousif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zh-CN" sz="2800" b="1" dirty="0">
                <a:solidFill>
                  <a:schemeClr val="bg1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  <a:t>(2233989)</a:t>
            </a:r>
            <a:endParaRPr kumimoji="0" lang="en-US" altLang="zh-CN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35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6FF0E95-D2B8-A4ED-DC9B-7A53E4C858A9}"/>
              </a:ext>
            </a:extLst>
          </p:cNvPr>
          <p:cNvSpPr txBox="1"/>
          <p:nvPr/>
        </p:nvSpPr>
        <p:spPr>
          <a:xfrm>
            <a:off x="5458969" y="2386744"/>
            <a:ext cx="5928358" cy="1645920"/>
          </a:xfrm>
          <a:prstGeom prst="rect">
            <a:avLst/>
          </a:prstGeom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8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4" name="Picture 13" descr="A grocery store with shopping carts&#10;&#10;Description automatically generated">
            <a:extLst>
              <a:ext uri="{FF2B5EF4-FFF2-40B4-BE49-F238E27FC236}">
                <a16:creationId xmlns:a16="http://schemas.microsoft.com/office/drawing/2014/main" id="{96D6A9AB-AA99-28FE-79EC-FC08E45DF9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47" y="10"/>
            <a:ext cx="2909860" cy="685799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A7E0C3C-44C1-885D-4ABA-546D391F850D}"/>
              </a:ext>
            </a:extLst>
          </p:cNvPr>
          <p:cNvSpPr txBox="1"/>
          <p:nvPr/>
        </p:nvSpPr>
        <p:spPr>
          <a:xfrm>
            <a:off x="102208" y="2121254"/>
            <a:ext cx="2822400" cy="8679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cap="all" spc="200" dirty="0">
                <a:solidFill>
                  <a:srgbClr val="262626"/>
                </a:solidFill>
                <a:latin typeface="Cambria" panose="02040503050406030204" pitchFamily="18" charset="0"/>
                <a:ea typeface="+mj-ea"/>
                <a:cs typeface="+mj-cs"/>
              </a:rPr>
              <a:t>Table of content </a:t>
            </a:r>
          </a:p>
        </p:txBody>
      </p:sp>
      <p:graphicFrame>
        <p:nvGraphicFramePr>
          <p:cNvPr id="20" name="TextBox 17">
            <a:extLst>
              <a:ext uri="{FF2B5EF4-FFF2-40B4-BE49-F238E27FC236}">
                <a16:creationId xmlns:a16="http://schemas.microsoft.com/office/drawing/2014/main" id="{30DAE3DA-C22A-473B-35E0-CC4A5DF98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650121"/>
              </p:ext>
            </p:extLst>
          </p:nvPr>
        </p:nvGraphicFramePr>
        <p:xfrm>
          <a:off x="3141407" y="0"/>
          <a:ext cx="8948386" cy="6754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5159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21612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group of groceries in a bag&#10;&#10;Description automatically generated">
            <a:extLst>
              <a:ext uri="{FF2B5EF4-FFF2-40B4-BE49-F238E27FC236}">
                <a16:creationId xmlns:a16="http://schemas.microsoft.com/office/drawing/2014/main" id="{97B47328-FE4F-790E-3A42-CED4A0A6DD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94"/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5E60B4-3B80-DD12-9826-22360782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418" y="916981"/>
            <a:ext cx="10692581" cy="5024038"/>
          </a:xfrm>
          <a:solidFill>
            <a:schemeClr val="accent2">
              <a:lumMod val="60000"/>
              <a:lumOff val="40000"/>
              <a:alpha val="80000"/>
            </a:schemeClr>
          </a:solidFill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  <a:t>Leveraging digital and social media in customer relationship management at M&amp;S food</a:t>
            </a: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  <a:t>good afternoon,</a:t>
            </a: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  <a:t>today, we will delve into the realm of digital and social marketing at M&amp;S food and its impact on customer relationship management.</a:t>
            </a:r>
            <a:br>
              <a:rPr lang="en-US" sz="2800" b="1" kern="1200" cap="none" spc="200" baseline="0" dirty="0">
                <a:solidFill>
                  <a:srgbClr val="262626"/>
                </a:solidFill>
                <a:latin typeface="Cambria" panose="02040503050406030204" pitchFamily="18" charset="0"/>
                <a:cs typeface="Times New Roman" panose="02020603050405020304" pitchFamily="18" charset="0"/>
              </a:rPr>
            </a:br>
            <a:endParaRPr lang="en-US" sz="2800" b="1" kern="1200" cap="none" spc="200" baseline="0" dirty="0">
              <a:solidFill>
                <a:srgbClr val="262626"/>
              </a:solidFill>
              <a:latin typeface="Cambria" panose="020405030504060302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27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91378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A28F7-1946-C514-0B61-B4190DF8E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181" y="391370"/>
            <a:ext cx="6295254" cy="1174991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b="1" cap="none" dirty="0">
                <a:latin typeface="Cambria" panose="02040503050406030204" pitchFamily="18" charset="0"/>
              </a:rPr>
              <a:t>Introduction </a:t>
            </a:r>
          </a:p>
        </p:txBody>
      </p:sp>
      <p:pic>
        <p:nvPicPr>
          <p:cNvPr id="5" name="Picture 4" descr="People walking past a store&#10;&#10;Description automatically generated">
            <a:extLst>
              <a:ext uri="{FF2B5EF4-FFF2-40B4-BE49-F238E27FC236}">
                <a16:creationId xmlns:a16="http://schemas.microsoft.com/office/drawing/2014/main" id="{D8E6114A-284E-FCAA-7E7C-098B66EE87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624" r="11084" b="-1"/>
          <a:stretch>
            <a:fillRect/>
          </a:stretch>
        </p:blipFill>
        <p:spPr>
          <a:xfrm>
            <a:off x="351084" y="166561"/>
            <a:ext cx="4657325" cy="6857990"/>
          </a:xfrm>
          <a:prstGeom prst="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softEdge rad="296795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6181" y="1902543"/>
            <a:ext cx="6489290" cy="438027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000" dirty="0">
              <a:effectLst/>
              <a:latin typeface="Cambria" panose="02040503050406030204" pitchFamily="18" charset="0"/>
            </a:endParaRPr>
          </a:p>
          <a:p>
            <a:pPr marL="0" indent="0" algn="just">
              <a:buNone/>
            </a:pPr>
            <a:r>
              <a:rPr lang="en-GB" sz="2000" dirty="0">
                <a:effectLst/>
                <a:latin typeface="Cambria" panose="02040503050406030204" pitchFamily="18" charset="0"/>
              </a:rPr>
              <a:t>Marks &amp; Spencer Food, a leading retail brand with a rich history, has evolved over the years to become a trusted name in the food industry. Established in 1884, the company has pioneered various initiatives to meet changing consumer preferences and market demands. Marks &amp; Spencer Food currently holds a significant market share, reflecting consistent growth and positive market performance. The company's mission statement emphasizes a commitment to providing high-quality, sustainable food products that reflect its core values of quality, innovation, and customer satisfaction.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462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94348"/>
                <a:lumOff val="5652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C62DC-825B-DC67-E680-067996C24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478" y="806357"/>
            <a:ext cx="6371304" cy="529399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solidFill>
                  <a:srgbClr val="FFFFFF"/>
                </a:solidFill>
                <a:effectLst/>
                <a:latin typeface="Cambria" panose="02040503050406030204" pitchFamily="18" charset="0"/>
              </a:rPr>
              <a:t> </a:t>
            </a:r>
            <a:r>
              <a:rPr lang="en-GB" sz="2800" b="1" dirty="0">
                <a:solidFill>
                  <a:schemeClr val="tx1"/>
                </a:solidFill>
                <a:effectLst/>
                <a:latin typeface="Cambria" panose="02040503050406030204" pitchFamily="18" charset="0"/>
              </a:rPr>
              <a:t>Definition of Digital Marketing</a:t>
            </a:r>
          </a:p>
          <a:p>
            <a:pPr algn="just"/>
            <a:b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</a:rPr>
            </a:br>
            <a:endParaRPr lang="en-GB" dirty="0">
              <a:solidFill>
                <a:schemeClr val="tx1"/>
              </a:solidFill>
              <a:effectLst/>
              <a:latin typeface="Cambria" panose="02040503050406030204" pitchFamily="18" charset="0"/>
            </a:endParaRPr>
          </a:p>
          <a:p>
            <a:pPr algn="just"/>
            <a:r>
              <a:rPr lang="en-GB" sz="2000" dirty="0">
                <a:solidFill>
                  <a:schemeClr val="tx1"/>
                </a:solidFill>
                <a:effectLst/>
                <a:latin typeface="Cambria" panose="02040503050406030204" pitchFamily="18" charset="0"/>
              </a:rPr>
              <a:t>Digital marketing is the use of digital channels, platforms, and technologies to connect with customers where they spend their time online. </a:t>
            </a:r>
          </a:p>
          <a:p>
            <a:pPr algn="just"/>
            <a:endParaRPr lang="en-GB" sz="2000" dirty="0">
              <a:solidFill>
                <a:schemeClr val="tx1"/>
              </a:solidFill>
              <a:latin typeface="Cambria" panose="02040503050406030204" pitchFamily="18" charset="0"/>
            </a:endParaRPr>
          </a:p>
          <a:p>
            <a:pPr algn="just"/>
            <a:r>
              <a:rPr lang="en-GB" sz="2000" dirty="0">
                <a:solidFill>
                  <a:schemeClr val="tx1"/>
                </a:solidFill>
                <a:latin typeface="Cambria" panose="02040503050406030204" pitchFamily="18" charset="0"/>
              </a:rPr>
              <a:t>Digital Marketing: A framework, review and research agenda – P.K. Kannan &amp; H. Alice Li, international journal of research in Marketing, 2017,34(1), pp.22-45. </a:t>
            </a:r>
            <a:endParaRPr lang="en-US" sz="2000" dirty="0">
              <a:solidFill>
                <a:srgbClr val="FFFFFF"/>
              </a:solidFill>
              <a:latin typeface="Cambria" panose="020405030504060302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eens screenshot of a phone&#10;&#10;Description automatically generated">
            <a:extLst>
              <a:ext uri="{FF2B5EF4-FFF2-40B4-BE49-F238E27FC236}">
                <a16:creationId xmlns:a16="http://schemas.microsoft.com/office/drawing/2014/main" id="{9F399175-66ED-4AA4-83D7-2D5759A9E6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015"/>
          <a:stretch>
            <a:fillRect/>
          </a:stretch>
        </p:blipFill>
        <p:spPr>
          <a:xfrm>
            <a:off x="7700772" y="657865"/>
            <a:ext cx="3710287" cy="522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98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57625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9BDAB-080B-1B09-5DB9-588F18B4B5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57" y="392719"/>
            <a:ext cx="7151588" cy="6072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b="1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Understanding Digital Marketing</a:t>
            </a:r>
          </a:p>
          <a:p>
            <a:br>
              <a:rPr lang="en-GB" sz="2400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</a:b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Digital marketing encompasses strategies that leverage online channels like websites, social media, emails, and search engines to engage customers.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It enables personalized communication, targeted promotions, and data-driven insights crucial for building strong customer relationships.</a:t>
            </a:r>
          </a:p>
          <a:p>
            <a:pPr algn="just"/>
            <a:endParaRPr lang="en-GB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algn="just"/>
            <a:endParaRPr lang="en-GB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indent="-228600" algn="r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6" name="Picture 5" descr="A group of food on a black background&#10;&#10;Description automatically generated">
            <a:extLst>
              <a:ext uri="{FF2B5EF4-FFF2-40B4-BE49-F238E27FC236}">
                <a16:creationId xmlns:a16="http://schemas.microsoft.com/office/drawing/2014/main" id="{6393E18B-2F00-40F7-0313-FE9B9D14C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44" y="1092160"/>
            <a:ext cx="3339626" cy="4673677"/>
          </a:xfrm>
          <a:prstGeom prst="rect">
            <a:avLst/>
          </a:prstGeom>
          <a:effectLst>
            <a:softEdge rad="110507"/>
          </a:effectLst>
        </p:spPr>
      </p:pic>
    </p:spTree>
    <p:extLst>
      <p:ext uri="{BB962C8B-B14F-4D97-AF65-F5344CB8AC3E}">
        <p14:creationId xmlns:p14="http://schemas.microsoft.com/office/powerpoint/2010/main" val="1844511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94348"/>
                <a:lumOff val="5652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A28F7-1946-C514-0B61-B4190DF8E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023" y="374560"/>
            <a:ext cx="8632442" cy="1174991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en-GB" b="1" cap="none" dirty="0">
                <a:solidFill>
                  <a:schemeClr val="tx1"/>
                </a:solidFill>
                <a:latin typeface="Cambria" panose="02040503050406030204" pitchFamily="18" charset="0"/>
              </a:rPr>
              <a:t>The Importance Of Digital Marketing In Customer Relationship Management </a:t>
            </a:r>
            <a:br>
              <a:rPr lang="en-GB" b="1" cap="none" dirty="0">
                <a:solidFill>
                  <a:schemeClr val="tx1"/>
                </a:solidFill>
                <a:latin typeface="Cambria" panose="02040503050406030204" pitchFamily="18" charset="0"/>
              </a:rPr>
            </a:br>
            <a:endParaRPr lang="en-US" b="1" cap="none" dirty="0">
              <a:solidFill>
                <a:schemeClr val="tx1"/>
              </a:solidFill>
              <a:latin typeface="Cambria" panose="02040503050406030204" pitchFamily="18" charset="0"/>
            </a:endParaRPr>
          </a:p>
        </p:txBody>
      </p:sp>
      <p:pic>
        <p:nvPicPr>
          <p:cNvPr id="6" name="Picture 5" descr="A person walking past a sign&#10;&#10;Description automatically generated">
            <a:extLst>
              <a:ext uri="{FF2B5EF4-FFF2-40B4-BE49-F238E27FC236}">
                <a16:creationId xmlns:a16="http://schemas.microsoft.com/office/drawing/2014/main" id="{A5812261-ACD5-AC4C-DC01-7B5E0DB6B4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95" r="18474" b="-1"/>
          <a:stretch>
            <a:fillRect/>
          </a:stretch>
        </p:blipFill>
        <p:spPr>
          <a:xfrm>
            <a:off x="21" y="10"/>
            <a:ext cx="2808494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2023" y="1801374"/>
            <a:ext cx="8632441" cy="468206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mbria" panose="02040503050406030204" pitchFamily="18" charset="0"/>
              </a:rPr>
              <a:t> Cost-effective means to reach and engage with a wider audience.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effectLst/>
              <a:latin typeface="Cambria" panose="020405030504060302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mbria" panose="02040503050406030204" pitchFamily="18" charset="0"/>
              </a:rPr>
              <a:t>Facilitates personalized interactions, enhancing customer experience and loyalty.</a:t>
            </a:r>
          </a:p>
          <a:p>
            <a:pPr>
              <a:lnSpc>
                <a:spcPct val="90000"/>
              </a:lnSpc>
            </a:pPr>
            <a:endParaRPr lang="en-GB" sz="2000" dirty="0">
              <a:effectLst/>
              <a:latin typeface="Cambria" panose="020405030504060302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effectLst/>
                <a:latin typeface="Cambria" panose="02040503050406030204" pitchFamily="18" charset="0"/>
              </a:rPr>
              <a:t>Provides valuable data and analytics for understanding customer behaviours and preferences.</a:t>
            </a:r>
          </a:p>
          <a:p>
            <a:pPr>
              <a:lnSpc>
                <a:spcPct val="90000"/>
              </a:lnSpc>
            </a:pPr>
            <a:endParaRPr lang="en-GB" sz="2000" dirty="0"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effectLst/>
                <a:latin typeface="Cambria" panose="02040503050406030204" pitchFamily="18" charset="0"/>
              </a:rPr>
              <a:t>Trainor, K.J., </a:t>
            </a:r>
            <a:r>
              <a:rPr lang="en-GB" sz="2000" dirty="0" err="1">
                <a:effectLst/>
                <a:latin typeface="Cambria" panose="02040503050406030204" pitchFamily="18" charset="0"/>
              </a:rPr>
              <a:t>Andzulis</a:t>
            </a:r>
            <a:r>
              <a:rPr lang="en-GB" sz="2000" dirty="0">
                <a:effectLst/>
                <a:latin typeface="Cambria" panose="02040503050406030204" pitchFamily="18" charset="0"/>
              </a:rPr>
              <a:t>, J., Rapp, A., &amp; Agnihotri, R. (2014)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mbria" panose="02040503050406030204" pitchFamily="18" charset="0"/>
              </a:rPr>
              <a:t>Social Media technology usage and customer relationship performance: A a capabilities-based examination of social CRM. Journal of Business research, 67(6),1202-1208. </a:t>
            </a:r>
            <a:endParaRPr lang="en-GB" sz="2000" dirty="0">
              <a:effectLst/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effectLst/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387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4358D81-5250-A324-92A0-BAB27A838B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-2986" y="0"/>
            <a:ext cx="5315060" cy="6858000"/>
          </a:xfrm>
          <a:prstGeom prst="rect">
            <a:avLst/>
          </a:prstGeom>
          <a:effectLst>
            <a:outerShdw sx="1000" sy="1000" algn="ctr" rotWithShape="0">
              <a:srgbClr val="000000"/>
            </a:outerShdw>
            <a:reflection endPos="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D8F0DB-87AC-983E-B815-9581BE30885D}"/>
              </a:ext>
            </a:extLst>
          </p:cNvPr>
          <p:cNvSpPr txBox="1"/>
          <p:nvPr/>
        </p:nvSpPr>
        <p:spPr>
          <a:xfrm>
            <a:off x="194529" y="1976284"/>
            <a:ext cx="4894108" cy="9586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spc="200" baseline="0" dirty="0">
                <a:solidFill>
                  <a:schemeClr val="bg1"/>
                </a:solidFill>
                <a:latin typeface="Cambria" panose="02040503050406030204" pitchFamily="18" charset="0"/>
                <a:ea typeface="+mj-ea"/>
                <a:cs typeface="+mj-cs"/>
              </a:rPr>
              <a:t>Benefits Of Digital Marketing</a:t>
            </a:r>
            <a:endParaRPr lang="en-US" sz="2800" kern="1200" spc="200" baseline="0" dirty="0">
              <a:solidFill>
                <a:schemeClr val="bg1"/>
              </a:solidFill>
              <a:latin typeface="Cambria" panose="02040503050406030204" pitchFamily="18" charset="0"/>
              <a:ea typeface="+mj-ea"/>
              <a:cs typeface="+mj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965" y="156754"/>
            <a:ext cx="6361611" cy="64269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dirty="0">
              <a:solidFill>
                <a:schemeClr val="bg1"/>
              </a:solidFill>
              <a:effectLst/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  <a:t>"When you use digital marketing, you can reach an audience that you never dreamed of targeting. In comparison to traditional media, you can actually attain a wider audience with an online campaign." </a:t>
            </a:r>
            <a:b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</a:br>
            <a:endParaRPr lang="en-US" sz="2000" dirty="0">
              <a:solidFill>
                <a:schemeClr val="bg1"/>
              </a:solidFill>
              <a:effectLst/>
              <a:latin typeface="Cambria" panose="020405030504060302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  <a:t>Allows for targeting specific demographics and interests, precis targeting and segmentation.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  <a:t>Provides real-time performance tracking and analytics leading to data driven decision making. 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  <a:t>Enables rapid adjustments to campaigns based on data insights.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  <a:effectLst/>
                <a:latin typeface="Cambria" panose="02040503050406030204" pitchFamily="18" charset="0"/>
              </a:rPr>
              <a:t>Omni-channel presence increase efficiency.  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</a:rPr>
              <a:t>Precise targeting, personalization and customization.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solidFill>
                <a:schemeClr val="bg1"/>
              </a:solidFill>
              <a:effectLst/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chemeClr val="bg1"/>
                </a:solidFill>
                <a:latin typeface="Cambria" panose="02040503050406030204" pitchFamily="18" charset="0"/>
              </a:rPr>
              <a:t>Chaffey, D., &amp; Ellis Chadwick, F. (2019) “Digital Marketing: Strategy, Implementation &amp; Practice. Person Education.</a:t>
            </a:r>
            <a:endParaRPr lang="en-US" sz="2000" dirty="0">
              <a:solidFill>
                <a:schemeClr val="bg1"/>
              </a:solidFill>
              <a:effectLst/>
              <a:latin typeface="Cambria" panose="02040503050406030204" pitchFamily="18" charset="0"/>
            </a:endParaRPr>
          </a:p>
          <a:p>
            <a:pPr>
              <a:lnSpc>
                <a:spcPct val="90000"/>
              </a:lnSpc>
            </a:pPr>
            <a:endParaRPr lang="en-US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113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ADFC6-1281-9A62-C0C2-9560AD465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762" y="1521611"/>
            <a:ext cx="8712925" cy="4611189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Paid media campaigns can be costly and may not always guarantee desired results.</a:t>
            </a: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Over targeting, targeting the right audience can be challenging, leading to potential wastage of resources.</a:t>
            </a:r>
          </a:p>
          <a:p>
            <a:pPr marL="0" indent="0">
              <a:buNone/>
            </a:pPr>
            <a:endParaRPr lang="en-GB" sz="2200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Digital saturation may result in message overload (</a:t>
            </a: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</a:rPr>
              <a:t>Digital fatigue) </a:t>
            </a:r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for consumers, leading to reduced</a:t>
            </a:r>
          </a:p>
          <a:p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</a:rPr>
              <a:t>Consumer privacy invasion and trust erosion. </a:t>
            </a:r>
          </a:p>
          <a:p>
            <a:endParaRPr lang="en-GB" sz="2200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</a:rPr>
              <a:t>Lamberton, C., &amp; Stephen, A. T. (2016). Journal of marketing, 80(6), 146-172 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“ A Thematic Exploration of Digital, Social Media and Mobile </a:t>
            </a: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</a:rPr>
              <a:t>Marketing: Research Evolution from 2000-2015.</a:t>
            </a:r>
            <a:endParaRPr lang="en-GB" sz="2200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pic>
        <p:nvPicPr>
          <p:cNvPr id="5" name="Picture 4" descr="A sign on a building&#10;&#10;Description automatically generated">
            <a:extLst>
              <a:ext uri="{FF2B5EF4-FFF2-40B4-BE49-F238E27FC236}">
                <a16:creationId xmlns:a16="http://schemas.microsoft.com/office/drawing/2014/main" id="{659CFCD0-73B7-E2C5-3D03-FAF22EE6CB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797143" y="0"/>
            <a:ext cx="2394857" cy="6858000"/>
          </a:xfrm>
          <a:prstGeom prst="rect">
            <a:avLst/>
          </a:prstGeom>
          <a:effectLst>
            <a:softEdge rad="240453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4850257-BB62-8029-E9DB-2F49E17B30FC}"/>
              </a:ext>
            </a:extLst>
          </p:cNvPr>
          <p:cNvSpPr txBox="1"/>
          <p:nvPr/>
        </p:nvSpPr>
        <p:spPr>
          <a:xfrm>
            <a:off x="574761" y="463590"/>
            <a:ext cx="87129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cap="none" dirty="0">
                <a:solidFill>
                  <a:srgbClr val="000000"/>
                </a:solidFill>
                <a:latin typeface="Cambria" panose="02040503050406030204" pitchFamily="18" charset="0"/>
              </a:rPr>
              <a:t>Critical Discussion: Drawbacks Of Digital Marketing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53869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09" y="112848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382086" y="1271590"/>
            <a:ext cx="8432074" cy="532453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algn="just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Developing and Sustaining Customer Relationships</a:t>
            </a:r>
          </a:p>
          <a:p>
            <a:pPr algn="just"/>
            <a:endParaRPr lang="en-GB" sz="2000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just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Focus: 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Shifting from transactional exchanges to emotional, two-way dialogue, aligning with Relationship Marketing Theory (Grönroos, 1994).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Strategy: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 M&amp;S Insiders Programme:</a:t>
            </a:r>
          </a:p>
          <a:p>
            <a:pPr algn="just"/>
            <a:endParaRPr lang="en-GB" sz="200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Mechanism: 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colleagues act as authentic micro-influencers on platforms like Instagram and TikTok, showcasing food products </a:t>
            </a:r>
          </a:p>
          <a:p>
            <a:pPr lvl="1" algn="just"/>
            <a:r>
              <a:rPr lang="en-GB" sz="2000" dirty="0">
                <a:solidFill>
                  <a:srgbClr val="000000"/>
                </a:solidFill>
                <a:latin typeface="Cambria" panose="02040503050406030204" pitchFamily="18" charset="0"/>
              </a:rPr>
              <a:t>     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(Embryo, 2025).</a:t>
            </a:r>
          </a:p>
          <a:p>
            <a:pPr lvl="1" algn="just"/>
            <a:endParaRPr lang="en-GB" sz="200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Effectiveness: 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Builds trust by humanizing the brand. Authentic peer-to-peer communication is often perceived as more credible than traditional advertisements, strengthening the relationship bond.</a:t>
            </a:r>
          </a:p>
          <a:p>
            <a:pPr lvl="1" algn="just"/>
            <a:endParaRPr lang="en-GB" sz="2000" b="1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lvl="1" algn="just"/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CMOtech UK. </a:t>
            </a:r>
            <a:r>
              <a:rPr lang="en-GB" sz="200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Marks &amp; Spencer tops Christmas social media supermarket war.</a:t>
            </a:r>
            <a:endParaRPr lang="en-GB" sz="2000" dirty="0">
              <a:solidFill>
                <a:srgbClr val="000000"/>
              </a:solidFill>
              <a:latin typeface="Cambria" panose="02040503050406030204" pitchFamily="18" charset="0"/>
            </a:endParaRPr>
          </a:p>
        </p:txBody>
      </p:sp>
      <p:pic>
        <p:nvPicPr>
          <p:cNvPr id="6" name="Picture 5" descr="A person holding a stack of boxes&#10;&#10;Description automatically generated">
            <a:extLst>
              <a:ext uri="{FF2B5EF4-FFF2-40B4-BE49-F238E27FC236}">
                <a16:creationId xmlns:a16="http://schemas.microsoft.com/office/drawing/2014/main" id="{E7CCCC8F-721B-E9FB-96A6-4CDD783DF9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5439" y="496389"/>
            <a:ext cx="2538549" cy="1815737"/>
          </a:xfrm>
          <a:prstGeom prst="rect">
            <a:avLst/>
          </a:prstGeom>
        </p:spPr>
      </p:pic>
      <p:pic>
        <p:nvPicPr>
          <p:cNvPr id="12" name="Picture 11" descr="A person with her eyes closed and a pile of cookies&#10;&#10;Description automatically generated">
            <a:extLst>
              <a:ext uri="{FF2B5EF4-FFF2-40B4-BE49-F238E27FC236}">
                <a16:creationId xmlns:a16="http://schemas.microsoft.com/office/drawing/2014/main" id="{377155E4-FE8E-557E-FAD3-4720627D5F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5438" y="4691125"/>
            <a:ext cx="2538549" cy="1905000"/>
          </a:xfrm>
          <a:prstGeom prst="rect">
            <a:avLst/>
          </a:prstGeom>
        </p:spPr>
      </p:pic>
      <p:pic>
        <p:nvPicPr>
          <p:cNvPr id="14" name="Picture 13" descr="A person holding food in a wrapper&#10;&#10;Description automatically generated">
            <a:extLst>
              <a:ext uri="{FF2B5EF4-FFF2-40B4-BE49-F238E27FC236}">
                <a16:creationId xmlns:a16="http://schemas.microsoft.com/office/drawing/2014/main" id="{089E0414-D0C9-24CF-0FC4-95DB8A1E1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5438" y="2457376"/>
            <a:ext cx="2538549" cy="20884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418010" y="389825"/>
            <a:ext cx="843207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Developing And Sustaining Customer Relationships (1) </a:t>
            </a:r>
            <a:br>
              <a:rPr lang="en-GB" sz="1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314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346165" y="1676293"/>
            <a:ext cx="8503920" cy="36933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1460299" y="345649"/>
            <a:ext cx="864108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Develop And Sustaining Customer Relationships (2)</a:t>
            </a:r>
            <a:br>
              <a:rPr lang="en-GB" sz="2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</a:b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5E586A-ECC2-378A-6271-50C908304283}"/>
              </a:ext>
            </a:extLst>
          </p:cNvPr>
          <p:cNvSpPr txBox="1"/>
          <p:nvPr/>
        </p:nvSpPr>
        <p:spPr>
          <a:xfrm>
            <a:off x="418011" y="1085061"/>
            <a:ext cx="11427825" cy="526297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l"/>
            <a:endParaRPr lang="en-GB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Enhancing Customer Experience and Engagement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Viral, Trend-Focused Social Media Content (TikTok):</a:t>
            </a:r>
          </a:p>
          <a:p>
            <a:pPr algn="l"/>
            <a:endParaRPr lang="en-GB" sz="200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M&amp;S has embraced trend-first, native content on platforms like TikTok, focusing on fun, fast-paced videos, humour, and self-aware promotion, often leveraging its iconic products (e.g., Percy Pig, Colin the Caterpillar) and viral food trends (e.g., pistachio products).</a:t>
            </a: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This has successfully driven product virality and positioned M&amp;S Food as a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trendsetter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rather than a traditional retailer, significantly engaging younger audiences (Millennials/Gen Z) whom the brand historically struggled to reach.</a:t>
            </a:r>
          </a:p>
          <a:p>
            <a:pPr lvl="1" algn="l"/>
            <a:endParaRPr lang="en-GB" sz="2000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lvl="1" algn="l"/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 Retail Bulletin. </a:t>
            </a:r>
            <a:r>
              <a:rPr lang="en-GB" sz="200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M&amp;S Food launches biggest ever marketing campaign</a:t>
            </a:r>
            <a:endParaRPr lang="en-GB" sz="2000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478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8000">
              <a:schemeClr val="bg1">
                <a:tint val="97000"/>
                <a:shade val="100000"/>
                <a:satMod val="185000"/>
                <a:lumMod val="75848"/>
                <a:lumOff val="24152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4A6762-0731-8739-697F-13CB011098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r="7110" b="-1"/>
          <a:stretch>
            <a:fillRect/>
          </a:stretch>
        </p:blipFill>
        <p:spPr>
          <a:xfrm>
            <a:off x="0" y="295277"/>
            <a:ext cx="5973097" cy="6267446"/>
          </a:xfrm>
          <a:prstGeom prst="rect">
            <a:avLst/>
          </a:prstGeom>
          <a:effectLst>
            <a:reflection endPos="0" dist="1906" dir="5400000" sy="-100000" algn="bl" rotWithShape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252" y="325083"/>
            <a:ext cx="7270953" cy="623764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400" dirty="0">
              <a:effectLst/>
              <a:latin typeface="Helvetica Neue" panose="02000503000000020004" pitchFamily="2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1.2. Data-Driven Personalisation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        (Sparks Loyalty Scheme)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>
              <a:solidFill>
                <a:schemeClr val="bg1"/>
              </a:solidFill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Strategy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: The digital-first </a:t>
            </a: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Sparks loyalty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 programme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 (20 million+ members) provides a wealth of customer data used to personalise shopping experiences, offers, and marketing. This extends to real-time, targeted offers printed with receipts in-store.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bg1"/>
              </a:solidFill>
              <a:latin typeface="Cambria" panose="02040503050406030204" pitchFamily="18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Effectiveness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: Highly targeted, relevant offers increase </a:t>
            </a: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trip frequency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 and </a:t>
            </a:r>
            <a:r>
              <a:rPr lang="en-GB" sz="2200" b="1" dirty="0">
                <a:solidFill>
                  <a:schemeClr val="bg1"/>
                </a:solidFill>
                <a:latin typeface="Cambria" panose="02040503050406030204" pitchFamily="18" charset="0"/>
              </a:rPr>
              <a:t>basket size</a:t>
            </a:r>
            <a:r>
              <a:rPr lang="en-GB" sz="2200" dirty="0">
                <a:solidFill>
                  <a:schemeClr val="bg1"/>
                </a:solidFill>
                <a:latin typeface="Cambria" panose="02040503050406030204" pitchFamily="18" charset="0"/>
              </a:rPr>
              <a:t> by rewarding in-store customers based on their purchasing habits, effectively turning transactional data into personalised relationship-building tools.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>
              <a:solidFill>
                <a:schemeClr val="bg1"/>
              </a:solidFill>
              <a:latin typeface="Cambria" panose="020405030504060302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</a:t>
            </a:r>
            <a:r>
              <a:rPr lang="en-GB" sz="2200" dirty="0">
                <a:solidFill>
                  <a:srgbClr val="000000"/>
                </a:solidFill>
                <a:latin typeface="Cambria" panose="02040503050406030204" pitchFamily="18" charset="0"/>
              </a:rPr>
              <a:t> 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Cloudaeon. (2024). Real-Time Data Driving M&amp;S Marketing Success.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 Marks &amp; Spencer. (2020). MARKS &amp; SPENCER TO RELAUNCH SPARKS</a:t>
            </a:r>
            <a:endParaRPr lang="en-US" sz="2200" dirty="0">
              <a:solidFill>
                <a:schemeClr val="bg1"/>
              </a:solidFill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374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418011" y="612844"/>
            <a:ext cx="11355978" cy="563231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1.3. Digital In-Store Integration (Scan &amp; Shop)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The M&amp;S App and Scan &amp; Shop service allow customers to use their mobile devices to scan and pay for goods in-store, reducing checkout time.</a:t>
            </a:r>
          </a:p>
          <a:p>
            <a:pPr lvl="1" algn="l"/>
            <a:endParaRPr lang="en-GB" sz="2000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By embracing a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two-channel (physical and digital) approach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, M&amp;S improves the speed and convenience of the in-store experience.</a:t>
            </a: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r>
              <a:rPr lang="en-GB" sz="2000" b="1" dirty="0">
                <a:solidFill>
                  <a:srgbClr val="000000"/>
                </a:solidFill>
                <a:latin typeface="Cambria" panose="02040503050406030204" pitchFamily="18" charset="0"/>
              </a:rPr>
              <a:t> 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Interactive and Long-Form Content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Utilising long-form social video series (e.g., "Love That" on YouTube),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Sparks Live events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(including cook-along), and interactive campaigns to showcase product stories.</a:t>
            </a: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These live and in-depth formats are highly engaging, with customers typically staying online for extended. Cook-along and product spotlights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add value beyond a simple transaction</a:t>
            </a:r>
            <a:r>
              <a:rPr lang="en-GB" sz="2000" dirty="0">
                <a:solidFill>
                  <a:srgbClr val="000000"/>
                </a:solidFill>
                <a:latin typeface="Cambria" panose="02040503050406030204" pitchFamily="18" charset="0"/>
              </a:rPr>
              <a:t>.</a:t>
            </a: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34325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tint val="97000"/>
                <a:shade val="100000"/>
                <a:satMod val="185000"/>
                <a:lumMod val="120000"/>
              </a:schemeClr>
            </a:gs>
            <a:gs pos="100000">
              <a:schemeClr val="bg1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214973" y="739008"/>
            <a:ext cx="8868629" cy="59093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Digital In-Store Integration (Scan &amp; Shop)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The M&amp;S App and Scan &amp; Shop service allow customers to use their mobile devices to scan and pay for goods in-store, reducing checkout time.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By embracing a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two-channel (physical and digital) approach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, M&amp;S improves the speed and convenience of the in-store experience, enhancing customer satisfaction. </a:t>
            </a:r>
            <a:endParaRPr lang="en-GB" sz="2000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Interactive and Long-Form Content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Strategy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Utilising long-form social video series (e.g., "Love That" on YouTube),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Sparks Live events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(including cook-along.), and interactive campaigns to showcase product stories and behind-the-scenes content </a:t>
            </a:r>
            <a:endParaRPr lang="en-GB" sz="2000" dirty="0">
              <a:solidFill>
                <a:srgbClr val="000000"/>
              </a:solidFill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Effectiveness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These live and in-depth formats are highly engaging, with customers typically staying online for extended periods. Cook-along and product spotlights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add value beyond a simple transaction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, positioning M&amp;S as a source of food inspiration.</a:t>
            </a:r>
          </a:p>
          <a:p>
            <a:pPr lvl="1" algn="l"/>
            <a:endParaRPr lang="en-GB" dirty="0">
              <a:solidFill>
                <a:srgbClr val="000000"/>
              </a:solidFill>
              <a:latin typeface="Cambria" panose="020405030504060302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278674" y="209682"/>
            <a:ext cx="858229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Develop And Sustaining Customer Relationships (3) </a:t>
            </a:r>
            <a:br>
              <a:rPr lang="en-GB" sz="1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  <p:pic>
        <p:nvPicPr>
          <p:cNvPr id="6" name="Picture 5" descr="A person holding a plate of food&#10;&#10;Description automatically generated">
            <a:extLst>
              <a:ext uri="{FF2B5EF4-FFF2-40B4-BE49-F238E27FC236}">
                <a16:creationId xmlns:a16="http://schemas.microsoft.com/office/drawing/2014/main" id="{2B6D1A98-C138-EC9F-4BCD-B7EC9CE1B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6232" y="222069"/>
            <a:ext cx="2607094" cy="6394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7329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220979" y="802473"/>
            <a:ext cx="11750042" cy="59093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Supporting Organisation Performance</a:t>
            </a:r>
          </a:p>
          <a:p>
            <a:pPr algn="just"/>
            <a:endParaRPr lang="en-GB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just"/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M&amp;S's digital strategies are designed to translate engagement into measurable business results:</a:t>
            </a:r>
          </a:p>
          <a:p>
            <a:pPr algn="just"/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just"/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Sales and Market Share Growth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just"/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Evidence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M&amp;S Food has shown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strong growth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and has been one of the fastest-growing grocers (along with Ocado, its joint venture) in recent periods. Campaigns focusing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value and quality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(e.g., price locks) are key to competing in the current economic climate.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Mechanism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Viral TikTok trends often lead directly to products selling out, demonstrating a direct link between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social media buzz and conversion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The success of targeted offers via the Sparks program also directly increases basket size and trip frequency.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just"/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Brand Loyalty and Sentiment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just"/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Evidence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Brand image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customer satisfaction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are proven to have a high impact on brand loyalty for M&amp;S. </a:t>
            </a:r>
          </a:p>
          <a:p>
            <a:pPr lvl="1" algn="just"/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</a:rPr>
              <a:t>  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 use of employee Insiders leads to a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higher customer sentiment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than traditional influencer campaigns .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Mechanism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The digital initiatives reinforce M&amp;S's legacy of quality and trust while adding a layer of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authenticity              and modern relevance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, making the brand appealing to a broader, multi-generational audience. 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0" y="146217"/>
            <a:ext cx="1099892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Developing And Sustaining Customer Relationships (4.1) </a:t>
            </a:r>
            <a:br>
              <a:rPr lang="en-GB" sz="1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54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522514" y="1688681"/>
            <a:ext cx="11113964" cy="43396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endParaRPr lang="en-GB" sz="2000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Digital Transformation and Data Capability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Evidence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M&amp;S is investing heavily in becoming a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data-led organisation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, including a significant investment in its supply chain using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AI and data-driven logistics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lvl="1" algn="l"/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Mechanism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This investment improves operational efficiency, reduces waste, and enhances product availability—ensuring the "right product in the right place at the right time”. While not a consumer-facing digital platform, this technological backbone is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critical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for supporting the promise of quality and consistency that underpins their customer-facing brand.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lvl="1"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522513" y="673018"/>
            <a:ext cx="1099892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Develop And Sustain Its Customer Relationships (4.2) </a:t>
            </a:r>
            <a:br>
              <a:rPr lang="en-GB" sz="2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62903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29DF7C59-F957-3911-ECEC-DB4B508619E5}"/>
              </a:ext>
            </a:extLst>
          </p:cNvPr>
          <p:cNvSpPr txBox="1"/>
          <p:nvPr/>
        </p:nvSpPr>
        <p:spPr>
          <a:xfrm>
            <a:off x="5458969" y="2386744"/>
            <a:ext cx="5928358" cy="1645920"/>
          </a:xfrm>
          <a:prstGeom prst="rect">
            <a:avLst/>
          </a:prstGeom>
          <a:noFill/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0" u="none" strike="noStrike" spc="200" dirty="0">
                <a:solidFill>
                  <a:srgbClr val="262626"/>
                </a:solidFill>
                <a:effectLst/>
                <a:latin typeface="Cambria" panose="02040503050406030204" pitchFamily="18" charset="0"/>
                <a:ea typeface="+mj-ea"/>
                <a:cs typeface="+mj-cs"/>
              </a:rPr>
              <a:t>Critical Assessment Of Effectiveness</a:t>
            </a:r>
            <a:endParaRPr lang="en-US" sz="2800" b="1" spc="200" dirty="0">
              <a:solidFill>
                <a:srgbClr val="262626"/>
              </a:solidFill>
              <a:latin typeface="Cambria" panose="02040503050406030204" pitchFamily="18" charset="0"/>
              <a:ea typeface="+mj-ea"/>
              <a:cs typeface="+mj-cs"/>
            </a:endParaRPr>
          </a:p>
        </p:txBody>
      </p:sp>
      <p:pic>
        <p:nvPicPr>
          <p:cNvPr id="48" name="Picture 47" descr="Pen placed on top of a signature line">
            <a:extLst>
              <a:ext uri="{FF2B5EF4-FFF2-40B4-BE49-F238E27FC236}">
                <a16:creationId xmlns:a16="http://schemas.microsoft.com/office/drawing/2014/main" id="{F5CF5177-29BF-F961-4059-8C63A2A0D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297" r="2402" b="-1"/>
          <a:stretch>
            <a:fillRect/>
          </a:stretch>
        </p:blipFill>
        <p:spPr>
          <a:xfrm>
            <a:off x="20" y="10"/>
            <a:ext cx="465427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683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F9681FA-02DA-0908-AA77-63A8F349A5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0401666"/>
              </p:ext>
            </p:extLst>
          </p:nvPr>
        </p:nvGraphicFramePr>
        <p:xfrm>
          <a:off x="162232" y="176981"/>
          <a:ext cx="11887199" cy="6533533"/>
        </p:xfrm>
        <a:graphic>
          <a:graphicData uri="http://schemas.openxmlformats.org/drawingml/2006/table">
            <a:tbl>
              <a:tblPr/>
              <a:tblGrid>
                <a:gridCol w="3679592">
                  <a:extLst>
                    <a:ext uri="{9D8B030D-6E8A-4147-A177-3AD203B41FA5}">
                      <a16:colId xmlns:a16="http://schemas.microsoft.com/office/drawing/2014/main" val="4126966016"/>
                    </a:ext>
                  </a:extLst>
                </a:gridCol>
                <a:gridCol w="8207607">
                  <a:extLst>
                    <a:ext uri="{9D8B030D-6E8A-4147-A177-3AD203B41FA5}">
                      <a16:colId xmlns:a16="http://schemas.microsoft.com/office/drawing/2014/main" val="529606557"/>
                    </a:ext>
                  </a:extLst>
                </a:gridCol>
              </a:tblGrid>
              <a:tr h="33662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  <a:latin typeface="Cambria" panose="02040503050406030204" pitchFamily="18" charset="0"/>
                        </a:rPr>
                        <a:t>Aspect</a:t>
                      </a:r>
                      <a:endParaRPr lang="en-GB" sz="20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  <a:latin typeface="Google Sans Text"/>
                        </a:rPr>
                        <a:t>Critical Evaluation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2233158"/>
                  </a:ext>
                </a:extLst>
              </a:tr>
              <a:tr h="1257735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Authenticity and Trust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Highly Effective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 The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M&amp;S Insiders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 and responsible marketing principles successfully leverage the brand's core strength (trust and quality) and modernise it through employee-generated content. This strategy directly drives higher customer sentiment and shopping intent</a:t>
                      </a: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979233"/>
                  </a:ext>
                </a:extLst>
              </a:tr>
              <a:tr h="988221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Targeting Younger Audiences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Strongly Effective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 The dedicated use of platforms like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TikTok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 with native, trend-focused content has successfully made M&amp;S Food relevant to Millennials and Gen Z, proving a strong ability to adapt and acquire new demographics.</a:t>
                      </a: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8851124"/>
                  </a:ext>
                </a:extLst>
              </a:tr>
              <a:tr h="1435485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Omnichannel Experience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Effective, but Evolving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 The integration of the digital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Sparks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 loyalty scheme, in-store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Scan &amp; Shop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, and digital consultations creates a more seamless experience. However, the historical challenges M&amp;S faced with its eCommerce platform suggest that maintaining a flawless digital-physical blend remains an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ongoing strategic requirement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</a:t>
                      </a: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3324390"/>
                  </a:ext>
                </a:extLst>
              </a:tr>
              <a:tr h="1257735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Competitiveness and Value Perception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Moderately Effective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 While growth is strong, M&amp;S historically struggles with the perception of being a premium, higher-cost retailer. Digital campaigns that clearly communicate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value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 and price-lock initiatives are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necessary but difficult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 to execute without diluting the core quality-first brand image.</a:t>
                      </a: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0548340"/>
                  </a:ext>
                </a:extLst>
              </a:tr>
              <a:tr h="1257735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Overall Performance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Positive Trajectory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 The digital strategy is a key driver of the overall business rebound. The investment in digital supply chain and data analytics shows a commitment to long-term sustainable growth by </a:t>
                      </a:r>
                      <a:r>
                        <a:rPr lang="en-GB" sz="1800" b="1" dirty="0">
                          <a:effectLst/>
                          <a:latin typeface="Cambria" panose="02040503050406030204" pitchFamily="18" charset="0"/>
                        </a:rPr>
                        <a:t>backing up front-end marketing with robust back-end technology</a:t>
                      </a:r>
                      <a:r>
                        <a:rPr lang="en-GB" sz="1800" dirty="0">
                          <a:effectLst/>
                          <a:latin typeface="Cambria" panose="02040503050406030204" pitchFamily="18" charset="0"/>
                        </a:rPr>
                        <a:t>.</a:t>
                      </a:r>
                    </a:p>
                  </a:txBody>
                  <a:tcPr marL="22000" marR="22000" marT="11000" marB="11000" anchor="ctr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47426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9548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alking on the sidewalk&#10;&#10;Description automatically generated">
            <a:extLst>
              <a:ext uri="{FF2B5EF4-FFF2-40B4-BE49-F238E27FC236}">
                <a16:creationId xmlns:a16="http://schemas.microsoft.com/office/drawing/2014/main" id="{81539272-08EF-1952-192E-02B6E7AFAF1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2000"/>
          </a:blip>
          <a:stretch>
            <a:fillRect/>
          </a:stretch>
        </p:blipFill>
        <p:spPr>
          <a:xfrm>
            <a:off x="-517147" y="-348896"/>
            <a:ext cx="13226294" cy="7206896"/>
          </a:xfrm>
          <a:prstGeom prst="rect">
            <a:avLst/>
          </a:prstGeom>
          <a:effectLst>
            <a:outerShdw blurRad="50800" dist="50800" dir="5400000" sx="124108" sy="124108" algn="ctr" rotWithShape="0">
              <a:srgbClr val="000000"/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1254034" y="3230327"/>
            <a:ext cx="9548950" cy="28315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Food's digital and social media strategy is a successful example of a legacy brand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modernising its engagement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without sacrificing its core values. It effectively uses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authenticity (Insiders), personalisation (Sparks), and trend awareness (TikTok)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to deepen customer relationships and enhance the experience, which in turn drives measurable improvements in online engagement, sales, and brand loyalty. The shift to a data-led, omnichannel focus is critical for its future resilience in a competitive market.</a:t>
            </a:r>
          </a:p>
          <a:p>
            <a:pPr algn="l"/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4050306" y="1042350"/>
            <a:ext cx="3460838" cy="80021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0000"/>
                </a:solidFill>
                <a:latin typeface="Cambria" panose="02040503050406030204" pitchFamily="18" charset="0"/>
              </a:rPr>
              <a:t>Conclusion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7301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6085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29DF7C59-F957-3911-ECEC-DB4B508619E5}"/>
              </a:ext>
            </a:extLst>
          </p:cNvPr>
          <p:cNvSpPr txBox="1"/>
          <p:nvPr/>
        </p:nvSpPr>
        <p:spPr>
          <a:xfrm>
            <a:off x="5458969" y="2386744"/>
            <a:ext cx="5928358" cy="1645920"/>
          </a:xfrm>
          <a:prstGeom prst="rect">
            <a:avLst/>
          </a:prstGeom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cap="all" spc="200" dirty="0">
              <a:solidFill>
                <a:srgbClr val="262626"/>
              </a:solidFill>
              <a:latin typeface="Cambria" panose="02040503050406030204" pitchFamily="18" charset="0"/>
              <a:ea typeface="+mj-ea"/>
              <a:cs typeface="+mj-cs"/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F5CF5177-29BF-F961-4059-8C63A2A0D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71" r="23871"/>
          <a:stretch/>
        </p:blipFill>
        <p:spPr>
          <a:xfrm>
            <a:off x="1" y="10"/>
            <a:ext cx="1976284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7C0011-7C24-7DAD-2391-97BAF8D985EC}"/>
              </a:ext>
            </a:extLst>
          </p:cNvPr>
          <p:cNvSpPr txBox="1"/>
          <p:nvPr/>
        </p:nvSpPr>
        <p:spPr>
          <a:xfrm>
            <a:off x="2182762" y="0"/>
            <a:ext cx="10009238" cy="695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Recommendations</a:t>
            </a:r>
          </a:p>
          <a:p>
            <a:pPr algn="l"/>
            <a:endParaRPr lang="en-GB" sz="2000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Expand Localised/Employee Content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While the Insiders are successful, M&amp;S should empower more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local store-level accounts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(as seen on TikTok) across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all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major social platforms. This increases local relevance, fosters deeper community ties, and multiplies the pool of authentic content creators.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Integrate Food Content with Ocado More Seamlessly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Further blend M&amp;S Food's engaging social media content with the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Ocado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joint venture. For example, a viral TikTok food trend should have a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direct, frictionless link to a shopping basket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on the Ocado platform to convert impulse interest into online sales immediately.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Leverage AI for Hyper-Personalisation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Use AI and data analytics (from Sparks and digital platforms) not just for offers, but for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content creation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For instance, delivering personalised recipes or meal-planning advice via the M&amp;S App based on a customer's recent Sparks purchases or dietary preferences.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Clearly Articulate Value Proposition Digitally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: Given the cost-of-living concerns, continue to create clear, digitally shareable content (short videos, infographics) that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demonstrates the value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behind M&amp;S's quality and sourcing (e.g., "Farm to Foodhall" campaigns) to counter the perception of being solely premium-priced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544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14236-DC4C-E46C-8D8A-D5CA30997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011" y="1319349"/>
            <a:ext cx="8360229" cy="52382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Helvetica Neue" panose="02000503000000020004" pitchFamily="2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F61A1-79A0-CB00-89B1-37553D8782D7}"/>
              </a:ext>
            </a:extLst>
          </p:cNvPr>
          <p:cNvSpPr txBox="1"/>
          <p:nvPr/>
        </p:nvSpPr>
        <p:spPr>
          <a:xfrm>
            <a:off x="220979" y="905131"/>
            <a:ext cx="11750042" cy="544764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endParaRPr lang="en-GB" sz="1200" b="1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Cloudaeon.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Real-Time Data Driving M&amp;S Marketing Success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www.cloudaeon.com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/stories/real-time-data-driving-m%26s-marketing-success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CMOtech UK.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 tops Christmas social media supermarket war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cmotech.uk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/story/marks-spencer-tops-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christmas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-social-media-supermarket-war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Embryo.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(2025)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M&amp;S's marketing masterclass: a brand analysis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embryo.com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/blog/m-and-s-brand-analysis/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Favola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(2025)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Food's Social Success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favola.co.uk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-foods-social-success/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(2020)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 TO RELAUNCH SPARKS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corporate.marksandspencer.com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/media/press-releases/marks-spencer-relaunch-sparks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and Spencer Group plc Annual Report 2024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[PDF].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corporate.marksandspencer.com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/sites/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marksandspencer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/files/2024-06/M-and-S-2024-Annual-Report.pdf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(2025)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Our secret weapon in Clothing &amp; Home – Our M&amp;S Insiders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corporate.marksandspencer.com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/newsroom/blog/our-secret-weapon-clothing-home-our-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-insiders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OSF Digital.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(Undated)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OSF Digital expands Marks &amp; Spencer's loyalty program in 25 markets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osf.digital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/customers/success-stories/marks-and-spencer-case-study</a:t>
            </a:r>
          </a:p>
          <a:p>
            <a:pPr>
              <a:buFont typeface="+mj-lt"/>
              <a:buAutoNum type="arabicPeriod"/>
            </a:pPr>
            <a:r>
              <a:rPr lang="en-GB" sz="1200" dirty="0">
                <a:effectLst/>
                <a:latin typeface="Cambria" panose="02040503050406030204" pitchFamily="18" charset="0"/>
              </a:rPr>
              <a:t>Trainor, K.J., </a:t>
            </a:r>
            <a:r>
              <a:rPr lang="en-GB" sz="1200" dirty="0" err="1">
                <a:effectLst/>
                <a:latin typeface="Cambria" panose="02040503050406030204" pitchFamily="18" charset="0"/>
              </a:rPr>
              <a:t>Andzulis</a:t>
            </a:r>
            <a:r>
              <a:rPr lang="en-GB" sz="1200" dirty="0">
                <a:effectLst/>
                <a:latin typeface="Cambria" panose="02040503050406030204" pitchFamily="18" charset="0"/>
              </a:rPr>
              <a:t>, J., Rapp, A., &amp; Agnihotri, R. (2014)</a:t>
            </a:r>
            <a:r>
              <a:rPr lang="en-GB" sz="1200" dirty="0">
                <a:latin typeface="Cambria" panose="02040503050406030204" pitchFamily="18" charset="0"/>
              </a:rPr>
              <a:t> Journal of Business research, 67(6),1202-1208. </a:t>
            </a:r>
            <a:endParaRPr lang="en-GB" sz="12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</a:rPr>
              <a:t>P.K. Kannan &amp; H. Alice Li, international journal of research in Marketing, (2017),34(1), pp.22-45.</a:t>
            </a:r>
            <a:endParaRPr lang="en-GB" sz="1200" b="0" i="0" u="none" strike="noStrike" dirty="0">
              <a:solidFill>
                <a:srgbClr val="000000"/>
              </a:solidFill>
              <a:effectLst/>
              <a:latin typeface="Cambria" panose="02040503050406030204" pitchFamily="18" charset="0"/>
            </a:endParaRP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Persado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 leverages AI to drive hundreds of millions in revenue with personalisation program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[PDF].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www.persado.com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wp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-content/uploads/2024/07/Marks-and-Spencer-leverages-AI-to-drive-hundreds-of-millions-in-revenue-with-personalisation-program2.pdf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Raconteur.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(2023)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Food's marketing chief on why she's a TikTok fan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www.raconteur.net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/marketing-sales/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-foods-marketing-chief-on-why-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shes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-a-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tiktok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-fan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Retail Bulletin.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(2024)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Food launches biggest ever marketing campaign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www.theretailbulletin.com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/food-and-drink/ms-food-launches-biggest-ever-marketing-campaign-08-04-2024/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 Fifth Agency.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(2025)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Social Media-</a:t>
            </a:r>
            <a:r>
              <a:rPr lang="en-GB" sz="12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ification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 of Supermarkets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thefifthagency.com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/trends/social-media-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ification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-of-supermarkets/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TheIndustry.Beauty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(2025)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Marks &amp; Spencer lands on TikTok Shop to reach 'new generation of shoppers'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theindustry.beauty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/marks-spencer-lands-on-tiktok-shop-to-reach-new-generation-of-shoppers/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 Wise Marketer.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(2017)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Driving loyalty for a British icon; Sparks at Marks and Spencer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thewisemarketer.com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/driving-loyalty-for-a-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british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-icon-sparks-at-marks-and-spencer/</a:t>
            </a:r>
          </a:p>
          <a:p>
            <a:pPr algn="l">
              <a:buFont typeface="+mj-lt"/>
              <a:buAutoNum type="arabicPeriod"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TikTok for Business.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(2021)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M&amp;S | TikTok for Business Case Study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. [Online]. Available at: 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ads.tiktok.com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/business/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-US/inspiration/m%26s-305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7D340-FB05-CD90-342B-EF3F18899146}"/>
              </a:ext>
            </a:extLst>
          </p:cNvPr>
          <p:cNvSpPr txBox="1"/>
          <p:nvPr/>
        </p:nvSpPr>
        <p:spPr>
          <a:xfrm>
            <a:off x="220979" y="243614"/>
            <a:ext cx="1099892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References</a:t>
            </a:r>
            <a:r>
              <a:rPr lang="en-GB" sz="2800" b="1" cap="none" dirty="0"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374783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13839</TotalTime>
  <Words>2760</Words>
  <Application>Microsoft Macintosh PowerPoint</Application>
  <PresentationFormat>Widescreen</PresentationFormat>
  <Paragraphs>197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Cambria</vt:lpstr>
      <vt:lpstr>Gill Sans MT</vt:lpstr>
      <vt:lpstr>Google Sans Text</vt:lpstr>
      <vt:lpstr>Helvetica Neue</vt:lpstr>
      <vt:lpstr>Parcel</vt:lpstr>
      <vt:lpstr>PowerPoint Presentation</vt:lpstr>
      <vt:lpstr>PowerPoint Presentation</vt:lpstr>
      <vt:lpstr>Leveraging digital and social media in customer relationship management at M&amp;S food   good afternoon,   today, we will delve into the realm of digital and social marketing at M&amp;S food and its impact on customer relationship management. </vt:lpstr>
      <vt:lpstr>Introduction </vt:lpstr>
      <vt:lpstr>PowerPoint Presentation</vt:lpstr>
      <vt:lpstr>PowerPoint Presentation</vt:lpstr>
      <vt:lpstr>The Importance Of Digital Marketing In Customer Relationship Management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sulafa Yousif</dc:creator>
  <cp:lastModifiedBy>sulafa Yousif</cp:lastModifiedBy>
  <cp:revision>65</cp:revision>
  <dcterms:created xsi:type="dcterms:W3CDTF">2025-11-20T09:48:13Z</dcterms:created>
  <dcterms:modified xsi:type="dcterms:W3CDTF">2025-11-30T00:28:03Z</dcterms:modified>
</cp:coreProperties>
</file>