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366570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942790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82741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83B671-F996-4903-A5CD-9B6FBBAB1689}"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726430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83B671-F996-4903-A5CD-9B6FBBAB1689}" type="datetimeFigureOut">
              <a:rPr lang="en-GB" smtClean="0"/>
              <a:t>27/06/2019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484766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83B671-F996-4903-A5CD-9B6FBBAB1689}" type="datetimeFigureOut">
              <a:rPr lang="en-GB" smtClean="0"/>
              <a:t>27/06/2019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347406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83B671-F996-4903-A5CD-9B6FBBAB1689}" type="datetimeFigureOut">
              <a:rPr lang="en-GB" smtClean="0"/>
              <a:t>27/06/2019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134137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83B671-F996-4903-A5CD-9B6FBBAB1689}"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1835075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83B671-F996-4903-A5CD-9B6FBBAB1689}"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3011145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18597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23048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613672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9850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2435093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6850269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83B671-F996-4903-A5CD-9B6FBBAB1689}"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BAF39-46AE-49FC-82A2-EA3F5A83DE64}" type="slidenum">
              <a:rPr lang="en-GB" smtClean="0"/>
              <a:t>‹#›</a:t>
            </a:fld>
            <a:endParaRPr lang="en-GB"/>
          </a:p>
        </p:txBody>
      </p:sp>
    </p:spTree>
    <p:extLst>
      <p:ext uri="{BB962C8B-B14F-4D97-AF65-F5344CB8AC3E}">
        <p14:creationId xmlns:p14="http://schemas.microsoft.com/office/powerpoint/2010/main" val="3044702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83B671-F996-4903-A5CD-9B6FBBAB1689}" type="datetimeFigureOut">
              <a:rPr lang="en-GB" smtClean="0"/>
              <a:t>27/06/2019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87BAF39-46AE-49FC-82A2-EA3F5A83DE64}" type="slidenum">
              <a:rPr lang="en-GB" smtClean="0"/>
              <a:t>‹#›</a:t>
            </a:fld>
            <a:endParaRPr lang="en-GB"/>
          </a:p>
        </p:txBody>
      </p:sp>
    </p:spTree>
    <p:extLst>
      <p:ext uri="{BB962C8B-B14F-4D97-AF65-F5344CB8AC3E}">
        <p14:creationId xmlns:p14="http://schemas.microsoft.com/office/powerpoint/2010/main" val="3482427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9C4C2-5658-4827-B0E1-705010E1409F}"/>
              </a:ext>
            </a:extLst>
          </p:cNvPr>
          <p:cNvSpPr>
            <a:spLocks noGrp="1"/>
          </p:cNvSpPr>
          <p:nvPr>
            <p:ph type="ctrTitle"/>
          </p:nvPr>
        </p:nvSpPr>
        <p:spPr>
          <a:xfrm>
            <a:off x="1507067" y="406921"/>
            <a:ext cx="7766936" cy="1037566"/>
          </a:xfrm>
        </p:spPr>
        <p:txBody>
          <a:bodyPr/>
          <a:lstStyle/>
          <a:p>
            <a:r>
              <a:rPr lang="en-GB" dirty="0"/>
              <a:t>Contemporary issues in marketing  -  Ethics </a:t>
            </a:r>
          </a:p>
        </p:txBody>
      </p:sp>
      <p:sp>
        <p:nvSpPr>
          <p:cNvPr id="3" name="Subtitle 2">
            <a:extLst>
              <a:ext uri="{FF2B5EF4-FFF2-40B4-BE49-F238E27FC236}">
                <a16:creationId xmlns:a16="http://schemas.microsoft.com/office/drawing/2014/main" id="{E1DEA7BB-DAAC-4A73-8476-08D41DF5AC6D}"/>
              </a:ext>
            </a:extLst>
          </p:cNvPr>
          <p:cNvSpPr>
            <a:spLocks noGrp="1"/>
          </p:cNvSpPr>
          <p:nvPr>
            <p:ph type="subTitle" idx="1"/>
          </p:nvPr>
        </p:nvSpPr>
        <p:spPr>
          <a:xfrm>
            <a:off x="1507067" y="1444487"/>
            <a:ext cx="7766936" cy="4837043"/>
          </a:xfrm>
        </p:spPr>
        <p:txBody>
          <a:bodyPr>
            <a:noAutofit/>
          </a:bodyPr>
          <a:lstStyle/>
          <a:p>
            <a:pPr algn="l"/>
            <a:r>
              <a:rPr lang="en-GB" dirty="0">
                <a:solidFill>
                  <a:schemeClr val="tx1"/>
                </a:solidFill>
              </a:rPr>
              <a:t>What is ethics ?</a:t>
            </a:r>
          </a:p>
          <a:p>
            <a:pPr algn="l"/>
            <a:r>
              <a:rPr lang="en-GB" dirty="0">
                <a:solidFill>
                  <a:schemeClr val="tx1"/>
                </a:solidFill>
              </a:rPr>
              <a:t>Ethics can be defined as the morals and principals that collectively govern the behaviour or the conduct of an activity(</a:t>
            </a:r>
            <a:r>
              <a:rPr lang="en-GB" dirty="0" err="1">
                <a:solidFill>
                  <a:schemeClr val="tx1"/>
                </a:solidFill>
              </a:rPr>
              <a:t>Salbu</a:t>
            </a:r>
            <a:r>
              <a:rPr lang="en-GB" dirty="0">
                <a:solidFill>
                  <a:schemeClr val="tx1"/>
                </a:solidFill>
              </a:rPr>
              <a:t> 2013). </a:t>
            </a:r>
          </a:p>
          <a:p>
            <a:pPr algn="l"/>
            <a:endParaRPr lang="en-GB" dirty="0">
              <a:solidFill>
                <a:schemeClr val="tx1"/>
              </a:solidFill>
            </a:endParaRPr>
          </a:p>
          <a:p>
            <a:pPr algn="l"/>
            <a:r>
              <a:rPr lang="en-GB" dirty="0">
                <a:solidFill>
                  <a:schemeClr val="tx1"/>
                </a:solidFill>
              </a:rPr>
              <a:t>The importance of ethics</a:t>
            </a:r>
          </a:p>
          <a:p>
            <a:pPr algn="l"/>
            <a:r>
              <a:rPr lang="en-GB" dirty="0">
                <a:solidFill>
                  <a:schemeClr val="tx1"/>
                </a:solidFill>
              </a:rPr>
              <a:t>The dynamic nature and unforgiving economic environment creates significant challenges for firms to prosper and develop financially.  It is extremely challenging for businesses to strike a balance between ethics which in other words means taking care of the societies interest and  delivering value of money to customers (Grant 2014). Ethical issues can be raised within pricing of products, marketing activities, the types of products that are produced and sold within the market place.  In essence ethics needs to be embedded within the four P’s of marketing. However, some MNC’s are extremely unethical in there marketing practices (Freeman 2015). </a:t>
            </a:r>
          </a:p>
          <a:p>
            <a:pPr algn="l"/>
            <a:endParaRPr lang="en-GB" dirty="0">
              <a:solidFill>
                <a:schemeClr val="tx1"/>
              </a:solidFill>
            </a:endParaRPr>
          </a:p>
          <a:p>
            <a:pPr algn="l"/>
            <a:endParaRPr lang="en-GB" dirty="0">
              <a:solidFill>
                <a:schemeClr val="tx1"/>
              </a:solidFill>
            </a:endParaRPr>
          </a:p>
        </p:txBody>
      </p:sp>
    </p:spTree>
    <p:extLst>
      <p:ext uri="{BB962C8B-B14F-4D97-AF65-F5344CB8AC3E}">
        <p14:creationId xmlns:p14="http://schemas.microsoft.com/office/powerpoint/2010/main" val="785014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A0735-750C-48E3-8605-FBBCD97B8955}"/>
              </a:ext>
            </a:extLst>
          </p:cNvPr>
          <p:cNvSpPr>
            <a:spLocks noGrp="1"/>
          </p:cNvSpPr>
          <p:nvPr>
            <p:ph type="title"/>
          </p:nvPr>
        </p:nvSpPr>
        <p:spPr/>
        <p:txBody>
          <a:bodyPr/>
          <a:lstStyle/>
          <a:p>
            <a:r>
              <a:rPr lang="en-GB" dirty="0" err="1"/>
              <a:t>Ethicl</a:t>
            </a:r>
            <a:r>
              <a:rPr lang="en-GB" dirty="0"/>
              <a:t> issues within marketing -  practical life examples:</a:t>
            </a:r>
          </a:p>
        </p:txBody>
      </p:sp>
      <p:sp>
        <p:nvSpPr>
          <p:cNvPr id="3" name="Content Placeholder 2">
            <a:extLst>
              <a:ext uri="{FF2B5EF4-FFF2-40B4-BE49-F238E27FC236}">
                <a16:creationId xmlns:a16="http://schemas.microsoft.com/office/drawing/2014/main" id="{FB83D662-AF20-4529-9558-B74E2D7B2441}"/>
              </a:ext>
            </a:extLst>
          </p:cNvPr>
          <p:cNvSpPr>
            <a:spLocks noGrp="1"/>
          </p:cNvSpPr>
          <p:nvPr>
            <p:ph idx="1"/>
          </p:nvPr>
        </p:nvSpPr>
        <p:spPr>
          <a:xfrm>
            <a:off x="677334" y="2160589"/>
            <a:ext cx="8596668" cy="3880773"/>
          </a:xfrm>
        </p:spPr>
        <p:txBody>
          <a:bodyPr/>
          <a:lstStyle/>
          <a:p>
            <a:pPr marL="0" indent="0">
              <a:buNone/>
            </a:pPr>
            <a:r>
              <a:rPr lang="en-GB" dirty="0">
                <a:solidFill>
                  <a:schemeClr val="tx1"/>
                </a:solidFill>
              </a:rPr>
              <a:t>Well respected MNC’s have been reported of distributing unethical behaviours. Coca Cola, Primark, Nestle and Tesco have been accused of unethical practices which in the short term tarnished there image and reputation (</a:t>
            </a:r>
            <a:r>
              <a:rPr lang="en-GB" dirty="0" err="1">
                <a:solidFill>
                  <a:schemeClr val="tx1"/>
                </a:solidFill>
              </a:rPr>
              <a:t>Soloman</a:t>
            </a:r>
            <a:r>
              <a:rPr lang="en-GB" dirty="0">
                <a:solidFill>
                  <a:schemeClr val="tx1"/>
                </a:solidFill>
              </a:rPr>
              <a:t> et al 2016). They had to later invest billions within their corporate social responsibility in order to ensure that they recuperated the lost image and reputation from there unethical behaviour.</a:t>
            </a:r>
          </a:p>
          <a:p>
            <a:pPr marL="0" indent="0">
              <a:buNone/>
            </a:pPr>
            <a:endParaRPr lang="en-GB" dirty="0"/>
          </a:p>
        </p:txBody>
      </p:sp>
    </p:spTree>
    <p:extLst>
      <p:ext uri="{BB962C8B-B14F-4D97-AF65-F5344CB8AC3E}">
        <p14:creationId xmlns:p14="http://schemas.microsoft.com/office/powerpoint/2010/main" val="575681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CB86-E263-47F7-8960-2846ECD9D211}"/>
              </a:ext>
            </a:extLst>
          </p:cNvPr>
          <p:cNvSpPr>
            <a:spLocks noGrp="1"/>
          </p:cNvSpPr>
          <p:nvPr>
            <p:ph type="title"/>
          </p:nvPr>
        </p:nvSpPr>
        <p:spPr/>
        <p:txBody>
          <a:bodyPr/>
          <a:lstStyle/>
          <a:p>
            <a:r>
              <a:rPr lang="en-GB" dirty="0"/>
              <a:t>Primark’s unethical marketing Practices</a:t>
            </a:r>
          </a:p>
        </p:txBody>
      </p:sp>
      <p:sp>
        <p:nvSpPr>
          <p:cNvPr id="3" name="Content Placeholder 2">
            <a:extLst>
              <a:ext uri="{FF2B5EF4-FFF2-40B4-BE49-F238E27FC236}">
                <a16:creationId xmlns:a16="http://schemas.microsoft.com/office/drawing/2014/main" id="{8887702D-0094-4F36-B9C3-BDDA9F39B7A2}"/>
              </a:ext>
            </a:extLst>
          </p:cNvPr>
          <p:cNvSpPr>
            <a:spLocks noGrp="1"/>
          </p:cNvSpPr>
          <p:nvPr>
            <p:ph idx="1"/>
          </p:nvPr>
        </p:nvSpPr>
        <p:spPr/>
        <p:txBody>
          <a:bodyPr/>
          <a:lstStyle/>
          <a:p>
            <a:pPr marL="0" indent="0">
              <a:buNone/>
            </a:pPr>
            <a:r>
              <a:rPr lang="en-GB" dirty="0">
                <a:solidFill>
                  <a:schemeClr val="tx1"/>
                </a:solidFill>
              </a:rPr>
              <a:t>For the sake of this assignment I will focus on Primark. Primark was heavily criticised for using cheap labour and provided poor working conditions to workers in Bangladesh (Parsons and </a:t>
            </a:r>
            <a:r>
              <a:rPr lang="en-GB" dirty="0" err="1">
                <a:solidFill>
                  <a:schemeClr val="tx1"/>
                </a:solidFill>
              </a:rPr>
              <a:t>Maclaran</a:t>
            </a:r>
            <a:r>
              <a:rPr lang="en-GB" dirty="0">
                <a:solidFill>
                  <a:schemeClr val="tx1"/>
                </a:solidFill>
              </a:rPr>
              <a:t> 2009). This significantly tarnished there reputation.</a:t>
            </a:r>
          </a:p>
          <a:p>
            <a:pPr marL="0" indent="0">
              <a:buNone/>
            </a:pPr>
            <a:r>
              <a:rPr lang="en-GB" dirty="0">
                <a:solidFill>
                  <a:schemeClr val="tx1"/>
                </a:solidFill>
              </a:rPr>
              <a:t>Primark’s low pricing strategy came under significant scrutiny in 2013 after more than 1000 employees died in the collapse of a factory in Bangladesh (Kraft and </a:t>
            </a:r>
            <a:r>
              <a:rPr lang="en-GB" dirty="0" err="1">
                <a:solidFill>
                  <a:schemeClr val="tx1"/>
                </a:solidFill>
              </a:rPr>
              <a:t>Hage</a:t>
            </a:r>
            <a:r>
              <a:rPr lang="en-GB" dirty="0">
                <a:solidFill>
                  <a:schemeClr val="tx1"/>
                </a:solidFill>
              </a:rPr>
              <a:t> 2015). This significantly  impacted the image and reputation of Primark which had a knock on effect on their sales where market share was significantly declined. Customers started boycotting  Primark products due to media pressure. </a:t>
            </a:r>
          </a:p>
          <a:p>
            <a:pPr marL="0" indent="0">
              <a:buNone/>
            </a:pPr>
            <a:endParaRPr lang="en-GB" dirty="0">
              <a:solidFill>
                <a:schemeClr val="tx1"/>
              </a:solidFill>
            </a:endParaRPr>
          </a:p>
          <a:p>
            <a:endParaRPr lang="en-GB" dirty="0"/>
          </a:p>
        </p:txBody>
      </p:sp>
    </p:spTree>
    <p:extLst>
      <p:ext uri="{BB962C8B-B14F-4D97-AF65-F5344CB8AC3E}">
        <p14:creationId xmlns:p14="http://schemas.microsoft.com/office/powerpoint/2010/main" val="1985189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D811-BA8B-4901-9577-AFA8C9CA7787}"/>
              </a:ext>
            </a:extLst>
          </p:cNvPr>
          <p:cNvSpPr>
            <a:spLocks noGrp="1"/>
          </p:cNvSpPr>
          <p:nvPr>
            <p:ph type="title"/>
          </p:nvPr>
        </p:nvSpPr>
        <p:spPr/>
        <p:txBody>
          <a:bodyPr/>
          <a:lstStyle/>
          <a:p>
            <a:r>
              <a:rPr lang="en-GB" dirty="0"/>
              <a:t>How MNC’s like Primark Should become more ethical ?</a:t>
            </a:r>
          </a:p>
        </p:txBody>
      </p:sp>
      <p:sp>
        <p:nvSpPr>
          <p:cNvPr id="3" name="Content Placeholder 2">
            <a:extLst>
              <a:ext uri="{FF2B5EF4-FFF2-40B4-BE49-F238E27FC236}">
                <a16:creationId xmlns:a16="http://schemas.microsoft.com/office/drawing/2014/main" id="{970E31C0-99BA-45CC-BEC2-B63A5CF2B812}"/>
              </a:ext>
            </a:extLst>
          </p:cNvPr>
          <p:cNvSpPr>
            <a:spLocks noGrp="1"/>
          </p:cNvSpPr>
          <p:nvPr>
            <p:ph idx="1"/>
          </p:nvPr>
        </p:nvSpPr>
        <p:spPr/>
        <p:txBody>
          <a:bodyPr/>
          <a:lstStyle/>
          <a:p>
            <a:pPr marL="0" indent="0">
              <a:buNone/>
            </a:pPr>
            <a:r>
              <a:rPr lang="en-GB" dirty="0"/>
              <a:t>Marketers need to incorporate positive ethics when developing there marketing strategies. This includes becoming more transparent, understanding the needs of the customer and also understanding how there actions can affect the wider community.  </a:t>
            </a:r>
          </a:p>
          <a:p>
            <a:endParaRPr lang="en-GB" dirty="0"/>
          </a:p>
        </p:txBody>
      </p:sp>
    </p:spTree>
    <p:extLst>
      <p:ext uri="{BB962C8B-B14F-4D97-AF65-F5344CB8AC3E}">
        <p14:creationId xmlns:p14="http://schemas.microsoft.com/office/powerpoint/2010/main" val="3854418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9AAE3-CEE6-47EB-B6CC-A89E2A97EA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D7A4375-5766-42F6-B179-5DE7EE567407}"/>
              </a:ext>
            </a:extLst>
          </p:cNvPr>
          <p:cNvSpPr>
            <a:spLocks noGrp="1"/>
          </p:cNvSpPr>
          <p:nvPr>
            <p:ph idx="1"/>
          </p:nvPr>
        </p:nvSpPr>
        <p:spPr>
          <a:xfrm>
            <a:off x="677334" y="2160589"/>
            <a:ext cx="8596668" cy="4452246"/>
          </a:xfrm>
        </p:spPr>
        <p:txBody>
          <a:bodyPr>
            <a:normAutofit/>
          </a:bodyPr>
          <a:lstStyle/>
          <a:p>
            <a:pPr>
              <a:buFont typeface="+mj-lt"/>
              <a:buAutoNum type="arabicPeriod"/>
            </a:pPr>
            <a:r>
              <a:rPr lang="en-GB" dirty="0">
                <a:solidFill>
                  <a:schemeClr val="tx1"/>
                </a:solidFill>
              </a:rPr>
              <a:t>Parsons, E. &amp; </a:t>
            </a:r>
            <a:r>
              <a:rPr lang="en-GB" dirty="0" err="1">
                <a:solidFill>
                  <a:schemeClr val="tx1"/>
                </a:solidFill>
              </a:rPr>
              <a:t>MacLaran</a:t>
            </a:r>
            <a:r>
              <a:rPr lang="en-GB" dirty="0">
                <a:solidFill>
                  <a:schemeClr val="tx1"/>
                </a:solidFill>
              </a:rPr>
              <a:t>, P. (2009) </a:t>
            </a:r>
            <a:r>
              <a:rPr lang="en-GB" i="1" dirty="0">
                <a:solidFill>
                  <a:schemeClr val="tx1"/>
                </a:solidFill>
              </a:rPr>
              <a:t>Contemporary Issues in Marketing and Consumer Behaviour</a:t>
            </a:r>
            <a:r>
              <a:rPr lang="en-GB" dirty="0">
                <a:solidFill>
                  <a:schemeClr val="tx1"/>
                </a:solidFill>
              </a:rPr>
              <a:t>, London, Butterworth Heinemann.</a:t>
            </a:r>
          </a:p>
          <a:p>
            <a:pPr>
              <a:buFont typeface="+mj-lt"/>
              <a:buAutoNum type="arabicPeriod"/>
            </a:pPr>
            <a:r>
              <a:rPr lang="en-GB" dirty="0">
                <a:solidFill>
                  <a:schemeClr val="tx1"/>
                </a:solidFill>
              </a:rPr>
              <a:t>Solomon, </a:t>
            </a:r>
            <a:r>
              <a:rPr lang="en-GB" dirty="0" err="1">
                <a:solidFill>
                  <a:schemeClr val="tx1"/>
                </a:solidFill>
              </a:rPr>
              <a:t>Bamossy</a:t>
            </a:r>
            <a:r>
              <a:rPr lang="en-GB" dirty="0">
                <a:solidFill>
                  <a:schemeClr val="tx1"/>
                </a:solidFill>
              </a:rPr>
              <a:t>, </a:t>
            </a:r>
            <a:r>
              <a:rPr lang="en-GB" dirty="0" err="1">
                <a:solidFill>
                  <a:schemeClr val="tx1"/>
                </a:solidFill>
              </a:rPr>
              <a:t>Askegaard</a:t>
            </a:r>
            <a:r>
              <a:rPr lang="en-GB" dirty="0">
                <a:solidFill>
                  <a:schemeClr val="tx1"/>
                </a:solidFill>
              </a:rPr>
              <a:t> &amp; Hogg (2016), </a:t>
            </a:r>
            <a:r>
              <a:rPr lang="en-GB" i="1" dirty="0">
                <a:solidFill>
                  <a:schemeClr val="tx1"/>
                </a:solidFill>
              </a:rPr>
              <a:t>Consumer Behaviour – a European Perspective </a:t>
            </a:r>
            <a:r>
              <a:rPr lang="en-GB" dirty="0">
                <a:solidFill>
                  <a:schemeClr val="tx1"/>
                </a:solidFill>
              </a:rPr>
              <a:t>6</a:t>
            </a:r>
            <a:r>
              <a:rPr lang="en-GB" baseline="30000" dirty="0">
                <a:solidFill>
                  <a:schemeClr val="tx1"/>
                </a:solidFill>
              </a:rPr>
              <a:t>th</a:t>
            </a:r>
            <a:r>
              <a:rPr lang="en-GB" dirty="0">
                <a:solidFill>
                  <a:schemeClr val="tx1"/>
                </a:solidFill>
              </a:rPr>
              <a:t> ed Pearson</a:t>
            </a:r>
          </a:p>
          <a:p>
            <a:pPr>
              <a:buFont typeface="+mj-lt"/>
              <a:buAutoNum type="arabicPeriod"/>
            </a:pPr>
            <a:r>
              <a:rPr lang="en-GB" dirty="0">
                <a:solidFill>
                  <a:schemeClr val="tx1"/>
                </a:solidFill>
              </a:rPr>
              <a:t>Freeman, R.E. &amp; </a:t>
            </a:r>
            <a:r>
              <a:rPr lang="en-GB" dirty="0" err="1">
                <a:solidFill>
                  <a:schemeClr val="tx1"/>
                </a:solidFill>
              </a:rPr>
              <a:t>Liedtka</a:t>
            </a:r>
            <a:r>
              <a:rPr lang="en-GB" dirty="0">
                <a:solidFill>
                  <a:schemeClr val="tx1"/>
                </a:solidFill>
              </a:rPr>
              <a:t>, J.  (1991)  Corporate Social Responsibility: A Critical Approach.  Business Horizons, Vol. 34, 92-97. 12. </a:t>
            </a:r>
          </a:p>
          <a:p>
            <a:pPr>
              <a:buFont typeface="+mj-lt"/>
              <a:buAutoNum type="arabicPeriod"/>
            </a:pPr>
            <a:r>
              <a:rPr lang="en-GB" dirty="0">
                <a:solidFill>
                  <a:schemeClr val="tx1"/>
                </a:solidFill>
              </a:rPr>
              <a:t>Grant, C.  (2014)  Friedman Fallacies.  Journal of Business Ethics, Vol. 10, 907-913. 13. </a:t>
            </a:r>
          </a:p>
          <a:p>
            <a:pPr>
              <a:buFont typeface="+mj-lt"/>
              <a:buAutoNum type="arabicPeriod"/>
            </a:pPr>
            <a:r>
              <a:rPr lang="en-GB" dirty="0">
                <a:solidFill>
                  <a:schemeClr val="tx1"/>
                </a:solidFill>
              </a:rPr>
              <a:t>Kraft, K.L. &amp; </a:t>
            </a:r>
            <a:r>
              <a:rPr lang="en-GB" dirty="0" err="1">
                <a:solidFill>
                  <a:schemeClr val="tx1"/>
                </a:solidFill>
              </a:rPr>
              <a:t>Hage</a:t>
            </a:r>
            <a:r>
              <a:rPr lang="en-GB" dirty="0">
                <a:solidFill>
                  <a:schemeClr val="tx1"/>
                </a:solidFill>
              </a:rPr>
              <a:t>, J. (2015). Strategy, Social Responsibility and Implementation.  Journal of Business Ethics, Vol. 9, 12-18. 14. </a:t>
            </a:r>
          </a:p>
          <a:p>
            <a:pPr>
              <a:buFont typeface="+mj-lt"/>
              <a:buAutoNum type="arabicPeriod"/>
            </a:pPr>
            <a:r>
              <a:rPr lang="en-GB" dirty="0" err="1">
                <a:solidFill>
                  <a:schemeClr val="tx1"/>
                </a:solidFill>
              </a:rPr>
              <a:t>Salbu</a:t>
            </a:r>
            <a:r>
              <a:rPr lang="en-GB" dirty="0">
                <a:solidFill>
                  <a:schemeClr val="tx1"/>
                </a:solidFill>
              </a:rPr>
              <a:t>, S.R. (2013) Corporate Social Responsiveness: Choosing Between Hierarchical and Contractual Control.  Journal of Business Ethics, Vol. 12, 27-35.</a:t>
            </a:r>
          </a:p>
          <a:p>
            <a:endParaRPr lang="en-GB" dirty="0"/>
          </a:p>
        </p:txBody>
      </p:sp>
    </p:spTree>
    <p:extLst>
      <p:ext uri="{BB962C8B-B14F-4D97-AF65-F5344CB8AC3E}">
        <p14:creationId xmlns:p14="http://schemas.microsoft.com/office/powerpoint/2010/main" val="18328460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545</Words>
  <Application>Microsoft Office PowerPoint</Application>
  <PresentationFormat>Widescreen</PresentationFormat>
  <Paragraphs>20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Trebuchet MS</vt:lpstr>
      <vt:lpstr>Wingdings 3</vt:lpstr>
      <vt:lpstr>Facet</vt:lpstr>
      <vt:lpstr>Contemporary issues in marketing  -  Ethics </vt:lpstr>
      <vt:lpstr>Ethicl issues within marketing -  practical life examples:</vt:lpstr>
      <vt:lpstr>Primark’s unethical marketing Practices</vt:lpstr>
      <vt:lpstr>How MNC’s like Primark Should become more ethical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marketing  -  Ethics</dc:title>
  <dc:creator>nim00000asim@hotmail.com</dc:creator>
  <cp:lastModifiedBy>nim00000asim@hotmail.com</cp:lastModifiedBy>
  <cp:revision>6</cp:revision>
  <dcterms:created xsi:type="dcterms:W3CDTF">2019-06-27T22:44:56Z</dcterms:created>
  <dcterms:modified xsi:type="dcterms:W3CDTF">2019-06-28T22:39:44Z</dcterms:modified>
</cp:coreProperties>
</file>