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</p:sldMasterIdLst>
  <p:notesMasterIdLst>
    <p:notesMasterId r:id="rId18"/>
  </p:notesMasterIdLst>
  <p:sldIdLst>
    <p:sldId id="26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8" r:id="rId14"/>
    <p:sldId id="267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4108DC-2A6B-425D-ACF1-77B395308E1F}" v="1" dt="2023-10-04T08:03:06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Morgan" userId="72fd7c22-3ae8-4a57-b9f9-9fbe9cf82915" providerId="ADAL" clId="{5C4108DC-2A6B-425D-ACF1-77B395308E1F}"/>
    <pc:docChg chg="custSel addSld modSld">
      <pc:chgData name="Nathan Morgan" userId="72fd7c22-3ae8-4a57-b9f9-9fbe9cf82915" providerId="ADAL" clId="{5C4108DC-2A6B-425D-ACF1-77B395308E1F}" dt="2023-10-04T10:55:38.377" v="1472" actId="20577"/>
      <pc:docMkLst>
        <pc:docMk/>
      </pc:docMkLst>
      <pc:sldChg chg="modSp mod">
        <pc:chgData name="Nathan Morgan" userId="72fd7c22-3ae8-4a57-b9f9-9fbe9cf82915" providerId="ADAL" clId="{5C4108DC-2A6B-425D-ACF1-77B395308E1F}" dt="2023-10-04T10:52:19.210" v="1455" actId="20577"/>
        <pc:sldMkLst>
          <pc:docMk/>
          <pc:sldMk cId="2798321925" sldId="261"/>
        </pc:sldMkLst>
        <pc:spChg chg="mod">
          <ac:chgData name="Nathan Morgan" userId="72fd7c22-3ae8-4a57-b9f9-9fbe9cf82915" providerId="ADAL" clId="{5C4108DC-2A6B-425D-ACF1-77B395308E1F}" dt="2023-10-04T10:52:19.210" v="1455" actId="20577"/>
          <ac:spMkLst>
            <pc:docMk/>
            <pc:sldMk cId="2798321925" sldId="261"/>
            <ac:spMk id="3" creationId="{B4530FB5-B28D-0978-398A-618CAD3CDA3E}"/>
          </ac:spMkLst>
        </pc:spChg>
      </pc:sldChg>
      <pc:sldChg chg="modSp mod">
        <pc:chgData name="Nathan Morgan" userId="72fd7c22-3ae8-4a57-b9f9-9fbe9cf82915" providerId="ADAL" clId="{5C4108DC-2A6B-425D-ACF1-77B395308E1F}" dt="2023-10-04T10:41:41.029" v="608"/>
        <pc:sldMkLst>
          <pc:docMk/>
          <pc:sldMk cId="1478126121" sldId="267"/>
        </pc:sldMkLst>
        <pc:spChg chg="mod">
          <ac:chgData name="Nathan Morgan" userId="72fd7c22-3ae8-4a57-b9f9-9fbe9cf82915" providerId="ADAL" clId="{5C4108DC-2A6B-425D-ACF1-77B395308E1F}" dt="2023-10-04T10:41:41.029" v="608"/>
          <ac:spMkLst>
            <pc:docMk/>
            <pc:sldMk cId="1478126121" sldId="267"/>
            <ac:spMk id="3" creationId="{3301B328-D3A5-A971-2015-CC8CA364ABC8}"/>
          </ac:spMkLst>
        </pc:spChg>
      </pc:sldChg>
      <pc:sldChg chg="modSp add mod">
        <pc:chgData name="Nathan Morgan" userId="72fd7c22-3ae8-4a57-b9f9-9fbe9cf82915" providerId="ADAL" clId="{5C4108DC-2A6B-425D-ACF1-77B395308E1F}" dt="2023-10-04T10:52:03.206" v="1425" actId="20577"/>
        <pc:sldMkLst>
          <pc:docMk/>
          <pc:sldMk cId="2548182104" sldId="268"/>
        </pc:sldMkLst>
        <pc:spChg chg="mod">
          <ac:chgData name="Nathan Morgan" userId="72fd7c22-3ae8-4a57-b9f9-9fbe9cf82915" providerId="ADAL" clId="{5C4108DC-2A6B-425D-ACF1-77B395308E1F}" dt="2023-10-04T08:03:10.554" v="477" actId="20577"/>
          <ac:spMkLst>
            <pc:docMk/>
            <pc:sldMk cId="2548182104" sldId="268"/>
            <ac:spMk id="2" creationId="{50EBA57F-E6A4-7CDB-AE43-11B0F8035C24}"/>
          </ac:spMkLst>
        </pc:spChg>
        <pc:spChg chg="mod">
          <ac:chgData name="Nathan Morgan" userId="72fd7c22-3ae8-4a57-b9f9-9fbe9cf82915" providerId="ADAL" clId="{5C4108DC-2A6B-425D-ACF1-77B395308E1F}" dt="2023-10-04T10:52:03.206" v="1425" actId="20577"/>
          <ac:spMkLst>
            <pc:docMk/>
            <pc:sldMk cId="2548182104" sldId="268"/>
            <ac:spMk id="3" creationId="{B4530FB5-B28D-0978-398A-618CAD3CDA3E}"/>
          </ac:spMkLst>
        </pc:spChg>
      </pc:sldChg>
      <pc:sldChg chg="modSp new mod">
        <pc:chgData name="Nathan Morgan" userId="72fd7c22-3ae8-4a57-b9f9-9fbe9cf82915" providerId="ADAL" clId="{5C4108DC-2A6B-425D-ACF1-77B395308E1F}" dt="2023-10-04T10:49:12.767" v="1132" actId="20577"/>
        <pc:sldMkLst>
          <pc:docMk/>
          <pc:sldMk cId="1637155204" sldId="269"/>
        </pc:sldMkLst>
        <pc:spChg chg="mod">
          <ac:chgData name="Nathan Morgan" userId="72fd7c22-3ae8-4a57-b9f9-9fbe9cf82915" providerId="ADAL" clId="{5C4108DC-2A6B-425D-ACF1-77B395308E1F}" dt="2023-10-04T10:42:53.042" v="637" actId="20577"/>
          <ac:spMkLst>
            <pc:docMk/>
            <pc:sldMk cId="1637155204" sldId="269"/>
            <ac:spMk id="2" creationId="{0BF4BC06-0ABA-FF29-D006-41FBD550F0BA}"/>
          </ac:spMkLst>
        </pc:spChg>
        <pc:spChg chg="mod">
          <ac:chgData name="Nathan Morgan" userId="72fd7c22-3ae8-4a57-b9f9-9fbe9cf82915" providerId="ADAL" clId="{5C4108DC-2A6B-425D-ACF1-77B395308E1F}" dt="2023-10-04T10:49:12.767" v="1132" actId="20577"/>
          <ac:spMkLst>
            <pc:docMk/>
            <pc:sldMk cId="1637155204" sldId="269"/>
            <ac:spMk id="3" creationId="{678CA1C5-16C3-EF68-7EF3-C9A933B810C9}"/>
          </ac:spMkLst>
        </pc:spChg>
      </pc:sldChg>
      <pc:sldChg chg="modSp new mod">
        <pc:chgData name="Nathan Morgan" userId="72fd7c22-3ae8-4a57-b9f9-9fbe9cf82915" providerId="ADAL" clId="{5C4108DC-2A6B-425D-ACF1-77B395308E1F}" dt="2023-10-04T10:55:38.377" v="1472" actId="20577"/>
        <pc:sldMkLst>
          <pc:docMk/>
          <pc:sldMk cId="1888538873" sldId="270"/>
        </pc:sldMkLst>
        <pc:spChg chg="mod">
          <ac:chgData name="Nathan Morgan" userId="72fd7c22-3ae8-4a57-b9f9-9fbe9cf82915" providerId="ADAL" clId="{5C4108DC-2A6B-425D-ACF1-77B395308E1F}" dt="2023-10-04T10:49:30.008" v="1172" actId="20577"/>
          <ac:spMkLst>
            <pc:docMk/>
            <pc:sldMk cId="1888538873" sldId="270"/>
            <ac:spMk id="2" creationId="{740148C2-4DDE-8F90-367C-36815B0DDD92}"/>
          </ac:spMkLst>
        </pc:spChg>
        <pc:spChg chg="mod">
          <ac:chgData name="Nathan Morgan" userId="72fd7c22-3ae8-4a57-b9f9-9fbe9cf82915" providerId="ADAL" clId="{5C4108DC-2A6B-425D-ACF1-77B395308E1F}" dt="2023-10-04T10:55:38.377" v="1472" actId="20577"/>
          <ac:spMkLst>
            <pc:docMk/>
            <pc:sldMk cId="1888538873" sldId="270"/>
            <ac:spMk id="3" creationId="{0BB03BB8-EE82-BC64-A6AF-03A9CEA4B4F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8DDDE8-9943-427F-8151-4385F177F7C1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6C9B45-0234-47E5-A6CA-B57D815E4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858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1022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259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177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955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3DE3F9-93EF-8C99-0269-251A088AE20B}"/>
              </a:ext>
            </a:extLst>
          </p:cNvPr>
          <p:cNvSpPr txBox="1"/>
          <p:nvPr/>
        </p:nvSpPr>
        <p:spPr>
          <a:xfrm>
            <a:off x="870857" y="2136339"/>
            <a:ext cx="64865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Case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Class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Essay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Artifact/code submission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Dissertation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C66077-F84C-0CA5-B5DF-FE63AEB20F7C}"/>
              </a:ext>
            </a:extLst>
          </p:cNvPr>
          <p:cNvSpPr/>
          <p:nvPr/>
        </p:nvSpPr>
        <p:spPr>
          <a:xfrm>
            <a:off x="1191969" y="513384"/>
            <a:ext cx="98080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different types of submissions</a:t>
            </a:r>
          </a:p>
        </p:txBody>
      </p:sp>
    </p:spTree>
    <p:extLst>
      <p:ext uri="{BB962C8B-B14F-4D97-AF65-F5344CB8AC3E}">
        <p14:creationId xmlns:p14="http://schemas.microsoft.com/office/powerpoint/2010/main" val="1401708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13CFB3-AF59-54A1-6DF9-021A7D4B84E4}"/>
              </a:ext>
            </a:extLst>
          </p:cNvPr>
          <p:cNvSpPr/>
          <p:nvPr/>
        </p:nvSpPr>
        <p:spPr>
          <a:xfrm>
            <a:off x="756744" y="261458"/>
            <a:ext cx="31953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Case study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2EB7BE-1F04-8296-0321-24B4F360FB77}"/>
              </a:ext>
            </a:extLst>
          </p:cNvPr>
          <p:cNvSpPr txBox="1"/>
          <p:nvPr/>
        </p:nvSpPr>
        <p:spPr>
          <a:xfrm>
            <a:off x="1744630" y="1997839"/>
            <a:ext cx="73618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it? </a:t>
            </a:r>
          </a:p>
          <a:p>
            <a:r>
              <a:rPr lang="en-GB" dirty="0"/>
              <a:t>- A case study is an in-depth study of one person, group, or event.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does it achieve? </a:t>
            </a:r>
          </a:p>
          <a:p>
            <a:r>
              <a:rPr lang="en-GB" dirty="0"/>
              <a:t>- Provides a framework for evaluation and analysis of complex issues.</a:t>
            </a:r>
          </a:p>
          <a:p>
            <a:endParaRPr lang="en-GB" dirty="0"/>
          </a:p>
          <a:p>
            <a:r>
              <a:rPr lang="en-GB" dirty="0"/>
              <a:t>Why do we use them?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-A case study is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a great way to learn more about complex situations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. By conducting a case study, you can learn more about what has worked well, what has not, and what you might want to change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1082700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EBFCF-9B2C-29C8-85E6-B67660F7A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layout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C1088-69FB-7B8A-912D-69F4151C03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Abstract or executive summary or executive synopsis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Findings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Recommendations</a:t>
            </a:r>
          </a:p>
          <a:p>
            <a:r>
              <a:rPr lang="en-GB" dirty="0"/>
              <a:t>References</a:t>
            </a:r>
          </a:p>
          <a:p>
            <a:r>
              <a:rPr lang="en-GB" dirty="0"/>
              <a:t>Appendix</a:t>
            </a:r>
          </a:p>
        </p:txBody>
      </p:sp>
    </p:spTree>
    <p:extLst>
      <p:ext uri="{BB962C8B-B14F-4D97-AF65-F5344CB8AC3E}">
        <p14:creationId xmlns:p14="http://schemas.microsoft.com/office/powerpoint/2010/main" val="2264323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13CFB3-AF59-54A1-6DF9-021A7D4B84E4}"/>
              </a:ext>
            </a:extLst>
          </p:cNvPr>
          <p:cNvSpPr/>
          <p:nvPr/>
        </p:nvSpPr>
        <p:spPr>
          <a:xfrm>
            <a:off x="1305581" y="261458"/>
            <a:ext cx="20976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Report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2EB7BE-1F04-8296-0321-24B4F360FB77}"/>
              </a:ext>
            </a:extLst>
          </p:cNvPr>
          <p:cNvSpPr txBox="1"/>
          <p:nvPr/>
        </p:nvSpPr>
        <p:spPr>
          <a:xfrm>
            <a:off x="1642187" y="1847461"/>
            <a:ext cx="736185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it? </a:t>
            </a:r>
          </a:p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-</a:t>
            </a:r>
            <a:r>
              <a:rPr lang="en-GB" dirty="0">
                <a:solidFill>
                  <a:srgbClr val="040C28"/>
                </a:solidFill>
                <a:latin typeface="Google Sans"/>
              </a:rPr>
              <a:t>Documentation that outlines an 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experiment or piece of research you've done where you've generated some data, the decisions you made, what you found, and what it means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br>
              <a:rPr lang="en-GB" dirty="0"/>
            </a:br>
            <a:r>
              <a:rPr lang="en-GB" dirty="0"/>
              <a:t>What does it achieve? </a:t>
            </a:r>
          </a:p>
          <a:p>
            <a:r>
              <a:rPr lang="en-GB" dirty="0"/>
              <a:t>- Shows the results of an experiment, how those results were achieved, and how it could be done better. </a:t>
            </a:r>
          </a:p>
          <a:p>
            <a:endParaRPr lang="en-GB" dirty="0"/>
          </a:p>
          <a:p>
            <a:r>
              <a:rPr lang="en-GB" dirty="0"/>
              <a:t>Why do we use them?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-Reports are fundamental in scientific discovery as 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it will 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facilitate the continuation and improvement of previous work</a:t>
            </a:r>
          </a:p>
        </p:txBody>
      </p:sp>
    </p:spTree>
    <p:extLst>
      <p:ext uri="{BB962C8B-B14F-4D97-AF65-F5344CB8AC3E}">
        <p14:creationId xmlns:p14="http://schemas.microsoft.com/office/powerpoint/2010/main" val="1626455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A57F-E6A4-7CDB-AE43-11B0F8035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30FB5-B28D-0978-398A-618CAD3CD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Methods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References</a:t>
            </a:r>
          </a:p>
          <a:p>
            <a:r>
              <a:rPr lang="en-GB" dirty="0"/>
              <a:t>Appendix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321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14635-205D-9F4D-68A6-1B4BC186E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955BC-7703-4CC6-2482-1024706D6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What is it? </a:t>
            </a:r>
          </a:p>
          <a:p>
            <a:pPr marL="0" indent="0">
              <a:buNone/>
            </a:pPr>
            <a:r>
              <a:rPr lang="en-GB" dirty="0"/>
              <a:t>- A means of opening discussion and the sharing of knowledge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does it achieve? </a:t>
            </a:r>
          </a:p>
          <a:p>
            <a:pPr marL="0" indent="0">
              <a:buNone/>
            </a:pPr>
            <a:r>
              <a:rPr lang="en-GB" dirty="0"/>
              <a:t>- A platform for practicing language systems, public speaking, and demonstration of ability.</a:t>
            </a:r>
          </a:p>
          <a:p>
            <a:pPr marL="0" indent="0">
              <a:buNone/>
            </a:pPr>
            <a:r>
              <a:rPr lang="en-GB" dirty="0"/>
              <a:t>Why do we use them?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-To build confidence and gauge 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understanding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442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13CFB3-AF59-54A1-6DF9-021A7D4B84E4}"/>
              </a:ext>
            </a:extLst>
          </p:cNvPr>
          <p:cNvSpPr/>
          <p:nvPr/>
        </p:nvSpPr>
        <p:spPr>
          <a:xfrm>
            <a:off x="1305581" y="261458"/>
            <a:ext cx="209769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Essay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2EB7BE-1F04-8296-0321-24B4F360FB77}"/>
              </a:ext>
            </a:extLst>
          </p:cNvPr>
          <p:cNvSpPr txBox="1"/>
          <p:nvPr/>
        </p:nvSpPr>
        <p:spPr>
          <a:xfrm>
            <a:off x="1642187" y="1847461"/>
            <a:ext cx="73618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it? </a:t>
            </a:r>
          </a:p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-</a:t>
            </a:r>
            <a:r>
              <a:rPr lang="en-GB" dirty="0">
                <a:solidFill>
                  <a:srgbClr val="040C28"/>
                </a:solidFill>
                <a:latin typeface="Google Sans"/>
              </a:rPr>
              <a:t>A bit of writing that shares your perspective on a subject or topic</a:t>
            </a: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br>
              <a:rPr lang="en-GB" dirty="0"/>
            </a:br>
            <a:r>
              <a:rPr lang="en-GB" dirty="0"/>
              <a:t>What does it achieve? </a:t>
            </a:r>
          </a:p>
          <a:p>
            <a:r>
              <a:rPr lang="en-GB" dirty="0"/>
              <a:t>-An argument incorporating evidence to ultimately convince the reader of something. </a:t>
            </a:r>
          </a:p>
          <a:p>
            <a:endParaRPr lang="en-GB" dirty="0"/>
          </a:p>
          <a:p>
            <a:r>
              <a:rPr lang="en-GB" dirty="0"/>
              <a:t>Why do we use them?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-It increases understanding of the subject matter at hand and helps solidify knowledge as part of the learning process. </a:t>
            </a:r>
          </a:p>
        </p:txBody>
      </p:sp>
    </p:spTree>
    <p:extLst>
      <p:ext uri="{BB962C8B-B14F-4D97-AF65-F5344CB8AC3E}">
        <p14:creationId xmlns:p14="http://schemas.microsoft.com/office/powerpoint/2010/main" val="3384514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A57F-E6A4-7CDB-AE43-11B0F8035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30FB5-B28D-0978-398A-618CAD3CD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page (depends on the format, either MLA or APA)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Content or body 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  <a:p>
            <a:r>
              <a:rPr lang="en-GB" dirty="0"/>
              <a:t>Appendix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182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B3333-DBFB-2D74-9477-878BF6865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submissions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1B328-D3A5-A971-2015-CC8CA364A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What is it? </a:t>
            </a:r>
          </a:p>
          <a:p>
            <a:pPr marL="0" indent="0">
              <a:buNone/>
            </a:pPr>
            <a:r>
              <a:rPr lang="en-GB" dirty="0"/>
              <a:t>-It could be code, a configuration of a network in packet tracer, or even a configuration file. 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What does it achieve? 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F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acilitates a learner to 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kinaesthetically solidify the theory and explore and experiment with the tools.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do we use them?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-</a:t>
            </a:r>
            <a:r>
              <a:rPr lang="en-GB" dirty="0"/>
              <a:t>Shows an understanding or capability of a practical area that can only be demonstrated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1261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4BC06-0ABA-FF29-D006-41FBD550F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(Major project)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CA1C5-16C3-EF68-7EF3-C9A933B81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What is it? </a:t>
            </a:r>
          </a:p>
          <a:p>
            <a:pPr marL="0" indent="0">
              <a:buNone/>
            </a:pPr>
            <a:r>
              <a:rPr lang="en-GB" dirty="0">
                <a:solidFill>
                  <a:srgbClr val="040C28"/>
                </a:solidFill>
                <a:latin typeface="Google Sans"/>
              </a:rPr>
              <a:t>-A research project that the students will select for themselves, usually in an area of interest </a:t>
            </a: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does it achieve? </a:t>
            </a:r>
          </a:p>
          <a:p>
            <a:pPr marL="0" indent="0">
              <a:buNone/>
            </a:pPr>
            <a:r>
              <a:rPr lang="en-GB" dirty="0"/>
              <a:t>-An opportunity to present your findings and test your independent research skills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do we use them?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-To assess many areas of your academic journey, such as it will look at your interest areas, your research skills, critical thinking and problem-solving, and ultimately your management of time.</a:t>
            </a:r>
          </a:p>
        </p:txBody>
      </p:sp>
    </p:spTree>
    <p:extLst>
      <p:ext uri="{BB962C8B-B14F-4D97-AF65-F5344CB8AC3E}">
        <p14:creationId xmlns:p14="http://schemas.microsoft.com/office/powerpoint/2010/main" val="1637155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148C2-4DDE-8F90-367C-36815B0DD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layout (approx. 10k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03BB8-EE82-BC64-A6AF-03A9CEA4B4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Title page</a:t>
            </a:r>
          </a:p>
          <a:p>
            <a:r>
              <a:rPr lang="en-GB" dirty="0"/>
              <a:t>Declaration and acknowledgments</a:t>
            </a:r>
          </a:p>
          <a:p>
            <a:r>
              <a:rPr lang="en-GB" dirty="0"/>
              <a:t>Tables and figures </a:t>
            </a:r>
          </a:p>
          <a:p>
            <a:r>
              <a:rPr lang="en-GB" dirty="0"/>
              <a:t>Abstract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Literature review</a:t>
            </a:r>
          </a:p>
          <a:p>
            <a:r>
              <a:rPr lang="en-GB" dirty="0"/>
              <a:t>Methods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  <a:p>
            <a:r>
              <a:rPr lang="en-GB" dirty="0"/>
              <a:t>Appendix </a:t>
            </a:r>
          </a:p>
          <a:p>
            <a:r>
              <a:rPr lang="en-GB"/>
              <a:t>Ethics form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5388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6" ma:contentTypeDescription="Create a new document." ma:contentTypeScope="" ma:versionID="57ed3ff4c2b2e18797f962563cf0d594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f12ab35516c34c6df9a0f93afabb6271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4BB4E41B-0C7B-44F1-BD00-25AF54D0F67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B2802DB-AD4B-44AF-9DD8-5E549CB1B3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755BF2-E58E-4283-B1DD-DB48DD6D918A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  <ds:schemaRef ds:uri="http://purl.org/dc/elements/1.1/"/>
    <ds:schemaRef ds:uri="e89b0d28-101f-4150-bb20-b1c24cca2db8"/>
    <ds:schemaRef ds:uri="http://purl.org/dc/dcmitype/"/>
    <ds:schemaRef ds:uri="http://www.w3.org/XML/1998/namespace"/>
    <ds:schemaRef ds:uri="http://schemas.openxmlformats.org/package/2006/metadata/core-properties"/>
    <ds:schemaRef ds:uri="97e90ac9-f7c9-4ef0-b151-0ad37f9b04e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1536</TotalTime>
  <Words>550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</vt:lpstr>
      <vt:lpstr>Calibri</vt:lpstr>
      <vt:lpstr>Calibri Light</vt:lpstr>
      <vt:lpstr>Google Sans</vt:lpstr>
      <vt:lpstr>UWTSD 200_Title Page 2</vt:lpstr>
      <vt:lpstr>UWTSD 200_Text 1</vt:lpstr>
      <vt:lpstr>PowerPoint Presentation</vt:lpstr>
      <vt:lpstr>PowerPoint Presentation</vt:lpstr>
      <vt:lpstr>PowerPoint Presentation</vt:lpstr>
      <vt:lpstr>Case study layout </vt:lpstr>
      <vt:lpstr>PowerPoint Presentation</vt:lpstr>
      <vt:lpstr>Report layout</vt:lpstr>
      <vt:lpstr>Class presentation</vt:lpstr>
      <vt:lpstr>PowerPoint Presentation</vt:lpstr>
      <vt:lpstr>Essay layout</vt:lpstr>
      <vt:lpstr>Practical submissions</vt:lpstr>
      <vt:lpstr>Dissertation (Major project)</vt:lpstr>
      <vt:lpstr>Dissertation layout (approx. 10k words)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Nathan Morgan</dc:creator>
  <cp:lastModifiedBy>Nathan Morgan</cp:lastModifiedBy>
  <cp:revision>1</cp:revision>
  <dcterms:created xsi:type="dcterms:W3CDTF">2023-10-03T09:15:47Z</dcterms:created>
  <dcterms:modified xsi:type="dcterms:W3CDTF">2023-10-04T10:55:45Z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