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9" r:id="rId4"/>
    <p:sldMasterId id="2147483800" r:id="rId5"/>
  </p:sldMasterIdLst>
  <p:sldIdLst>
    <p:sldId id="256" r:id="rId6"/>
    <p:sldId id="257" r:id="rId7"/>
    <p:sldId id="258" r:id="rId8"/>
    <p:sldId id="261"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C7867C-DA3A-4A74-BBFA-402E4C7FA572}" v="6" dt="2021-08-03T10:45:33.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701"/>
  </p:normalViewPr>
  <p:slideViewPr>
    <p:cSldViewPr snapToGrid="0" snapToObjects="1">
      <p:cViewPr varScale="1">
        <p:scale>
          <a:sx n="83" d="100"/>
          <a:sy n="83" d="100"/>
        </p:scale>
        <p:origin x="11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2.xml"/><Relationship Id="rId15" Type="http://schemas.microsoft.com/office/2016/11/relationships/changesInfo" Target="changesInfos/changesInfo1.xml"/><Relationship Id="rId10" Type="http://schemas.openxmlformats.org/officeDocument/2006/relationships/slide" Target="slides/slide5.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a My Tran (2020970)" userId="S::2020970@student.uwtsd.ac.uk::85068040-30d4-468b-9fe8-d5074909fa88" providerId="AD" clId="Web-{0DC7867C-DA3A-4A74-BBFA-402E4C7FA572}"/>
    <pc:docChg chg="modSld">
      <pc:chgData name="Tra My Tran (2020970)" userId="S::2020970@student.uwtsd.ac.uk::85068040-30d4-468b-9fe8-d5074909fa88" providerId="AD" clId="Web-{0DC7867C-DA3A-4A74-BBFA-402E4C7FA572}" dt="2021-08-03T10:45:33.369" v="5" actId="20577"/>
      <pc:docMkLst>
        <pc:docMk/>
      </pc:docMkLst>
      <pc:sldChg chg="modSp">
        <pc:chgData name="Tra My Tran (2020970)" userId="S::2020970@student.uwtsd.ac.uk::85068040-30d4-468b-9fe8-d5074909fa88" providerId="AD" clId="Web-{0DC7867C-DA3A-4A74-BBFA-402E4C7FA572}" dt="2021-08-03T10:45:33.369" v="5" actId="20577"/>
        <pc:sldMkLst>
          <pc:docMk/>
          <pc:sldMk cId="1792181139" sldId="260"/>
        </pc:sldMkLst>
        <pc:spChg chg="mod">
          <ac:chgData name="Tra My Tran (2020970)" userId="S::2020970@student.uwtsd.ac.uk::85068040-30d4-468b-9fe8-d5074909fa88" providerId="AD" clId="Web-{0DC7867C-DA3A-4A74-BBFA-402E4C7FA572}" dt="2021-08-03T10:45:33.369" v="5" actId="20577"/>
          <ac:spMkLst>
            <pc:docMk/>
            <pc:sldMk cId="1792181139" sldId="260"/>
            <ac:spMk id="3" creationId="{D53CE948-99AC-4048-B404-5474AF19F8A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98778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48949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68932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79794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89458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79646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9422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40239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92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25196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170504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8/3/2021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6310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8/3/2021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2140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8/3/2021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72464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8/3/2021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667619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8/3/2021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79520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8/3/2021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80879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8/3/2021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004531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8/3/2021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292791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8/3/2021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054381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8/3/2021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719797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8/3/2021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53698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8/3/2021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46628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8/3/2021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600935972"/>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27" r:id="rId5"/>
    <p:sldLayoutId id="2147483728" r:id="rId6"/>
    <p:sldLayoutId id="2147483734" r:id="rId7"/>
    <p:sldLayoutId id="2147483729" r:id="rId8"/>
    <p:sldLayoutId id="2147483730" r:id="rId9"/>
    <p:sldLayoutId id="2147483731" r:id="rId10"/>
    <p:sldLayoutId id="2147483732" r:id="rId11"/>
    <p:sldLayoutId id="2147483733"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8/3/2021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873127414"/>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DF64CE-C4C5-483E-B65F-2782CB6D1980}"/>
              </a:ext>
            </a:extLst>
          </p:cNvPr>
          <p:cNvPicPr>
            <a:picLocks noChangeAspect="1"/>
          </p:cNvPicPr>
          <p:nvPr/>
        </p:nvPicPr>
        <p:blipFill rotWithShape="1">
          <a:blip r:embed="rId2"/>
          <a:srcRect t="16357"/>
          <a:stretch/>
        </p:blipFill>
        <p:spPr>
          <a:xfrm>
            <a:off x="-3047" y="10"/>
            <a:ext cx="12191999" cy="6857990"/>
          </a:xfrm>
          <a:prstGeom prst="rect">
            <a:avLst/>
          </a:prstGeom>
        </p:spPr>
      </p:pic>
      <p:sp>
        <p:nvSpPr>
          <p:cNvPr id="2" name="Title 1">
            <a:extLst>
              <a:ext uri="{FF2B5EF4-FFF2-40B4-BE49-F238E27FC236}">
                <a16:creationId xmlns:a16="http://schemas.microsoft.com/office/drawing/2014/main" id="{75699D30-0F01-B841-A7A1-53E63123D14C}"/>
              </a:ext>
            </a:extLst>
          </p:cNvPr>
          <p:cNvSpPr>
            <a:spLocks noGrp="1"/>
          </p:cNvSpPr>
          <p:nvPr>
            <p:ph type="ctrTitle"/>
          </p:nvPr>
        </p:nvSpPr>
        <p:spPr>
          <a:xfrm>
            <a:off x="643475" y="2073137"/>
            <a:ext cx="10905059" cy="3330353"/>
          </a:xfrm>
          <a:effectLst>
            <a:outerShdw blurRad="50800" dist="38100" dir="2700000" algn="tl" rotWithShape="0">
              <a:prstClr val="black">
                <a:alpha val="40000"/>
              </a:prstClr>
            </a:outerShdw>
          </a:effectLst>
        </p:spPr>
        <p:txBody>
          <a:bodyPr>
            <a:normAutofit/>
          </a:bodyPr>
          <a:lstStyle/>
          <a:p>
            <a:pPr algn="ctr"/>
            <a:r>
              <a:rPr lang="en-GB" sz="3600" b="1" dirty="0">
                <a:solidFill>
                  <a:srgbClr val="7030A0"/>
                </a:solidFill>
                <a:latin typeface="APPLE CHANCERY" panose="03020702040506060504" pitchFamily="66" charset="-79"/>
                <a:cs typeface="APPLE CHANCERY" panose="03020702040506060504" pitchFamily="66" charset="-79"/>
              </a:rPr>
              <a:t>Performance Management </a:t>
            </a:r>
          </a:p>
        </p:txBody>
      </p:sp>
      <p:sp>
        <p:nvSpPr>
          <p:cNvPr id="3" name="Subtitle 2">
            <a:extLst>
              <a:ext uri="{FF2B5EF4-FFF2-40B4-BE49-F238E27FC236}">
                <a16:creationId xmlns:a16="http://schemas.microsoft.com/office/drawing/2014/main" id="{16D420F8-6CFB-1542-B062-41D305809810}"/>
              </a:ext>
            </a:extLst>
          </p:cNvPr>
          <p:cNvSpPr>
            <a:spLocks noGrp="1"/>
          </p:cNvSpPr>
          <p:nvPr>
            <p:ph type="subTitle" idx="1"/>
          </p:nvPr>
        </p:nvSpPr>
        <p:spPr>
          <a:xfrm>
            <a:off x="646509" y="5403490"/>
            <a:ext cx="10902016" cy="1454510"/>
          </a:xfrm>
          <a:effectLst>
            <a:outerShdw blurRad="50800" dist="38100" dir="2700000" algn="tl" rotWithShape="0">
              <a:prstClr val="black">
                <a:alpha val="40000"/>
              </a:prstClr>
            </a:outerShdw>
          </a:effectLst>
        </p:spPr>
        <p:txBody>
          <a:bodyPr>
            <a:normAutofit/>
          </a:bodyPr>
          <a:lstStyle/>
          <a:p>
            <a:pPr algn="ctr"/>
            <a:r>
              <a:rPr lang="en-GB" dirty="0">
                <a:solidFill>
                  <a:srgbClr val="7030A0"/>
                </a:solidFill>
                <a:latin typeface="Lucida Calligraphy" panose="03010101010101010101" pitchFamily="66" charset="77"/>
              </a:rPr>
              <a:t>Group 3</a:t>
            </a:r>
          </a:p>
        </p:txBody>
      </p:sp>
    </p:spTree>
    <p:extLst>
      <p:ext uri="{BB962C8B-B14F-4D97-AF65-F5344CB8AC3E}">
        <p14:creationId xmlns:p14="http://schemas.microsoft.com/office/powerpoint/2010/main" val="2863608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DC2346-C7AC-A540-954D-7DF2934B228F}"/>
              </a:ext>
            </a:extLst>
          </p:cNvPr>
          <p:cNvSpPr>
            <a:spLocks noGrp="1"/>
          </p:cNvSpPr>
          <p:nvPr>
            <p:ph type="title"/>
          </p:nvPr>
        </p:nvSpPr>
        <p:spPr>
          <a:xfrm>
            <a:off x="640080" y="325369"/>
            <a:ext cx="4368602" cy="1956841"/>
          </a:xfrm>
        </p:spPr>
        <p:txBody>
          <a:bodyPr anchor="b">
            <a:normAutofit/>
          </a:bodyPr>
          <a:lstStyle/>
          <a:p>
            <a:r>
              <a:rPr lang="en-GB" sz="4200" b="1">
                <a:latin typeface="Times New Roman" panose="02020603050405020304" pitchFamily="18" charset="0"/>
                <a:cs typeface="Times New Roman" panose="02020603050405020304" pitchFamily="18" charset="0"/>
              </a:rPr>
              <a:t>StaffCircle </a:t>
            </a:r>
            <a:br>
              <a:rPr lang="en-GB" sz="4200" b="1">
                <a:latin typeface="Times New Roman" panose="02020603050405020304" pitchFamily="18" charset="0"/>
                <a:cs typeface="Times New Roman" panose="02020603050405020304" pitchFamily="18" charset="0"/>
              </a:rPr>
            </a:br>
            <a:r>
              <a:rPr lang="en-GB" sz="4200" b="1">
                <a:latin typeface="Times New Roman" panose="02020603050405020304" pitchFamily="18" charset="0"/>
                <a:cs typeface="Times New Roman" panose="02020603050405020304" pitchFamily="18" charset="0"/>
              </a:rPr>
              <a:t>for Performance Management</a:t>
            </a:r>
          </a:p>
        </p:txBody>
      </p:sp>
      <p:sp>
        <p:nvSpPr>
          <p:cNvPr id="3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ntent Placeholder 27">
            <a:extLst>
              <a:ext uri="{FF2B5EF4-FFF2-40B4-BE49-F238E27FC236}">
                <a16:creationId xmlns:a16="http://schemas.microsoft.com/office/drawing/2014/main" id="{BB900928-616D-4723-9675-3BC72E50F0ED}"/>
              </a:ext>
            </a:extLst>
          </p:cNvPr>
          <p:cNvSpPr>
            <a:spLocks noGrp="1"/>
          </p:cNvSpPr>
          <p:nvPr>
            <p:ph idx="1"/>
          </p:nvPr>
        </p:nvSpPr>
        <p:spPr>
          <a:xfrm>
            <a:off x="640080" y="2872899"/>
            <a:ext cx="4243589" cy="3320668"/>
          </a:xfrm>
        </p:spPr>
        <p:txBody>
          <a:bodyPr>
            <a:normAutofit/>
          </a:bodyPr>
          <a:lstStyle/>
          <a:p>
            <a:r>
              <a:rPr lang="en-GB" sz="2000">
                <a:latin typeface="Times New Roman" panose="02020603050405020304" pitchFamily="18" charset="0"/>
                <a:cs typeface="Times New Roman" panose="02020603050405020304" pitchFamily="18" charset="0"/>
              </a:rPr>
              <a:t>StaffCircle</a:t>
            </a:r>
            <a:r>
              <a:rPr lang="en-US" sz="2000">
                <a:latin typeface="Times New Roman" panose="02020603050405020304" pitchFamily="18" charset="0"/>
                <a:cs typeface="Times New Roman" panose="02020603050405020304" pitchFamily="18" charset="0"/>
              </a:rPr>
              <a:t> is a software company headquartered in Leister, England.</a:t>
            </a:r>
          </a:p>
          <a:p>
            <a:r>
              <a:rPr lang="en-US" sz="2000">
                <a:latin typeface="Times New Roman" panose="02020603050405020304" pitchFamily="18" charset="0"/>
                <a:cs typeface="Times New Roman" panose="02020603050405020304" pitchFamily="18" charset="0"/>
              </a:rPr>
              <a:t>Has high ratings from </a:t>
            </a:r>
            <a:r>
              <a:rPr lang="en-GB" sz="2000">
                <a:latin typeface="Times New Roman" panose="02020603050405020304" pitchFamily="18" charset="0"/>
                <a:cs typeface="Times New Roman" panose="02020603050405020304" pitchFamily="18" charset="0"/>
              </a:rPr>
              <a:t>organisations</a:t>
            </a:r>
            <a:r>
              <a:rPr lang="en-US" sz="2000">
                <a:latin typeface="Times New Roman" panose="02020603050405020304" pitchFamily="18" charset="0"/>
                <a:cs typeface="Times New Roman" panose="02020603050405020304" pitchFamily="18" charset="0"/>
              </a:rPr>
              <a:t> who uses its software.</a:t>
            </a:r>
          </a:p>
          <a:p>
            <a:r>
              <a:rPr lang="en-US" sz="2000">
                <a:latin typeface="Times New Roman" panose="02020603050405020304" pitchFamily="18" charset="0"/>
                <a:cs typeface="Times New Roman" panose="02020603050405020304" pitchFamily="18" charset="0"/>
              </a:rPr>
              <a:t>StaffCircle’s performance management software brings together multiple systems under a single platform to save time, improve efficiency and maximize productivity for better employee performance.</a:t>
            </a:r>
          </a:p>
        </p:txBody>
      </p:sp>
      <p:pic>
        <p:nvPicPr>
          <p:cNvPr id="7" name="Content Placeholder 6" descr="Logo, company name&#10;&#10;Description automatically generated">
            <a:extLst>
              <a:ext uri="{FF2B5EF4-FFF2-40B4-BE49-F238E27FC236}">
                <a16:creationId xmlns:a16="http://schemas.microsoft.com/office/drawing/2014/main" id="{99DDE718-8AAA-B44C-A752-2512FBC37615}"/>
              </a:ext>
            </a:extLst>
          </p:cNvPr>
          <p:cNvPicPr>
            <a:picLocks noChangeAspect="1"/>
          </p:cNvPicPr>
          <p:nvPr/>
        </p:nvPicPr>
        <p:blipFill rotWithShape="1">
          <a:blip r:embed="rId2"/>
          <a:srcRect t="302"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6769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339CE2B7-C29B-954C-A825-F13F008EA686}"/>
              </a:ext>
            </a:extLst>
          </p:cNvPr>
          <p:cNvSpPr txBox="1"/>
          <p:nvPr/>
        </p:nvSpPr>
        <p:spPr>
          <a:xfrm>
            <a:off x="643467" y="321734"/>
            <a:ext cx="10905066"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b="1" kern="1200">
                <a:solidFill>
                  <a:schemeClr val="tx1"/>
                </a:solidFill>
                <a:latin typeface="+mj-lt"/>
                <a:ea typeface="+mj-ea"/>
                <a:cs typeface="+mj-cs"/>
              </a:rPr>
              <a:t>1. How does it assist the work of HR basic tasks and what is the impact on individual workers and managers?</a:t>
            </a:r>
          </a:p>
          <a:p>
            <a:pPr>
              <a:lnSpc>
                <a:spcPct val="90000"/>
              </a:lnSpc>
              <a:spcBef>
                <a:spcPct val="0"/>
              </a:spcBef>
              <a:spcAft>
                <a:spcPts val="600"/>
              </a:spcAft>
            </a:pPr>
            <a:endParaRPr lang="en-US" sz="3300" kern="1200" dirty="0">
              <a:solidFill>
                <a:schemeClr val="tx1"/>
              </a:solidFill>
              <a:latin typeface="+mj-lt"/>
              <a:ea typeface="+mj-ea"/>
              <a:cs typeface="+mj-cs"/>
            </a:endParaRPr>
          </a:p>
        </p:txBody>
      </p:sp>
      <p:sp>
        <p:nvSpPr>
          <p:cNvPr id="15" name="Content Placeholder 2">
            <a:extLst>
              <a:ext uri="{FF2B5EF4-FFF2-40B4-BE49-F238E27FC236}">
                <a16:creationId xmlns:a16="http://schemas.microsoft.com/office/drawing/2014/main" id="{0ADF268A-905C-284C-9E97-48A9A6875481}"/>
              </a:ext>
            </a:extLst>
          </p:cNvPr>
          <p:cNvSpPr>
            <a:spLocks noGrp="1"/>
          </p:cNvSpPr>
          <p:nvPr>
            <p:ph idx="1"/>
          </p:nvPr>
        </p:nvSpPr>
        <p:spPr>
          <a:xfrm>
            <a:off x="643467" y="1457470"/>
            <a:ext cx="10905066" cy="5078795"/>
          </a:xfrm>
        </p:spPr>
        <p:txBody>
          <a:bodyPr vert="horz" lIns="91440" tIns="45720" rIns="91440" bIns="45720" rtlCol="0">
            <a:normAutofit fontScale="92500" lnSpcReduction="10000"/>
          </a:bodyPr>
          <a:lstStyle/>
          <a:p>
            <a:pPr marL="0"/>
            <a:r>
              <a:rPr lang="en-US" sz="2400" dirty="0" err="1"/>
              <a:t>StaffCircle</a:t>
            </a:r>
            <a:r>
              <a:rPr lang="en-US" sz="2400" dirty="0"/>
              <a:t> assists the work of HR in an user friendly way as it is a performance appraisal software that allows </a:t>
            </a:r>
            <a:r>
              <a:rPr lang="en-US" sz="2400" dirty="0" err="1"/>
              <a:t>organisations</a:t>
            </a:r>
            <a:r>
              <a:rPr lang="en-US" sz="2400" dirty="0"/>
              <a:t> to have more meaningful interactions with their teams about their performance. It also gives these interactions structure, making the entire performance management process less time consuming, more regular and above all, more productive.</a:t>
            </a:r>
          </a:p>
          <a:p>
            <a:pPr marL="0"/>
            <a:r>
              <a:rPr lang="en-US" sz="2400" dirty="0"/>
              <a:t>The impact of the software on individuals is imperative to employees and managers as one of the software’s element is the one-to-one reviews element. One-to-one reviews can be an excellent tool for both managers and their employees and is a tremendous way of monitoring individual performance and development. Managers who have regular one-to-ones with their employees often find that their employees feel a sense of improved morale and engagement, increased productivity and a clear overview of their goals and expectations. Employees may sometimes feel a lack of understanding of their overall performance and </a:t>
            </a:r>
            <a:r>
              <a:rPr lang="en-US" sz="2400" noProof="1"/>
              <a:t>progress</a:t>
            </a:r>
            <a:r>
              <a:rPr lang="en-US" sz="2400" dirty="0"/>
              <a:t> and this is where the One-to-ones reviews element comes in, and gives access to both short-term and long-term insights into their performance. Additionally, Employees can benefit from the one-to-one with a clear understanding of what’s expected of them. As these regular check-ins build a better rapport between employees and supervisors, it creates an opportunity to make any obstacles or issues known, leaving employees feeling like they can express themselves and be listened to.</a:t>
            </a:r>
          </a:p>
          <a:p>
            <a:endParaRPr lang="en-US" sz="1900" dirty="0"/>
          </a:p>
        </p:txBody>
      </p:sp>
      <p:sp>
        <p:nvSpPr>
          <p:cNvPr id="22" name="Rectangle 2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41694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BFAB613-AEF4-7E43-B06A-9399E209E6BF}"/>
              </a:ext>
            </a:extLst>
          </p:cNvPr>
          <p:cNvSpPr>
            <a:spLocks noGrp="1"/>
          </p:cNvSpPr>
          <p:nvPr>
            <p:ph idx="1"/>
          </p:nvPr>
        </p:nvSpPr>
        <p:spPr>
          <a:xfrm>
            <a:off x="743919" y="1193369"/>
            <a:ext cx="10609881" cy="4983594"/>
          </a:xfrm>
        </p:spPr>
        <p:txBody>
          <a:bodyPr>
            <a:normAutofit/>
          </a:bodyPr>
          <a:lstStyle/>
          <a:p>
            <a:pPr marL="0" indent="0">
              <a:buNone/>
            </a:pPr>
            <a:r>
              <a:rPr lang="en-GB" sz="2200" b="1" dirty="0">
                <a:latin typeface="Times New Roman" panose="02020603050405020304" pitchFamily="18" charset="0"/>
                <a:cs typeface="Times New Roman" panose="02020603050405020304" pitchFamily="18" charset="0"/>
              </a:rPr>
              <a:t>2. How does it meet the strategic and practical needs of the company?</a:t>
            </a:r>
            <a:br>
              <a:rPr lang="en-GB" sz="2200" b="1" dirty="0">
                <a:latin typeface="Times New Roman" panose="02020603050405020304" pitchFamily="18" charset="0"/>
                <a:cs typeface="Times New Roman" panose="02020603050405020304" pitchFamily="18" charset="0"/>
              </a:rPr>
            </a:br>
            <a:endParaRPr lang="en-GB" sz="2200" b="1" dirty="0">
              <a:latin typeface="Times New Roman" panose="02020603050405020304" pitchFamily="18" charset="0"/>
              <a:cs typeface="Times New Roman" panose="02020603050405020304" pitchFamily="18" charset="0"/>
            </a:endParaRPr>
          </a:p>
          <a:p>
            <a:pPr marL="0" indent="0">
              <a:buNone/>
            </a:pPr>
            <a:r>
              <a:rPr lang="en-GB" sz="2200" dirty="0" err="1">
                <a:latin typeface="Times New Roman" panose="02020603050405020304" pitchFamily="18" charset="0"/>
                <a:cs typeface="Times New Roman" panose="02020603050405020304" pitchFamily="18" charset="0"/>
              </a:rPr>
              <a:t>Staffcircle</a:t>
            </a:r>
            <a:r>
              <a:rPr lang="en-GB" sz="2200" dirty="0">
                <a:latin typeface="Times New Roman" panose="02020603050405020304" pitchFamily="18" charset="0"/>
                <a:cs typeface="Times New Roman" panose="02020603050405020304" pitchFamily="18" charset="0"/>
              </a:rPr>
              <a:t> can meet the strategic and practical needs of a company because, it creates a thriving workplace which is characterised by high employee engagement all combined to achieve organisational goals. In addition, it saves time, improves efficiency and saves costs.</a:t>
            </a:r>
          </a:p>
          <a:p>
            <a:pPr marL="0" indent="0">
              <a:buNone/>
            </a:pPr>
            <a:endParaRPr lang="en-GB" sz="2200" dirty="0">
              <a:latin typeface="Times New Roman" panose="02020603050405020304" pitchFamily="18" charset="0"/>
              <a:cs typeface="Times New Roman" panose="02020603050405020304" pitchFamily="18" charset="0"/>
            </a:endParaRPr>
          </a:p>
          <a:p>
            <a:pPr marL="0" indent="0">
              <a:buNone/>
            </a:pPr>
            <a:r>
              <a:rPr lang="en-GB" sz="2200" b="1" dirty="0">
                <a:latin typeface="Times New Roman" panose="02020603050405020304" pitchFamily="18" charset="0"/>
                <a:cs typeface="Times New Roman" panose="02020603050405020304" pitchFamily="18" charset="0"/>
              </a:rPr>
              <a:t>3. Is it experienced or implemented differently in large and SME Companies? Are some sectors/industries more affected than others?</a:t>
            </a:r>
          </a:p>
          <a:p>
            <a:pPr marL="0" indent="0">
              <a:buNone/>
            </a:pPr>
            <a:r>
              <a:rPr lang="en-GB" sz="2200" dirty="0" err="1">
                <a:latin typeface="Times New Roman" panose="02020603050405020304" pitchFamily="18" charset="0"/>
                <a:cs typeface="Times New Roman" panose="02020603050405020304" pitchFamily="18" charset="0"/>
              </a:rPr>
              <a:t>Staffcircle</a:t>
            </a:r>
            <a:r>
              <a:rPr lang="en-GB" sz="2200" dirty="0">
                <a:latin typeface="Times New Roman" panose="02020603050405020304" pitchFamily="18" charset="0"/>
                <a:cs typeface="Times New Roman" panose="02020603050405020304" pitchFamily="18" charset="0"/>
              </a:rPr>
              <a:t> can be adopted in any organisation irrespective of size because it looks self-reporting/application.</a:t>
            </a:r>
            <a:endParaRPr lang="en-GB" sz="2200" dirty="0"/>
          </a:p>
        </p:txBody>
      </p:sp>
    </p:spTree>
    <p:extLst>
      <p:ext uri="{BB962C8B-B14F-4D97-AF65-F5344CB8AC3E}">
        <p14:creationId xmlns:p14="http://schemas.microsoft.com/office/powerpoint/2010/main" val="2771464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98FAAF-1F56-A646-97C1-81B80D26DC71}"/>
              </a:ext>
            </a:extLst>
          </p:cNvPr>
          <p:cNvSpPr>
            <a:spLocks noGrp="1"/>
          </p:cNvSpPr>
          <p:nvPr>
            <p:ph type="title"/>
          </p:nvPr>
        </p:nvSpPr>
        <p:spPr>
          <a:xfrm>
            <a:off x="838200" y="365125"/>
            <a:ext cx="10515600" cy="1325563"/>
          </a:xfrm>
        </p:spPr>
        <p:txBody>
          <a:bodyPr>
            <a:normAutofit/>
          </a:bodyPr>
          <a:lstStyle/>
          <a:p>
            <a:r>
              <a:rPr lang="en-GB" sz="3000" b="1">
                <a:latin typeface="Times New Roman" panose="02020603050405020304" pitchFamily="18" charset="0"/>
                <a:cs typeface="Times New Roman" panose="02020603050405020304" pitchFamily="18" charset="0"/>
              </a:rPr>
              <a:t>4. How does it affect the design of HR such as the structure of the HR department, it’s location and it’s management?</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3CE948-99AC-4048-B404-5474AF19F8A5}"/>
              </a:ext>
            </a:extLst>
          </p:cNvPr>
          <p:cNvSpPr>
            <a:spLocks noGrp="1"/>
          </p:cNvSpPr>
          <p:nvPr>
            <p:ph idx="1"/>
          </p:nvPr>
        </p:nvSpPr>
        <p:spPr>
          <a:xfrm>
            <a:off x="838200" y="1929384"/>
            <a:ext cx="10515600" cy="4251960"/>
          </a:xfrm>
        </p:spPr>
        <p:txBody>
          <a:bodyPr vert="horz" lIns="91440" tIns="45720" rIns="91440" bIns="45720" rtlCol="0" anchor="t">
            <a:noAutofit/>
          </a:bodyPr>
          <a:lstStyle/>
          <a:p>
            <a:r>
              <a:rPr lang="en-GB" sz="1400" dirty="0">
                <a:latin typeface="Times New Roman" panose="02020603050405020304" pitchFamily="18" charset="0"/>
                <a:cs typeface="Times New Roman" panose="02020603050405020304" pitchFamily="18" charset="0"/>
              </a:rPr>
              <a:t>The </a:t>
            </a:r>
            <a:r>
              <a:rPr lang="en-GB" sz="1400" dirty="0" err="1">
                <a:latin typeface="Times New Roman" panose="02020603050405020304" pitchFamily="18" charset="0"/>
                <a:cs typeface="Times New Roman" panose="02020603050405020304" pitchFamily="18" charset="0"/>
              </a:rPr>
              <a:t>StaffCircle’s</a:t>
            </a:r>
            <a:r>
              <a:rPr lang="en-GB" sz="1400" dirty="0">
                <a:latin typeface="Times New Roman" panose="02020603050405020304" pitchFamily="18" charset="0"/>
                <a:cs typeface="Times New Roman" panose="02020603050405020304" pitchFamily="18" charset="0"/>
              </a:rPr>
              <a:t> approach to HR is simple: do less to do more</a:t>
            </a:r>
          </a:p>
          <a:p>
            <a:endParaRPr lang="en-GB" sz="1400" dirty="0">
              <a:latin typeface="Times New Roman" panose="02020603050405020304" pitchFamily="18" charset="0"/>
              <a:cs typeface="Times New Roman" panose="02020603050405020304" pitchFamily="18" charset="0"/>
            </a:endParaRPr>
          </a:p>
          <a:p>
            <a:r>
              <a:rPr lang="en-GB" sz="1400">
                <a:latin typeface="Times New Roman"/>
                <a:cs typeface="Times New Roman"/>
              </a:rPr>
              <a:t>MODERNISE THE FUNDAMENTALS OF HR: Automate and customise organisation’s most frequent activities to make better use of their </a:t>
            </a:r>
            <a:r>
              <a:rPr lang="en-GB" sz="1400" dirty="0">
                <a:latin typeface="Times New Roman"/>
                <a:cs typeface="Times New Roman"/>
              </a:rPr>
              <a:t>time and gain unprecedented insight.</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Key feature: EASILY STORE AND MANAGE RECORDS such as people database. Remove the need for the paperwork.</a:t>
            </a:r>
          </a:p>
          <a:p>
            <a:pPr marL="0" indent="0">
              <a:buNone/>
            </a:pPr>
            <a:r>
              <a:rPr lang="en-GB" sz="1400" dirty="0">
                <a:latin typeface="Times New Roman"/>
                <a:cs typeface="Times New Roman"/>
              </a:rPr>
              <a:t> -  Employee, contractor and candidate record management needs to be simple to use and easily accessible. With Circle HR software, all details are accurate and up to date, the </a:t>
            </a:r>
            <a:r>
              <a:rPr lang="en-GB" sz="1400">
                <a:latin typeface="Times New Roman"/>
                <a:cs typeface="Times New Roman"/>
              </a:rPr>
              <a:t>organisation</a:t>
            </a:r>
            <a:r>
              <a:rPr lang="en-GB" sz="1400" dirty="0">
                <a:latin typeface="Times New Roman"/>
                <a:cs typeface="Times New Roman"/>
              </a:rPr>
              <a:t> can store historic employee information and easily access it whenever it’s needed. The database will only be accessible to the right people. Having the information in one central place makes it easier to retain your employee information within one simple and easy-to-use system.</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Other key feature is ABSENCE MANAGEMENT SOFTWARE ALLOWS manager TO ORGANISE, MANAGE, AND TRACK EMPLOYEE ABSENCES, INCLUDING HOLIDAYS, SICK LEAVE AND WORKING SHIFT PATTERNS.</a:t>
            </a:r>
          </a:p>
          <a:p>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The software has digital documents library which is enables individuals, departments, teams, sites and organisations. This making the whole process of document management easier, covering everything from branded templates, improving workflows, reviews and objectives, as well as being able to sort through sometimes technical information</a:t>
            </a:r>
          </a:p>
        </p:txBody>
      </p:sp>
    </p:spTree>
    <p:extLst>
      <p:ext uri="{BB962C8B-B14F-4D97-AF65-F5344CB8AC3E}">
        <p14:creationId xmlns:p14="http://schemas.microsoft.com/office/powerpoint/2010/main" val="1792181139"/>
      </p:ext>
    </p:extLst>
  </p:cSld>
  <p:clrMapOvr>
    <a:masterClrMapping/>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412C24"/>
      </a:dk2>
      <a:lt2>
        <a:srgbClr val="E2E6E8"/>
      </a:lt2>
      <a:accent1>
        <a:srgbClr val="C0998B"/>
      </a:accent1>
      <a:accent2>
        <a:srgbClr val="B4A27B"/>
      </a:accent2>
      <a:accent3>
        <a:srgbClr val="A2A67E"/>
      </a:accent3>
      <a:accent4>
        <a:srgbClr val="8EAA74"/>
      </a:accent4>
      <a:accent5>
        <a:srgbClr val="85AB82"/>
      </a:accent5>
      <a:accent6>
        <a:srgbClr val="77AF8B"/>
      </a:accent6>
      <a:hlink>
        <a:srgbClr val="5D8A9A"/>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D59DA1BF2B3334DB5F90C6E07467918" ma:contentTypeVersion="8" ma:contentTypeDescription="Create a new document." ma:contentTypeScope="" ma:versionID="27dbd312cb85167023211ed70623e383">
  <xsd:schema xmlns:xsd="http://www.w3.org/2001/XMLSchema" xmlns:xs="http://www.w3.org/2001/XMLSchema" xmlns:p="http://schemas.microsoft.com/office/2006/metadata/properties" xmlns:ns2="06e3169f-a9f3-41ae-acb0-0b632df752ba" xmlns:ns3="bef62789-d549-4860-81a5-a69cfe2d4824" targetNamespace="http://schemas.microsoft.com/office/2006/metadata/properties" ma:root="true" ma:fieldsID="0bae89805f67708824816bf3d7e91f8d" ns2:_="" ns3:_="">
    <xsd:import namespace="06e3169f-a9f3-41ae-acb0-0b632df752ba"/>
    <xsd:import namespace="bef62789-d549-4860-81a5-a69cfe2d4824"/>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e3169f-a9f3-41ae-acb0-0b632df752b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ef62789-d549-4860-81a5-a69cfe2d482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55CDCC-3364-41E9-B448-8547AC2D0A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e3169f-a9f3-41ae-acb0-0b632df752ba"/>
    <ds:schemaRef ds:uri="bef62789-d549-4860-81a5-a69cfe2d482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1B3357-671B-4FB9-918B-5B6C6B52626A}">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22EA22A5-C88D-4274-9E01-0F485DE7BC1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95</TotalTime>
  <Words>665</Words>
  <Application>Microsoft Office PowerPoint</Application>
  <PresentationFormat>Widescreen</PresentationFormat>
  <Paragraphs>25</Paragraphs>
  <Slides>5</Slides>
  <Notes>0</Notes>
  <HiddenSlides>0</HiddenSlides>
  <MMClips>0</MMClips>
  <ScaleCrop>false</ScaleCrop>
  <HeadingPairs>
    <vt:vector size="4" baseType="variant">
      <vt:variant>
        <vt:lpstr>Theme</vt:lpstr>
      </vt:variant>
      <vt:variant>
        <vt:i4>2</vt:i4>
      </vt:variant>
      <vt:variant>
        <vt:lpstr>Slide Titles</vt:lpstr>
      </vt:variant>
      <vt:variant>
        <vt:i4>5</vt:i4>
      </vt:variant>
    </vt:vector>
  </HeadingPairs>
  <TitlesOfParts>
    <vt:vector size="7" baseType="lpstr">
      <vt:lpstr>BrushVTI</vt:lpstr>
      <vt:lpstr>Office Theme</vt:lpstr>
      <vt:lpstr>Performance Management </vt:lpstr>
      <vt:lpstr>StaffCircle  for Performance Management</vt:lpstr>
      <vt:lpstr>PowerPoint Presentation</vt:lpstr>
      <vt:lpstr>PowerPoint Presentation</vt:lpstr>
      <vt:lpstr>4. How does it affect the design of HR such as the structure of the HR department, it’s location and it’s management?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Management </dc:title>
  <dc:creator>Akina Limbu</dc:creator>
  <cp:lastModifiedBy>Akina Limbu</cp:lastModifiedBy>
  <cp:revision>7</cp:revision>
  <dcterms:created xsi:type="dcterms:W3CDTF">2021-08-03T08:57:49Z</dcterms:created>
  <dcterms:modified xsi:type="dcterms:W3CDTF">2021-08-03T10:45:42Z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0x0101004D59DA1BF2B3334DB5F90C6E07467918</vt:lpwstr>
  </property>
</Properties>
</file>