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92" r:id="rId20"/>
    <p:sldId id="276" r:id="rId21"/>
    <p:sldId id="277" r:id="rId22"/>
    <p:sldId id="280" r:id="rId23"/>
    <p:sldId id="281" r:id="rId24"/>
    <p:sldId id="282" r:id="rId25"/>
    <p:sldId id="283" r:id="rId26"/>
    <p:sldId id="284" r:id="rId27"/>
    <p:sldId id="286" r:id="rId28"/>
    <p:sldId id="287" r:id="rId29"/>
    <p:sldId id="288" r:id="rId30"/>
    <p:sldId id="289" r:id="rId31"/>
    <p:sldId id="290" r:id="rId32"/>
    <p:sldId id="291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0315" autoAdjust="0"/>
  </p:normalViewPr>
  <p:slideViewPr>
    <p:cSldViewPr>
      <p:cViewPr varScale="1">
        <p:scale>
          <a:sx n="109" d="100"/>
          <a:sy n="109" d="100"/>
        </p:scale>
        <p:origin x="-79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1C63B1-50E0-4030-8B2F-6CE01DA4BA94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4617F6-0AE5-4EEE-B359-1DE370787F9B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68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270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373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475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577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680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782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885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987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089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2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294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397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499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601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704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806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909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4617F6-0AE5-4EEE-B359-1DE370787F9B}" type="slidenum">
              <a:rPr lang="en-GB" smtClean="0"/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011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113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6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318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421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523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625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728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830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933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035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137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0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B3E23-1929-4EF7-945D-110D9F4CE993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C84FD-D90D-44ED-B908-CEC0F60B6E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B3E23-1929-4EF7-945D-110D9F4CE993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C84FD-D90D-44ED-B908-CEC0F60B6E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B3E23-1929-4EF7-945D-110D9F4CE993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C84FD-D90D-44ED-B908-CEC0F60B6E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B3E23-1929-4EF7-945D-110D9F4CE993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C84FD-D90D-44ED-B908-CEC0F60B6E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B3E23-1929-4EF7-945D-110D9F4CE993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C84FD-D90D-44ED-B908-CEC0F60B6E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B3E23-1929-4EF7-945D-110D9F4CE993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C84FD-D90D-44ED-B908-CEC0F60B6E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B3E23-1929-4EF7-945D-110D9F4CE993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C84FD-D90D-44ED-B908-CEC0F60B6E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B3E23-1929-4EF7-945D-110D9F4CE993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C84FD-D90D-44ED-B908-CEC0F60B6E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B3E23-1929-4EF7-945D-110D9F4CE993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C84FD-D90D-44ED-B908-CEC0F60B6E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B3E23-1929-4EF7-945D-110D9F4CE993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C84FD-D90D-44ED-B908-CEC0F60B6E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B3E23-1929-4EF7-945D-110D9F4CE993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C84FD-D90D-44ED-B908-CEC0F60B6E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AB3E23-1929-4EF7-945D-110D9F4CE993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AC84FD-D90D-44ED-B908-CEC0F60B6E7F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/>
              <a:t>INTRODUCTION TO RESEARCH METHODS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u="sng" smtClean="0"/>
              <a:t>QUANTITATIVE AND QUALITATIVE RESEARCH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smtClean="0"/>
              <a:t> What is research……….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smtClean="0"/>
          </a:p>
          <a:p>
            <a:endParaRPr lang="en-GB" smtClean="0"/>
          </a:p>
          <a:p>
            <a:r>
              <a:rPr lang="en-GB" sz="3600" smtClean="0">
                <a:latin typeface="Arial" pitchFamily="34" charset="0"/>
              </a:rPr>
              <a:t>All research is about the </a:t>
            </a:r>
            <a:r>
              <a:rPr lang="en-GB" sz="3600" b="1" smtClean="0">
                <a:latin typeface="Arial" pitchFamily="34" charset="0"/>
              </a:rPr>
              <a:t>collection of facts</a:t>
            </a:r>
            <a:r>
              <a:rPr lang="en-GB" sz="3600" smtClean="0">
                <a:latin typeface="Arial" pitchFamily="34" charset="0"/>
              </a:rPr>
              <a:t>, </a:t>
            </a:r>
            <a:r>
              <a:rPr lang="en-GB" sz="3600" b="1" smtClean="0">
                <a:latin typeface="Arial" pitchFamily="34" charset="0"/>
              </a:rPr>
              <a:t>information [data]</a:t>
            </a:r>
            <a:r>
              <a:rPr lang="en-GB" sz="3600" smtClean="0">
                <a:latin typeface="Arial" pitchFamily="34" charset="0"/>
              </a:rPr>
              <a:t> about a person, people and or an event[s]</a:t>
            </a:r>
          </a:p>
          <a:p>
            <a:endParaRPr lang="en-GB" sz="3600" smtClean="0"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u="sng" smtClean="0"/>
              <a:t>What is the process of research?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endParaRPr lang="en-GB" dirty="0" smtClean="0"/>
          </a:p>
          <a:p>
            <a:r>
              <a:rPr lang="en-GB" sz="3600" dirty="0" smtClean="0">
                <a:latin typeface="Arial" pitchFamily="34" charset="0"/>
              </a:rPr>
              <a:t>Process of research </a:t>
            </a:r>
            <a:r>
              <a:rPr lang="en-GB" sz="3600" dirty="0" smtClean="0"/>
              <a:t>–</a:t>
            </a:r>
            <a:r>
              <a:rPr lang="en-GB" sz="3600" dirty="0" smtClean="0">
                <a:latin typeface="Arial" pitchFamily="34" charset="0"/>
              </a:rPr>
              <a:t> most research starts with a question[s] and ends with an answer[s]</a:t>
            </a:r>
          </a:p>
          <a:p>
            <a:endParaRPr lang="en-GB" sz="3600" dirty="0" smtClean="0">
              <a:latin typeface="Arial" pitchFamily="34" charset="0"/>
            </a:endParaRPr>
          </a:p>
        </p:txBody>
      </p:sp>
      <p:pic>
        <p:nvPicPr>
          <p:cNvPr id="5" name="Content Placeholder 4" descr="index (1).jp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4986337" y="2017712"/>
            <a:ext cx="3333750" cy="3333750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u="sng" smtClean="0"/>
              <a:t>What is the process of research?</a:t>
            </a:r>
            <a:endParaRPr lang="en-US" smtClean="0"/>
          </a:p>
        </p:txBody>
      </p:sp>
      <p:sp>
        <p:nvSpPr>
          <p:cNvPr id="7171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r>
              <a:rPr lang="en-GB" sz="3600" dirty="0" smtClean="0">
                <a:latin typeface="Arial" pitchFamily="34" charset="0"/>
              </a:rPr>
              <a:t>Research is a systematic way of finding answers to questions</a:t>
            </a:r>
          </a:p>
          <a:p>
            <a:endParaRPr lang="en-GB" sz="3600" dirty="0" smtClean="0">
              <a:latin typeface="Arial" pitchFamily="34" charset="0"/>
            </a:endParaRPr>
          </a:p>
        </p:txBody>
      </p:sp>
      <p:pic>
        <p:nvPicPr>
          <p:cNvPr id="8" name="Content Placeholder 7" descr="questions-PixelsAway-canstockphoto7418437-1-600x485.jp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4632325" y="2051037"/>
            <a:ext cx="4041775" cy="3267101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u="sng" smtClean="0"/>
              <a:t>What is the process of research?</a:t>
            </a:r>
            <a:endParaRPr lang="en-US" smtClean="0"/>
          </a:p>
        </p:txBody>
      </p:sp>
      <p:sp>
        <p:nvSpPr>
          <p:cNvPr id="8195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smtClean="0"/>
          </a:p>
          <a:p>
            <a:r>
              <a:rPr lang="en-GB" sz="4000" b="1" smtClean="0"/>
              <a:t>QUANTITATIVE</a:t>
            </a:r>
          </a:p>
          <a:p>
            <a:endParaRPr lang="en-GB" sz="4000" b="1" smtClean="0"/>
          </a:p>
          <a:p>
            <a:pPr>
              <a:buFontTx/>
              <a:buNone/>
            </a:pPr>
            <a:r>
              <a:rPr lang="en-GB" smtClean="0"/>
              <a:t>    OR</a:t>
            </a:r>
          </a:p>
          <a:p>
            <a:endParaRPr lang="en-GB" smtClean="0"/>
          </a:p>
          <a:p>
            <a:r>
              <a:rPr lang="en-GB" sz="4000" b="1" smtClean="0"/>
              <a:t>QUALITATIVE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u="sng" smtClean="0"/>
              <a:t>What is the process of research?</a:t>
            </a:r>
            <a:endParaRPr lang="en-US" smtClean="0"/>
          </a:p>
        </p:txBody>
      </p:sp>
      <p:sp>
        <p:nvSpPr>
          <p:cNvPr id="9219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smtClean="0"/>
          </a:p>
          <a:p>
            <a:r>
              <a:rPr lang="en-GB" sz="3600" smtClean="0"/>
              <a:t>Many ways of asking and answering questions </a:t>
            </a:r>
          </a:p>
          <a:p>
            <a:r>
              <a:rPr lang="en-GB" sz="3600" smtClean="0"/>
              <a:t>These variations lead to different </a:t>
            </a:r>
            <a:r>
              <a:rPr lang="en-GB" sz="3600" b="1" smtClean="0"/>
              <a:t>methodologies</a:t>
            </a:r>
            <a:r>
              <a:rPr lang="en-GB" sz="3600" smtClean="0"/>
              <a:t> </a:t>
            </a:r>
          </a:p>
          <a:p>
            <a:r>
              <a:rPr lang="en-GB" sz="3600" smtClean="0"/>
              <a:t>Different methodologies lead to different </a:t>
            </a:r>
            <a:r>
              <a:rPr lang="en-GB" sz="3600" b="1" smtClean="0"/>
              <a:t>methods</a:t>
            </a:r>
          </a:p>
          <a:p>
            <a:endParaRPr lang="en-GB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u="sng" smtClean="0"/>
              <a:t>What is the process of research?</a:t>
            </a:r>
            <a:endParaRPr lang="en-GB" u="sng" smtClean="0"/>
          </a:p>
        </p:txBody>
      </p:sp>
      <p:sp>
        <p:nvSpPr>
          <p:cNvPr id="10243" name="Content Placeholder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4041648" cy="4937760"/>
          </a:xfrm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r>
              <a:rPr lang="en-GB" b="1" dirty="0" smtClean="0"/>
              <a:t>Both </a:t>
            </a:r>
            <a:r>
              <a:rPr lang="en-GB" dirty="0" smtClean="0"/>
              <a:t>qualitative and quantitative research are used </a:t>
            </a:r>
            <a:r>
              <a:rPr lang="en-GB" b="1" dirty="0" smtClean="0"/>
              <a:t>in the social sciences</a:t>
            </a:r>
          </a:p>
          <a:p>
            <a:pPr>
              <a:buFontTx/>
              <a:buNone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</a:t>
            </a:r>
          </a:p>
          <a:p>
            <a:endParaRPr lang="en-GB" dirty="0" smtClean="0"/>
          </a:p>
        </p:txBody>
      </p:sp>
      <p:pic>
        <p:nvPicPr>
          <p:cNvPr id="5" name="Content Placeholder 4" descr="Social_Sciences_and_Humanities_wordle.pn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4632325" y="2652124"/>
            <a:ext cx="4041775" cy="2064926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/>
              <a:t>What is </a:t>
            </a:r>
            <a:r>
              <a:rPr lang="en-GB" sz="6000" u="sng" smtClean="0"/>
              <a:t>quantitative</a:t>
            </a:r>
            <a:r>
              <a:rPr lang="en-GB" u="sng" smtClean="0"/>
              <a:t> research?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3600" smtClean="0"/>
              <a:t>A </a:t>
            </a:r>
            <a:r>
              <a:rPr lang="en-GB" sz="3600" b="1" smtClean="0"/>
              <a:t>systematic</a:t>
            </a:r>
            <a:r>
              <a:rPr lang="en-GB" sz="3600" smtClean="0"/>
              <a:t> approach to investigations </a:t>
            </a:r>
          </a:p>
          <a:p>
            <a:r>
              <a:rPr lang="en-GB" sz="3600" b="1" smtClean="0"/>
              <a:t>Numerical</a:t>
            </a:r>
            <a:r>
              <a:rPr lang="en-GB" sz="3600" smtClean="0"/>
              <a:t> data is collected, </a:t>
            </a:r>
            <a:r>
              <a:rPr lang="en-GB" sz="3600" i="1" smtClean="0"/>
              <a:t>or</a:t>
            </a:r>
          </a:p>
          <a:p>
            <a:r>
              <a:rPr lang="en-GB" sz="3600" smtClean="0"/>
              <a:t>The researcher </a:t>
            </a:r>
            <a:r>
              <a:rPr lang="en-GB" sz="3600" b="1" smtClean="0"/>
              <a:t>transforms </a:t>
            </a:r>
            <a:r>
              <a:rPr lang="en-GB" sz="3600" smtClean="0"/>
              <a:t>what is collected or observed </a:t>
            </a:r>
            <a:r>
              <a:rPr lang="en-GB" sz="3600" b="1" smtClean="0"/>
              <a:t>into numerical data</a:t>
            </a:r>
            <a:r>
              <a:rPr lang="en-GB" sz="3600" smtClean="0"/>
              <a:t>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/>
              <a:t>What is quantitative research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endParaRPr lang="en-GB" sz="3600" dirty="0" smtClean="0"/>
          </a:p>
          <a:p>
            <a:endParaRPr lang="en-GB" sz="3600" dirty="0" smtClean="0"/>
          </a:p>
          <a:p>
            <a:r>
              <a:rPr lang="en-GB" sz="3600" dirty="0" smtClean="0"/>
              <a:t>Often asks such questions as 'whether' and </a:t>
            </a:r>
            <a:r>
              <a:rPr lang="en-GB" sz="3600" b="1" dirty="0" smtClean="0"/>
              <a:t>'how many</a:t>
            </a:r>
            <a:r>
              <a:rPr lang="en-GB" sz="3600" dirty="0" smtClean="0"/>
              <a:t>' </a:t>
            </a:r>
            <a:endParaRPr lang="en-GB" sz="3600" dirty="0" smtClean="0"/>
          </a:p>
          <a:p>
            <a:r>
              <a:rPr lang="en-GB" sz="3600" dirty="0" smtClean="0"/>
              <a:t>Q</a:t>
            </a:r>
            <a:r>
              <a:rPr lang="en-GB" sz="3600" dirty="0" smtClean="0"/>
              <a:t>uestions </a:t>
            </a:r>
            <a:r>
              <a:rPr lang="en-GB" sz="3600" dirty="0" smtClean="0"/>
              <a:t>you may have about something</a:t>
            </a:r>
            <a:r>
              <a:rPr lang="en-GB" dirty="0" smtClean="0"/>
              <a:t>.  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/>
              <a:t>What is quantitative research?</a:t>
            </a:r>
            <a:endParaRPr lang="en-GB" smtClean="0"/>
          </a:p>
        </p:txBody>
      </p:sp>
      <p:sp>
        <p:nvSpPr>
          <p:cNvPr id="13315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smtClean="0"/>
          </a:p>
          <a:p>
            <a:endParaRPr lang="en-GB" smtClean="0"/>
          </a:p>
          <a:p>
            <a:r>
              <a:rPr lang="en-GB" sz="3600" smtClean="0">
                <a:latin typeface="Arial" pitchFamily="34" charset="0"/>
              </a:rPr>
              <a:t>Quantitative research involves measuring or counting attributes (i.e. quantities</a:t>
            </a:r>
            <a:r>
              <a:rPr lang="en-GB" smtClean="0"/>
              <a:t>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/>
              <a:t>SIMPLE EXAMPLE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mtClean="0"/>
              <a:t>In tests, 8 out of 10 women prefer ‘Silky’ shampoo. </a:t>
            </a:r>
          </a:p>
          <a:p>
            <a:r>
              <a:rPr lang="en-GB" smtClean="0"/>
              <a:t>We're saying that in a survey of 10 women, 8 of them preferred ‘Silky’ shampoo to other brands. </a:t>
            </a:r>
          </a:p>
          <a:p>
            <a:r>
              <a:rPr lang="en-GB" smtClean="0"/>
              <a:t>We've </a:t>
            </a:r>
            <a:r>
              <a:rPr lang="en-GB" b="1" smtClean="0"/>
              <a:t>asked</a:t>
            </a:r>
            <a:r>
              <a:rPr lang="en-GB" smtClean="0"/>
              <a:t> the women their preference,  </a:t>
            </a:r>
            <a:r>
              <a:rPr lang="en-GB" b="1" smtClean="0"/>
              <a:t>counted</a:t>
            </a:r>
            <a:r>
              <a:rPr lang="en-GB" smtClean="0"/>
              <a:t> what they prefer and report the </a:t>
            </a:r>
            <a:r>
              <a:rPr lang="en-GB" b="1" smtClean="0"/>
              <a:t>findings as numbers</a:t>
            </a:r>
            <a:r>
              <a:rPr lang="en-GB" smtClean="0"/>
              <a:t>.</a:t>
            </a:r>
          </a:p>
          <a:p>
            <a:endParaRPr lang="en-GB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6000" u="sng" dirty="0" smtClean="0"/>
              <a:t>Quantitative research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dirty="0" smtClean="0"/>
              <a:t>    </a:t>
            </a:r>
          </a:p>
          <a:p>
            <a:r>
              <a:rPr lang="en-GB" dirty="0" smtClean="0"/>
              <a:t>    Based on a </a:t>
            </a:r>
            <a:r>
              <a:rPr lang="en-GB" b="1" dirty="0" smtClean="0"/>
              <a:t>positivist</a:t>
            </a:r>
            <a:r>
              <a:rPr lang="en-GB" dirty="0" smtClean="0"/>
              <a:t> position</a:t>
            </a:r>
          </a:p>
          <a:p>
            <a:endParaRPr lang="en-GB" dirty="0" smtClean="0"/>
          </a:p>
          <a:p>
            <a:r>
              <a:rPr lang="en-GB" dirty="0" smtClean="0"/>
              <a:t>    Dates back to the </a:t>
            </a:r>
            <a:r>
              <a:rPr lang="en-GB" b="1" dirty="0" smtClean="0"/>
              <a:t>1830</a:t>
            </a:r>
            <a:r>
              <a:rPr lang="en-GB" dirty="0" smtClean="0"/>
              <a:t>’s</a:t>
            </a:r>
          </a:p>
          <a:p>
            <a:endParaRPr lang="en-GB" dirty="0" smtClean="0"/>
          </a:p>
          <a:p>
            <a:r>
              <a:rPr lang="en-GB" dirty="0" smtClean="0"/>
              <a:t>    Science – positive – observant of act </a:t>
            </a:r>
          </a:p>
          <a:p>
            <a:pPr>
              <a:buFontTx/>
              <a:buNone/>
            </a:pPr>
            <a:r>
              <a:rPr lang="en-GB" dirty="0" smtClean="0"/>
              <a:t> 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>
                <a:solidFill>
                  <a:schemeClr val="tx1"/>
                </a:solidFill>
              </a:rPr>
              <a:t>Quantitative research</a:t>
            </a:r>
            <a:endParaRPr lang="en-GB" smtClean="0"/>
          </a:p>
        </p:txBody>
      </p:sp>
      <p:sp>
        <p:nvSpPr>
          <p:cNvPr id="16387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sz="3600" b="1" dirty="0" smtClean="0">
              <a:latin typeface="Arial" pitchFamily="34" charset="0"/>
            </a:endParaRPr>
          </a:p>
          <a:p>
            <a:r>
              <a:rPr lang="en-GB" sz="3600" b="1" dirty="0" smtClean="0">
                <a:latin typeface="Arial" pitchFamily="34" charset="0"/>
              </a:rPr>
              <a:t>Objective</a:t>
            </a:r>
            <a:r>
              <a:rPr lang="en-GB" sz="3600" dirty="0" smtClean="0">
                <a:latin typeface="Arial" pitchFamily="34" charset="0"/>
              </a:rPr>
              <a:t> enquiry </a:t>
            </a:r>
          </a:p>
          <a:p>
            <a:endParaRPr lang="en-GB" sz="3600" dirty="0" smtClean="0">
              <a:latin typeface="Arial" pitchFamily="34" charset="0"/>
            </a:endParaRPr>
          </a:p>
          <a:p>
            <a:r>
              <a:rPr lang="en-GB" sz="3600" dirty="0" smtClean="0">
                <a:latin typeface="Arial" pitchFamily="34" charset="0"/>
              </a:rPr>
              <a:t>Based on </a:t>
            </a:r>
            <a:r>
              <a:rPr lang="en-GB" sz="3600" b="1" dirty="0" smtClean="0">
                <a:latin typeface="Arial" pitchFamily="34" charset="0"/>
              </a:rPr>
              <a:t>measurable,</a:t>
            </a:r>
            <a:r>
              <a:rPr lang="en-GB" sz="3600" dirty="0" smtClean="0">
                <a:latin typeface="Arial" pitchFamily="34" charset="0"/>
              </a:rPr>
              <a:t> </a:t>
            </a:r>
            <a:r>
              <a:rPr lang="en-GB" sz="3600" dirty="0" smtClean="0">
                <a:latin typeface="Arial" pitchFamily="34" charset="0"/>
              </a:rPr>
              <a:t>variable and </a:t>
            </a:r>
            <a:r>
              <a:rPr lang="en-GB" sz="3600" b="1" dirty="0" smtClean="0">
                <a:latin typeface="Arial" pitchFamily="34" charset="0"/>
              </a:rPr>
              <a:t>provable</a:t>
            </a:r>
            <a:r>
              <a:rPr lang="en-GB" sz="3600" dirty="0" smtClean="0">
                <a:latin typeface="Arial" pitchFamily="34" charset="0"/>
              </a:rPr>
              <a:t> propositions</a:t>
            </a:r>
            <a:r>
              <a:rPr lang="en-GB" dirty="0" smtClean="0"/>
              <a:t>.  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>
                <a:solidFill>
                  <a:schemeClr val="tx1"/>
                </a:solidFill>
              </a:rPr>
              <a:t>Quantitative research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endParaRPr lang="en-GB" smtClean="0"/>
          </a:p>
          <a:p>
            <a:r>
              <a:rPr lang="en-GB" sz="3600" smtClean="0">
                <a:latin typeface="Arial" pitchFamily="34" charset="0"/>
              </a:rPr>
              <a:t>Prediction and proof</a:t>
            </a:r>
          </a:p>
          <a:p>
            <a:endParaRPr lang="en-GB" sz="3600" smtClean="0">
              <a:latin typeface="Arial" pitchFamily="34" charset="0"/>
            </a:endParaRPr>
          </a:p>
          <a:p>
            <a:r>
              <a:rPr lang="en-GB" sz="3600" smtClean="0">
                <a:latin typeface="Arial" pitchFamily="34" charset="0"/>
              </a:rPr>
              <a:t>The explanation or prediction of observable events</a:t>
            </a:r>
          </a:p>
          <a:p>
            <a:endParaRPr lang="en-GB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>
                <a:solidFill>
                  <a:schemeClr val="tx1"/>
                </a:solidFill>
              </a:rPr>
              <a:t>Quantitative research</a:t>
            </a:r>
            <a:endParaRPr lang="en-GB" smtClean="0"/>
          </a:p>
        </p:txBody>
      </p:sp>
      <p:sp>
        <p:nvSpPr>
          <p:cNvPr id="18435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sz="3600" smtClean="0">
              <a:latin typeface="Arial" pitchFamily="34" charset="0"/>
            </a:endParaRPr>
          </a:p>
          <a:p>
            <a:r>
              <a:rPr lang="en-GB" sz="3600" smtClean="0">
                <a:latin typeface="Arial" pitchFamily="34" charset="0"/>
              </a:rPr>
              <a:t>Quantitative approaches often revolve around finding </a:t>
            </a:r>
            <a:r>
              <a:rPr lang="en-GB" sz="3600" b="1" smtClean="0">
                <a:latin typeface="Arial" pitchFamily="34" charset="0"/>
              </a:rPr>
              <a:t>evidence</a:t>
            </a:r>
            <a:r>
              <a:rPr lang="en-GB" sz="3600" smtClean="0">
                <a:latin typeface="Arial" pitchFamily="34" charset="0"/>
              </a:rPr>
              <a:t> to either support or contradict an idea or </a:t>
            </a:r>
            <a:r>
              <a:rPr lang="en-GB" sz="3600" b="1" smtClean="0">
                <a:latin typeface="Arial" pitchFamily="34" charset="0"/>
              </a:rPr>
              <a:t>hypothesis</a:t>
            </a:r>
          </a:p>
          <a:p>
            <a:endParaRPr lang="en-GB" sz="3600" b="1" smtClean="0"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>
                <a:solidFill>
                  <a:schemeClr val="tx1"/>
                </a:solidFill>
              </a:rPr>
              <a:t>Quantitative research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endParaRPr lang="en-GB" sz="3600" smtClean="0">
              <a:latin typeface="Arial" pitchFamily="34" charset="0"/>
            </a:endParaRPr>
          </a:p>
          <a:p>
            <a:r>
              <a:rPr lang="en-GB" sz="3600" smtClean="0">
                <a:latin typeface="Arial" pitchFamily="34" charset="0"/>
              </a:rPr>
              <a:t>An hypothesis is where a predicted answer to a research question is proposed</a:t>
            </a:r>
            <a:r>
              <a:rPr lang="en-GB" smtClean="0"/>
              <a:t> </a:t>
            </a:r>
          </a:p>
          <a:p>
            <a:endParaRPr lang="en-GB" smtClean="0"/>
          </a:p>
          <a:p>
            <a:endParaRPr lang="en-GB" smtClean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>
                <a:solidFill>
                  <a:schemeClr val="tx1"/>
                </a:solidFill>
              </a:rPr>
              <a:t>Quantitative research – example of hypothesis</a:t>
            </a:r>
            <a:endParaRPr lang="en-GB" smtClean="0"/>
          </a:p>
        </p:txBody>
      </p:sp>
      <p:sp>
        <p:nvSpPr>
          <p:cNvPr id="2048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smtClean="0"/>
          </a:p>
          <a:p>
            <a:r>
              <a:rPr lang="en-GB" sz="3600" smtClean="0">
                <a:latin typeface="Arial" pitchFamily="34" charset="0"/>
              </a:rPr>
              <a:t>You might propose that if you give a student training in how to use a search engine it will improve their success in finding information on the Internet</a:t>
            </a:r>
            <a:r>
              <a:rPr lang="en-GB" smtClean="0"/>
              <a:t>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/>
              <a:t>Examples of Quantitative Methods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endParaRPr lang="en-GB" smtClean="0"/>
          </a:p>
          <a:p>
            <a:endParaRPr lang="en-GB" smtClean="0"/>
          </a:p>
          <a:p>
            <a:r>
              <a:rPr lang="en-GB" sz="4000" smtClean="0">
                <a:latin typeface="Arial" pitchFamily="34" charset="0"/>
              </a:rPr>
              <a:t>Surveys</a:t>
            </a:r>
          </a:p>
          <a:p>
            <a:endParaRPr lang="en-GB" sz="4000" smtClean="0">
              <a:latin typeface="Arial" pitchFamily="34" charset="0"/>
            </a:endParaRPr>
          </a:p>
          <a:p>
            <a:r>
              <a:rPr lang="en-GB" sz="4000" smtClean="0">
                <a:latin typeface="Arial" pitchFamily="34" charset="0"/>
              </a:rPr>
              <a:t>Questionnaires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Counselling Assessment Examples</a:t>
            </a:r>
            <a:br>
              <a:rPr lang="en-GB" dirty="0" smtClean="0"/>
            </a:br>
            <a:r>
              <a:rPr lang="en-GB" dirty="0" smtClean="0"/>
              <a:t>- Outcome Measures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Clinical Outcomes in Route Evaluation – Outcome Measure (CORE-OM)</a:t>
            </a:r>
          </a:p>
          <a:p>
            <a:r>
              <a:rPr lang="en-GB" dirty="0" smtClean="0"/>
              <a:t>Generalised Anxiety Disorder Assessment (GAD-7)</a:t>
            </a:r>
          </a:p>
          <a:p>
            <a:r>
              <a:rPr lang="en-GB" dirty="0" smtClean="0"/>
              <a:t>Patient Health Questionnaire (PHQ-9)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/>
              <a:t>Strengths of Quantitative Research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smtClean="0"/>
          </a:p>
          <a:p>
            <a:endParaRPr lang="en-GB" smtClean="0"/>
          </a:p>
          <a:p>
            <a:r>
              <a:rPr lang="en-GB" sz="3600" smtClean="0">
                <a:latin typeface="Arial" pitchFamily="34" charset="0"/>
              </a:rPr>
              <a:t>Some things need statistical answers, i.e. How many?  How often?</a:t>
            </a:r>
          </a:p>
          <a:p>
            <a:endParaRPr lang="en-GB" smtClean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/>
              <a:t>Strengths of Quantitative Research</a:t>
            </a:r>
            <a:endParaRPr lang="en-GB" smtClean="0"/>
          </a:p>
        </p:txBody>
      </p:sp>
      <p:sp>
        <p:nvSpPr>
          <p:cNvPr id="23555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smtClean="0"/>
          </a:p>
          <a:p>
            <a:endParaRPr lang="en-GB" smtClean="0"/>
          </a:p>
          <a:p>
            <a:r>
              <a:rPr lang="en-GB" sz="4000" smtClean="0"/>
              <a:t>Quantitative methods are ideally suited for finding out how many, who, what, when and where? </a:t>
            </a:r>
          </a:p>
          <a:p>
            <a:endParaRPr lang="en-GB" sz="4000" smtClean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/>
              <a:t>Strengths of Quantitative Research</a:t>
            </a:r>
            <a:endParaRPr lang="en-GB" smtClean="0"/>
          </a:p>
        </p:txBody>
      </p:sp>
      <p:sp>
        <p:nvSpPr>
          <p:cNvPr id="24579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smtClean="0"/>
          </a:p>
          <a:p>
            <a:r>
              <a:rPr lang="en-GB" sz="3600" smtClean="0">
                <a:latin typeface="Arial" pitchFamily="34" charset="0"/>
              </a:rPr>
              <a:t>Allow for a </a:t>
            </a:r>
            <a:r>
              <a:rPr lang="en-GB" sz="3600" b="1" smtClean="0">
                <a:latin typeface="Arial" pitchFamily="34" charset="0"/>
              </a:rPr>
              <a:t>larger</a:t>
            </a:r>
            <a:r>
              <a:rPr lang="en-GB" sz="3600" smtClean="0">
                <a:latin typeface="Arial" pitchFamily="34" charset="0"/>
              </a:rPr>
              <a:t> study, involving a greater number of subjects, and enhancing the </a:t>
            </a:r>
            <a:r>
              <a:rPr lang="en-GB" sz="3600" b="1" smtClean="0">
                <a:latin typeface="Arial" pitchFamily="34" charset="0"/>
              </a:rPr>
              <a:t>generalisation</a:t>
            </a:r>
            <a:r>
              <a:rPr lang="en-GB" sz="3600" smtClean="0">
                <a:latin typeface="Arial" pitchFamily="34" charset="0"/>
              </a:rPr>
              <a:t> of the results</a:t>
            </a:r>
            <a:r>
              <a:rPr lang="en-GB" smtClean="0"/>
              <a:t>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/>
              <a:t>Strengths of Quantitative Research</a:t>
            </a:r>
            <a:endParaRPr lang="en-GB" smtClean="0"/>
          </a:p>
        </p:txBody>
      </p:sp>
      <p:sp>
        <p:nvSpPr>
          <p:cNvPr id="2560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endParaRPr lang="en-GB" smtClean="0"/>
          </a:p>
          <a:p>
            <a:endParaRPr lang="en-GB" smtClean="0"/>
          </a:p>
          <a:p>
            <a:r>
              <a:rPr lang="en-GB" sz="3600" smtClean="0">
                <a:latin typeface="Arial" pitchFamily="34" charset="0"/>
              </a:rPr>
              <a:t>The </a:t>
            </a:r>
            <a:r>
              <a:rPr lang="en-GB" sz="3600" b="1" smtClean="0">
                <a:latin typeface="Arial" pitchFamily="34" charset="0"/>
              </a:rPr>
              <a:t>researcher</a:t>
            </a:r>
            <a:r>
              <a:rPr lang="en-GB" sz="3600" smtClean="0">
                <a:latin typeface="Arial" pitchFamily="34" charset="0"/>
              </a:rPr>
              <a:t> can be seen as more </a:t>
            </a:r>
            <a:r>
              <a:rPr lang="en-GB" sz="3600" b="1" smtClean="0">
                <a:latin typeface="Arial" pitchFamily="34" charset="0"/>
              </a:rPr>
              <a:t>objective</a:t>
            </a:r>
            <a:r>
              <a:rPr lang="en-GB" sz="3600" smtClean="0">
                <a:latin typeface="Arial" pitchFamily="34" charset="0"/>
              </a:rPr>
              <a:t> about the findings of the research</a:t>
            </a:r>
            <a:r>
              <a:rPr lang="en-GB" smtClean="0"/>
              <a:t/>
            </a:r>
            <a:br>
              <a:rPr lang="en-GB" smtClean="0"/>
            </a:br>
            <a:r>
              <a:rPr lang="en-GB" smtClean="0"/>
              <a:t/>
            </a:r>
            <a:br>
              <a:rPr lang="en-GB" smtClean="0"/>
            </a:br>
            <a:r>
              <a:rPr lang="en-GB" smtClean="0"/>
              <a:t> </a:t>
            </a:r>
          </a:p>
          <a:p>
            <a:endParaRPr lang="en-GB" smtClean="0"/>
          </a:p>
        </p:txBody>
      </p:sp>
      <p:pic>
        <p:nvPicPr>
          <p:cNvPr id="5" name="Content Placeholder 4" descr="data-analysis-stayreading.jp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4632325" y="2680547"/>
            <a:ext cx="4041775" cy="2008081"/>
          </a:xfr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/>
              <a:t>Strengths of Quantitative Research</a:t>
            </a:r>
            <a:endParaRPr lang="en-GB" smtClean="0"/>
          </a:p>
        </p:txBody>
      </p:sp>
      <p:sp>
        <p:nvSpPr>
          <p:cNvPr id="26627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sz="3600" smtClean="0">
              <a:latin typeface="Arial" pitchFamily="34" charset="0"/>
            </a:endParaRPr>
          </a:p>
          <a:p>
            <a:endParaRPr lang="en-GB" sz="3600" smtClean="0">
              <a:latin typeface="Arial" pitchFamily="34" charset="0"/>
            </a:endParaRPr>
          </a:p>
          <a:p>
            <a:r>
              <a:rPr lang="en-GB" sz="3600" smtClean="0">
                <a:latin typeface="Arial" pitchFamily="34" charset="0"/>
              </a:rPr>
              <a:t>Can allow for greater </a:t>
            </a:r>
            <a:r>
              <a:rPr lang="en-GB" sz="3600" b="1" smtClean="0">
                <a:latin typeface="Arial" pitchFamily="34" charset="0"/>
              </a:rPr>
              <a:t>objectivity</a:t>
            </a:r>
            <a:r>
              <a:rPr lang="en-GB" sz="3600" smtClean="0">
                <a:latin typeface="Arial" pitchFamily="34" charset="0"/>
              </a:rPr>
              <a:t> and accuracy of results.  </a:t>
            </a:r>
          </a:p>
          <a:p>
            <a:pPr>
              <a:buFontTx/>
              <a:buNone/>
            </a:pPr>
            <a:r>
              <a:rPr lang="en-GB" smtClean="0"/>
              <a:t>  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/>
              <a:t>Strengths of Quantitative Research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3600" dirty="0" smtClean="0">
                <a:latin typeface="Arial" pitchFamily="34" charset="0"/>
              </a:rPr>
              <a:t>Employs prescribed procedures to ensure </a:t>
            </a:r>
            <a:r>
              <a:rPr lang="en-GB" sz="3600" b="1" dirty="0" smtClean="0">
                <a:latin typeface="Arial" pitchFamily="34" charset="0"/>
              </a:rPr>
              <a:t>validity</a:t>
            </a:r>
            <a:r>
              <a:rPr lang="en-GB" sz="3600" dirty="0" smtClean="0">
                <a:latin typeface="Arial" pitchFamily="34" charset="0"/>
              </a:rPr>
              <a:t> and reliability </a:t>
            </a:r>
          </a:p>
          <a:p>
            <a:endParaRPr lang="en-GB" sz="3600" dirty="0" smtClean="0">
              <a:latin typeface="Arial" pitchFamily="34" charset="0"/>
            </a:endParaRPr>
          </a:p>
          <a:p>
            <a:r>
              <a:rPr lang="en-GB" sz="3600" dirty="0" smtClean="0">
                <a:latin typeface="Arial" pitchFamily="34" charset="0"/>
              </a:rPr>
              <a:t>Research can </a:t>
            </a:r>
            <a:r>
              <a:rPr lang="en-GB" sz="3600" b="1" dirty="0" smtClean="0">
                <a:latin typeface="Arial" pitchFamily="34" charset="0"/>
              </a:rPr>
              <a:t>easily be replicated</a:t>
            </a:r>
            <a:r>
              <a:rPr lang="en-GB" sz="3600" dirty="0" smtClean="0">
                <a:latin typeface="Arial" pitchFamily="34" charset="0"/>
              </a:rPr>
              <a:t>, and then analysed and compared with similar studies</a:t>
            </a:r>
          </a:p>
        </p:txBody>
      </p:sp>
      <p:pic>
        <p:nvPicPr>
          <p:cNvPr id="5" name="Content Placeholder 4" descr="careers.jp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5176837" y="2760662"/>
            <a:ext cx="2952750" cy="1847850"/>
          </a:xfr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/>
              <a:t>Strengths of Quantitative Research</a:t>
            </a:r>
            <a:endParaRPr lang="en-GB" smtClean="0"/>
          </a:p>
        </p:txBody>
      </p:sp>
      <p:sp>
        <p:nvSpPr>
          <p:cNvPr id="28675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smtClean="0"/>
          </a:p>
          <a:p>
            <a:r>
              <a:rPr lang="en-GB" sz="3600" b="1" smtClean="0">
                <a:latin typeface="Arial" pitchFamily="34" charset="0"/>
              </a:rPr>
              <a:t>Personal bias</a:t>
            </a:r>
            <a:r>
              <a:rPr lang="en-GB" sz="3600" smtClean="0">
                <a:latin typeface="Arial" pitchFamily="34" charset="0"/>
              </a:rPr>
              <a:t> can be avoided by researchers keeping a 'distance' from participating subjects and employing </a:t>
            </a:r>
            <a:r>
              <a:rPr lang="en-GB" sz="3600" b="1" smtClean="0">
                <a:latin typeface="Arial" pitchFamily="34" charset="0"/>
              </a:rPr>
              <a:t>subject</a:t>
            </a:r>
            <a:r>
              <a:rPr lang="en-GB" sz="3600" smtClean="0">
                <a:latin typeface="Arial" pitchFamily="34" charset="0"/>
              </a:rPr>
              <a:t>s unknown to them </a:t>
            </a:r>
          </a:p>
          <a:p>
            <a:endParaRPr lang="en-GB" sz="3600" smtClean="0">
              <a:latin typeface="Arial" pitchFamily="34" charset="0"/>
            </a:endParaRPr>
          </a:p>
          <a:p>
            <a:endParaRPr lang="en-GB" smtClean="0"/>
          </a:p>
          <a:p>
            <a:endParaRPr lang="en-GB" smtClean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/>
              <a:t>Challenges of Quantitative Research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600" dirty="0" smtClean="0">
                <a:latin typeface="Arial" pitchFamily="34" charset="0"/>
              </a:rPr>
              <a:t>How can we quantify a person</a:t>
            </a:r>
            <a:r>
              <a:rPr lang="en-GB" sz="3600" dirty="0" smtClean="0"/>
              <a:t>’</a:t>
            </a:r>
            <a:r>
              <a:rPr lang="en-GB" sz="3600" dirty="0" smtClean="0">
                <a:latin typeface="Arial" pitchFamily="34" charset="0"/>
              </a:rPr>
              <a:t>s feelings? </a:t>
            </a:r>
          </a:p>
          <a:p>
            <a:pPr>
              <a:buFontTx/>
              <a:buNone/>
            </a:pPr>
            <a:r>
              <a:rPr lang="en-GB" sz="3600" dirty="0" smtClean="0">
                <a:latin typeface="Arial" pitchFamily="34" charset="0"/>
              </a:rPr>
              <a:t> </a:t>
            </a:r>
          </a:p>
          <a:p>
            <a:r>
              <a:rPr lang="en-GB" sz="3600" dirty="0" smtClean="0">
                <a:latin typeface="Arial" pitchFamily="34" charset="0"/>
              </a:rPr>
              <a:t>Some things cannot be subjected to numerical assessment</a:t>
            </a:r>
          </a:p>
          <a:p>
            <a:endParaRPr lang="en-GB" sz="3600" dirty="0" smtClean="0">
              <a:latin typeface="Arial" pitchFamily="34" charset="0"/>
            </a:endParaRPr>
          </a:p>
          <a:p>
            <a:endParaRPr lang="en-GB" sz="3600" dirty="0" smtClean="0">
              <a:latin typeface="Arial" pitchFamily="34" charset="0"/>
            </a:endParaRPr>
          </a:p>
        </p:txBody>
      </p:sp>
      <p:pic>
        <p:nvPicPr>
          <p:cNvPr id="5" name="Content Placeholder 4" descr="mistakes.jp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5138737" y="2927350"/>
            <a:ext cx="3028950" cy="1514475"/>
          </a:xfr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/>
              <a:t>Challenges of Quantitative Research</a:t>
            </a:r>
            <a:endParaRPr lang="en-GB" smtClean="0"/>
          </a:p>
        </p:txBody>
      </p:sp>
      <p:sp>
        <p:nvSpPr>
          <p:cNvPr id="3072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mtClean="0">
                <a:latin typeface="Arial" pitchFamily="34" charset="0"/>
              </a:rPr>
              <a:t>Can produce a </a:t>
            </a:r>
            <a:r>
              <a:rPr lang="en-GB" b="1" smtClean="0">
                <a:latin typeface="Arial" pitchFamily="34" charset="0"/>
              </a:rPr>
              <a:t>narrow dataset</a:t>
            </a:r>
            <a:r>
              <a:rPr lang="en-GB" smtClean="0">
                <a:latin typeface="Arial" pitchFamily="34" charset="0"/>
              </a:rPr>
              <a:t> </a:t>
            </a:r>
          </a:p>
          <a:p>
            <a:endParaRPr lang="en-GB" smtClean="0">
              <a:latin typeface="Arial" pitchFamily="34" charset="0"/>
            </a:endParaRPr>
          </a:p>
          <a:p>
            <a:r>
              <a:rPr lang="en-GB" smtClean="0">
                <a:latin typeface="Arial" pitchFamily="34" charset="0"/>
              </a:rPr>
              <a:t>Results provide numerical descriptions rather than detailed narrative ?</a:t>
            </a:r>
          </a:p>
          <a:p>
            <a:endParaRPr lang="en-GB" smtClean="0">
              <a:latin typeface="Arial" pitchFamily="34" charset="0"/>
            </a:endParaRPr>
          </a:p>
          <a:p>
            <a:r>
              <a:rPr lang="en-GB" smtClean="0">
                <a:latin typeface="Arial" pitchFamily="34" charset="0"/>
              </a:rPr>
              <a:t>Generally provide less elaborate accounts of human perception</a:t>
            </a:r>
            <a:r>
              <a:rPr lang="en-GB" smtClean="0"/>
              <a:t> </a:t>
            </a:r>
          </a:p>
          <a:p>
            <a:pPr>
              <a:buFontTx/>
              <a:buNone/>
            </a:pPr>
            <a:r>
              <a:rPr lang="en-GB" smtClean="0"/>
              <a:t> 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/>
              <a:t>Challenges of Quantitative Research</a:t>
            </a:r>
            <a:endParaRPr lang="en-GB" smtClean="0"/>
          </a:p>
        </p:txBody>
      </p:sp>
      <p:sp>
        <p:nvSpPr>
          <p:cNvPr id="31747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smtClean="0"/>
          </a:p>
          <a:p>
            <a:r>
              <a:rPr lang="en-GB" sz="3600" b="1" smtClean="0">
                <a:latin typeface="Arial" pitchFamily="34" charset="0"/>
              </a:rPr>
              <a:t>Preset</a:t>
            </a:r>
            <a:r>
              <a:rPr lang="en-GB" sz="3600" smtClean="0">
                <a:latin typeface="Arial" pitchFamily="34" charset="0"/>
              </a:rPr>
              <a:t> answers will not necessarily reflect how people really feel about a subject and in some cases might just be the closest match</a:t>
            </a:r>
            <a:r>
              <a:rPr lang="en-GB" smtClean="0"/>
              <a:t>. </a:t>
            </a:r>
          </a:p>
          <a:p>
            <a:endParaRPr lang="en-GB" smtClean="0"/>
          </a:p>
          <a:p>
            <a:endParaRPr lang="en-GB" smtClean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/>
              <a:t>Challenges of Quantitative Research</a:t>
            </a:r>
            <a:endParaRPr lang="en-GB" smtClean="0"/>
          </a:p>
        </p:txBody>
      </p:sp>
      <p:sp>
        <p:nvSpPr>
          <p:cNvPr id="32771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smtClean="0"/>
          </a:p>
          <a:p>
            <a:r>
              <a:rPr lang="en-GB" sz="3600" smtClean="0">
                <a:latin typeface="Arial" pitchFamily="34" charset="0"/>
              </a:rPr>
              <a:t>Development of standard questions by researchers can lead to 'structural' bias and false representation - data actually reflects </a:t>
            </a:r>
            <a:r>
              <a:rPr lang="en-GB" sz="3600" b="1" smtClean="0">
                <a:latin typeface="Arial" pitchFamily="34" charset="0"/>
              </a:rPr>
              <a:t>their view</a:t>
            </a:r>
            <a:r>
              <a:rPr lang="en-GB" sz="3600" smtClean="0">
                <a:latin typeface="Arial" pitchFamily="34" charset="0"/>
              </a:rPr>
              <a:t> instead of  those researched.</a:t>
            </a:r>
            <a:r>
              <a:rPr lang="en-GB" smtClean="0"/>
              <a:t> </a:t>
            </a:r>
          </a:p>
          <a:p>
            <a:endParaRPr lang="en-GB" smtClean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/>
              <a:t>Quantitative Research</a:t>
            </a:r>
          </a:p>
        </p:txBody>
      </p:sp>
      <p:sp>
        <p:nvSpPr>
          <p:cNvPr id="33795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smtClean="0"/>
          </a:p>
          <a:p>
            <a:endParaRPr lang="en-GB" smtClean="0"/>
          </a:p>
          <a:p>
            <a:r>
              <a:rPr lang="en-GB" sz="4000" smtClean="0">
                <a:latin typeface="Arial" pitchFamily="34" charset="0"/>
              </a:rPr>
              <a:t>Julie Pallant </a:t>
            </a:r>
            <a:r>
              <a:rPr lang="en-GB" sz="4000" smtClean="0"/>
              <a:t>–</a:t>
            </a:r>
            <a:r>
              <a:rPr lang="en-GB" sz="4000" smtClean="0">
                <a:latin typeface="Arial" pitchFamily="34" charset="0"/>
              </a:rPr>
              <a:t> SPSS [statistical practice for social sciences] survival guide</a:t>
            </a:r>
          </a:p>
          <a:p>
            <a:endParaRPr lang="en-GB" sz="4000" smtClean="0"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u="sng" smtClean="0"/>
              <a:t>DIRECTED READING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mtClean="0">
                <a:latin typeface="Arial" pitchFamily="34" charset="0"/>
              </a:rPr>
              <a:t>Example of quantitative research paper on  Moodle</a:t>
            </a:r>
          </a:p>
          <a:p>
            <a:pPr algn="just"/>
            <a:r>
              <a:rPr lang="en-GB" smtClean="0">
                <a:latin typeface="Arial" pitchFamily="34" charset="0"/>
                <a:cs typeface="Arial" pitchFamily="34" charset="0"/>
              </a:rPr>
              <a:t>McLeod, J. 1999. </a:t>
            </a:r>
            <a:r>
              <a:rPr lang="en-GB" i="1" smtClean="0">
                <a:latin typeface="Arial" pitchFamily="34" charset="0"/>
                <a:cs typeface="Arial" pitchFamily="34" charset="0"/>
              </a:rPr>
              <a:t>Practitioner research in counselling</a:t>
            </a:r>
            <a:r>
              <a:rPr lang="en-GB" smtClean="0">
                <a:latin typeface="Arial" pitchFamily="34" charset="0"/>
                <a:cs typeface="Arial" pitchFamily="34" charset="0"/>
              </a:rPr>
              <a:t>. London: Sage.</a:t>
            </a:r>
            <a:endParaRPr lang="en-GB" b="1" smtClean="0">
              <a:latin typeface="Arial" pitchFamily="34" charset="0"/>
              <a:cs typeface="Calibri" pitchFamily="34" charset="0"/>
            </a:endParaRPr>
          </a:p>
          <a:p>
            <a:pPr algn="just"/>
            <a:r>
              <a:rPr lang="en-GB" smtClean="0">
                <a:latin typeface="Arial" pitchFamily="34" charset="0"/>
                <a:cs typeface="Arial" pitchFamily="34" charset="0"/>
              </a:rPr>
              <a:t>McLeod, J. 2003 </a:t>
            </a:r>
            <a:r>
              <a:rPr lang="en-GB" i="1" smtClean="0">
                <a:latin typeface="Arial" pitchFamily="34" charset="0"/>
                <a:cs typeface="Arial" pitchFamily="34" charset="0"/>
              </a:rPr>
              <a:t>Doing counselling research.</a:t>
            </a:r>
            <a:r>
              <a:rPr lang="en-GB" smtClean="0">
                <a:latin typeface="Arial" pitchFamily="34" charset="0"/>
                <a:cs typeface="Arial" pitchFamily="34" charset="0"/>
              </a:rPr>
              <a:t> London: Sage</a:t>
            </a:r>
            <a:endParaRPr lang="en-GB" b="1" smtClean="0">
              <a:latin typeface="Arial" pitchFamily="34" charset="0"/>
              <a:cs typeface="Calibri" pitchFamily="34" charset="0"/>
            </a:endParaRPr>
          </a:p>
          <a:p>
            <a:endParaRPr lang="en-GB" smtClean="0"/>
          </a:p>
          <a:p>
            <a:endParaRPr lang="en-GB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10</TotalTime>
  <Words>710</Words>
  <Application>Microsoft Office PowerPoint</Application>
  <PresentationFormat>On-screen Show (4:3)</PresentationFormat>
  <Paragraphs>139</Paragraphs>
  <Slides>32</Slides>
  <Notes>32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Office Theme</vt:lpstr>
      <vt:lpstr>INTRODUCTION TO RESEARCH METHODS</vt:lpstr>
      <vt:lpstr> What is research……….</vt:lpstr>
      <vt:lpstr>What is the process of research?</vt:lpstr>
      <vt:lpstr>What is the process of research?</vt:lpstr>
      <vt:lpstr>What is the process of research?</vt:lpstr>
      <vt:lpstr>What is the process of research?</vt:lpstr>
      <vt:lpstr>What is the process of research?</vt:lpstr>
      <vt:lpstr>What is quantitative research?</vt:lpstr>
      <vt:lpstr>What is quantitative research</vt:lpstr>
      <vt:lpstr>What is quantitative research?</vt:lpstr>
      <vt:lpstr>SIMPLE EXAMPLE</vt:lpstr>
      <vt:lpstr>Quantitative research</vt:lpstr>
      <vt:lpstr>Quantitative research</vt:lpstr>
      <vt:lpstr>Quantitative research</vt:lpstr>
      <vt:lpstr>Quantitative research</vt:lpstr>
      <vt:lpstr>Quantitative research</vt:lpstr>
      <vt:lpstr>Quantitative research – example of hypothesis</vt:lpstr>
      <vt:lpstr>Examples of Quantitative Methods</vt:lpstr>
      <vt:lpstr>Counselling Assessment Examples - Outcome Measures</vt:lpstr>
      <vt:lpstr>Strengths of Quantitative Research</vt:lpstr>
      <vt:lpstr>Strengths of Quantitative Research</vt:lpstr>
      <vt:lpstr>Strengths of Quantitative Research</vt:lpstr>
      <vt:lpstr>Strengths of Quantitative Research</vt:lpstr>
      <vt:lpstr>Strengths of Quantitative Research</vt:lpstr>
      <vt:lpstr>Strengths of Quantitative Research</vt:lpstr>
      <vt:lpstr>Strengths of Quantitative Research</vt:lpstr>
      <vt:lpstr>Challenges of Quantitative Research</vt:lpstr>
      <vt:lpstr>Challenges of Quantitative Research</vt:lpstr>
      <vt:lpstr>Challenges of Quantitative Research</vt:lpstr>
      <vt:lpstr>Challenges of Quantitative Research</vt:lpstr>
      <vt:lpstr>Quantitative Research</vt:lpstr>
      <vt:lpstr>DIRECTED READING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RESEARCH METHODS</dc:title>
  <dc:creator>Catherine</dc:creator>
  <cp:lastModifiedBy>Catherine</cp:lastModifiedBy>
  <cp:revision>2</cp:revision>
  <dcterms:created xsi:type="dcterms:W3CDTF">2017-12-05T20:17:33Z</dcterms:created>
  <dcterms:modified xsi:type="dcterms:W3CDTF">2017-12-05T20:27:48Z</dcterms:modified>
</cp:coreProperties>
</file>