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537" r:id="rId3"/>
    <p:sldId id="538" r:id="rId4"/>
    <p:sldId id="539" r:id="rId5"/>
    <p:sldId id="540" r:id="rId6"/>
    <p:sldId id="541" r:id="rId7"/>
    <p:sldId id="542" r:id="rId8"/>
    <p:sldId id="543" r:id="rId9"/>
    <p:sldId id="544" r:id="rId10"/>
    <p:sldId id="545" r:id="rId11"/>
    <p:sldId id="546" r:id="rId12"/>
    <p:sldId id="547" r:id="rId13"/>
    <p:sldId id="548" r:id="rId14"/>
    <p:sldId id="549" r:id="rId15"/>
    <p:sldId id="550" r:id="rId16"/>
    <p:sldId id="551" r:id="rId17"/>
    <p:sldId id="552" r:id="rId18"/>
    <p:sldId id="553" r:id="rId19"/>
    <p:sldId id="554" r:id="rId20"/>
    <p:sldId id="555" r:id="rId21"/>
    <p:sldId id="556" r:id="rId22"/>
    <p:sldId id="557" r:id="rId23"/>
    <p:sldId id="558" r:id="rId24"/>
    <p:sldId id="559" r:id="rId25"/>
    <p:sldId id="560" r:id="rId26"/>
    <p:sldId id="561" r:id="rId27"/>
    <p:sldId id="562" r:id="rId28"/>
    <p:sldId id="563" r:id="rId29"/>
    <p:sldId id="565" r:id="rId30"/>
    <p:sldId id="566" r:id="rId31"/>
    <p:sldId id="536" r:id="rId32"/>
    <p:sldId id="56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4" d="100"/>
          <a:sy n="94" d="100"/>
        </p:scale>
        <p:origin x="-612" y="-3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0AA8C-8F5E-4635-81EC-6A14ED48EE15}"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B53FC-932B-4265-81BB-F0AE29A2139A}" type="slidenum">
              <a:rPr lang="en-GB" smtClean="0"/>
              <a:t>‹#›</a:t>
            </a:fld>
            <a:endParaRPr lang="en-GB"/>
          </a:p>
        </p:txBody>
      </p:sp>
    </p:spTree>
    <p:extLst>
      <p:ext uri="{BB962C8B-B14F-4D97-AF65-F5344CB8AC3E}">
        <p14:creationId xmlns:p14="http://schemas.microsoft.com/office/powerpoint/2010/main" val="2957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5B89-4556-ACDD-8427-3924067D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95823-AF50-585C-DC87-1A648C41F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19F1EE-35CA-9555-8224-325728263322}"/>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E86314F2-142E-ED02-C87C-9E7E1B4BD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65F7E-F4BB-6E6C-0308-326032C5E3FB}"/>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907144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F965-E686-D8B8-F2C8-2CD2B92354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49B1F4-2187-C89F-FB12-0A626E80FF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407B9-FE8D-E2D5-6A8B-976634C4E019}"/>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F4307503-68BD-4CB0-F3BA-1E7CE144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FE1C3-2BCC-C36A-94A7-FB0100C98F7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69792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C40A-D570-FBC4-28EC-6B547F6FF2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36823F-F6A6-68FA-17E9-F945AA6093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371B02-9E93-4DBC-02EB-1ACC43AB30AC}"/>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018E6416-BFDC-6814-1072-149056CF2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ECD01-17A0-6910-4F77-030515ADCA09}"/>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15044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C559-D31E-4BD9-7CE1-FB322BE409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91329A-67C0-8B32-24D4-615EE8B26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E71001-3D14-9C8A-4277-D1CF10F62C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A36497-6B3D-9142-2C55-5AB75FDB753A}"/>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1990A120-4E47-6A19-1689-D11248A4C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C696D-EACD-3B30-60CA-2A044E7B57F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02257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5547-1400-4A29-D074-E2D434C06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2CA335-0549-7CB9-CFF0-6CE9BAC2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6A8F6-B2D0-5D84-AB3B-8B3C24D85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A44119-C702-CBC3-0777-0E5855DBE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4B11DB-381E-A908-3A9E-E933EC205F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D58CDA-A7E8-729C-D041-FF50F739CBB7}"/>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8" name="Footer Placeholder 7">
            <a:extLst>
              <a:ext uri="{FF2B5EF4-FFF2-40B4-BE49-F238E27FC236}">
                <a16:creationId xmlns:a16="http://schemas.microsoft.com/office/drawing/2014/main" id="{994A3787-B739-9B84-0DB8-4479D2BF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8791E-E205-C45F-83B7-4041EA659AFA}"/>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73795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8D22-2027-2EA8-765E-23BCFA9E1B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1A0FF1-11C6-FB29-97F4-C6D051BC0F75}"/>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4" name="Footer Placeholder 3">
            <a:extLst>
              <a:ext uri="{FF2B5EF4-FFF2-40B4-BE49-F238E27FC236}">
                <a16:creationId xmlns:a16="http://schemas.microsoft.com/office/drawing/2014/main" id="{B891D6CC-865B-30D2-5CC9-8EEA8A7F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D4D100-F7FC-12D0-D4FA-E581F33EC265}"/>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3091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326F6-87AD-422F-80E9-181622EB7BC2}"/>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3" name="Footer Placeholder 2">
            <a:extLst>
              <a:ext uri="{FF2B5EF4-FFF2-40B4-BE49-F238E27FC236}">
                <a16:creationId xmlns:a16="http://schemas.microsoft.com/office/drawing/2014/main" id="{7ACA4F60-3AF7-E1F8-5A59-1D348D1AF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79689-94C2-83B5-1DE0-32BA1C9CD57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3598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C1A6-18C1-A88C-DFE4-36FC65875F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DE540-DC9F-390F-1869-EA4320A99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81ED4-4E7B-6F88-9AD3-313BD0AB9E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47E24B-2563-4588-16BB-87CFB49E65D9}"/>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BF916FB5-762C-5D00-595C-85ABA0540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6580A-6E1E-F173-1D3A-358965BAF75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2711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C94-75AB-0215-FCAD-826228C9E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E3D642-DF72-225C-69B1-51E579193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DF2917-9286-F3E0-5075-76D27E12F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12098-FFD8-1C23-3D83-440158146957}"/>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D2675031-675D-E75C-1215-BF38DB3F4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553BC-AB98-3667-7281-57D7FA625460}"/>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95241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7440-BC94-C6FF-42E6-EA5AEC2BB6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ABD2D7-4F77-ACCD-0A3F-5230670B26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D88DC-A5E4-5A05-26A9-68D8A2D5EA14}"/>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9CA9F7DA-EECA-5371-EBCB-964073E42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A8C9D-17F5-9B97-99B7-9E3F6D0C34A3}"/>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429102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EE0697-D201-E1E2-1BC2-17AA6A82B9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E431F8-B97D-7212-5261-1BBA154CEF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EEC49-7067-F01A-F2B4-DC3228AB1E65}"/>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42ADD009-279C-894F-03EE-03EA5962B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D141B-35F1-88B3-8072-59A9109E5827}"/>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85184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28FB4-671A-50EF-A8B3-A4F95CEBC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39F177-D6DD-4EAB-63A7-69770E3F5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0F186-DE12-6653-B2A3-575EE7D6EC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8662E7EE-5DA9-33E1-B2FB-8BD7F0877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42ECA2-AC52-A17B-98A7-88E1C3B00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2A7AB0-149E-4DBB-A1DD-CBBE59D3B1BF}" type="slidenum">
              <a:rPr lang="en-GB" smtClean="0"/>
              <a:t>‹#›</a:t>
            </a:fld>
            <a:endParaRPr lang="en-GB"/>
          </a:p>
        </p:txBody>
      </p:sp>
    </p:spTree>
    <p:extLst>
      <p:ext uri="{BB962C8B-B14F-4D97-AF65-F5344CB8AC3E}">
        <p14:creationId xmlns:p14="http://schemas.microsoft.com/office/powerpoint/2010/main" val="2557325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9: The Cold War and the Aftermath</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4BB76-66B1-F9CD-5373-5BD5BE87FAB7}"/>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5CB61956-6BD5-4B47-0808-DD2342E6087A}"/>
              </a:ext>
            </a:extLst>
          </p:cNvPr>
          <p:cNvSpPr>
            <a:spLocks noGrp="1"/>
          </p:cNvSpPr>
          <p:nvPr>
            <p:ph idx="1"/>
          </p:nvPr>
        </p:nvSpPr>
        <p:spPr/>
        <p:txBody>
          <a:bodyPr>
            <a:normAutofit fontScale="77500" lnSpcReduction="20000"/>
          </a:bodyPr>
          <a:lstStyle/>
          <a:p>
            <a:r>
              <a:rPr lang="en-GB" dirty="0"/>
              <a:t>Despite the optimism of 1945, the Grand Alliance did not survive the war. Historians differ as to why. </a:t>
            </a:r>
          </a:p>
          <a:p>
            <a:r>
              <a:rPr lang="en-GB" dirty="0"/>
              <a:t>Some emphasize the clash of ideologies, seeing a breakdown of relations as inevitable when Western capitalism and Soviet communism came into contact. </a:t>
            </a:r>
          </a:p>
          <a:p>
            <a:r>
              <a:rPr lang="en-GB" dirty="0"/>
              <a:t>Others stress the clash of national interests: The victors quite predictably came into conflict as they filled the power voids left by the defeat of Germany and Japan. </a:t>
            </a:r>
          </a:p>
          <a:p>
            <a:r>
              <a:rPr lang="en-GB" dirty="0"/>
              <a:t>In both groups, there are schools of thought that highlight the aggressiveness of one side or the other: A capitalism that was hostile to communism sought to surround, contain, and choke the Soviet Union; or a communism that was hostile to capitalism expanded relentlessly to achieve the victory predicted by Marx and Lenin. </a:t>
            </a:r>
          </a:p>
          <a:p>
            <a:r>
              <a:rPr lang="en-GB" dirty="0"/>
              <a:t>Alternatively, Britain and the United States threatened Soviet security by pushing too hard for influence in Eastern Europe. Or the Soviets precipitated the Cold War by building an empire in Eastern Europe and threatening to extend it westward. </a:t>
            </a:r>
          </a:p>
          <a:p>
            <a:r>
              <a:rPr lang="en-GB" dirty="0"/>
              <a:t>These interpretations appeared in the late 1940s and 1950s and became part of the fabric of the Cold War debate. </a:t>
            </a:r>
          </a:p>
          <a:p>
            <a:endParaRPr lang="en-GB" dirty="0"/>
          </a:p>
        </p:txBody>
      </p:sp>
    </p:spTree>
    <p:extLst>
      <p:ext uri="{BB962C8B-B14F-4D97-AF65-F5344CB8AC3E}">
        <p14:creationId xmlns:p14="http://schemas.microsoft.com/office/powerpoint/2010/main" val="280834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A742-E849-F063-91BF-B14E7A7B17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5799F-B882-AFC2-8F59-512256550EEE}"/>
              </a:ext>
            </a:extLst>
          </p:cNvPr>
          <p:cNvSpPr>
            <a:spLocks noGrp="1"/>
          </p:cNvSpPr>
          <p:nvPr>
            <p:ph type="title"/>
          </p:nvPr>
        </p:nvSpPr>
        <p:spPr/>
        <p:txBody>
          <a:bodyPr/>
          <a:lstStyle/>
          <a:p>
            <a:pPr algn="ctr"/>
            <a:r>
              <a:rPr lang="en-GB" dirty="0"/>
              <a:t>Communism</a:t>
            </a:r>
          </a:p>
        </p:txBody>
      </p:sp>
      <p:sp>
        <p:nvSpPr>
          <p:cNvPr id="3" name="Content Placeholder 2">
            <a:extLst>
              <a:ext uri="{FF2B5EF4-FFF2-40B4-BE49-F238E27FC236}">
                <a16:creationId xmlns:a16="http://schemas.microsoft.com/office/drawing/2014/main" id="{604B668A-8F24-AABC-9873-ECF4F9C78F36}"/>
              </a:ext>
            </a:extLst>
          </p:cNvPr>
          <p:cNvSpPr>
            <a:spLocks noGrp="1"/>
          </p:cNvSpPr>
          <p:nvPr>
            <p:ph idx="1"/>
          </p:nvPr>
        </p:nvSpPr>
        <p:spPr/>
        <p:txBody>
          <a:bodyPr>
            <a:normAutofit/>
          </a:bodyPr>
          <a:lstStyle/>
          <a:p>
            <a:r>
              <a:rPr lang="en-GB" dirty="0"/>
              <a:t>Communism is an ideology that holds that property should be owned by the  community and that wealth should be shared equally by citizens. </a:t>
            </a:r>
          </a:p>
          <a:p>
            <a:r>
              <a:rPr lang="en-GB" dirty="0"/>
              <a:t>Political theorists in many places and times have designed ideal communist communities that  would eliminate economic inequality; in fact, several such groups existed briefly  in the United States, France, and Britain during the early nineteenth century.  Most of these societies were small in size and rural in location.  </a:t>
            </a:r>
          </a:p>
          <a:p>
            <a:endParaRPr lang="en-GB" dirty="0"/>
          </a:p>
        </p:txBody>
      </p:sp>
    </p:spTree>
    <p:extLst>
      <p:ext uri="{BB962C8B-B14F-4D97-AF65-F5344CB8AC3E}">
        <p14:creationId xmlns:p14="http://schemas.microsoft.com/office/powerpoint/2010/main" val="235098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5DD89-C13C-0748-C883-D141F4C944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0C6EEB-617D-388A-F29A-AAACBC4682F0}"/>
              </a:ext>
            </a:extLst>
          </p:cNvPr>
          <p:cNvSpPr>
            <a:spLocks noGrp="1"/>
          </p:cNvSpPr>
          <p:nvPr>
            <p:ph type="title"/>
          </p:nvPr>
        </p:nvSpPr>
        <p:spPr/>
        <p:txBody>
          <a:bodyPr/>
          <a:lstStyle/>
          <a:p>
            <a:pPr algn="ctr"/>
            <a:r>
              <a:rPr lang="en-GB" dirty="0"/>
              <a:t>Communism</a:t>
            </a:r>
          </a:p>
        </p:txBody>
      </p:sp>
      <p:sp>
        <p:nvSpPr>
          <p:cNvPr id="3" name="Content Placeholder 2">
            <a:extLst>
              <a:ext uri="{FF2B5EF4-FFF2-40B4-BE49-F238E27FC236}">
                <a16:creationId xmlns:a16="http://schemas.microsoft.com/office/drawing/2014/main" id="{ACCC53CB-F4AE-9598-33FC-9AAC0BD4FBE4}"/>
              </a:ext>
            </a:extLst>
          </p:cNvPr>
          <p:cNvSpPr>
            <a:spLocks noGrp="1"/>
          </p:cNvSpPr>
          <p:nvPr>
            <p:ph idx="1"/>
          </p:nvPr>
        </p:nvSpPr>
        <p:spPr/>
        <p:txBody>
          <a:bodyPr>
            <a:normAutofit fontScale="85000" lnSpcReduction="10000"/>
          </a:bodyPr>
          <a:lstStyle/>
          <a:p>
            <a:r>
              <a:rPr lang="en-GB" dirty="0"/>
              <a:t>In </a:t>
            </a:r>
            <a:r>
              <a:rPr lang="en-GB" i="1" dirty="0"/>
              <a:t>The Communist Manifesto</a:t>
            </a:r>
            <a:r>
              <a:rPr lang="en-GB" dirty="0"/>
              <a:t>, written in 1848, however, Karl Marx and Friedrich Engels linked the future of communism to the growth of industrial societies. In their view, historical change progressed as a result of the struggle of class  against class for power. </a:t>
            </a:r>
          </a:p>
          <a:p>
            <a:r>
              <a:rPr lang="en-GB" dirty="0"/>
              <a:t>In the modern period workers, or the proletariat, would  fight back against their exploitation in factories and in industrial cities, taking  power away from the middle classes, or bourgeoisie. </a:t>
            </a:r>
          </a:p>
          <a:p>
            <a:r>
              <a:rPr lang="en-GB" dirty="0"/>
              <a:t>They believed that industrialization would lead inevitably to rule by the workers, who would establish a “dictatorship of the proletariat,” removing property from private hands and shifting  wealth into communal ownership. Eventually, the state would disappear and the  people would rule directly. </a:t>
            </a:r>
          </a:p>
          <a:p>
            <a:r>
              <a:rPr lang="en-GB" dirty="0"/>
              <a:t>Marx and Engels called on the workers of the world to unite for a Communist revolution. </a:t>
            </a:r>
          </a:p>
          <a:p>
            <a:endParaRPr lang="en-GB" dirty="0"/>
          </a:p>
        </p:txBody>
      </p:sp>
    </p:spTree>
    <p:extLst>
      <p:ext uri="{BB962C8B-B14F-4D97-AF65-F5344CB8AC3E}">
        <p14:creationId xmlns:p14="http://schemas.microsoft.com/office/powerpoint/2010/main" val="2872040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13F5D-A0F3-2340-DFAA-F7D22C7C2C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2FE5A-2730-7DF3-8A0D-0C6D3A1E207F}"/>
              </a:ext>
            </a:extLst>
          </p:cNvPr>
          <p:cNvSpPr>
            <a:spLocks noGrp="1"/>
          </p:cNvSpPr>
          <p:nvPr>
            <p:ph type="title"/>
          </p:nvPr>
        </p:nvSpPr>
        <p:spPr/>
        <p:txBody>
          <a:bodyPr/>
          <a:lstStyle/>
          <a:p>
            <a:pPr algn="ctr"/>
            <a:r>
              <a:rPr lang="en-GB" dirty="0"/>
              <a:t>Communism</a:t>
            </a:r>
          </a:p>
        </p:txBody>
      </p:sp>
      <p:sp>
        <p:nvSpPr>
          <p:cNvPr id="3" name="Content Placeholder 2">
            <a:extLst>
              <a:ext uri="{FF2B5EF4-FFF2-40B4-BE49-F238E27FC236}">
                <a16:creationId xmlns:a16="http://schemas.microsoft.com/office/drawing/2014/main" id="{3120479D-8DA7-994A-1CF5-1366F7F5B55C}"/>
              </a:ext>
            </a:extLst>
          </p:cNvPr>
          <p:cNvSpPr>
            <a:spLocks noGrp="1"/>
          </p:cNvSpPr>
          <p:nvPr>
            <p:ph idx="1"/>
          </p:nvPr>
        </p:nvSpPr>
        <p:spPr/>
        <p:txBody>
          <a:bodyPr>
            <a:normAutofit fontScale="92500" lnSpcReduction="20000"/>
          </a:bodyPr>
          <a:lstStyle/>
          <a:p>
            <a:r>
              <a:rPr lang="en-GB" sz="2000" dirty="0"/>
              <a:t>By 1917 communism had been reinterpreted through the ideas and  actions of Vladimir Ilyich Lenin. </a:t>
            </a:r>
          </a:p>
          <a:p>
            <a:r>
              <a:rPr lang="en-GB" sz="2000" dirty="0"/>
              <a:t>Lenin argued for the importance of intellectuals in awakening the masses to the need for revolution. In a society that had not yet  industrialized, there was no strong proletariat to lead the way to a stateless society.  </a:t>
            </a:r>
          </a:p>
          <a:p>
            <a:r>
              <a:rPr lang="en-GB" sz="2000" dirty="0"/>
              <a:t>The movement toward communism in Russia would also require a disciplined  party of professional revolutionaries. Lenin’s contributions to communist theory pointed the way to a bureaucratically run state, in which the Communist Party  attempted to control all aspects of Russian life.  </a:t>
            </a:r>
          </a:p>
          <a:p>
            <a:r>
              <a:rPr lang="en-GB" sz="2000" dirty="0"/>
              <a:t>In 1917, Lenin showed that, under wartime conditions, a small, determined  group of revolutionaries could take over a state. </a:t>
            </a:r>
          </a:p>
          <a:p>
            <a:r>
              <a:rPr lang="en-GB" sz="2000" dirty="0"/>
              <a:t>Once in power, the Bolsheviks  proclaimed the virtues of communism: an economy owned and run by the producers, the indignities of capitalism ended, the triumph of international brotherhood,  the defeat of racism and colonialism. </a:t>
            </a:r>
          </a:p>
          <a:p>
            <a:r>
              <a:rPr lang="en-GB" sz="2000" dirty="0"/>
              <a:t>Communist ideology took human longings  for equality and universal brotherhood and tied them to the future of the Soviet  state, where leaders of the Communist Party ruled in the name of the proletariat.</a:t>
            </a:r>
          </a:p>
        </p:txBody>
      </p:sp>
    </p:spTree>
    <p:extLst>
      <p:ext uri="{BB962C8B-B14F-4D97-AF65-F5344CB8AC3E}">
        <p14:creationId xmlns:p14="http://schemas.microsoft.com/office/powerpoint/2010/main" val="3761508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D27DB-9D47-C25F-AEAD-0656D3C4BB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B79EF9-9D7C-9CDC-8AEB-32CB4086B492}"/>
              </a:ext>
            </a:extLst>
          </p:cNvPr>
          <p:cNvSpPr>
            <a:spLocks noGrp="1"/>
          </p:cNvSpPr>
          <p:nvPr>
            <p:ph type="title"/>
          </p:nvPr>
        </p:nvSpPr>
        <p:spPr/>
        <p:txBody>
          <a:bodyPr/>
          <a:lstStyle/>
          <a:p>
            <a:pPr algn="ctr"/>
            <a:r>
              <a:rPr lang="en-GB" dirty="0"/>
              <a:t>Communism vs Fascism</a:t>
            </a:r>
          </a:p>
        </p:txBody>
      </p:sp>
      <p:sp>
        <p:nvSpPr>
          <p:cNvPr id="3" name="Content Placeholder 2">
            <a:extLst>
              <a:ext uri="{FF2B5EF4-FFF2-40B4-BE49-F238E27FC236}">
                <a16:creationId xmlns:a16="http://schemas.microsoft.com/office/drawing/2014/main" id="{AD6D935A-85D7-019F-6135-A77055A67728}"/>
              </a:ext>
            </a:extLst>
          </p:cNvPr>
          <p:cNvSpPr>
            <a:spLocks noGrp="1"/>
          </p:cNvSpPr>
          <p:nvPr>
            <p:ph idx="1"/>
          </p:nvPr>
        </p:nvSpPr>
        <p:spPr/>
        <p:txBody>
          <a:bodyPr>
            <a:normAutofit/>
          </a:bodyPr>
          <a:lstStyle/>
          <a:p>
            <a:r>
              <a:rPr lang="en-GB" sz="2000" dirty="0"/>
              <a:t>Communism was echoed in a number of respects by Fascism, a nationalist ideology  that was highly popular in southern, Central, and Eastern Europe between 1919 and  1945. </a:t>
            </a:r>
          </a:p>
          <a:p>
            <a:r>
              <a:rPr lang="en-GB" sz="2000" dirty="0"/>
              <a:t>Both opposed parliamentary democracy, individualism, and an unregulated  economy, and both used violence to attain political power. </a:t>
            </a:r>
          </a:p>
          <a:p>
            <a:r>
              <a:rPr lang="en-GB" sz="2000" dirty="0"/>
              <a:t>Their economic ideas and plans for social organization were different, however. Fascists worked within capitalist economies, accepting private property, inequality, and existing class differences.  </a:t>
            </a:r>
          </a:p>
          <a:p>
            <a:r>
              <a:rPr lang="en-GB" sz="2000" dirty="0"/>
              <a:t>Fascists feared, not celebrated, workers’ power and independence. </a:t>
            </a:r>
          </a:p>
          <a:p>
            <a:r>
              <a:rPr lang="en-GB" sz="2000" dirty="0"/>
              <a:t>Moreover, Fascists supported national traditions, which they thought were threatened by Communist internationalism. </a:t>
            </a:r>
          </a:p>
          <a:p>
            <a:r>
              <a:rPr lang="en-GB" sz="2000" dirty="0"/>
              <a:t>For most of the interwar period, Fascists and Communists were  political opponents, with each group identifying the other as its principal enemy.  </a:t>
            </a:r>
          </a:p>
        </p:txBody>
      </p:sp>
    </p:spTree>
    <p:extLst>
      <p:ext uri="{BB962C8B-B14F-4D97-AF65-F5344CB8AC3E}">
        <p14:creationId xmlns:p14="http://schemas.microsoft.com/office/powerpoint/2010/main" val="2140727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77720-C4BB-01D3-DBB4-7B102E06E5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2A93A7-42A6-8D4E-F006-584EC6B78AE7}"/>
              </a:ext>
            </a:extLst>
          </p:cNvPr>
          <p:cNvSpPr>
            <a:spLocks noGrp="1"/>
          </p:cNvSpPr>
          <p:nvPr>
            <p:ph type="title"/>
          </p:nvPr>
        </p:nvSpPr>
        <p:spPr/>
        <p:txBody>
          <a:bodyPr/>
          <a:lstStyle/>
          <a:p>
            <a:pPr algn="ctr"/>
            <a:r>
              <a:rPr lang="en-GB" dirty="0"/>
              <a:t>Communism vs Fascism</a:t>
            </a:r>
          </a:p>
        </p:txBody>
      </p:sp>
      <p:sp>
        <p:nvSpPr>
          <p:cNvPr id="3" name="Content Placeholder 2">
            <a:extLst>
              <a:ext uri="{FF2B5EF4-FFF2-40B4-BE49-F238E27FC236}">
                <a16:creationId xmlns:a16="http://schemas.microsoft.com/office/drawing/2014/main" id="{A56F9F50-9277-C58C-D087-2BAF9A106B15}"/>
              </a:ext>
            </a:extLst>
          </p:cNvPr>
          <p:cNvSpPr>
            <a:spLocks noGrp="1"/>
          </p:cNvSpPr>
          <p:nvPr>
            <p:ph idx="1"/>
          </p:nvPr>
        </p:nvSpPr>
        <p:spPr/>
        <p:txBody>
          <a:bodyPr>
            <a:normAutofit/>
          </a:bodyPr>
          <a:lstStyle/>
          <a:p>
            <a:r>
              <a:rPr lang="en-GB" sz="2000" dirty="0"/>
              <a:t>By the later 1930s, organized Fascist parties had appeared in most European  countries: National Socialists in Germany, Arrow Cross in Hungary, the Legion  of the Archangel Michael in Romania, the </a:t>
            </a:r>
            <a:r>
              <a:rPr lang="en-GB" sz="2000" dirty="0" err="1"/>
              <a:t>Faisceau</a:t>
            </a:r>
            <a:r>
              <a:rPr lang="en-GB" sz="2000" dirty="0"/>
              <a:t> and the </a:t>
            </a:r>
            <a:r>
              <a:rPr lang="en-GB" sz="2000" dirty="0" err="1"/>
              <a:t>Francistes</a:t>
            </a:r>
            <a:r>
              <a:rPr lang="en-GB" sz="2000" dirty="0"/>
              <a:t> in France,  the Falange in Spain, and the British Union of Fascists. </a:t>
            </a:r>
          </a:p>
          <a:p>
            <a:r>
              <a:rPr lang="en-GB" sz="2000" dirty="0"/>
              <a:t>Although these parties  differed from one another, they all opposed democracy and liberal values. </a:t>
            </a:r>
          </a:p>
          <a:p>
            <a:r>
              <a:rPr lang="en-GB" sz="2000" dirty="0"/>
              <a:t>They  defended their nation-states aggressively and attacked groups of people whom  they identified as enemies—socialists, immigrants, ethnic minorities, and Jews.  </a:t>
            </a:r>
          </a:p>
          <a:p>
            <a:r>
              <a:rPr lang="en-GB" sz="2000" dirty="0"/>
              <a:t>They celebrated violence both in theory and in practice, using paramilitary gangs to terrorize their opponents and to enforce their will. </a:t>
            </a:r>
          </a:p>
          <a:p>
            <a:r>
              <a:rPr lang="en-GB" sz="2000" dirty="0"/>
              <a:t>Extreme racism  characterized the Nazis in Germany and the Eastern European Fascist parties. </a:t>
            </a:r>
          </a:p>
        </p:txBody>
      </p:sp>
    </p:spTree>
    <p:extLst>
      <p:ext uri="{BB962C8B-B14F-4D97-AF65-F5344CB8AC3E}">
        <p14:creationId xmlns:p14="http://schemas.microsoft.com/office/powerpoint/2010/main" val="112405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29415-8CDF-5BBE-2BB0-08C089D6BC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DE4A03-DEA7-6465-D528-C349C515B8C4}"/>
              </a:ext>
            </a:extLst>
          </p:cNvPr>
          <p:cNvSpPr>
            <a:spLocks noGrp="1"/>
          </p:cNvSpPr>
          <p:nvPr>
            <p:ph type="title"/>
          </p:nvPr>
        </p:nvSpPr>
        <p:spPr/>
        <p:txBody>
          <a:bodyPr/>
          <a:lstStyle/>
          <a:p>
            <a:pPr algn="ctr"/>
            <a:r>
              <a:rPr lang="en-GB" dirty="0"/>
              <a:t>Communist Ideology and the Cold War</a:t>
            </a:r>
          </a:p>
        </p:txBody>
      </p:sp>
      <p:sp>
        <p:nvSpPr>
          <p:cNvPr id="3" name="Content Placeholder 2">
            <a:extLst>
              <a:ext uri="{FF2B5EF4-FFF2-40B4-BE49-F238E27FC236}">
                <a16:creationId xmlns:a16="http://schemas.microsoft.com/office/drawing/2014/main" id="{C31596C7-9DD2-A505-1E58-87E1607BA235}"/>
              </a:ext>
            </a:extLst>
          </p:cNvPr>
          <p:cNvSpPr>
            <a:spLocks noGrp="1"/>
          </p:cNvSpPr>
          <p:nvPr>
            <p:ph idx="1"/>
          </p:nvPr>
        </p:nvSpPr>
        <p:spPr/>
        <p:txBody>
          <a:bodyPr>
            <a:normAutofit lnSpcReduction="10000"/>
          </a:bodyPr>
          <a:lstStyle/>
          <a:p>
            <a:r>
              <a:rPr lang="en-GB" sz="2000" dirty="0"/>
              <a:t>Today historians generally agree that political factors generated the Cold War, while recognizing that ideological commitments often intensified the conflicts and eventually came to dominate the public understanding of events. </a:t>
            </a:r>
          </a:p>
          <a:p>
            <a:r>
              <a:rPr lang="en-GB" sz="2000" dirty="0"/>
              <a:t>When interests of the party and state collided, Stalin would adopt policies that served the nation rather than ideology. </a:t>
            </a:r>
          </a:p>
          <a:p>
            <a:r>
              <a:rPr lang="en-GB" sz="2000" dirty="0"/>
              <a:t>Western leaders such as Churchill, FDR, and Truman, while appalled by the Soviet Union’s Communist system and alarmed at the prospect that Stalin might exploit Communist parties around the world to advance Soviet interests, were much more concerned with limiting the advance of Soviet power than in leading a crusade to eradicate Marxist ideas and politics. </a:t>
            </a:r>
          </a:p>
          <a:p>
            <a:r>
              <a:rPr lang="en-GB" sz="2000" dirty="0"/>
              <a:t>Only gradually did Western leaders, especially those in the United States, become convinced that all Communists were tools of the Soviet Union and implacable enemies of the free world. </a:t>
            </a:r>
          </a:p>
          <a:p>
            <a:r>
              <a:rPr lang="en-GB" sz="2000" dirty="0"/>
              <a:t>Ironically, this confusion of Soviet and Communist interests grew more common in the West just as the Communist movement itself began to show signs of deep division. </a:t>
            </a:r>
          </a:p>
        </p:txBody>
      </p:sp>
    </p:spTree>
    <p:extLst>
      <p:ext uri="{BB962C8B-B14F-4D97-AF65-F5344CB8AC3E}">
        <p14:creationId xmlns:p14="http://schemas.microsoft.com/office/powerpoint/2010/main" val="284787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27611-0233-67CE-114F-0731B5BA8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923C7-8F25-D047-E39E-365865A33220}"/>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7EF92046-473B-3862-99C6-1A9C0DD99FB8}"/>
              </a:ext>
            </a:extLst>
          </p:cNvPr>
          <p:cNvSpPr>
            <a:spLocks noGrp="1"/>
          </p:cNvSpPr>
          <p:nvPr>
            <p:ph idx="1"/>
          </p:nvPr>
        </p:nvSpPr>
        <p:spPr/>
        <p:txBody>
          <a:bodyPr>
            <a:normAutofit lnSpcReduction="10000"/>
          </a:bodyPr>
          <a:lstStyle/>
          <a:p>
            <a:r>
              <a:rPr lang="en-GB" sz="2000" dirty="0"/>
              <a:t>The Allies of WWII put aside many of their suspicions in 1945, but new tensions soon arose as the agreements reached at wartime conferences were put into effect. </a:t>
            </a:r>
          </a:p>
          <a:p>
            <a:r>
              <a:rPr lang="en-GB" sz="2000" dirty="0"/>
              <a:t>To the West, it seemed that Stalin was not only securing Soviet frontiers but also seeking every opportunity to increase Soviet influence. In Poland, Stalin maintained that it was impossible to satisfy both the Soviet desire for a secure border and the British and American insistence that the country- have a government that was representative of its people’s wishes. </a:t>
            </a:r>
          </a:p>
          <a:p>
            <a:r>
              <a:rPr lang="en-GB" sz="2000" dirty="0"/>
              <a:t>The Soviets, for their part, were disappointed by US reluctance to discuss reconstruction loans and angered by what they saw as Anglo-American efforts to renew the diplomatic isolation of the Soviet Union. </a:t>
            </a:r>
          </a:p>
          <a:p>
            <a:r>
              <a:rPr lang="en-GB" sz="2000" dirty="0"/>
              <a:t>In the background, but never forgotten, was the atomic bomb. Britain and the United States had collaborated closely in developing the weapon, but revealed nothing about the project to the Soviets until July 1945, weeks before the atomic bombing of Japan. The Soviets did not test a bomb until 1949. In the meantime, US leaders held an ace that the Soviets did not have, and this asymmetry only intensified Soviet suspicions of the West. </a:t>
            </a:r>
          </a:p>
        </p:txBody>
      </p:sp>
    </p:spTree>
    <p:extLst>
      <p:ext uri="{BB962C8B-B14F-4D97-AF65-F5344CB8AC3E}">
        <p14:creationId xmlns:p14="http://schemas.microsoft.com/office/powerpoint/2010/main" val="3184147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53BBA-DD0F-CC28-6C88-CA82BDA187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1C3E2F-39DB-A16E-B1F0-05E66AC49DD1}"/>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D3035226-E037-6710-AE92-88BF794AF872}"/>
              </a:ext>
            </a:extLst>
          </p:cNvPr>
          <p:cNvSpPr>
            <a:spLocks noGrp="1"/>
          </p:cNvSpPr>
          <p:nvPr>
            <p:ph idx="1"/>
          </p:nvPr>
        </p:nvSpPr>
        <p:spPr/>
        <p:txBody>
          <a:bodyPr>
            <a:normAutofit fontScale="92500" lnSpcReduction="10000"/>
          </a:bodyPr>
          <a:lstStyle/>
          <a:p>
            <a:r>
              <a:rPr lang="en-GB" sz="2000" dirty="0"/>
              <a:t>Above all, Germany was a point of contention between the Soviets and the West. Germany’s importance was obvious. Unified and rearmed, it could pose a mortal threat to the Soviet Union and it was the only state on the European continent that could possibly do so. Should it ally itself with the USSR, it would be no less dangerous to Anglo-American interests because such an alliance would dominate Eurasia. In 1945, it was unclear whether a reunited and independent Germany would look east or west. </a:t>
            </a:r>
          </a:p>
          <a:p>
            <a:r>
              <a:rPr lang="en-GB" sz="2000" dirty="0"/>
              <a:t>The Soviets encouraged millions of homeless Germans, displaced from Poland, Czechoslovakia, and eastern Germany itself, to migrate west, thereby exacerbating the shortages of food, housing, and fuel in the Western zones. </a:t>
            </a:r>
          </a:p>
          <a:p>
            <a:r>
              <a:rPr lang="en-GB" sz="2000" dirty="0"/>
              <a:t>The Western powers, faced with the task of feeding the swelling population of their sectors, came to believe that the economic recovery of Germany would, in the long run, better serve both German and Allied interests. </a:t>
            </a:r>
          </a:p>
          <a:p>
            <a:r>
              <a:rPr lang="en-GB" sz="2000" dirty="0"/>
              <a:t>From the Western perspective, the Soviets were seeking to satisfy their demands for reparations unilaterally and to extort political concessions by promoting instability in western Germany. From the Soviet perspective, the Western powers were seeking to rebuild a former enemy before aiding a partner. </a:t>
            </a:r>
          </a:p>
        </p:txBody>
      </p:sp>
    </p:spTree>
    <p:extLst>
      <p:ext uri="{BB962C8B-B14F-4D97-AF65-F5344CB8AC3E}">
        <p14:creationId xmlns:p14="http://schemas.microsoft.com/office/powerpoint/2010/main" val="3695853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54D06-2E28-947A-4A0F-4E4291CDA0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964562-1EBC-FEA9-84C7-EE1B9959A883}"/>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DBD83856-849D-331F-C444-6E791FB2D3DD}"/>
              </a:ext>
            </a:extLst>
          </p:cNvPr>
          <p:cNvSpPr>
            <a:spLocks noGrp="1"/>
          </p:cNvSpPr>
          <p:nvPr>
            <p:ph idx="1"/>
          </p:nvPr>
        </p:nvSpPr>
        <p:spPr/>
        <p:txBody>
          <a:bodyPr>
            <a:normAutofit/>
          </a:bodyPr>
          <a:lstStyle/>
          <a:p>
            <a:r>
              <a:rPr lang="en-GB" sz="2000" dirty="0"/>
              <a:t>Tensions over these and other issues grew as it became clear that the Soviets had no intention of allowing free elections in Poland or moderating their demands for German reparations, and as the United States and Britain took firmer measures to limit what they were coming to see as Soviet expansionism. </a:t>
            </a:r>
          </a:p>
          <a:p>
            <a:r>
              <a:rPr lang="en-GB" sz="2000" dirty="0"/>
              <a:t>In Germany, the United States and Britain </a:t>
            </a:r>
            <a:r>
              <a:rPr lang="en-GB" sz="2000" dirty="0" err="1"/>
              <a:t>canceled</a:t>
            </a:r>
            <a:r>
              <a:rPr lang="en-GB" sz="2000" dirty="0"/>
              <a:t> reparations payments to the Soviets and amalgamated their zones of control into a single economic entity, “</a:t>
            </a:r>
            <a:r>
              <a:rPr lang="en-GB" sz="2000" dirty="0" err="1"/>
              <a:t>Bizonia</a:t>
            </a:r>
            <a:r>
              <a:rPr lang="en-GB" sz="2000" dirty="0"/>
              <a:t>.” To the south, they increased their support for Turkey and </a:t>
            </a:r>
            <a:r>
              <a:rPr lang="en-GB" sz="2000" dirty="0" err="1"/>
              <a:t>funneled</a:t>
            </a:r>
            <a:r>
              <a:rPr lang="en-GB" sz="2000" dirty="0"/>
              <a:t> assistance to the government of Greece, embroiled in a war with Communist guerrillas. At the same time, the United States began to aid centrist political parties in France and Italy, where Communists were making alarming gains at the ballot box. </a:t>
            </a:r>
          </a:p>
          <a:p>
            <a:r>
              <a:rPr lang="en-GB" sz="2000" dirty="0"/>
              <a:t>In 1947, George Kennan, the influential American diplomat, found a word to describe the new policy: containment. The West, he argued, faced a determined adversary in Moscow that was intent on extending its power; it would have to respond vigorously to Soviet probes whenever they threatened vital interests. </a:t>
            </a:r>
          </a:p>
        </p:txBody>
      </p:sp>
    </p:spTree>
    <p:extLst>
      <p:ext uri="{BB962C8B-B14F-4D97-AF65-F5344CB8AC3E}">
        <p14:creationId xmlns:p14="http://schemas.microsoft.com/office/powerpoint/2010/main" val="3742997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E317A-0AA6-6829-4654-B73E9B7AC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A292A-0D71-608B-0E87-685BA9E4A148}"/>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FE00B29E-3811-681C-6F54-4DBB04F0CD66}"/>
              </a:ext>
            </a:extLst>
          </p:cNvPr>
          <p:cNvSpPr>
            <a:spLocks noGrp="1"/>
          </p:cNvSpPr>
          <p:nvPr>
            <p:ph idx="1"/>
          </p:nvPr>
        </p:nvSpPr>
        <p:spPr/>
        <p:txBody>
          <a:bodyPr>
            <a:normAutofit/>
          </a:bodyPr>
          <a:lstStyle/>
          <a:p>
            <a:r>
              <a:rPr lang="en-GB" sz="2000" dirty="0"/>
              <a:t>Soviet leaders had routinely portrayed the Soviet Union as a victim of encirclement. Stalin and his aides expected capitalist intrigue and used it, real and imagined, as a ready explanation both for the economic shortcomings of the Soviet system and the rigid discipline that the Communist Party imposed on political life. </a:t>
            </a:r>
          </a:p>
          <a:p>
            <a:r>
              <a:rPr lang="en-GB" sz="2000" dirty="0"/>
              <a:t>Western leaders understood that Stalin sometimes used international tension to buttress his hold on power, but Moscow’s rapaciousness in Eastern Europe, its clumsy diplomacy, and its renewed promotion of international Communism made it easy to suspect more: that by fusing Russian imperialistic ambitions to the universalistic doctrine of Marxism, the Soviets had developed ambitions that were comprehensive and global, not limited and local. </a:t>
            </a:r>
          </a:p>
        </p:txBody>
      </p:sp>
    </p:spTree>
    <p:extLst>
      <p:ext uri="{BB962C8B-B14F-4D97-AF65-F5344CB8AC3E}">
        <p14:creationId xmlns:p14="http://schemas.microsoft.com/office/powerpoint/2010/main" val="2275008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F37E8-91F6-FF1C-1B62-6098449A02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EEE90-96B3-6C9D-24DE-AB52ECDDBA40}"/>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AD83C79C-9609-296E-FB49-8DE3A58D1AB1}"/>
              </a:ext>
            </a:extLst>
          </p:cNvPr>
          <p:cNvSpPr>
            <a:spLocks noGrp="1"/>
          </p:cNvSpPr>
          <p:nvPr>
            <p:ph idx="1"/>
          </p:nvPr>
        </p:nvSpPr>
        <p:spPr/>
        <p:txBody>
          <a:bodyPr>
            <a:normAutofit fontScale="92500" lnSpcReduction="10000"/>
          </a:bodyPr>
          <a:lstStyle/>
          <a:p>
            <a:r>
              <a:rPr lang="en-GB" sz="2000" dirty="0"/>
              <a:t>To Harry S Truman, the Soviets were bullies that needed to be stood up to. Otherwise, Stalin, like Hitler, might consume his neighbours. The American intention of standing up to the Soviets became unmistakable in 1947. In March, Truman asked Congress to support the Greek and Turkish governments and announced that the United States would assist “free peoples who are resisting attempting subjugation by armed minorities or outside pressure.” This broad policy came to be known as the Truman Doctrine, the premise of which was that an expansionist Soviet empire would have to be contained by vigorous American efforts. </a:t>
            </a:r>
          </a:p>
          <a:p>
            <a:r>
              <a:rPr lang="en-GB" sz="2000" dirty="0"/>
              <a:t>The Truman Doctrine was followed by the Marshall Plan with the objective of the revival of Europe. Named after George C. Marshall, then US Secretary of State, it aimed to jump-start the economies of America’s trade partners. The plan also gave European governments a strong incentive to coordinate their planning and integrate their economies. Nations that were economically interdependent would be less likely to make war in the future. As seen from Washington, a unified, democratic, and prosperous Europe would share American interests and resist both Russian expansionism and domestic radicalism. Marshall Plan loans and grants began to flow to Europe in 1948 and helped ignite two decades of robust economic growth. As US officials had hoped, cooperation on economic planning also generated greater economic and political integration. </a:t>
            </a:r>
          </a:p>
        </p:txBody>
      </p:sp>
    </p:spTree>
    <p:extLst>
      <p:ext uri="{BB962C8B-B14F-4D97-AF65-F5344CB8AC3E}">
        <p14:creationId xmlns:p14="http://schemas.microsoft.com/office/powerpoint/2010/main" val="1501408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DC11E-133F-C05C-A261-B5B288AA0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32E4EA-0B27-0996-72DA-B4AD93BD3463}"/>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A30021A2-73C0-02AC-6FFC-7DE60397AA36}"/>
              </a:ext>
            </a:extLst>
          </p:cNvPr>
          <p:cNvSpPr>
            <a:spLocks noGrp="1"/>
          </p:cNvSpPr>
          <p:nvPr>
            <p:ph idx="1"/>
          </p:nvPr>
        </p:nvSpPr>
        <p:spPr/>
        <p:txBody>
          <a:bodyPr>
            <a:normAutofit/>
          </a:bodyPr>
          <a:lstStyle/>
          <a:p>
            <a:r>
              <a:rPr lang="en-GB" sz="2000" dirty="0"/>
              <a:t>In 1952, shortly after Marshall Plan aid ended, France and West Germany took the lead in forming a European Coal and Steel Community. The initiative eliminated barriers to the free movement of the two most basic industrial materials across the borders of participating states, which also included Italy, Belgium, the Netherlands, and Luxembourg. In 1957 these same states reached agreement on the formation of a broader European Economic Community (EEC), or Common Market, that had the aim of lowering tariffs between participating nations on a broader range of products. </a:t>
            </a:r>
          </a:p>
        </p:txBody>
      </p:sp>
    </p:spTree>
    <p:extLst>
      <p:ext uri="{BB962C8B-B14F-4D97-AF65-F5344CB8AC3E}">
        <p14:creationId xmlns:p14="http://schemas.microsoft.com/office/powerpoint/2010/main" val="363205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B0335-5FB1-CD6A-F332-AE2F87F338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9BE1A2-79C6-51FE-C3F2-61A95BC859D0}"/>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C89080B7-9034-AC99-192E-DC433135CE2F}"/>
              </a:ext>
            </a:extLst>
          </p:cNvPr>
          <p:cNvSpPr>
            <a:spLocks noGrp="1"/>
          </p:cNvSpPr>
          <p:nvPr>
            <p:ph idx="1"/>
          </p:nvPr>
        </p:nvSpPr>
        <p:spPr/>
        <p:txBody>
          <a:bodyPr>
            <a:normAutofit/>
          </a:bodyPr>
          <a:lstStyle/>
          <a:p>
            <a:r>
              <a:rPr lang="en-GB" sz="2000" dirty="0"/>
              <a:t>Absent from the Marshall Plan and the Common Market were the nations of Eastern Europe. The United States had invited most European nations, including the Soviet Union, to participate in the Marshall Plan, although few in the West thought that the Soviets would take up the offer. After some hesitation, the Soviets denounced the plan as an American plot to control European economies. In the end, Europe divided along the Elbe on this issue, as it already had on others, and the plan that brought Western Europe together simultaneously distanced West from East.</a:t>
            </a:r>
          </a:p>
          <a:p>
            <a:r>
              <a:rPr lang="en-GB" sz="2000" dirty="0"/>
              <a:t>Any residual hopes for cooperation between the United States and the USSR soon thereafter evaporated. In a breathtaking flurry of moves and countermoves, accompanied by increasingly vituperative rhetoric, the two great powers sought to solidify their positions in Europe. The Soviets drove non-Communists from the governments of Eastern Europe and purged Communist parties around the world to ensure their subservience to Moscow. In the West, the French and Italian governments excluded Communists from cabinet positions, and the United States adopted domestic security measures to exclude Communists not only from government but also responsible positions in industry and education. </a:t>
            </a:r>
          </a:p>
        </p:txBody>
      </p:sp>
    </p:spTree>
    <p:extLst>
      <p:ext uri="{BB962C8B-B14F-4D97-AF65-F5344CB8AC3E}">
        <p14:creationId xmlns:p14="http://schemas.microsoft.com/office/powerpoint/2010/main" val="1523389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D68FA-2827-605D-3C0C-89F5984A80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107BE2-AA4D-D164-8530-4DC81864C665}"/>
              </a:ext>
            </a:extLst>
          </p:cNvPr>
          <p:cNvSpPr>
            <a:spLocks noGrp="1"/>
          </p:cNvSpPr>
          <p:nvPr>
            <p:ph type="title"/>
          </p:nvPr>
        </p:nvSpPr>
        <p:spPr/>
        <p:txBody>
          <a:bodyPr/>
          <a:lstStyle/>
          <a:p>
            <a:pPr algn="ctr"/>
            <a:r>
              <a:rPr lang="en-GB" dirty="0"/>
              <a:t>The Berlin Blockade (1949)</a:t>
            </a:r>
          </a:p>
        </p:txBody>
      </p:sp>
      <p:sp>
        <p:nvSpPr>
          <p:cNvPr id="3" name="Content Placeholder 2">
            <a:extLst>
              <a:ext uri="{FF2B5EF4-FFF2-40B4-BE49-F238E27FC236}">
                <a16:creationId xmlns:a16="http://schemas.microsoft.com/office/drawing/2014/main" id="{F9D45F06-298C-CF5C-1F5C-110AE698ACFF}"/>
              </a:ext>
            </a:extLst>
          </p:cNvPr>
          <p:cNvSpPr>
            <a:spLocks noGrp="1"/>
          </p:cNvSpPr>
          <p:nvPr>
            <p:ph idx="1"/>
          </p:nvPr>
        </p:nvSpPr>
        <p:spPr/>
        <p:txBody>
          <a:bodyPr>
            <a:normAutofit/>
          </a:bodyPr>
          <a:lstStyle/>
          <a:p>
            <a:r>
              <a:rPr lang="en-GB" sz="2000" dirty="0"/>
              <a:t>Britain, France, Belgium, Luxembourg, and the Netherlands formed a mutual </a:t>
            </a:r>
            <a:r>
              <a:rPr lang="en-GB" sz="2000" dirty="0" err="1"/>
              <a:t>defense</a:t>
            </a:r>
            <a:r>
              <a:rPr lang="en-GB" sz="2000" dirty="0"/>
              <a:t> pact, and the foreign ministers of France, Britain, and the US began to take steps to unify their zones of Germany economically and politically. This alarmed the Soviets, who then shut down roads and railways from West Germany to Berlin, intending to force the West to acknowledge Soviet control of Germany’s capital. The West launched an airlift to supply the city for over a year, and the blockade was lifted in September 1949. </a:t>
            </a:r>
          </a:p>
          <a:p>
            <a:r>
              <a:rPr lang="en-GB" sz="2000" dirty="0"/>
              <a:t>The blockade did irreparable damage to the Soviet public image in the West and created a sense of crisis in many Western capitals. The Soviet army in East Germany outnumbered the British, French, and US forces in West Germany. The Soviets imposed their will in Eastern Europe ruthlessly- eliminating uncooperative political leaders, imprisoning clerics, censoring the press, attacking all institutions that could challenge the authority of their puppet governments. Western European governments responded by lobbying the US to defend them against Soviet expansion. American officials came to see a sustained military presence in Europe as essential not only to check Moscow but also to ensure the stability of its Western partners. </a:t>
            </a:r>
          </a:p>
        </p:txBody>
      </p:sp>
    </p:spTree>
    <p:extLst>
      <p:ext uri="{BB962C8B-B14F-4D97-AF65-F5344CB8AC3E}">
        <p14:creationId xmlns:p14="http://schemas.microsoft.com/office/powerpoint/2010/main" val="2139387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4A205-9598-CD7F-0F07-BB9DFC160A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437F89-5E16-D0C8-D67B-FDC7E3BC447A}"/>
              </a:ext>
            </a:extLst>
          </p:cNvPr>
          <p:cNvSpPr>
            <a:spLocks noGrp="1"/>
          </p:cNvSpPr>
          <p:nvPr>
            <p:ph type="title"/>
          </p:nvPr>
        </p:nvSpPr>
        <p:spPr/>
        <p:txBody>
          <a:bodyPr/>
          <a:lstStyle/>
          <a:p>
            <a:pPr algn="ctr"/>
            <a:r>
              <a:rPr lang="en-GB" dirty="0"/>
              <a:t>NATO(1949)</a:t>
            </a:r>
          </a:p>
        </p:txBody>
      </p:sp>
      <p:sp>
        <p:nvSpPr>
          <p:cNvPr id="3" name="Content Placeholder 2">
            <a:extLst>
              <a:ext uri="{FF2B5EF4-FFF2-40B4-BE49-F238E27FC236}">
                <a16:creationId xmlns:a16="http://schemas.microsoft.com/office/drawing/2014/main" id="{4651AA5B-7C5B-8F85-2B67-FFD5A879E06B}"/>
              </a:ext>
            </a:extLst>
          </p:cNvPr>
          <p:cNvSpPr>
            <a:spLocks noGrp="1"/>
          </p:cNvSpPr>
          <p:nvPr>
            <p:ph idx="1"/>
          </p:nvPr>
        </p:nvSpPr>
        <p:spPr/>
        <p:txBody>
          <a:bodyPr>
            <a:normAutofit/>
          </a:bodyPr>
          <a:lstStyle/>
          <a:p>
            <a:r>
              <a:rPr lang="en-GB" sz="2000" dirty="0"/>
              <a:t>The governments of Western Europe and the US decided to form an alliance- the North Atlantic Treaty Organization (NATO). Aimed squarely at Moscow, the NATO pact bound member nations to contribute troops and materials to a unified military command, led by American officers, that would defend both the borders of Western Europe and the sea lanes connecting Europe and North America. Formed in 1949, NATO ensured that an US army would remain in Europe into the indefinite future, thus giving rattled Europeans tangible evidence of the US commitment to their defence and anxious Americans a new tool to contain Soviet expansion. </a:t>
            </a:r>
          </a:p>
        </p:txBody>
      </p:sp>
    </p:spTree>
    <p:extLst>
      <p:ext uri="{BB962C8B-B14F-4D97-AF65-F5344CB8AC3E}">
        <p14:creationId xmlns:p14="http://schemas.microsoft.com/office/powerpoint/2010/main" val="2568795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4F37F-11DA-32FA-82A8-89CE9BF22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3146A0-5CC0-D4B9-88F9-0732509AA0A5}"/>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E8FEEF77-222C-B23A-A7D9-6F44FA572114}"/>
              </a:ext>
            </a:extLst>
          </p:cNvPr>
          <p:cNvSpPr>
            <a:spLocks noGrp="1"/>
          </p:cNvSpPr>
          <p:nvPr>
            <p:ph idx="1"/>
          </p:nvPr>
        </p:nvSpPr>
        <p:spPr/>
        <p:txBody>
          <a:bodyPr>
            <a:normAutofit/>
          </a:bodyPr>
          <a:lstStyle/>
          <a:p>
            <a:r>
              <a:rPr lang="en-GB" sz="2000" dirty="0"/>
              <a:t>Fear of the Soviets also had a second effect: It eclipsed Western concerns about a renewal of German militarism. By 1954, West Germany, led by a chancellor with impeccable credentials as an anti-Nazi and anti-Communist, Konrad Adenauer, had gained entry to NATO. The Soviet Union responded: In 1949 Moscow declared its own sector of Germany a state, the German Democratic Republic. Then in 1955, the Soviets enrolled both East Germany and their other Eastern European satellites into their own military alliance, the Warsaw Pact. </a:t>
            </a:r>
          </a:p>
          <a:p>
            <a:r>
              <a:rPr lang="en-GB" sz="2000" dirty="0"/>
              <a:t>By 1950 the Cold War had reached Asia. In China, after Japan’s surrender in 1945, the Communists and Nationalists turned against each other in a civil war that concluded with a communist victory in 1949. The defeat of the Guomindang by the Communist Party in China altered both Soviet and American views on the balance of power in the Far East. After 1949 US containment doctrine which was already being applied in Europe, was extended to the Pacific. The US government began to assist anti-Communist forces wherever they called for help against Communist challenges. </a:t>
            </a:r>
          </a:p>
        </p:txBody>
      </p:sp>
    </p:spTree>
    <p:extLst>
      <p:ext uri="{BB962C8B-B14F-4D97-AF65-F5344CB8AC3E}">
        <p14:creationId xmlns:p14="http://schemas.microsoft.com/office/powerpoint/2010/main" val="3642059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5DEBB-CC89-9FF9-97C2-3F2DCDF03C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A93282-7C36-C70D-63DF-85D10CAB54DD}"/>
              </a:ext>
            </a:extLst>
          </p:cNvPr>
          <p:cNvSpPr>
            <a:spLocks noGrp="1"/>
          </p:cNvSpPr>
          <p:nvPr>
            <p:ph type="title"/>
          </p:nvPr>
        </p:nvSpPr>
        <p:spPr/>
        <p:txBody>
          <a:bodyPr/>
          <a:lstStyle/>
          <a:p>
            <a:pPr algn="ctr"/>
            <a:r>
              <a:rPr lang="en-GB" dirty="0"/>
              <a:t>The Cold War: A World of Two Poles</a:t>
            </a:r>
          </a:p>
        </p:txBody>
      </p:sp>
      <p:sp>
        <p:nvSpPr>
          <p:cNvPr id="3" name="Content Placeholder 2">
            <a:extLst>
              <a:ext uri="{FF2B5EF4-FFF2-40B4-BE49-F238E27FC236}">
                <a16:creationId xmlns:a16="http://schemas.microsoft.com/office/drawing/2014/main" id="{3EA1CBFF-C24F-ED39-2443-4EFCEB30E09D}"/>
              </a:ext>
            </a:extLst>
          </p:cNvPr>
          <p:cNvSpPr>
            <a:spLocks noGrp="1"/>
          </p:cNvSpPr>
          <p:nvPr>
            <p:ph idx="1"/>
          </p:nvPr>
        </p:nvSpPr>
        <p:spPr/>
        <p:txBody>
          <a:bodyPr>
            <a:normAutofit/>
          </a:bodyPr>
          <a:lstStyle/>
          <a:p>
            <a:r>
              <a:rPr lang="en-GB" sz="2000" dirty="0"/>
              <a:t>By the mid-1950s, much of the globe was divided. On one side, the Soviet Union had built a network of alliances that incorporated its satellites in Eastern Europe, China, and North Korea. On the other hand, the United States, which had never before committed itself to peacetime alliances, constructed a web of bilateral and multilateral agreement that included most of the nations of Western Europe, Greece, Turkey, and all of the nations of Latin America, along with Japan, South Korea, the Philippines, Australia, New Zealand, and Pakistan. </a:t>
            </a:r>
          </a:p>
        </p:txBody>
      </p:sp>
    </p:spTree>
    <p:extLst>
      <p:ext uri="{BB962C8B-B14F-4D97-AF65-F5344CB8AC3E}">
        <p14:creationId xmlns:p14="http://schemas.microsoft.com/office/powerpoint/2010/main" val="360194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12482-E78B-3C04-D32F-19E9324D83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3D5B63-30AC-000E-9F8D-AB6CC11F04B4}"/>
              </a:ext>
            </a:extLst>
          </p:cNvPr>
          <p:cNvSpPr>
            <a:spLocks noGrp="1"/>
          </p:cNvSpPr>
          <p:nvPr>
            <p:ph type="title"/>
          </p:nvPr>
        </p:nvSpPr>
        <p:spPr/>
        <p:txBody>
          <a:bodyPr/>
          <a:lstStyle/>
          <a:p>
            <a:pPr algn="ctr"/>
            <a:r>
              <a:rPr lang="en-GB" dirty="0"/>
              <a:t>The Non-Aligned Nations</a:t>
            </a:r>
          </a:p>
        </p:txBody>
      </p:sp>
      <p:sp>
        <p:nvSpPr>
          <p:cNvPr id="3" name="Content Placeholder 2">
            <a:extLst>
              <a:ext uri="{FF2B5EF4-FFF2-40B4-BE49-F238E27FC236}">
                <a16:creationId xmlns:a16="http://schemas.microsoft.com/office/drawing/2014/main" id="{864116AD-4C1F-A7FA-C47E-DB3D6C42539E}"/>
              </a:ext>
            </a:extLst>
          </p:cNvPr>
          <p:cNvSpPr>
            <a:spLocks noGrp="1"/>
          </p:cNvSpPr>
          <p:nvPr>
            <p:ph idx="1"/>
          </p:nvPr>
        </p:nvSpPr>
        <p:spPr/>
        <p:txBody>
          <a:bodyPr>
            <a:normAutofit fontScale="70000" lnSpcReduction="20000"/>
          </a:bodyPr>
          <a:lstStyle/>
          <a:p>
            <a:r>
              <a:rPr lang="en-GB" sz="2000" dirty="0"/>
              <a:t>Many nations made attempts to negotiate a non-aligned middle path between the superpowers in the 1950s. </a:t>
            </a:r>
          </a:p>
          <a:p>
            <a:r>
              <a:rPr lang="en-GB" sz="2000" dirty="0"/>
              <a:t>Iran was a monarchy under the control of the shah (king), Reza Pahlavi. Iran and its neighbour Iraq were going through many transformations in the years after the war and after the ending of European colonialism. Nationalist enthusiasms were high, and labour movements were strong. Many of the unions were socialist in orientation, stoking US fear that the Soviet Union would exploit labour unrest to preach communism. In 1951, Mohammad </a:t>
            </a:r>
            <a:r>
              <a:rPr lang="en-GB" sz="2000" dirty="0" err="1"/>
              <a:t>Mosadegh</a:t>
            </a:r>
            <a:r>
              <a:rPr lang="en-GB" sz="2000" dirty="0"/>
              <a:t> was elected prime minister. He declared Iran’s oil resources and industries to be national assets and demanded the abdication of the shah. </a:t>
            </a:r>
            <a:r>
              <a:rPr lang="en-GB" sz="2000" dirty="0" err="1"/>
              <a:t>Mosadegh</a:t>
            </a:r>
            <a:r>
              <a:rPr lang="en-GB" sz="2000" dirty="0"/>
              <a:t> argued that Iran should be a nonaligned nation instead of a client state of Britain and the US. US intel funded an opposition leader to depose </a:t>
            </a:r>
            <a:r>
              <a:rPr lang="en-GB" sz="2000" dirty="0" err="1"/>
              <a:t>Mosadegh</a:t>
            </a:r>
            <a:r>
              <a:rPr lang="en-GB" sz="2000" dirty="0"/>
              <a:t> in 1953, and the shah was restored to the throne. </a:t>
            </a:r>
          </a:p>
          <a:p>
            <a:r>
              <a:rPr lang="en-GB" sz="2000" dirty="0"/>
              <a:t>In Egypt, between 1952 and 1954, the Egyptian monarchy and the British military presence in the country both ended as a result of a series of events brought about by a young military officer, Gamal Abdel Nasser. Nasser was a nationalist first and a Muslim second, like Ataturk and </a:t>
            </a:r>
            <a:r>
              <a:rPr lang="en-GB" sz="2000" dirty="0" err="1"/>
              <a:t>Mosadegh</a:t>
            </a:r>
            <a:r>
              <a:rPr lang="en-GB" sz="2000" dirty="0"/>
              <a:t>. He thought a civil regime should be able to accommodate many religious or even nonreligious attitudes. He opposed Israel, traded arms with Czechoslovakia, and recognized the government of the PRC, all which was not in agreement with US policy. When a coup attempt by British, French, and Israeli forces against Nasser failed in 1957, Nasser was hailed as a brash young nationalist who could stand up to corrupt colonial powers as well as both the US and Soviet Union. </a:t>
            </a:r>
          </a:p>
          <a:p>
            <a:r>
              <a:rPr lang="en-GB" sz="2000" dirty="0"/>
              <a:t>India was led by a single leader from 1948 to 1964 named Jawaharlal Nehru, who became India’s first prime minister after independence in 1948. Nehru demanded neutrality in the face of the US and the Soviet Union. With both high literacy rates and outstanding educational institutions in India, Nehru aspired for full-scale industrialization for India, but was hobbled by India’s caste system, natural disasters, as well as religious tensions and a deep divide between Hindus and Muslims. In the mid and late 1960s, both the Soviet Union and the US avoided China and grew closer to India. They lavished foreign aid and good press on the country, and they actively encouraged it to pursue a program of nuclear development. Though India did not develop a nuclear bomb immediately, it became an important potential partner to both the superpowers, and a political and educational model for many developing, nonaligned nations. </a:t>
            </a:r>
          </a:p>
        </p:txBody>
      </p:sp>
    </p:spTree>
    <p:extLst>
      <p:ext uri="{BB962C8B-B14F-4D97-AF65-F5344CB8AC3E}">
        <p14:creationId xmlns:p14="http://schemas.microsoft.com/office/powerpoint/2010/main" val="2876192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98E318-A1F5-13CA-4E55-75EC135EB2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7278E6-8BAB-3BB1-69E8-55A85C966147}"/>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ECC93FEB-CD38-9C0C-7369-C8BA3BADBFE8}"/>
              </a:ext>
            </a:extLst>
          </p:cNvPr>
          <p:cNvSpPr>
            <a:spLocks noGrp="1"/>
          </p:cNvSpPr>
          <p:nvPr>
            <p:ph idx="1"/>
          </p:nvPr>
        </p:nvSpPr>
        <p:spPr/>
        <p:txBody>
          <a:bodyPr>
            <a:normAutofit fontScale="92500" lnSpcReduction="10000"/>
          </a:bodyPr>
          <a:lstStyle/>
          <a:p>
            <a:r>
              <a:rPr lang="en-GB" sz="2000" dirty="0"/>
              <a:t>The shortcomings of Soviet-style communism became increasingly obvious in the 1960s and 1970s, not just to foreign observers but to the peoples of Eastern Europe, who encountered evidence of Western wealth in television transmissions, print advertising, and firsthand accounts of friends and relatives living in the West. </a:t>
            </a:r>
          </a:p>
          <a:p>
            <a:r>
              <a:rPr lang="en-GB" sz="2000" dirty="0"/>
              <a:t>The disparity between standards of living in the East and the West was especially damaging to a political system that had made material well-being central to its legitimacy. The Communists had promised workers heaven and delivered a kind of limbo. </a:t>
            </a:r>
          </a:p>
          <a:p>
            <a:r>
              <a:rPr lang="en-GB" sz="2000" dirty="0"/>
              <a:t>Market reforms threatened the authority of ruling Communist parties, the livelihoods of bureaucrats, and the interests of the Soviet Union, which viewed central economic planning as a powerful tool for maintaining political control of Eastern Europe. </a:t>
            </a:r>
          </a:p>
          <a:p>
            <a:r>
              <a:rPr lang="en-GB" sz="2000" dirty="0"/>
              <a:t>Decentralization of economic power could lead to the emergence of new institutions- businesses and trade unions, for example—that could challenge the Communist Party’s monopoly on political association. It could also redirect trade and travel from the East to the West, creating new partnerships and dependencies that would displace the Soviet Union from the hub of Eastern European commerce. </a:t>
            </a:r>
          </a:p>
        </p:txBody>
      </p:sp>
    </p:spTree>
    <p:extLst>
      <p:ext uri="{BB962C8B-B14F-4D97-AF65-F5344CB8AC3E}">
        <p14:creationId xmlns:p14="http://schemas.microsoft.com/office/powerpoint/2010/main" val="972109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AABCE-6600-378B-229E-AE6F19B58D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422B19-498A-5D85-6AEF-4EDD58D9E543}"/>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CD8D77BF-05E0-388D-14D0-A43BE8001375}"/>
              </a:ext>
            </a:extLst>
          </p:cNvPr>
          <p:cNvSpPr>
            <a:spLocks noGrp="1"/>
          </p:cNvSpPr>
          <p:nvPr>
            <p:ph idx="1"/>
          </p:nvPr>
        </p:nvSpPr>
        <p:spPr/>
        <p:txBody>
          <a:bodyPr>
            <a:normAutofit/>
          </a:bodyPr>
          <a:lstStyle/>
          <a:p>
            <a:r>
              <a:rPr lang="en-GB" sz="2000" dirty="0"/>
              <a:t>As a result, market reforms spread slowly across Eastern Europe and were carefully calibrated to local political conditions. </a:t>
            </a:r>
          </a:p>
          <a:p>
            <a:r>
              <a:rPr lang="en-GB" sz="2000" dirty="0"/>
              <a:t>Hungary, which was governed by a regime that the Soviets deemed reliable (having imposed it by force in 1956), enjoyed more latitude in economic affairs than Czechoslovakia, which had only recently been the scene of aborted political reform. </a:t>
            </a:r>
          </a:p>
          <a:p>
            <a:r>
              <a:rPr lang="en-GB" sz="2000" dirty="0"/>
              <a:t>East Germany, whose leaders were second to none in Marxist dogmatism, did not countenance capitalist activity but nevertheless borrowed freely from Western banks and decentralized decision-making from central economic planners to the managers of state-owned enterprises. </a:t>
            </a:r>
          </a:p>
          <a:p>
            <a:r>
              <a:rPr lang="en-GB" sz="2000" dirty="0"/>
              <a:t>Romania’s autocratic dictator, Nicolae Ceausescu, found central control of the economy too appealing to sacrifice even while pursuing diplomatic openings to the West. </a:t>
            </a:r>
          </a:p>
        </p:txBody>
      </p:sp>
    </p:spTree>
    <p:extLst>
      <p:ext uri="{BB962C8B-B14F-4D97-AF65-F5344CB8AC3E}">
        <p14:creationId xmlns:p14="http://schemas.microsoft.com/office/powerpoint/2010/main" val="18019959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AB357-7360-F23C-A7E0-47C5C44E55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91B42E-CFE7-550A-48B9-3FD486D3150E}"/>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AAF87508-5964-3E30-5C94-AC019C8355CD}"/>
              </a:ext>
            </a:extLst>
          </p:cNvPr>
          <p:cNvSpPr>
            <a:spLocks noGrp="1"/>
          </p:cNvSpPr>
          <p:nvPr>
            <p:ph idx="1"/>
          </p:nvPr>
        </p:nvSpPr>
        <p:spPr/>
        <p:txBody>
          <a:bodyPr>
            <a:normAutofit/>
          </a:bodyPr>
          <a:lstStyle/>
          <a:p>
            <a:r>
              <a:rPr lang="en-GB" sz="2000" dirty="0"/>
              <a:t>Poland, which had a strong Roman Catholic Church, a tradition of anti-Russian nationalism, and a history of close relations with the West, posed an exceptionally complex problem both for its domestic Communist leadership and for Moscow. </a:t>
            </a:r>
          </a:p>
          <a:p>
            <a:r>
              <a:rPr lang="en-GB" sz="2000" dirty="0"/>
              <a:t>Its Communist leaders saw economic progress as essential to domestic tranquillity and borrowed heavily from the West in the 1970s to maintain standards of living and to modernize antiquated industries. </a:t>
            </a:r>
          </a:p>
          <a:p>
            <a:r>
              <a:rPr lang="en-GB" sz="2000" dirty="0"/>
              <a:t>But Poland’s Communist political leaders were too insecure to follow Hungary’s lead in tinting socialism with capitalism. Their reluctance to experiment with market reforms was shared in any case by Moscow, which kept a close watch on Poland both because of its size and its strategic position between the Soviet Union and East Germany. </a:t>
            </a:r>
          </a:p>
          <a:p>
            <a:r>
              <a:rPr lang="en-GB" sz="2000" dirty="0"/>
              <a:t>Consequently, Poland had the worst of both worlds in the 1970s, racking up huge debts to the West while labouring under an oppressive economic bureaucracy.   </a:t>
            </a:r>
          </a:p>
        </p:txBody>
      </p:sp>
    </p:spTree>
    <p:extLst>
      <p:ext uri="{BB962C8B-B14F-4D97-AF65-F5344CB8AC3E}">
        <p14:creationId xmlns:p14="http://schemas.microsoft.com/office/powerpoint/2010/main" val="2480087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66E7B-3F65-52DB-CB5A-D01C30334B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A4B22-8F59-9BF9-303F-36DE2FC7F03D}"/>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888BB783-A1DA-A831-645B-96B19554AE88}"/>
              </a:ext>
            </a:extLst>
          </p:cNvPr>
          <p:cNvSpPr>
            <a:spLocks noGrp="1"/>
          </p:cNvSpPr>
          <p:nvPr>
            <p:ph idx="1"/>
          </p:nvPr>
        </p:nvSpPr>
        <p:spPr/>
        <p:txBody>
          <a:bodyPr>
            <a:normAutofit fontScale="85000" lnSpcReduction="10000"/>
          </a:bodyPr>
          <a:lstStyle/>
          <a:p>
            <a:r>
              <a:rPr lang="en-GB" sz="2000" dirty="0"/>
              <a:t>Between 1989 and 1991, an increasingly drab and obsolete Communist system abruptly disintegrated in Europe and northern Asia, collapsing under the weight of its own incompetence and corruption. </a:t>
            </a:r>
          </a:p>
          <a:p>
            <a:r>
              <a:rPr lang="en-GB" sz="2000" dirty="0"/>
              <a:t>One-party governments, whatever their ideological trappings, yielded ground to demands for elections and wider representation. The issue of how to establish and maintain democracy supplanted the choice between economic systems as the central international issue because capitalism became the only game in town. </a:t>
            </a:r>
          </a:p>
          <a:p>
            <a:r>
              <a:rPr lang="en-GB" sz="2000" dirty="0"/>
              <a:t>Electoral regimes also had problems to solve as their societies became increasingly complex and well organised. The difficult issues of corruption, political accountability, and the influence of the media undermined confidence in politicians. </a:t>
            </a:r>
          </a:p>
          <a:p>
            <a:r>
              <a:rPr lang="en-GB" sz="2000" dirty="0"/>
              <a:t>Rising ethnic and religious consciousness undermined unitary national identities. Formally democratic political cultures found themselves challenged by their citizens to live up to their professed principles. </a:t>
            </a:r>
          </a:p>
          <a:p>
            <a:r>
              <a:rPr lang="en-GB" sz="2000" dirty="0"/>
              <a:t>Political tensions took place against a background of economic restructuring. International divisions of labour continually changed as companies outsourced functions and shifted production sites. Instability became an inescapable fact of economic life as globalization of capital and labour markets continued. </a:t>
            </a:r>
          </a:p>
          <a:p>
            <a:r>
              <a:rPr lang="en-GB" sz="2000" dirty="0"/>
              <a:t>The multi-centred world economy, unified by the World Wide Web, undermined the protective barriers erected by nation-states. </a:t>
            </a:r>
          </a:p>
        </p:txBody>
      </p:sp>
    </p:spTree>
    <p:extLst>
      <p:ext uri="{BB962C8B-B14F-4D97-AF65-F5344CB8AC3E}">
        <p14:creationId xmlns:p14="http://schemas.microsoft.com/office/powerpoint/2010/main" val="2264668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F3D67-4C8C-EEA9-DBA9-15B61CD72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0F14B-14D9-D27D-B54D-F4A6D3D47542}"/>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60C12C07-DCDE-CA45-D72D-8E13884FD125}"/>
              </a:ext>
            </a:extLst>
          </p:cNvPr>
          <p:cNvSpPr>
            <a:spLocks noGrp="1"/>
          </p:cNvSpPr>
          <p:nvPr>
            <p:ph idx="1"/>
          </p:nvPr>
        </p:nvSpPr>
        <p:spPr/>
        <p:txBody>
          <a:bodyPr>
            <a:normAutofit fontScale="85000" lnSpcReduction="20000"/>
          </a:bodyPr>
          <a:lstStyle/>
          <a:p>
            <a:r>
              <a:rPr lang="en-GB" sz="2000" dirty="0"/>
              <a:t>The repressive activities of the Soviet and Chinese states had long since revealed the hollowness of Communist promises of a just, egalitarian society. Whatever the appeal of communist ideology in the abstract, it had clearly been flawed in practice, and history had falsified Marx’s predictions that capitalism would impoverish all workers. As a result, interest in orthodox Marxism plummeted after 1970 among European and American intellectuals, and the Communist parties in non-Communist states shrank into insignificance. </a:t>
            </a:r>
          </a:p>
          <a:p>
            <a:r>
              <a:rPr lang="en-GB" sz="2000" dirty="0"/>
              <a:t>But Communist regimes had built powerful protective shields for themselves in the armies and parties that ran their states. Offering jobs and social security in return for at least public obedience, Communist leaders retained power despite their shortcomings. </a:t>
            </a:r>
          </a:p>
          <a:p>
            <a:r>
              <a:rPr lang="en-GB" sz="2000" dirty="0"/>
              <a:t>The compromises that had suited an earlier era fell apart in the 1970s and 1980s. Growing numbers of city dwellers wanted better housing and food, higher wages, and greater professional opportunities. Their governments were unable to supply these things. </a:t>
            </a:r>
          </a:p>
          <a:p>
            <a:r>
              <a:rPr lang="en-GB" sz="2000" dirty="0"/>
              <a:t>Confidence in the communist solution evaporated, but no one foresaw the extraordinary outcome: the dissolution of the Soviet Union and its European and Asian empires. </a:t>
            </a:r>
          </a:p>
          <a:p>
            <a:r>
              <a:rPr lang="en-GB" sz="2000" dirty="0"/>
              <a:t>In 1975, new international standards for political behaviour were established when the Soviet Union and 33 European countries signed the Helsinki accords. In addition to freedom of thought and religion, these nations pledged to grant their citizens an unnamed set of civil, political, economic, and human rights and to give minorities equality under state laws. Even without instant or total enforcement, this declaration of universal human rights proved to be a powerful tool in the hands of democratic activists</a:t>
            </a:r>
          </a:p>
        </p:txBody>
      </p:sp>
    </p:spTree>
    <p:extLst>
      <p:ext uri="{BB962C8B-B14F-4D97-AF65-F5344CB8AC3E}">
        <p14:creationId xmlns:p14="http://schemas.microsoft.com/office/powerpoint/2010/main" val="552805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C2937-34AA-41DD-8CDB-F383D3DF11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9EC47D-12CA-00E3-A24C-B1945E1FDC51}"/>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2284410C-4A84-BA32-4909-2C41FE260364}"/>
              </a:ext>
            </a:extLst>
          </p:cNvPr>
          <p:cNvSpPr>
            <a:spLocks noGrp="1"/>
          </p:cNvSpPr>
          <p:nvPr>
            <p:ph idx="1"/>
          </p:nvPr>
        </p:nvSpPr>
        <p:spPr/>
        <p:txBody>
          <a:bodyPr>
            <a:normAutofit/>
          </a:bodyPr>
          <a:lstStyle/>
          <a:p>
            <a:r>
              <a:rPr lang="en-GB" sz="2000" dirty="0"/>
              <a:t>Poland was the first Communist country in which demands for reform acquired a mass following. </a:t>
            </a:r>
          </a:p>
          <a:p>
            <a:r>
              <a:rPr lang="en-GB" sz="2000" dirty="0"/>
              <a:t>Despite state control of the media, it was impossible for Communist governments to shield their citizens from knowledge of a wider world. When citizens could see on TV and through travel how wide the gap between their living standards and those of other industrialized states had become, they began to demand more. The technologies of modern communications and transportation could work to undermine repressive governments as well as to keep them in power. </a:t>
            </a:r>
          </a:p>
          <a:p>
            <a:r>
              <a:rPr lang="en-GB" sz="2000" dirty="0"/>
              <a:t>By 1990, Communism had fallen in Poland, Hungary, and Czechoslovakia, and in 1989 the Berlin wall also came down, reuniting the two halves of Germany and eliminating the German Democratic Republic. </a:t>
            </a:r>
          </a:p>
          <a:p>
            <a:r>
              <a:rPr lang="en-GB" sz="2000" dirty="0"/>
              <a:t>What was striking was that the leaders of the Soviet Union refused to use their troops to defend the existing regimes. </a:t>
            </a:r>
          </a:p>
        </p:txBody>
      </p:sp>
    </p:spTree>
    <p:extLst>
      <p:ext uri="{BB962C8B-B14F-4D97-AF65-F5344CB8AC3E}">
        <p14:creationId xmlns:p14="http://schemas.microsoft.com/office/powerpoint/2010/main" val="3286876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2B7B1-D5D2-82BF-5839-6AC134F823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2A7BF4-66E1-C3C1-2BED-A94AC104DC68}"/>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B45724B8-2A8E-3E87-F84D-D4957FE7F3E5}"/>
              </a:ext>
            </a:extLst>
          </p:cNvPr>
          <p:cNvSpPr>
            <a:spLocks noGrp="1"/>
          </p:cNvSpPr>
          <p:nvPr>
            <p:ph idx="1"/>
          </p:nvPr>
        </p:nvSpPr>
        <p:spPr/>
        <p:txBody>
          <a:bodyPr>
            <a:normAutofit fontScale="92500" lnSpcReduction="20000"/>
          </a:bodyPr>
          <a:lstStyle/>
          <a:p>
            <a:r>
              <a:rPr lang="en-GB" sz="2000" dirty="0"/>
              <a:t>Mikhail Gorbachev, who became first secretary of the Communist Party in 1984, saw the need for economic modernisation, but he decided to follow indirect means for achieving it. He retreated from an aggressive foreign policy, withdrawing from Afghanistan, recommending change in Eastern Europe and negotiating arms reductions with the United States. Peace and a slower arms race would free resources for economic development, or so he hoped. </a:t>
            </a:r>
          </a:p>
          <a:p>
            <a:r>
              <a:rPr lang="en-GB" sz="2000" dirty="0"/>
              <a:t>He then recommended a policy of openness (</a:t>
            </a:r>
            <a:r>
              <a:rPr lang="en-GB" sz="2000" i="1" dirty="0" err="1"/>
              <a:t>glastnost</a:t>
            </a:r>
            <a:r>
              <a:rPr lang="en-GB" sz="2000" dirty="0"/>
              <a:t>) to replace the secrecy that had characterized Soviet rule in the past. His plans for restructuring (</a:t>
            </a:r>
            <a:r>
              <a:rPr lang="en-GB" sz="2000" i="1" dirty="0"/>
              <a:t>perestroika</a:t>
            </a:r>
            <a:r>
              <a:rPr lang="en-GB" sz="2000" dirty="0"/>
              <a:t>) embraced not only the economic but also the political sphere, where he called for democratisation. Citizens who were newly freed from the tight oversight of the state would, he hoped, revitalise the Soviet system and permit real reform. </a:t>
            </a:r>
          </a:p>
          <a:p>
            <a:r>
              <a:rPr lang="en-GB" sz="2000" dirty="0"/>
              <a:t>Step by step, Gorbachev pushed the government toward greater freedom of speech, of publication, and of religion. Contested elections took place in 1989, and reformers expected a multiparty system with an independent legislature to be established soon.</a:t>
            </a:r>
          </a:p>
          <a:p>
            <a:r>
              <a:rPr lang="en-GB" sz="2000" dirty="0"/>
              <a:t>Instead of strengthening the Soviet regime, Gorbachev’s policies produced a massive destabilization of the Soviet state and an abandonment of its ideology. The party soon lost whatever legitimacy and authority it had left. Revolution from above soon became revolution from below because Gorbachev and his associates had radically underestimated the ability of the state to contain the forces of an emerging civil society. </a:t>
            </a:r>
          </a:p>
        </p:txBody>
      </p:sp>
    </p:spTree>
    <p:extLst>
      <p:ext uri="{BB962C8B-B14F-4D97-AF65-F5344CB8AC3E}">
        <p14:creationId xmlns:p14="http://schemas.microsoft.com/office/powerpoint/2010/main" val="300965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9DE5F-BE1E-8C3B-2A7D-3827C69FC4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3238D7-E25E-18AD-EECD-F0AC320BFF8D}"/>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45B45095-BAE5-C065-8C5B-411104E00A0A}"/>
              </a:ext>
            </a:extLst>
          </p:cNvPr>
          <p:cNvSpPr>
            <a:spLocks noGrp="1"/>
          </p:cNvSpPr>
          <p:nvPr>
            <p:ph idx="1"/>
          </p:nvPr>
        </p:nvSpPr>
        <p:spPr/>
        <p:txBody>
          <a:bodyPr>
            <a:normAutofit/>
          </a:bodyPr>
          <a:lstStyle/>
          <a:p>
            <a:r>
              <a:rPr lang="en-GB" sz="2000" dirty="0"/>
              <a:t>The end of the Soviet Union came quickly. Hard-core communists, appalled at the results of reform, attempted a coup against Gorbachev in August 1991, putting him under house arrest. </a:t>
            </a:r>
          </a:p>
          <a:p>
            <a:r>
              <a:rPr lang="en-GB" sz="2000" dirty="0"/>
              <a:t>Boris Yeltsin led resistance to the coup in Moscow, bringing thousands of supporters into the streets to protect the Russian parliament. Denounced by politicians around the world and given the little support at home, the coup soon failed, and Gorbachev returned to Moscow a free man. But his political power had been weakened and demands for independence mounted. </a:t>
            </a:r>
          </a:p>
          <a:p>
            <a:r>
              <a:rPr lang="en-GB" sz="2000" dirty="0"/>
              <a:t>Ironically, Gorbachev, who had wanted to reform and modernise the Soviet Union, in fact succeeded in destroying it. In December 1991 he announced that the USSR had ceased to exist. Europe’s last great territorial empire had collapsed, to be replaced by 15 successor states. </a:t>
            </a:r>
          </a:p>
        </p:txBody>
      </p:sp>
    </p:spTree>
    <p:extLst>
      <p:ext uri="{BB962C8B-B14F-4D97-AF65-F5344CB8AC3E}">
        <p14:creationId xmlns:p14="http://schemas.microsoft.com/office/powerpoint/2010/main" val="3370285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7C6CE-30F3-520B-27AF-A0172DF1A6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1A2444-234A-001B-F81F-239A984A542F}"/>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93E377A0-9963-569D-9FC1-226FAB3799E6}"/>
              </a:ext>
            </a:extLst>
          </p:cNvPr>
          <p:cNvSpPr>
            <a:spLocks noGrp="1"/>
          </p:cNvSpPr>
          <p:nvPr>
            <p:ph idx="1"/>
          </p:nvPr>
        </p:nvSpPr>
        <p:spPr/>
        <p:txBody>
          <a:bodyPr>
            <a:normAutofit/>
          </a:bodyPr>
          <a:lstStyle/>
          <a:p>
            <a:r>
              <a:rPr lang="en-GB" sz="2000" dirty="0"/>
              <a:t>Although Communist parties had lost power in Eastern Europe and the Soviet Union, they did not disappear but regrouped and were renamed. Experienced politicians and bureaucrats found new identities and roles in the states of Central Asia and the Balkans. Moreover, communism remained very much alive in several corners of the world. </a:t>
            </a:r>
          </a:p>
          <a:p>
            <a:r>
              <a:rPr lang="en-GB" sz="2000" dirty="0"/>
              <a:t>Communist regimes in Cuba, Vietnam, North Korea, Laos, and Albania managed to isolate their populations from the comparisons and contacts with capitalist countries that had weakened the party-led states in Europe. In these tiny backwaters, Communist leaders clung to old ways during the 1980s and maintained Soviet-style closed economies long past the point where they had been abandoned elsewhere. </a:t>
            </a:r>
          </a:p>
        </p:txBody>
      </p:sp>
    </p:spTree>
    <p:extLst>
      <p:ext uri="{BB962C8B-B14F-4D97-AF65-F5344CB8AC3E}">
        <p14:creationId xmlns:p14="http://schemas.microsoft.com/office/powerpoint/2010/main" val="24460185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E8587-EA98-912D-42A7-71B2A9D896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F59CF6-51E1-08F6-C625-AE958C44B534}"/>
              </a:ext>
            </a:extLst>
          </p:cNvPr>
          <p:cNvSpPr>
            <a:spLocks noGrp="1"/>
          </p:cNvSpPr>
          <p:nvPr>
            <p:ph type="title"/>
          </p:nvPr>
        </p:nvSpPr>
        <p:spPr/>
        <p:txBody>
          <a:bodyPr/>
          <a:lstStyle/>
          <a:p>
            <a:pPr algn="ctr"/>
            <a:r>
              <a:rPr lang="en-GB" dirty="0"/>
              <a:t>The End of the Cold War</a:t>
            </a:r>
          </a:p>
        </p:txBody>
      </p:sp>
      <p:sp>
        <p:nvSpPr>
          <p:cNvPr id="3" name="Content Placeholder 2">
            <a:extLst>
              <a:ext uri="{FF2B5EF4-FFF2-40B4-BE49-F238E27FC236}">
                <a16:creationId xmlns:a16="http://schemas.microsoft.com/office/drawing/2014/main" id="{A4F06514-5658-D6F1-5E11-A955C42E7C49}"/>
              </a:ext>
            </a:extLst>
          </p:cNvPr>
          <p:cNvSpPr>
            <a:spLocks noGrp="1"/>
          </p:cNvSpPr>
          <p:nvPr>
            <p:ph idx="1"/>
          </p:nvPr>
        </p:nvSpPr>
        <p:spPr/>
        <p:txBody>
          <a:bodyPr>
            <a:normAutofit fontScale="85000" lnSpcReduction="10000"/>
          </a:bodyPr>
          <a:lstStyle/>
          <a:p>
            <a:r>
              <a:rPr lang="en-GB" sz="2000" dirty="0"/>
              <a:t>Ghali (1992)</a:t>
            </a:r>
          </a:p>
          <a:p>
            <a:r>
              <a:rPr lang="en-GB" sz="2000" dirty="0"/>
              <a:t>The end of the Cold War has led to a dramatic expansion in demand for the United Nations’ peacekeeping services. Since 1988, 14 new operations have been established, 5 of which have already completed their mandates and been disbanded. In the first half of 1992 the number of UN soldiers and police officers increased fourfold; by the end of the year they will exceed 50,000.</a:t>
            </a:r>
          </a:p>
          <a:p>
            <a:r>
              <a:rPr lang="en-GB" sz="2000" dirty="0"/>
              <a:t>Some of these new operations have been of the traditional, largely military type, deployed to control unresolved conflicts between states. Examples are the military observers who monitored the ceasefire between Iran and Iraq from 1988 to 1991 and those who currently patrol the demilitarized zone between Iraq and Kuwait.</a:t>
            </a:r>
          </a:p>
          <a:p>
            <a:r>
              <a:rPr lang="en-GB" sz="2000" dirty="0"/>
              <a:t>But most of the new operations have been set up to help implement negotiated settlements of long-standing conflicts, as in Namibia, Angola, Cambodia, El Salvador, and Mozambique. Namibia was a colonial situation but each of the other four has been an internal conflict, albeit with significant external dimensions, within a sovereign member state of the United Nations.</a:t>
            </a:r>
          </a:p>
          <a:p>
            <a:r>
              <a:rPr lang="en-GB" sz="2000" dirty="0"/>
              <a:t>There is another aspect to the end of the Cold War. The thawing of its frozen political geography has led to the eruption of savage conflicts in, and sometimes between, newly emerging independent states. The former Yugoslavia has become the UN’s largest peacekeeping commitment ever. Ethnic conflict across political borders and the brutal killing of civilians there are reminiscent of the ordeal that UN peacekeeping forces faced in the 1960s in the then Congo. UN forces are again taking an unacceptable level of casualties. </a:t>
            </a:r>
          </a:p>
        </p:txBody>
      </p:sp>
    </p:spTree>
    <p:extLst>
      <p:ext uri="{BB962C8B-B14F-4D97-AF65-F5344CB8AC3E}">
        <p14:creationId xmlns:p14="http://schemas.microsoft.com/office/powerpoint/2010/main" val="3926808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8E50E-EE1B-0E93-6B42-9C3698F7DBA1}"/>
              </a:ext>
            </a:extLst>
          </p:cNvPr>
          <p:cNvSpPr>
            <a:spLocks noGrp="1"/>
          </p:cNvSpPr>
          <p:nvPr>
            <p:ph type="title"/>
          </p:nvPr>
        </p:nvSpPr>
        <p:spPr/>
        <p:txBody>
          <a:bodyPr/>
          <a:lstStyle/>
          <a:p>
            <a:pPr algn="ctr"/>
            <a:r>
              <a:rPr lang="en-GB" dirty="0"/>
              <a:t>Peacekeeping Today: </a:t>
            </a:r>
            <a:br>
              <a:rPr lang="en-GB" dirty="0"/>
            </a:br>
            <a:r>
              <a:rPr lang="en-GB" dirty="0"/>
              <a:t>Currently 11 operations active</a:t>
            </a:r>
          </a:p>
        </p:txBody>
      </p:sp>
      <p:sp>
        <p:nvSpPr>
          <p:cNvPr id="3" name="Content Placeholder 2">
            <a:extLst>
              <a:ext uri="{FF2B5EF4-FFF2-40B4-BE49-F238E27FC236}">
                <a16:creationId xmlns:a16="http://schemas.microsoft.com/office/drawing/2014/main" id="{A0BAB46F-5FE4-2E86-2B52-3E0A6EA3A31C}"/>
              </a:ext>
            </a:extLst>
          </p:cNvPr>
          <p:cNvSpPr>
            <a:spLocks noGrp="1"/>
          </p:cNvSpPr>
          <p:nvPr>
            <p:ph sz="half" idx="1"/>
          </p:nvPr>
        </p:nvSpPr>
        <p:spPr/>
        <p:txBody>
          <a:bodyPr/>
          <a:lstStyle/>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Kosovo</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India and Pakistan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Western Sahara</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South Sudan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Abyei (Sudan/South Sudan)</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Central African Republic</a:t>
            </a:r>
          </a:p>
        </p:txBody>
      </p:sp>
      <p:sp>
        <p:nvSpPr>
          <p:cNvPr id="4" name="Content Placeholder 3">
            <a:extLst>
              <a:ext uri="{FF2B5EF4-FFF2-40B4-BE49-F238E27FC236}">
                <a16:creationId xmlns:a16="http://schemas.microsoft.com/office/drawing/2014/main" id="{F53E2135-AF55-6A71-BB17-E398D2E74CF7}"/>
              </a:ext>
            </a:extLst>
          </p:cNvPr>
          <p:cNvSpPr>
            <a:spLocks noGrp="1"/>
          </p:cNvSpPr>
          <p:nvPr>
            <p:ph sz="half" idx="2"/>
          </p:nvPr>
        </p:nvSpPr>
        <p:spPr/>
        <p:txBody>
          <a:bodyPr/>
          <a:lstStyle/>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Democratic Republic of Congo</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Cyprus, Lebanon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Israel/Syria ceasefire (Golan heights)</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Middle East (Jerusalem) (1948) </a:t>
            </a:r>
          </a:p>
          <a:p>
            <a:endParaRPr lang="en-GB" dirty="0"/>
          </a:p>
        </p:txBody>
      </p:sp>
    </p:spTree>
    <p:extLst>
      <p:ext uri="{BB962C8B-B14F-4D97-AF65-F5344CB8AC3E}">
        <p14:creationId xmlns:p14="http://schemas.microsoft.com/office/powerpoint/2010/main" val="3892460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33D00D-8391-436E-7CA8-88BAFCA7A2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F1DC52-6560-9BB6-7F38-0E624A322E47}"/>
              </a:ext>
            </a:extLst>
          </p:cNvPr>
          <p:cNvSpPr>
            <a:spLocks noGrp="1"/>
          </p:cNvSpPr>
          <p:nvPr>
            <p:ph type="title"/>
          </p:nvPr>
        </p:nvSpPr>
        <p:spPr/>
        <p:txBody>
          <a:bodyPr/>
          <a:lstStyle/>
          <a:p>
            <a:pPr algn="ctr"/>
            <a:r>
              <a:rPr lang="en-GB" dirty="0"/>
              <a:t>Present Challenges</a:t>
            </a:r>
          </a:p>
        </p:txBody>
      </p:sp>
      <p:sp>
        <p:nvSpPr>
          <p:cNvPr id="3" name="Content Placeholder 2">
            <a:extLst>
              <a:ext uri="{FF2B5EF4-FFF2-40B4-BE49-F238E27FC236}">
                <a16:creationId xmlns:a16="http://schemas.microsoft.com/office/drawing/2014/main" id="{AC68BE5A-B75C-1D88-C3A5-6381A4E49B19}"/>
              </a:ext>
            </a:extLst>
          </p:cNvPr>
          <p:cNvSpPr>
            <a:spLocks noGrp="1"/>
          </p:cNvSpPr>
          <p:nvPr>
            <p:ph idx="1"/>
          </p:nvPr>
        </p:nvSpPr>
        <p:spPr/>
        <p:txBody>
          <a:bodyPr>
            <a:normAutofit/>
          </a:bodyPr>
          <a:lstStyle/>
          <a:p>
            <a:r>
              <a:rPr lang="en-GB" sz="2000" dirty="0"/>
              <a:t>In many countries, demands for democracy have been hard to translate into stable political institutions. Moreover, the growing layer of international organisations complicates issues of responsibility and control. </a:t>
            </a:r>
          </a:p>
          <a:p>
            <a:r>
              <a:rPr lang="en-GB" sz="2000" dirty="0"/>
              <a:t>A continued clash of individual, national, and international interests presents politicians and citizens with difficult choices. Under what circumstances should international organisations or coalitions of states be able to violate national sovereignty and national borders? </a:t>
            </a:r>
          </a:p>
          <a:p>
            <a:r>
              <a:rPr lang="en-GB" sz="2000" dirty="0"/>
              <a:t>In a world where the UN depends on its member countries for money and soldiers, the issue of just how to enforce international opinion is an open question. </a:t>
            </a:r>
          </a:p>
          <a:p>
            <a:r>
              <a:rPr lang="en-GB" sz="2000" dirty="0"/>
              <a:t>How can the authority of the UN be balanced against that of the United States or of regional organizations? During the 1990s, it would prove difficult to maintain peace within a multi-centred world in which many states have invested in nuclear weapons and advanced military technologies. The end of the Cold War substituted one set of political problems for another. </a:t>
            </a:r>
          </a:p>
        </p:txBody>
      </p:sp>
    </p:spTree>
    <p:extLst>
      <p:ext uri="{BB962C8B-B14F-4D97-AF65-F5344CB8AC3E}">
        <p14:creationId xmlns:p14="http://schemas.microsoft.com/office/powerpoint/2010/main" val="1584750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951</TotalTime>
  <Words>5836</Words>
  <Application>Microsoft Office PowerPoint</Application>
  <PresentationFormat>Widescreen</PresentationFormat>
  <Paragraphs>151</Paragraphs>
  <Slides>32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Aptos</vt:lpstr>
      <vt:lpstr>Aptos Display</vt:lpstr>
      <vt:lpstr>Arial</vt:lpstr>
      <vt:lpstr>Office Theme</vt:lpstr>
      <vt:lpstr>Power and Inequality</vt:lpstr>
      <vt:lpstr>The Cold War: A World of Two Poles</vt:lpstr>
      <vt:lpstr>Communism</vt:lpstr>
      <vt:lpstr>Communism</vt:lpstr>
      <vt:lpstr>Communism</vt:lpstr>
      <vt:lpstr>Communism vs Fascism</vt:lpstr>
      <vt:lpstr>Communism vs Fascism</vt:lpstr>
      <vt:lpstr>Communist Ideology and the Cold War</vt:lpstr>
      <vt:lpstr>The Cold War: A World of Two Poles</vt:lpstr>
      <vt:lpstr>The Cold War: A World of Two Poles</vt:lpstr>
      <vt:lpstr>The Cold War: A World of Two Poles</vt:lpstr>
      <vt:lpstr>The Cold War: A World of Two Poles</vt:lpstr>
      <vt:lpstr>The Cold War: A World of Two Poles</vt:lpstr>
      <vt:lpstr>The Cold War: A World of Two Poles</vt:lpstr>
      <vt:lpstr>The Cold War: A World of Two Poles</vt:lpstr>
      <vt:lpstr>The Berlin Blockade (1949)</vt:lpstr>
      <vt:lpstr>NATO(1949)</vt:lpstr>
      <vt:lpstr>The Cold War: A World of Two Poles</vt:lpstr>
      <vt:lpstr>The Cold War: A World of Two Poles</vt:lpstr>
      <vt:lpstr>The Non-Aligned Nations</vt:lpstr>
      <vt:lpstr>The End of the Cold War</vt:lpstr>
      <vt:lpstr>The End of the Cold War</vt:lpstr>
      <vt:lpstr>The End of the Cold War</vt:lpstr>
      <vt:lpstr>The End of the Cold War</vt:lpstr>
      <vt:lpstr>The End of the Cold War</vt:lpstr>
      <vt:lpstr>The End of the Cold War</vt:lpstr>
      <vt:lpstr>The End of the Cold War</vt:lpstr>
      <vt:lpstr>The End of the Cold War</vt:lpstr>
      <vt:lpstr>The End of the Cold War</vt:lpstr>
      <vt:lpstr>The End of the Cold War</vt:lpstr>
      <vt:lpstr>Peacekeeping Today:  Currently 11 operations active</vt:lpstr>
      <vt:lpstr>Present Challenges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206</cp:revision>
  <dcterms:created xsi:type="dcterms:W3CDTF">2025-06-18T00:41:33Z</dcterms:created>
  <dcterms:modified xsi:type="dcterms:W3CDTF">2026-07-15T12:33:19Z</dcterms:modified>
</cp:coreProperties>
</file>