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8" r:id="rId4"/>
    <p:sldId id="257" r:id="rId5"/>
    <p:sldId id="259" r:id="rId6"/>
    <p:sldId id="260" r:id="rId7"/>
    <p:sldId id="263" r:id="rId8"/>
    <p:sldId id="264" r:id="rId9"/>
    <p:sldId id="261" r:id="rId10"/>
    <p:sldId id="266" r:id="rId11"/>
    <p:sldId id="265" r:id="rId12"/>
    <p:sldId id="267" r:id="rId13"/>
    <p:sldId id="268" r:id="rId14"/>
    <p:sldId id="270" r:id="rId15"/>
    <p:sldId id="269" r:id="rId16"/>
    <p:sldId id="271" r:id="rId17"/>
    <p:sldId id="273" r:id="rId18"/>
    <p:sldId id="275" r:id="rId19"/>
    <p:sldId id="272"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1/9/2013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1/9/2013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1/9/2013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1/9/2013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boreme.com/posting.php?id=12282"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Theorising</a:t>
            </a:r>
            <a:r>
              <a:rPr lang="en-US" dirty="0" smtClean="0"/>
              <a:t> society</a:t>
            </a:r>
            <a:endParaRPr lang="en-US" dirty="0"/>
          </a:p>
        </p:txBody>
      </p:sp>
      <p:sp>
        <p:nvSpPr>
          <p:cNvPr id="3" name="Subtitle 2"/>
          <p:cNvSpPr>
            <a:spLocks noGrp="1"/>
          </p:cNvSpPr>
          <p:nvPr>
            <p:ph type="subTitle" idx="1"/>
          </p:nvPr>
        </p:nvSpPr>
        <p:spPr/>
        <p:txBody>
          <a:bodyPr/>
          <a:lstStyle/>
          <a:p>
            <a:r>
              <a:rPr lang="en-US" dirty="0" smtClean="0"/>
              <a:t>How to understand ‘society’</a:t>
            </a:r>
            <a:endParaRPr lang="en-US" dirty="0"/>
          </a:p>
        </p:txBody>
      </p:sp>
    </p:spTree>
    <p:extLst>
      <p:ext uri="{BB962C8B-B14F-4D97-AF65-F5344CB8AC3E}">
        <p14:creationId xmlns:p14="http://schemas.microsoft.com/office/powerpoint/2010/main" xmlns="" val="6048936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Recap/the beginning</a:t>
            </a:r>
            <a:endParaRPr lang="en-US" dirty="0"/>
          </a:p>
        </p:txBody>
      </p:sp>
      <p:sp>
        <p:nvSpPr>
          <p:cNvPr id="3" name="Content Placeholder 2"/>
          <p:cNvSpPr>
            <a:spLocks noGrp="1"/>
          </p:cNvSpPr>
          <p:nvPr>
            <p:ph sz="half" idx="1"/>
          </p:nvPr>
        </p:nvSpPr>
        <p:spPr/>
        <p:txBody>
          <a:bodyPr/>
          <a:lstStyle/>
          <a:p>
            <a:r>
              <a:rPr lang="en-US" dirty="0" smtClean="0"/>
              <a:t>Armchair rationalists searched for universals</a:t>
            </a:r>
          </a:p>
          <a:p>
            <a:r>
              <a:rPr lang="en-US" dirty="0" smtClean="0"/>
              <a:t>Empiricists rejected rational pursuits believing science would give worth to the discipline</a:t>
            </a:r>
          </a:p>
        </p:txBody>
      </p:sp>
      <p:pic>
        <p:nvPicPr>
          <p:cNvPr id="7" name="Content Placeholder 6"/>
          <p:cNvPicPr>
            <a:picLocks noGrp="1" noChangeAspect="1"/>
          </p:cNvPicPr>
          <p:nvPr>
            <p:ph sz="half" idx="2"/>
          </p:nvPr>
        </p:nvPicPr>
        <p:blipFill>
          <a:blip r:embed="rId2" cstate="print"/>
          <a:srcRect t="1275" b="1275"/>
          <a:stretch>
            <a:fillRect/>
          </a:stretch>
        </p:blipFill>
        <p:spPr/>
      </p:pic>
    </p:spTree>
    <p:extLst>
      <p:ext uri="{BB962C8B-B14F-4D97-AF65-F5344CB8AC3E}">
        <p14:creationId xmlns:p14="http://schemas.microsoft.com/office/powerpoint/2010/main" xmlns="" val="5131877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Enlightenment thinking and </a:t>
            </a:r>
            <a:r>
              <a:rPr lang="en-US" dirty="0" smtClean="0"/>
              <a:t>science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How to understand groups of people?</a:t>
            </a:r>
          </a:p>
          <a:p>
            <a:r>
              <a:rPr lang="en-US" dirty="0" smtClean="0"/>
              <a:t>Are all societies the same at base?</a:t>
            </a:r>
          </a:p>
          <a:p>
            <a:r>
              <a:rPr lang="en-US" dirty="0" smtClean="0"/>
              <a:t>Evolutionary theory?</a:t>
            </a:r>
          </a:p>
          <a:p>
            <a:pPr lvl="1"/>
            <a:r>
              <a:rPr lang="en-US" dirty="0" smtClean="0"/>
              <a:t>Rejected by Lewis Henry Morgan</a:t>
            </a:r>
          </a:p>
          <a:p>
            <a:r>
              <a:rPr lang="en-US" dirty="0" smtClean="0"/>
              <a:t>Do all humans do the same things?</a:t>
            </a:r>
          </a:p>
          <a:p>
            <a:r>
              <a:rPr lang="en-US" dirty="0" smtClean="0"/>
              <a:t>What about beliefs?</a:t>
            </a:r>
            <a:endParaRPr lang="en-US" dirty="0"/>
          </a:p>
          <a:p>
            <a:endParaRPr lang="en-US" dirty="0"/>
          </a:p>
        </p:txBody>
      </p:sp>
      <p:pic>
        <p:nvPicPr>
          <p:cNvPr id="5" name="Content Placeholder 4"/>
          <p:cNvPicPr>
            <a:picLocks noGrp="1" noChangeAspect="1"/>
          </p:cNvPicPr>
          <p:nvPr>
            <p:ph sz="half" idx="2"/>
          </p:nvPr>
        </p:nvPicPr>
        <p:blipFill>
          <a:blip r:embed="rId2" cstate="print"/>
          <a:srcRect l="24232" r="24232"/>
          <a:stretch>
            <a:fillRect/>
          </a:stretch>
        </p:blipFill>
        <p:spPr/>
      </p:pic>
    </p:spTree>
    <p:extLst>
      <p:ext uri="{BB962C8B-B14F-4D97-AF65-F5344CB8AC3E}">
        <p14:creationId xmlns:p14="http://schemas.microsoft.com/office/powerpoint/2010/main" xmlns="" val="14554001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Weber’s ideas – it’s all in the mind</a:t>
            </a:r>
            <a:endParaRPr lang="en-US" dirty="0"/>
          </a:p>
        </p:txBody>
      </p:sp>
      <p:sp>
        <p:nvSpPr>
          <p:cNvPr id="3" name="Content Placeholder 2"/>
          <p:cNvSpPr>
            <a:spLocks noGrp="1"/>
          </p:cNvSpPr>
          <p:nvPr>
            <p:ph sz="half" idx="1"/>
          </p:nvPr>
        </p:nvSpPr>
        <p:spPr/>
        <p:txBody>
          <a:bodyPr/>
          <a:lstStyle/>
          <a:p>
            <a:r>
              <a:rPr lang="en-US" dirty="0"/>
              <a:t>Social sciences should be  interpretive</a:t>
            </a:r>
          </a:p>
          <a:p>
            <a:r>
              <a:rPr lang="en-US" dirty="0" smtClean="0"/>
              <a:t>Should investigate the meanings of social action</a:t>
            </a:r>
          </a:p>
          <a:p>
            <a:r>
              <a:rPr lang="en-US" dirty="0" smtClean="0"/>
              <a:t>Should seek the cognitive basis for choices</a:t>
            </a:r>
          </a:p>
        </p:txBody>
      </p:sp>
      <p:pic>
        <p:nvPicPr>
          <p:cNvPr id="8" name="Content Placeholder 7"/>
          <p:cNvPicPr>
            <a:picLocks noGrp="1" noChangeAspect="1"/>
          </p:cNvPicPr>
          <p:nvPr>
            <p:ph sz="half" idx="2"/>
          </p:nvPr>
        </p:nvPicPr>
        <p:blipFill>
          <a:blip r:embed="rId2" cstate="print"/>
          <a:srcRect l="10433" r="10433"/>
          <a:stretch>
            <a:fillRect/>
          </a:stretch>
        </p:blipFill>
        <p:spPr/>
      </p:pic>
    </p:spTree>
    <p:extLst>
      <p:ext uri="{BB962C8B-B14F-4D97-AF65-F5344CB8AC3E}">
        <p14:creationId xmlns:p14="http://schemas.microsoft.com/office/powerpoint/2010/main" xmlns="" val="28681917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Durkheim, in contrast</a:t>
            </a:r>
            <a:endParaRPr lang="en-US" dirty="0"/>
          </a:p>
        </p:txBody>
      </p:sp>
      <p:sp>
        <p:nvSpPr>
          <p:cNvPr id="3" name="Content Placeholder 2"/>
          <p:cNvSpPr>
            <a:spLocks noGrp="1"/>
          </p:cNvSpPr>
          <p:nvPr>
            <p:ph sz="half" idx="1"/>
          </p:nvPr>
        </p:nvSpPr>
        <p:spPr/>
        <p:txBody>
          <a:bodyPr/>
          <a:lstStyle/>
          <a:p>
            <a:r>
              <a:rPr lang="en-US" dirty="0" smtClean="0"/>
              <a:t>Actions come out of conditions</a:t>
            </a:r>
          </a:p>
          <a:p>
            <a:r>
              <a:rPr lang="en-US" dirty="0" smtClean="0"/>
              <a:t>Situations constrain action</a:t>
            </a:r>
          </a:p>
          <a:p>
            <a:r>
              <a:rPr lang="en-US" dirty="0" smtClean="0"/>
              <a:t>So the situations need to be understood first</a:t>
            </a:r>
            <a:endParaRPr lang="en-US" dirty="0"/>
          </a:p>
        </p:txBody>
      </p:sp>
      <p:pic>
        <p:nvPicPr>
          <p:cNvPr id="9" name="Content Placeholder 8"/>
          <p:cNvPicPr>
            <a:picLocks noGrp="1" noChangeAspect="1"/>
          </p:cNvPicPr>
          <p:nvPr>
            <p:ph sz="half" idx="2"/>
          </p:nvPr>
        </p:nvPicPr>
        <p:blipFill>
          <a:blip r:embed="rId2" cstate="print"/>
          <a:srcRect l="13530" r="13530"/>
          <a:stretch>
            <a:fillRect/>
          </a:stretch>
        </p:blipFill>
        <p:spPr/>
      </p:pic>
    </p:spTree>
    <p:extLst>
      <p:ext uri="{BB962C8B-B14F-4D97-AF65-F5344CB8AC3E}">
        <p14:creationId xmlns:p14="http://schemas.microsoft.com/office/powerpoint/2010/main" xmlns="" val="1056016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Reconciling 2 broad themes</a:t>
            </a:r>
            <a:endParaRPr lang="en-US" dirty="0"/>
          </a:p>
        </p:txBody>
      </p:sp>
      <p:sp>
        <p:nvSpPr>
          <p:cNvPr id="3" name="Content Placeholder 2"/>
          <p:cNvSpPr>
            <a:spLocks noGrp="1"/>
          </p:cNvSpPr>
          <p:nvPr>
            <p:ph sz="half" idx="1"/>
          </p:nvPr>
        </p:nvSpPr>
        <p:spPr/>
        <p:txBody>
          <a:bodyPr/>
          <a:lstStyle/>
          <a:p>
            <a:r>
              <a:rPr lang="en-US" dirty="0" smtClean="0"/>
              <a:t>Simple binary oppositions are now conceived of as a melding continuum where all conditions act upon situations simultaneously and ecologically </a:t>
            </a:r>
            <a:endParaRPr lang="en-US" dirty="0"/>
          </a:p>
        </p:txBody>
      </p:sp>
      <p:pic>
        <p:nvPicPr>
          <p:cNvPr id="9" name="Content Placeholder 8"/>
          <p:cNvPicPr>
            <a:picLocks noGrp="1" noChangeAspect="1"/>
          </p:cNvPicPr>
          <p:nvPr>
            <p:ph sz="half" idx="2"/>
          </p:nvPr>
        </p:nvPicPr>
        <p:blipFill>
          <a:blip r:embed="rId2" cstate="print"/>
          <a:srcRect l="16581" r="16581"/>
          <a:stretch>
            <a:fillRect/>
          </a:stretch>
        </p:blipFill>
        <p:spPr/>
      </p:pic>
    </p:spTree>
    <p:extLst>
      <p:ext uri="{BB962C8B-B14F-4D97-AF65-F5344CB8AC3E}">
        <p14:creationId xmlns:p14="http://schemas.microsoft.com/office/powerpoint/2010/main" xmlns="" val="15868268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85800" y="803376"/>
            <a:ext cx="7772400" cy="1470025"/>
          </a:xfrm>
        </p:spPr>
        <p:txBody>
          <a:bodyPr/>
          <a:lstStyle/>
          <a:p>
            <a:r>
              <a:rPr lang="en-US" dirty="0" smtClean="0"/>
              <a:t>How to understand society</a:t>
            </a:r>
            <a:endParaRPr lang="en-US" dirty="0"/>
          </a:p>
        </p:txBody>
      </p:sp>
      <p:sp>
        <p:nvSpPr>
          <p:cNvPr id="6" name="Subtitle 5"/>
          <p:cNvSpPr>
            <a:spLocks noGrp="1"/>
          </p:cNvSpPr>
          <p:nvPr>
            <p:ph type="subTitle" idx="1"/>
          </p:nvPr>
        </p:nvSpPr>
        <p:spPr>
          <a:xfrm>
            <a:off x="1371600" y="1876668"/>
            <a:ext cx="6400800" cy="1752600"/>
          </a:xfrm>
        </p:spPr>
        <p:txBody>
          <a:bodyPr/>
          <a:lstStyle/>
          <a:p>
            <a:r>
              <a:rPr lang="en-US" dirty="0" smtClean="0"/>
              <a:t>Structure and theory</a:t>
            </a:r>
            <a:endParaRPr lang="en-US" dirty="0"/>
          </a:p>
        </p:txBody>
      </p:sp>
      <p:pic>
        <p:nvPicPr>
          <p:cNvPr id="7" name="Picture 6"/>
          <p:cNvPicPr>
            <a:picLocks noChangeAspect="1"/>
          </p:cNvPicPr>
          <p:nvPr/>
        </p:nvPicPr>
        <p:blipFill>
          <a:blip r:embed="rId2" cstate="print"/>
          <a:stretch>
            <a:fillRect/>
          </a:stretch>
        </p:blipFill>
        <p:spPr>
          <a:xfrm>
            <a:off x="2971800" y="3028950"/>
            <a:ext cx="3187700" cy="2552700"/>
          </a:xfrm>
          <a:prstGeom prst="rect">
            <a:avLst/>
          </a:prstGeom>
        </p:spPr>
      </p:pic>
    </p:spTree>
    <p:extLst>
      <p:ext uri="{BB962C8B-B14F-4D97-AF65-F5344CB8AC3E}">
        <p14:creationId xmlns:p14="http://schemas.microsoft.com/office/powerpoint/2010/main" xmlns="" val="24750766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Society? Where is it?</a:t>
            </a:r>
            <a:endParaRPr lang="en-US" dirty="0"/>
          </a:p>
        </p:txBody>
      </p:sp>
      <p:sp>
        <p:nvSpPr>
          <p:cNvPr id="3" name="Content Placeholder 2"/>
          <p:cNvSpPr>
            <a:spLocks noGrp="1"/>
          </p:cNvSpPr>
          <p:nvPr>
            <p:ph sz="half" idx="1"/>
          </p:nvPr>
        </p:nvSpPr>
        <p:spPr/>
        <p:txBody>
          <a:bodyPr/>
          <a:lstStyle/>
          <a:p>
            <a:r>
              <a:rPr lang="en-US" dirty="0" smtClean="0"/>
              <a:t>Is society a thing?</a:t>
            </a:r>
          </a:p>
          <a:p>
            <a:r>
              <a:rPr lang="en-US" dirty="0" smtClean="0"/>
              <a:t>Abstracting the idea of society into a thing gives the idea form</a:t>
            </a:r>
          </a:p>
          <a:p>
            <a:r>
              <a:rPr lang="en-US" dirty="0" smtClean="0"/>
              <a:t>Inspection shows actions create a ‘arrangement’ of being-ness.</a:t>
            </a:r>
            <a:endParaRPr lang="en-US" dirty="0"/>
          </a:p>
        </p:txBody>
      </p:sp>
      <p:pic>
        <p:nvPicPr>
          <p:cNvPr id="7" name="Content Placeholder 6"/>
          <p:cNvPicPr>
            <a:picLocks noGrp="1" noChangeAspect="1"/>
          </p:cNvPicPr>
          <p:nvPr>
            <p:ph sz="half" idx="2"/>
          </p:nvPr>
        </p:nvPicPr>
        <p:blipFill>
          <a:blip r:embed="rId2" cstate="print"/>
          <a:srcRect l="20310" r="20310"/>
          <a:stretch>
            <a:fillRect/>
          </a:stretch>
        </p:blipFill>
        <p:spPr/>
      </p:pic>
    </p:spTree>
    <p:extLst>
      <p:ext uri="{BB962C8B-B14F-4D97-AF65-F5344CB8AC3E}">
        <p14:creationId xmlns:p14="http://schemas.microsoft.com/office/powerpoint/2010/main" xmlns="" val="7556607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Functionalism </a:t>
            </a:r>
            <a:endParaRPr lang="en-US" dirty="0"/>
          </a:p>
        </p:txBody>
      </p:sp>
      <p:sp>
        <p:nvSpPr>
          <p:cNvPr id="5" name="Content Placeholder 4"/>
          <p:cNvSpPr>
            <a:spLocks noGrp="1"/>
          </p:cNvSpPr>
          <p:nvPr>
            <p:ph sz="half" idx="1"/>
          </p:nvPr>
        </p:nvSpPr>
        <p:spPr/>
        <p:txBody>
          <a:bodyPr/>
          <a:lstStyle/>
          <a:p>
            <a:r>
              <a:rPr lang="en-US" dirty="0" smtClean="0"/>
              <a:t>Sees society as a self-perpetuating thing</a:t>
            </a:r>
          </a:p>
          <a:p>
            <a:r>
              <a:rPr lang="en-US" dirty="0" smtClean="0"/>
              <a:t>Alive organism working despite individuals</a:t>
            </a:r>
          </a:p>
          <a:p>
            <a:r>
              <a:rPr lang="en-US" dirty="0" smtClean="0"/>
              <a:t>…represent[s] society as an active force in its own right’ (</a:t>
            </a:r>
            <a:r>
              <a:rPr lang="en-US" dirty="0" err="1" smtClean="0"/>
              <a:t>Graeber</a:t>
            </a:r>
            <a:r>
              <a:rPr lang="en-US" dirty="0" smtClean="0"/>
              <a:t>, 2011:11)</a:t>
            </a:r>
            <a:endParaRPr lang="en-US" dirty="0"/>
          </a:p>
        </p:txBody>
      </p:sp>
      <p:pic>
        <p:nvPicPr>
          <p:cNvPr id="7" name="Content Placeholder 6"/>
          <p:cNvPicPr>
            <a:picLocks noGrp="1" noChangeAspect="1"/>
          </p:cNvPicPr>
          <p:nvPr>
            <p:ph sz="half" idx="2"/>
          </p:nvPr>
        </p:nvPicPr>
        <p:blipFill>
          <a:blip r:embed="rId2" cstate="print"/>
          <a:srcRect l="5384" r="5384"/>
          <a:stretch>
            <a:fillRect/>
          </a:stretch>
        </p:blipFill>
        <p:spPr/>
      </p:pic>
    </p:spTree>
    <p:extLst>
      <p:ext uri="{BB962C8B-B14F-4D97-AF65-F5344CB8AC3E}">
        <p14:creationId xmlns:p14="http://schemas.microsoft.com/office/powerpoint/2010/main" xmlns="" val="9998594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6" name="Rectangle 5"/>
          <p:cNvSpPr/>
          <p:nvPr/>
        </p:nvSpPr>
        <p:spPr>
          <a:xfrm>
            <a:off x="4656667" y="2894168"/>
            <a:ext cx="4572000" cy="646331"/>
          </a:xfrm>
          <a:prstGeom prst="rect">
            <a:avLst/>
          </a:prstGeom>
        </p:spPr>
        <p:txBody>
          <a:bodyPr>
            <a:spAutoFit/>
          </a:bodyPr>
          <a:lstStyle/>
          <a:p>
            <a:r>
              <a:rPr lang="en-US" dirty="0"/>
              <a:t>http://</a:t>
            </a:r>
            <a:r>
              <a:rPr lang="en-US" dirty="0" err="1">
                <a:hlinkClick r:id="rId2"/>
              </a:rPr>
              <a:t>www.boreme.com</a:t>
            </a:r>
            <a:r>
              <a:rPr lang="en-US" dirty="0"/>
              <a:t>/</a:t>
            </a:r>
            <a:r>
              <a:rPr lang="en-US" dirty="0" err="1"/>
              <a:t>posting.php?id</a:t>
            </a:r>
            <a:r>
              <a:rPr lang="en-US" dirty="0"/>
              <a:t>=12282</a:t>
            </a:r>
          </a:p>
        </p:txBody>
      </p:sp>
      <p:pic>
        <p:nvPicPr>
          <p:cNvPr id="5" name="Content Placeholder 4">
            <a:hlinkClick r:id="rId2"/>
          </p:cNvPr>
          <p:cNvPicPr>
            <a:picLocks noGrp="1" noChangeAspect="1"/>
          </p:cNvPicPr>
          <p:nvPr>
            <p:ph sz="half" idx="2"/>
          </p:nvPr>
        </p:nvPicPr>
        <p:blipFill>
          <a:blip r:embed="rId3" cstate="print"/>
          <a:srcRect l="15045" r="15045"/>
          <a:stretch>
            <a:fillRect/>
          </a:stretch>
        </p:blipFill>
        <p:spPr/>
      </p:pic>
      <p:sp>
        <p:nvSpPr>
          <p:cNvPr id="3" name="Content Placeholder 2"/>
          <p:cNvSpPr>
            <a:spLocks noGrp="1"/>
          </p:cNvSpPr>
          <p:nvPr>
            <p:ph sz="half" idx="1"/>
          </p:nvPr>
        </p:nvSpPr>
        <p:spPr/>
        <p:txBody>
          <a:bodyPr/>
          <a:lstStyle/>
          <a:p>
            <a:r>
              <a:rPr lang="en-US" dirty="0"/>
              <a:t>Malinowski – </a:t>
            </a:r>
            <a:endParaRPr lang="en-US" dirty="0" smtClean="0"/>
          </a:p>
          <a:p>
            <a:pPr lvl="1"/>
            <a:r>
              <a:rPr lang="en-US" dirty="0" smtClean="0"/>
              <a:t>structure </a:t>
            </a:r>
            <a:r>
              <a:rPr lang="en-US" dirty="0"/>
              <a:t>frames action; social structures are interconnected; work holistically; all institutions conceived from </a:t>
            </a:r>
            <a:r>
              <a:rPr lang="en-US" dirty="0" smtClean="0"/>
              <a:t>needs and to meet emotions</a:t>
            </a:r>
            <a:endParaRPr lang="en-US" dirty="0"/>
          </a:p>
          <a:p>
            <a:endParaRPr lang="en-US" dirty="0"/>
          </a:p>
        </p:txBody>
      </p:sp>
    </p:spTree>
    <p:extLst>
      <p:ext uri="{BB962C8B-B14F-4D97-AF65-F5344CB8AC3E}">
        <p14:creationId xmlns:p14="http://schemas.microsoft.com/office/powerpoint/2010/main" xmlns="" val="22812310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Structural functionalism</a:t>
            </a:r>
            <a:endParaRPr lang="en-US" dirty="0"/>
          </a:p>
        </p:txBody>
      </p:sp>
      <p:sp>
        <p:nvSpPr>
          <p:cNvPr id="3" name="Content Placeholder 2"/>
          <p:cNvSpPr>
            <a:spLocks noGrp="1"/>
          </p:cNvSpPr>
          <p:nvPr>
            <p:ph sz="half" idx="1"/>
          </p:nvPr>
        </p:nvSpPr>
        <p:spPr/>
        <p:txBody>
          <a:bodyPr/>
          <a:lstStyle/>
          <a:p>
            <a:r>
              <a:rPr lang="en-US" dirty="0" smtClean="0"/>
              <a:t>Radcliffe Brown sought laws to explain social life</a:t>
            </a:r>
          </a:p>
          <a:p>
            <a:r>
              <a:rPr lang="en-US" dirty="0" smtClean="0"/>
              <a:t>He said society wasn’t about individuals, was about institutions</a:t>
            </a:r>
          </a:p>
          <a:p>
            <a:r>
              <a:rPr lang="en-US" dirty="0" smtClean="0"/>
              <a:t>Structure creates stability; groups need stability for safety </a:t>
            </a:r>
            <a:endParaRPr lang="en-US" dirty="0"/>
          </a:p>
        </p:txBody>
      </p:sp>
      <p:pic>
        <p:nvPicPr>
          <p:cNvPr id="7" name="Content Placeholder 6"/>
          <p:cNvPicPr>
            <a:picLocks noGrp="1" noChangeAspect="1"/>
          </p:cNvPicPr>
          <p:nvPr>
            <p:ph sz="half" idx="2"/>
          </p:nvPr>
        </p:nvPicPr>
        <p:blipFill>
          <a:blip r:embed="rId2" cstate="print"/>
          <a:srcRect l="22640" r="22640"/>
          <a:stretch>
            <a:fillRect/>
          </a:stretch>
        </p:blipFill>
        <p:spPr/>
      </p:pic>
    </p:spTree>
    <p:extLst>
      <p:ext uri="{BB962C8B-B14F-4D97-AF65-F5344CB8AC3E}">
        <p14:creationId xmlns:p14="http://schemas.microsoft.com/office/powerpoint/2010/main" xmlns="" val="29131782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society can be understood as</a:t>
            </a:r>
            <a:endParaRPr lang="en-US" dirty="0"/>
          </a:p>
        </p:txBody>
      </p:sp>
      <p:sp>
        <p:nvSpPr>
          <p:cNvPr id="3" name="Content Placeholder 2"/>
          <p:cNvSpPr>
            <a:spLocks noGrp="1"/>
          </p:cNvSpPr>
          <p:nvPr>
            <p:ph sz="half" idx="1"/>
          </p:nvPr>
        </p:nvSpPr>
        <p:spPr/>
        <p:txBody>
          <a:bodyPr/>
          <a:lstStyle/>
          <a:p>
            <a:r>
              <a:rPr lang="en-US" dirty="0" smtClean="0"/>
              <a:t>An organic event that functions to meet needs thus dealing with volatility</a:t>
            </a:r>
          </a:p>
          <a:p>
            <a:r>
              <a:rPr lang="en-US" dirty="0" smtClean="0"/>
              <a:t>A framework that securely structures people by teaching them to behave similarly</a:t>
            </a:r>
            <a:endParaRPr lang="en-US" dirty="0"/>
          </a:p>
        </p:txBody>
      </p:sp>
      <p:pic>
        <p:nvPicPr>
          <p:cNvPr id="7" name="Content Placeholder 6"/>
          <p:cNvPicPr>
            <a:picLocks noGrp="1" noChangeAspect="1"/>
          </p:cNvPicPr>
          <p:nvPr>
            <p:ph sz="half" idx="2"/>
          </p:nvPr>
        </p:nvPicPr>
        <p:blipFill>
          <a:blip r:embed="rId2" cstate="print"/>
          <a:srcRect l="25132" r="25132"/>
          <a:stretch>
            <a:fillRect/>
          </a:stretch>
        </p:blipFill>
        <p:spPr/>
      </p:pic>
    </p:spTree>
    <p:extLst>
      <p:ext uri="{BB962C8B-B14F-4D97-AF65-F5344CB8AC3E}">
        <p14:creationId xmlns:p14="http://schemas.microsoft.com/office/powerpoint/2010/main" xmlns="" val="1712787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Othering</a:t>
            </a:r>
            <a:r>
              <a:rPr lang="en-US" dirty="0" smtClean="0"/>
              <a:t> and ethnocentrism</a:t>
            </a:r>
            <a:endParaRPr lang="en-US" dirty="0"/>
          </a:p>
        </p:txBody>
      </p:sp>
      <p:sp>
        <p:nvSpPr>
          <p:cNvPr id="3" name="Content Placeholder 2"/>
          <p:cNvSpPr>
            <a:spLocks noGrp="1"/>
          </p:cNvSpPr>
          <p:nvPr>
            <p:ph sz="half" idx="1"/>
          </p:nvPr>
        </p:nvSpPr>
        <p:spPr/>
        <p:txBody>
          <a:bodyPr/>
          <a:lstStyle/>
          <a:p>
            <a:r>
              <a:rPr lang="en-US" dirty="0" smtClean="0"/>
              <a:t>Roots of discipline in the fantastic other</a:t>
            </a:r>
          </a:p>
          <a:p>
            <a:r>
              <a:rPr lang="en-US" dirty="0" smtClean="0"/>
              <a:t>Language of exoticism made ‘others’ inferior</a:t>
            </a:r>
          </a:p>
          <a:p>
            <a:r>
              <a:rPr lang="en-US" dirty="0" smtClean="0"/>
              <a:t>Can we avoid it?  People seem interested in what prompts reactions – emotional or otherwise</a:t>
            </a:r>
            <a:endParaRPr lang="en-US" dirty="0"/>
          </a:p>
        </p:txBody>
      </p:sp>
      <p:pic>
        <p:nvPicPr>
          <p:cNvPr id="5" name="Content Placeholder 4"/>
          <p:cNvPicPr>
            <a:picLocks noGrp="1" noChangeAspect="1"/>
          </p:cNvPicPr>
          <p:nvPr>
            <p:ph sz="half" idx="2"/>
          </p:nvPr>
        </p:nvPicPr>
        <p:blipFill>
          <a:blip r:embed="rId2" cstate="print"/>
          <a:srcRect l="20672" r="20672"/>
          <a:stretch>
            <a:fillRect/>
          </a:stretch>
        </p:blipFill>
        <p:spPr/>
      </p:pic>
    </p:spTree>
    <p:extLst>
      <p:ext uri="{BB962C8B-B14F-4D97-AF65-F5344CB8AC3E}">
        <p14:creationId xmlns:p14="http://schemas.microsoft.com/office/powerpoint/2010/main" xmlns="" val="1747584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WARNING </a:t>
            </a:r>
            <a:endParaRPr lang="en-US" dirty="0"/>
          </a:p>
        </p:txBody>
      </p:sp>
      <p:sp>
        <p:nvSpPr>
          <p:cNvPr id="6" name="Subtitle 5"/>
          <p:cNvSpPr>
            <a:spLocks noGrp="1"/>
          </p:cNvSpPr>
          <p:nvPr>
            <p:ph type="subTitle" idx="1"/>
          </p:nvPr>
        </p:nvSpPr>
        <p:spPr/>
        <p:txBody>
          <a:bodyPr/>
          <a:lstStyle/>
          <a:p>
            <a:r>
              <a:rPr lang="en-US" dirty="0" smtClean="0"/>
              <a:t>SHOCKING IMAGES COMING SOON</a:t>
            </a:r>
            <a:endParaRPr lang="en-US" dirty="0"/>
          </a:p>
        </p:txBody>
      </p:sp>
    </p:spTree>
    <p:extLst>
      <p:ext uri="{BB962C8B-B14F-4D97-AF65-F5344CB8AC3E}">
        <p14:creationId xmlns:p14="http://schemas.microsoft.com/office/powerpoint/2010/main" xmlns="" val="29238913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Cannibalism </a:t>
            </a:r>
            <a:endParaRPr lang="en-US" dirty="0"/>
          </a:p>
        </p:txBody>
      </p:sp>
      <p:pic>
        <p:nvPicPr>
          <p:cNvPr id="5" name="Content Placeholder 4"/>
          <p:cNvPicPr>
            <a:picLocks noGrp="1" noChangeAspect="1"/>
          </p:cNvPicPr>
          <p:nvPr>
            <p:ph sz="half" idx="1"/>
          </p:nvPr>
        </p:nvPicPr>
        <p:blipFill>
          <a:blip r:embed="rId2" cstate="print"/>
          <a:srcRect l="16538" r="16538"/>
          <a:stretch>
            <a:fillRect/>
          </a:stretch>
        </p:blipFill>
        <p:spPr>
          <a:xfrm>
            <a:off x="4648200" y="1751863"/>
            <a:ext cx="4038600" cy="4525963"/>
          </a:xfrm>
        </p:spPr>
      </p:pic>
      <p:sp>
        <p:nvSpPr>
          <p:cNvPr id="4" name="Content Placeholder 3"/>
          <p:cNvSpPr>
            <a:spLocks noGrp="1"/>
          </p:cNvSpPr>
          <p:nvPr>
            <p:ph sz="half" idx="2"/>
          </p:nvPr>
        </p:nvSpPr>
        <p:spPr>
          <a:xfrm>
            <a:off x="457200" y="1751863"/>
            <a:ext cx="4038600" cy="4525963"/>
          </a:xfrm>
        </p:spPr>
        <p:txBody>
          <a:bodyPr>
            <a:normAutofit lnSpcReduction="10000"/>
          </a:bodyPr>
          <a:lstStyle/>
          <a:p>
            <a:r>
              <a:rPr lang="en-US" dirty="0" smtClean="0"/>
              <a:t>Deviant activity? Something only insane people do?</a:t>
            </a:r>
          </a:p>
          <a:p>
            <a:r>
              <a:rPr lang="en-US" dirty="0" smtClean="0"/>
              <a:t>Legitimate social practice?</a:t>
            </a:r>
          </a:p>
          <a:p>
            <a:endParaRPr lang="en-US" dirty="0"/>
          </a:p>
          <a:p>
            <a:r>
              <a:rPr lang="en-US" dirty="0" smtClean="0"/>
              <a:t>Is the issue/problem how we see things rather than the things themselves?</a:t>
            </a:r>
            <a:endParaRPr lang="en-US" dirty="0"/>
          </a:p>
        </p:txBody>
      </p:sp>
    </p:spTree>
    <p:extLst>
      <p:ext uri="{BB962C8B-B14F-4D97-AF65-F5344CB8AC3E}">
        <p14:creationId xmlns:p14="http://schemas.microsoft.com/office/powerpoint/2010/main" xmlns="" val="19949754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Like this 16</a:t>
            </a:r>
            <a:r>
              <a:rPr lang="en-US" baseline="30000" dirty="0" smtClean="0"/>
              <a:t>th</a:t>
            </a:r>
            <a:r>
              <a:rPr lang="en-US" dirty="0" smtClean="0"/>
              <a:t> century account…</a:t>
            </a:r>
            <a:endParaRPr lang="en-US" dirty="0"/>
          </a:p>
        </p:txBody>
      </p:sp>
      <p:sp>
        <p:nvSpPr>
          <p:cNvPr id="5" name="Content Placeholder 4"/>
          <p:cNvSpPr>
            <a:spLocks noGrp="1"/>
          </p:cNvSpPr>
          <p:nvPr>
            <p:ph idx="1"/>
          </p:nvPr>
        </p:nvSpPr>
        <p:spPr>
          <a:xfrm>
            <a:off x="457200" y="1600200"/>
            <a:ext cx="8229600" cy="5072961"/>
          </a:xfrm>
        </p:spPr>
        <p:txBody>
          <a:bodyPr>
            <a:normAutofit fontScale="70000" lnSpcReduction="20000"/>
          </a:bodyPr>
          <a:lstStyle/>
          <a:p>
            <a:pPr marL="0" indent="0">
              <a:spcBef>
                <a:spcPct val="50000"/>
              </a:spcBef>
              <a:buNone/>
            </a:pPr>
            <a:r>
              <a:rPr lang="en-GB" b="1" i="1" dirty="0"/>
              <a:t>“Food and drink are prepared, guests invited, and the unfortunate fellow led through a number of ‘warm-up’ sessions as ‘the women bring forth the prisoner once or twice to the place where he is to die and dance around him’ (156). On the day of the big event, he is brought, bound, to the appointed spot, where in front of the assembly he is further taunted by the painted females who boast that they will eat him. The victim suffers further mental anguish at their hands. They build a fire near him, and display the club that will shortly be used to dispatch him to his ancestors. Finally, he is executed by a male warrior and the ‘women seize the body at once’. After it is butchered, four of their number, with the respective limbs in their possession, run around the village ‘making a joyful cry’ (161). The body is then cooked and devoured with apparent relish… ‘the savages have not the art of counting beyond five’ (162).” </a:t>
            </a:r>
          </a:p>
          <a:p>
            <a:pPr marL="0" indent="0">
              <a:spcBef>
                <a:spcPct val="50000"/>
              </a:spcBef>
              <a:buNone/>
            </a:pPr>
            <a:r>
              <a:rPr lang="en-GB" dirty="0" smtClean="0"/>
              <a:t>(</a:t>
            </a:r>
            <a:r>
              <a:rPr lang="en-GB" dirty="0" err="1"/>
              <a:t>Arens</a:t>
            </a:r>
            <a:r>
              <a:rPr lang="en-GB" dirty="0"/>
              <a:t>, W. 1979. </a:t>
            </a:r>
            <a:r>
              <a:rPr lang="en-GB" i="1" dirty="0"/>
              <a:t>The man eating myth</a:t>
            </a:r>
            <a:r>
              <a:rPr lang="en-GB" dirty="0"/>
              <a:t>. Oxford: Oxford University Press: 23</a:t>
            </a:r>
            <a:r>
              <a:rPr lang="en-GB" dirty="0" smtClean="0"/>
              <a:t>)</a:t>
            </a:r>
            <a:endParaRPr lang="en-US" dirty="0"/>
          </a:p>
        </p:txBody>
      </p:sp>
    </p:spTree>
    <p:extLst>
      <p:ext uri="{BB962C8B-B14F-4D97-AF65-F5344CB8AC3E}">
        <p14:creationId xmlns:p14="http://schemas.microsoft.com/office/powerpoint/2010/main" xmlns="" val="1589424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Arens</a:t>
            </a:r>
            <a:r>
              <a:rPr lang="en-US" dirty="0" smtClean="0"/>
              <a:t>’ point – it’s a myth</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Humanity has done little to prove cannibalism isn’t true </a:t>
            </a:r>
          </a:p>
          <a:p>
            <a:r>
              <a:rPr lang="en-US" dirty="0" smtClean="0"/>
              <a:t>The idea of cannibals has helped to create distance and ‘the primitive’, grotesque and dangerous</a:t>
            </a:r>
          </a:p>
          <a:p>
            <a:r>
              <a:rPr lang="en-US" dirty="0" smtClean="0"/>
              <a:t>But humans are similar in fact</a:t>
            </a:r>
            <a:endParaRPr lang="en-US" dirty="0"/>
          </a:p>
        </p:txBody>
      </p:sp>
      <p:pic>
        <p:nvPicPr>
          <p:cNvPr id="7" name="Content Placeholder 6"/>
          <p:cNvPicPr>
            <a:picLocks noGrp="1" noChangeAspect="1"/>
          </p:cNvPicPr>
          <p:nvPr>
            <p:ph sz="half" idx="2"/>
          </p:nvPr>
        </p:nvPicPr>
        <p:blipFill>
          <a:blip r:embed="rId2" cstate="print"/>
          <a:srcRect l="17542" r="17542"/>
          <a:stretch>
            <a:fillRect/>
          </a:stretch>
        </p:blipFill>
        <p:spPr/>
      </p:pic>
    </p:spTree>
    <p:extLst>
      <p:ext uri="{BB962C8B-B14F-4D97-AF65-F5344CB8AC3E}">
        <p14:creationId xmlns:p14="http://schemas.microsoft.com/office/powerpoint/2010/main" xmlns="" val="34665394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shouldn’t people eat people?</a:t>
            </a:r>
            <a:endParaRPr lang="en-US" dirty="0"/>
          </a:p>
        </p:txBody>
      </p:sp>
      <p:sp>
        <p:nvSpPr>
          <p:cNvPr id="3" name="Content Placeholder 2"/>
          <p:cNvSpPr>
            <a:spLocks noGrp="1"/>
          </p:cNvSpPr>
          <p:nvPr>
            <p:ph sz="half" idx="1"/>
          </p:nvPr>
        </p:nvSpPr>
        <p:spPr/>
        <p:txBody>
          <a:bodyPr/>
          <a:lstStyle/>
          <a:p>
            <a:r>
              <a:rPr lang="en-US" dirty="0" err="1" smtClean="0"/>
              <a:t>Arens</a:t>
            </a:r>
            <a:r>
              <a:rPr lang="en-US" dirty="0" smtClean="0"/>
              <a:t> claims there are no first hand accounts therefore it is a constructed idea</a:t>
            </a:r>
          </a:p>
          <a:p>
            <a:r>
              <a:rPr lang="en-US" dirty="0" err="1" smtClean="0"/>
              <a:t>Ekholm</a:t>
            </a:r>
            <a:r>
              <a:rPr lang="en-US" dirty="0" smtClean="0"/>
              <a:t> (1990) and </a:t>
            </a:r>
            <a:r>
              <a:rPr lang="en-US" dirty="0" err="1" smtClean="0"/>
              <a:t>Sahlins</a:t>
            </a:r>
            <a:r>
              <a:rPr lang="en-US" dirty="0" smtClean="0"/>
              <a:t> (2003) accuses </a:t>
            </a:r>
            <a:r>
              <a:rPr lang="en-US" dirty="0" err="1" smtClean="0"/>
              <a:t>Arens</a:t>
            </a:r>
            <a:r>
              <a:rPr lang="en-US" dirty="0" smtClean="0"/>
              <a:t> of </a:t>
            </a:r>
            <a:r>
              <a:rPr lang="en-US" dirty="0" err="1" smtClean="0"/>
              <a:t>ethnocentricism</a:t>
            </a:r>
            <a:endParaRPr lang="en-US" dirty="0"/>
          </a:p>
        </p:txBody>
      </p:sp>
      <p:sp>
        <p:nvSpPr>
          <p:cNvPr id="4" name="Content Placeholder 3"/>
          <p:cNvSpPr>
            <a:spLocks noGrp="1"/>
          </p:cNvSpPr>
          <p:nvPr>
            <p:ph sz="half" idx="2"/>
          </p:nvPr>
        </p:nvSpPr>
        <p:spPr/>
        <p:txBody>
          <a:bodyPr/>
          <a:lstStyle/>
          <a:p>
            <a:endParaRPr lang="en-US"/>
          </a:p>
        </p:txBody>
      </p:sp>
      <p:pic>
        <p:nvPicPr>
          <p:cNvPr id="5" name="Picture 4" descr="cannibalism"/>
          <p:cNvPicPr>
            <a:picLocks noChangeAspect="1" noChangeArrowheads="1"/>
          </p:cNvPicPr>
          <p:nvPr/>
        </p:nvPicPr>
        <p:blipFill>
          <a:blip r:embed="rId2" cstate="print">
            <a:extLst>
              <a:ext uri="{28A0092B-C50C-407E-A947-70E740481C1C}">
                <a14:useLocalDpi xmlns:a14="http://schemas.microsoft.com/office/drawing/2010/main" xmlns="" val="0"/>
              </a:ext>
            </a:extLst>
          </a:blip>
          <a:srcRect t="8942"/>
          <a:stretch>
            <a:fillRect/>
          </a:stretch>
        </p:blipFill>
        <p:spPr bwMode="auto">
          <a:xfrm>
            <a:off x="4809384" y="1647917"/>
            <a:ext cx="3706812" cy="4459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2048316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Problems of dealing with difference</a:t>
            </a:r>
            <a:endParaRPr lang="en-US" dirty="0"/>
          </a:p>
        </p:txBody>
      </p:sp>
      <p:sp>
        <p:nvSpPr>
          <p:cNvPr id="3" name="Content Placeholder 2"/>
          <p:cNvSpPr>
            <a:spLocks noGrp="1"/>
          </p:cNvSpPr>
          <p:nvPr>
            <p:ph sz="half" idx="1"/>
          </p:nvPr>
        </p:nvSpPr>
        <p:spPr/>
        <p:txBody>
          <a:bodyPr/>
          <a:lstStyle/>
          <a:p>
            <a:r>
              <a:rPr lang="en-US" dirty="0" smtClean="0"/>
              <a:t>Being ethnocentric</a:t>
            </a:r>
          </a:p>
          <a:p>
            <a:pPr lvl="1"/>
            <a:r>
              <a:rPr lang="en-US" dirty="0" smtClean="0"/>
              <a:t>Labeling practices as different makes them ‘other’/weird </a:t>
            </a:r>
          </a:p>
          <a:p>
            <a:pPr lvl="1"/>
            <a:r>
              <a:rPr lang="en-US" dirty="0" smtClean="0"/>
              <a:t>Moral assumptions associated with difference</a:t>
            </a:r>
          </a:p>
          <a:p>
            <a:endParaRPr lang="en-US" dirty="0"/>
          </a:p>
        </p:txBody>
      </p:sp>
      <p:pic>
        <p:nvPicPr>
          <p:cNvPr id="10" name="Content Placeholder 9"/>
          <p:cNvPicPr>
            <a:picLocks noGrp="1" noChangeAspect="1"/>
          </p:cNvPicPr>
          <p:nvPr>
            <p:ph sz="half" idx="2"/>
          </p:nvPr>
        </p:nvPicPr>
        <p:blipFill>
          <a:blip r:embed="rId2" cstate="print"/>
          <a:srcRect t="6362" b="6362"/>
          <a:stretch>
            <a:fillRect/>
          </a:stretch>
        </p:blipFill>
        <p:spPr/>
      </p:pic>
    </p:spTree>
    <p:extLst>
      <p:ext uri="{BB962C8B-B14F-4D97-AF65-F5344CB8AC3E}">
        <p14:creationId xmlns:p14="http://schemas.microsoft.com/office/powerpoint/2010/main" xmlns="" val="22820368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Understanding difference anthropologically</a:t>
            </a:r>
            <a:endParaRPr lang="en-US" dirty="0"/>
          </a:p>
        </p:txBody>
      </p:sp>
      <p:sp>
        <p:nvSpPr>
          <p:cNvPr id="5" name="Content Placeholder 4"/>
          <p:cNvSpPr>
            <a:spLocks noGrp="1"/>
          </p:cNvSpPr>
          <p:nvPr>
            <p:ph sz="half" idx="1"/>
          </p:nvPr>
        </p:nvSpPr>
        <p:spPr/>
        <p:txBody>
          <a:bodyPr/>
          <a:lstStyle/>
          <a:p>
            <a:r>
              <a:rPr lang="en-US" dirty="0" smtClean="0"/>
              <a:t>Cultural relativism – what is true is in the mind; there is no one truth</a:t>
            </a:r>
          </a:p>
          <a:p>
            <a:pPr lvl="1"/>
            <a:r>
              <a:rPr lang="en-US" dirty="0" smtClean="0"/>
              <a:t>Understanding difference is done in context</a:t>
            </a:r>
          </a:p>
          <a:p>
            <a:pPr lvl="1"/>
            <a:r>
              <a:rPr lang="en-US" dirty="0" smtClean="0"/>
              <a:t>Moral values only function in their frame</a:t>
            </a:r>
            <a:endParaRPr lang="en-US" dirty="0"/>
          </a:p>
        </p:txBody>
      </p:sp>
      <p:pic>
        <p:nvPicPr>
          <p:cNvPr id="8" name="Content Placeholder 7"/>
          <p:cNvPicPr>
            <a:picLocks noGrp="1" noChangeAspect="1"/>
          </p:cNvPicPr>
          <p:nvPr>
            <p:ph sz="half" idx="2"/>
          </p:nvPr>
        </p:nvPicPr>
        <p:blipFill>
          <a:blip r:embed="rId2" cstate="print"/>
          <a:srcRect t="12644" b="12644"/>
          <a:stretch>
            <a:fillRect/>
          </a:stretch>
        </p:blipFill>
        <p:spPr/>
      </p:pic>
    </p:spTree>
    <p:extLst>
      <p:ext uri="{BB962C8B-B14F-4D97-AF65-F5344CB8AC3E}">
        <p14:creationId xmlns:p14="http://schemas.microsoft.com/office/powerpoint/2010/main" xmlns="" val="1391522900"/>
      </p:ext>
    </p:extLst>
  </p:cSld>
  <p:clrMapOvr>
    <a:masterClrMapping/>
  </p:clrMapOvr>
  <p:timing>
    <p:tnLst>
      <p:par>
        <p:cTn id="1" dur="indefinite" restart="never" nodeType="tmRoot"/>
      </p:par>
    </p:tnLst>
  </p:timing>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550</TotalTime>
  <Words>712</Words>
  <Application>Microsoft Office PowerPoint</Application>
  <PresentationFormat>On-screen Show (4:3)</PresentationFormat>
  <Paragraphs>71</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 Black </vt:lpstr>
      <vt:lpstr>Theorising society</vt:lpstr>
      <vt:lpstr>Recap/the beginning</vt:lpstr>
      <vt:lpstr>Enlightenment thinking and science</vt:lpstr>
      <vt:lpstr>Weber’s ideas – it’s all in the mind</vt:lpstr>
      <vt:lpstr>Durkheim, in contrast</vt:lpstr>
      <vt:lpstr>Reconciling 2 broad themes</vt:lpstr>
      <vt:lpstr>How to understand society</vt:lpstr>
      <vt:lpstr>Society? Where is it?</vt:lpstr>
      <vt:lpstr>Functionalism </vt:lpstr>
      <vt:lpstr>Slide 10</vt:lpstr>
      <vt:lpstr>Structural functionalism</vt:lpstr>
      <vt:lpstr>So, society can be understood as</vt:lpstr>
      <vt:lpstr>Othering and ethnocentrism</vt:lpstr>
      <vt:lpstr>WARNING </vt:lpstr>
      <vt:lpstr>Cannibalism </vt:lpstr>
      <vt:lpstr>Like this 16th century account…</vt:lpstr>
      <vt:lpstr>Arens’ point – it’s a myth</vt:lpstr>
      <vt:lpstr>Why shouldn’t people eat people?</vt:lpstr>
      <vt:lpstr>Problems of dealing with difference</vt:lpstr>
      <vt:lpstr>Understanding difference anthropologically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Theorising society</dc:title>
  <dc:creator>Luci Attala</dc:creator>
  <cp:lastModifiedBy>sa025</cp:lastModifiedBy>
  <cp:revision>15</cp:revision>
  <dcterms:created xsi:type="dcterms:W3CDTF">2012-12-29T08:28:01Z</dcterms:created>
  <dcterms:modified xsi:type="dcterms:W3CDTF">2013-01-09T10:16:42Z</dcterms:modified>
</cp:coreProperties>
</file>