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41" autoAdjust="0"/>
  </p:normalViewPr>
  <p:slideViewPr>
    <p:cSldViewPr snapToGrid="0">
      <p:cViewPr varScale="1">
        <p:scale>
          <a:sx n="51" d="100"/>
          <a:sy n="51" d="100"/>
        </p:scale>
        <p:origin x="1256"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4276EA-15FB-4444-BD18-279E3F954553}" type="datetimeFigureOut">
              <a:rPr lang="en-IN" smtClean="0"/>
              <a:t>23-02-2025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FC4DC0-43EE-47A9-824D-75809DD77750}" type="slidenum">
              <a:rPr lang="en-IN" smtClean="0"/>
              <a:t>‹#›</a:t>
            </a:fld>
            <a:endParaRPr lang="en-IN"/>
          </a:p>
        </p:txBody>
      </p:sp>
    </p:spTree>
    <p:extLst>
      <p:ext uri="{BB962C8B-B14F-4D97-AF65-F5344CB8AC3E}">
        <p14:creationId xmlns:p14="http://schemas.microsoft.com/office/powerpoint/2010/main" val="2520003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rgbClr val="000000"/>
                </a:solidFill>
                <a:effectLst/>
                <a:latin typeface="Times New Roman" panose="02020603050405020304" pitchFamily="18" charset="0"/>
                <a:ea typeface="Calibri" panose="020F0502020204030204" pitchFamily="34" charset="0"/>
              </a:rPr>
              <a:t>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integration can provide virtual assistants, personalised evaluations and dynamic pricing which can improve guest satisfaction by streamlining the operations of hotels. Artificial intelligence revolutionises the tourism and hospitality industry by elevating operational efficiencies and customer experiences. As of 2024, Delta Hotels owned by Marriott International earned a revenue of $944 million in the third quarter and employed almost 174,000 individuals globally (PR Newswire, 2024).</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3FC4DC0-43EE-47A9-824D-75809DD77750}" type="slidenum">
              <a:rPr lang="en-IN" smtClean="0"/>
              <a:t>3</a:t>
            </a:fld>
            <a:endParaRPr lang="en-IN"/>
          </a:p>
        </p:txBody>
      </p:sp>
    </p:spTree>
    <p:extLst>
      <p:ext uri="{BB962C8B-B14F-4D97-AF65-F5344CB8AC3E}">
        <p14:creationId xmlns:p14="http://schemas.microsoft.com/office/powerpoint/2010/main" val="4006599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AI within the hospitality or tourism industry identifies the involvement of improving operational efficiency by automating tasks and enhancing customer services. It has been implied by the need of enhanced customer experiences by data analytics and operational efficiency. AI can help hotels and tourism businesses to streamline operations by reducing costs and providing personalised services for elevating customer loyalty, trust and satisfaction (Doborjeh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2022). Moreover, AI technologies cover robotics, natural language processing and machine learning for simplifying human tasks.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4</a:t>
            </a:fld>
            <a:endParaRPr lang="en-IN"/>
          </a:p>
        </p:txBody>
      </p:sp>
    </p:spTree>
    <p:extLst>
      <p:ext uri="{BB962C8B-B14F-4D97-AF65-F5344CB8AC3E}">
        <p14:creationId xmlns:p14="http://schemas.microsoft.com/office/powerpoint/2010/main" val="629215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technological factors have impacted the industry by providing costs reduction, customer satisfaction and competitiveness. It can help the industry to remain responsive and agile for meeting the travellers’ dynamic needs and preferences. Integration of AI within the mobile technologies plays a vital role in allowing users to book flights and accommodations in a destination through convenience and flexibility </a:t>
            </a:r>
            <a:r>
              <a:rPr lang="en-GB" sz="1800" dirty="0">
                <a:solidFill>
                  <a:srgbClr val="000000"/>
                </a:solidFill>
                <a:effectLst/>
                <a:latin typeface="Times New Roman" panose="02020603050405020304" pitchFamily="18" charset="0"/>
                <a:ea typeface="Calibri" panose="020F0502020204030204" pitchFamily="34" charset="0"/>
              </a:rPr>
              <a:t>(Islam, Kumar and Konar, 2024)</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Technological advancements have transformed the hospitality and tourism industry in a profound manner by offering opportunities for enhancing operations, customer experiences and driving growth. Social media enables businesses to share user-generated contents for influencing travellers travel decisions.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3FC4DC0-43EE-47A9-824D-75809DD77750}" type="slidenum">
              <a:rPr lang="en-IN" smtClean="0"/>
              <a:t>5</a:t>
            </a:fld>
            <a:endParaRPr lang="en-IN"/>
          </a:p>
        </p:txBody>
      </p:sp>
    </p:spTree>
    <p:extLst>
      <p:ext uri="{BB962C8B-B14F-4D97-AF65-F5344CB8AC3E}">
        <p14:creationId xmlns:p14="http://schemas.microsoft.com/office/powerpoint/2010/main" val="388728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endPar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technological factors have impacted the industry by providing costs reduction, customer satisfaction and competitiveness. It can help the industry to remain responsive and agile for meeting the travellers’ dynamic needs and preferences. Integration of AI within the mobile technologies plays a vital role in allowing users to book flights and accommodations in a destination through convenience and flexibility (Islam, Kumar and Konar, 2024). Technological advancements have transformed the hospitality and tourism industry in a profound manner by offering opportunities for enhancing operations, customer experiences and driving growth. Social media enables businesses to share user-generated contents for influencing travellers travel decisions.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6</a:t>
            </a:fld>
            <a:endParaRPr lang="en-IN"/>
          </a:p>
        </p:txBody>
      </p:sp>
    </p:spTree>
    <p:extLst>
      <p:ext uri="{BB962C8B-B14F-4D97-AF65-F5344CB8AC3E}">
        <p14:creationId xmlns:p14="http://schemas.microsoft.com/office/powerpoint/2010/main" val="3261812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inefficiency causes customers feel impersonal by posing a risk to the businesses. Challenges needs to be balanced with technology and human involvement. By integration of AI hoteliers can navigate the challenges with a personalised customer satisfaction. This complicates the implementation process and potentially disrupting the services of the hotels. Data privacy, security and legal concerns posed challenges in maintain legality of the business and are vital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Igbinenikaro</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Adewusi</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3FC4DC0-43EE-47A9-824D-75809DD77750}" type="slidenum">
              <a:rPr lang="en-IN" smtClean="0"/>
              <a:t>7</a:t>
            </a:fld>
            <a:endParaRPr lang="en-IN"/>
          </a:p>
        </p:txBody>
      </p:sp>
    </p:spTree>
    <p:extLst>
      <p:ext uri="{BB962C8B-B14F-4D97-AF65-F5344CB8AC3E}">
        <p14:creationId xmlns:p14="http://schemas.microsoft.com/office/powerpoint/2010/main" val="925259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Addressing AI inefficiencies can help to personalise guest experiences and rectify it effectively. Moreover, implementing robust data protection measures regarding the challenges such as security and privacy of data can be rectified. Regular audits and consultations with legal experts can ensure practices with high standards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Latilo</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Strategic planning, continuous evaluations, pilot testing and comprehensive training can provide specific effectiveness.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8</a:t>
            </a:fld>
            <a:endParaRPr lang="en-IN"/>
          </a:p>
        </p:txBody>
      </p:sp>
    </p:spTree>
    <p:extLst>
      <p:ext uri="{BB962C8B-B14F-4D97-AF65-F5344CB8AC3E}">
        <p14:creationId xmlns:p14="http://schemas.microsoft.com/office/powerpoint/2010/main" val="3830596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model helps in identifying areas of improvements by enhancing guests’ experiences with operational efficiencies. Regarding employees, effective AI training programs can identify user-friendly interfaces through the model. Regarding the tourism businesses, AI can embrace new technologies for enhancing operations and services by setting early majority trends. This determines strategising targeting influencers for accelerating the diffusion to improve customer experiences.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9</a:t>
            </a:fld>
            <a:endParaRPr lang="en-IN"/>
          </a:p>
        </p:txBody>
      </p:sp>
    </p:spTree>
    <p:extLst>
      <p:ext uri="{BB962C8B-B14F-4D97-AF65-F5344CB8AC3E}">
        <p14:creationId xmlns:p14="http://schemas.microsoft.com/office/powerpoint/2010/main" val="1040920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Political </a:t>
            </a:r>
            <a:endPar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has aimed to deliver jobs establishment and excellent services for individuals. It determines a negative impact on the hotel and can disrupt operations due to sudden changes in laws.</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10</a:t>
            </a:fld>
            <a:endParaRPr lang="en-IN"/>
          </a:p>
        </p:txBody>
      </p:sp>
    </p:spTree>
    <p:extLst>
      <p:ext uri="{BB962C8B-B14F-4D97-AF65-F5344CB8AC3E}">
        <p14:creationId xmlns:p14="http://schemas.microsoft.com/office/powerpoint/2010/main" val="3538709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Analysis-continued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Economic</a:t>
            </a:r>
            <a:endPar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of 2025, within the UK, GDP growth rate has been estimated to grow by 1.48% (Statista, 2024). It can enable a positive effect for the organisation which can impact organisations increment with country’s revenue and can enable more customers evaluations.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One-third of the consumers within the UK wants to spend more for receiving excellent services and this indicates utilisation of AI for enhancing high-quality service deliveries that can increase the profitability (Statista, 2025).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11</a:t>
            </a:fld>
            <a:endParaRPr lang="en-IN"/>
          </a:p>
        </p:txBody>
      </p:sp>
    </p:spTree>
    <p:extLst>
      <p:ext uri="{BB962C8B-B14F-4D97-AF65-F5344CB8AC3E}">
        <p14:creationId xmlns:p14="http://schemas.microsoft.com/office/powerpoint/2010/main" val="35358498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Analysis-continued</a:t>
            </a:r>
            <a:endPar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Technological</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determines UK has been home to 56.2 million social media users which is a total of 82.8% of the population (Statista, 2025). It can utilise this for promoting AI-powered services for influencing the buyer’s behaviour. </a:t>
            </a: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spcAft>
                <a:spcPts val="8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Legal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determines the significance of implementing appropriate consumer safety measures regarding the food provision for the Delta Hotels.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Environmental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highlighted that Delta Hotels need to specifically employ the law for effectively operating within the UK.</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800"/>
              </a:spcAft>
              <a:buNone/>
            </a:pP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800"/>
              </a:spcAft>
              <a:buNone/>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Environmental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12</a:t>
            </a:fld>
            <a:endParaRPr lang="en-IN"/>
          </a:p>
        </p:txBody>
      </p:sp>
    </p:spTree>
    <p:extLst>
      <p:ext uri="{BB962C8B-B14F-4D97-AF65-F5344CB8AC3E}">
        <p14:creationId xmlns:p14="http://schemas.microsoft.com/office/powerpoint/2010/main" val="159087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Analysis-continued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Impact and Industry response to the use of AI</a:t>
            </a:r>
            <a:endParaRPr lang="en-IN"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has been significantly impacting the hospitality business which has been termed in both positive and negative effects. Regarding positive evaluations it has faced improved businesses infrastructure with appropriate technologies. While the negative facets have posed discrepancies regarding challenges in operations and service provisions.</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3FC4DC0-43EE-47A9-824D-75809DD77750}" type="slidenum">
              <a:rPr lang="en-IN" smtClean="0"/>
              <a:t>13</a:t>
            </a:fld>
            <a:endParaRPr lang="en-IN"/>
          </a:p>
        </p:txBody>
      </p:sp>
    </p:spTree>
    <p:extLst>
      <p:ext uri="{BB962C8B-B14F-4D97-AF65-F5344CB8AC3E}">
        <p14:creationId xmlns:p14="http://schemas.microsoft.com/office/powerpoint/2010/main" val="588172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p>
          <a:p>
            <a:r>
              <a:rPr lang="en-GB" sz="1800" dirty="0">
                <a:solidFill>
                  <a:srgbClr val="000000"/>
                </a:solidFill>
                <a:effectLst/>
                <a:latin typeface="Times New Roman" panose="02020603050405020304" pitchFamily="18" charset="0"/>
                <a:ea typeface="Calibri" panose="020F0502020204030204" pitchFamily="34" charset="0"/>
              </a:rPr>
              <a:t>The AI integration is quite a necessary task for the contemporary hoteliers as it helps in enabling effectiveness within revenue and positive feedback. </a:t>
            </a:r>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14</a:t>
            </a:fld>
            <a:endParaRPr lang="en-IN"/>
          </a:p>
        </p:txBody>
      </p:sp>
    </p:spTree>
    <p:extLst>
      <p:ext uri="{BB962C8B-B14F-4D97-AF65-F5344CB8AC3E}">
        <p14:creationId xmlns:p14="http://schemas.microsoft.com/office/powerpoint/2010/main" val="246865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 continued</a:t>
            </a:r>
          </a:p>
          <a:p>
            <a:r>
              <a:rPr lang="en-GB" sz="1800" dirty="0">
                <a:solidFill>
                  <a:srgbClr val="000000"/>
                </a:solidFill>
                <a:effectLst/>
                <a:latin typeface="Times New Roman" panose="02020603050405020304" pitchFamily="18" charset="0"/>
                <a:ea typeface="Calibri" panose="020F0502020204030204" pitchFamily="34" charset="0"/>
              </a:rPr>
              <a:t>This can help it to evaluate effectiveness within the operations by improving the operational efficiency. </a:t>
            </a:r>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15</a:t>
            </a:fld>
            <a:endParaRPr lang="en-IN"/>
          </a:p>
        </p:txBody>
      </p:sp>
    </p:spTree>
    <p:extLst>
      <p:ext uri="{BB962C8B-B14F-4D97-AF65-F5344CB8AC3E}">
        <p14:creationId xmlns:p14="http://schemas.microsoft.com/office/powerpoint/2010/main" val="3831665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a:t>
            </a:r>
            <a:endParaRPr lang="en-IN"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Times New Roman" panose="02020603050405020304" pitchFamily="18" charset="0"/>
                <a:ea typeface="Calibri" panose="020F0502020204030204" pitchFamily="34" charset="0"/>
              </a:rPr>
              <a:t>The hotel needs to evaluate effective data protection measures for enabling effectiveness within the AI integration evaluation with appropriate effectiveness. This can help it to attain effectiveness within the hospitality industry. </a:t>
            </a:r>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16</a:t>
            </a:fld>
            <a:endParaRPr lang="en-IN"/>
          </a:p>
        </p:txBody>
      </p:sp>
    </p:spTree>
    <p:extLst>
      <p:ext uri="{BB962C8B-B14F-4D97-AF65-F5344CB8AC3E}">
        <p14:creationId xmlns:p14="http://schemas.microsoft.com/office/powerpoint/2010/main" val="1347231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a:t>
            </a:r>
            <a:r>
              <a:rPr lang="en-IN" sz="1200" b="1" kern="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continued</a:t>
            </a:r>
          </a:p>
          <a:p>
            <a:r>
              <a:rPr lang="en-GB" sz="1800" dirty="0">
                <a:solidFill>
                  <a:srgbClr val="000000"/>
                </a:solidFill>
                <a:effectLst/>
                <a:latin typeface="Times New Roman" panose="02020603050405020304" pitchFamily="18" charset="0"/>
                <a:ea typeface="Calibri" panose="020F0502020204030204" pitchFamily="34" charset="0"/>
              </a:rPr>
              <a:t>Employee training is essential for reducing the resistance in adoption and bridging the distance between AI and employees. </a:t>
            </a:r>
            <a:endParaRPr lang="en-IN" b="1" dirty="0"/>
          </a:p>
        </p:txBody>
      </p:sp>
      <p:sp>
        <p:nvSpPr>
          <p:cNvPr id="4" name="Slide Number Placeholder 3"/>
          <p:cNvSpPr>
            <a:spLocks noGrp="1"/>
          </p:cNvSpPr>
          <p:nvPr>
            <p:ph type="sldNum" sz="quarter" idx="5"/>
          </p:nvPr>
        </p:nvSpPr>
        <p:spPr/>
        <p:txBody>
          <a:bodyPr/>
          <a:lstStyle/>
          <a:p>
            <a:fld id="{33FC4DC0-43EE-47A9-824D-75809DD77750}" type="slidenum">
              <a:rPr lang="en-IN" smtClean="0"/>
              <a:t>17</a:t>
            </a:fld>
            <a:endParaRPr lang="en-IN"/>
          </a:p>
        </p:txBody>
      </p:sp>
    </p:spTree>
    <p:extLst>
      <p:ext uri="{BB962C8B-B14F-4D97-AF65-F5344CB8AC3E}">
        <p14:creationId xmlns:p14="http://schemas.microsoft.com/office/powerpoint/2010/main" val="14101224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 Newswire (2024) </a:t>
            </a:r>
            <a:r>
              <a:rPr lang="en-GB" sz="12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Marriott International Reports Third Quarter 2024 Results. </a:t>
            </a:r>
            <a:r>
              <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https://www.prnewswire.com/news-releases/marriott-international-reports-third-quarter-2024-results-302294817.html (Accessed: 31 January 2025).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Doborjeh, Z.,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Hemmington</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Doborjeh, M. and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Kasabov</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(2022) Artificial intelligence: a systematic review of methods and applications in hospitality and tourism.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34</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pp.1154-1176.</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Igbinenikaro</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 and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Adewusi</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A.O. (2024) Financial law: policy frameworks for regulating fintech innovations: ensuring consumer protection while fostering innovation.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Finance &amp; Accounting Research Journal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pp.515-530.</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Shvaikovskaia, E. (2022) Artificial intelligence for innovative service design and guest experience: case: Hotels in Germany.</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Eulerpool (2025)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Marriott International Employees 2024 | US5719032022. </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https://eulerpool-com.webpkgcache.com/doc/-/s/eulerpool.com/en/stock/Marriott-International-Stock-US5719032022/Employees (Accessed: 31 January 2025).</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Islam, M.T., Kumar, J. and Konar, R. (2024) How Technology Is Revolutionizing the Bleisure Experiences of Tourists in Malaysia. In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Bleisure Tourism and the Impact of Technology</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 168-189). IGI Global.</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Latilo</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Uzougbo</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N.S., MC, U. and Oduro, P. (2024) Strategies for Corporate Compliance and Litigation avoidance in multinational enterprise.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World Journal of Advanced Science and Technology</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(01), pp.073-087.</a:t>
            </a:r>
            <a:endParaRPr lang="en-IN"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33FC4DC0-43EE-47A9-824D-75809DD77750}" type="slidenum">
              <a:rPr lang="en-IN" smtClean="0"/>
              <a:t>18</a:t>
            </a:fld>
            <a:endParaRPr lang="en-IN"/>
          </a:p>
        </p:txBody>
      </p:sp>
    </p:spTree>
    <p:extLst>
      <p:ext uri="{BB962C8B-B14F-4D97-AF65-F5344CB8AC3E}">
        <p14:creationId xmlns:p14="http://schemas.microsoft.com/office/powerpoint/2010/main" val="4121223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C1B15-5725-3243-C6C8-B88E6F92EB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24F6EBEA-E830-F709-6B6A-4A975FA536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4EFCF21-FB7B-976B-AFB5-EEDB15D18A91}"/>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5" name="Footer Placeholder 4">
            <a:extLst>
              <a:ext uri="{FF2B5EF4-FFF2-40B4-BE49-F238E27FC236}">
                <a16:creationId xmlns:a16="http://schemas.microsoft.com/office/drawing/2014/main" id="{9DDBDBC4-3381-5318-192A-4054971E410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396FC4A-1D3F-63A7-8D86-D2B694C912DD}"/>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2974148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9B03A-12EF-8D14-11C5-8D1A05AB9CF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556A0C23-D315-A14D-3772-AAF74C777E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079C795-E787-CB9B-DC83-62836729CE03}"/>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5" name="Footer Placeholder 4">
            <a:extLst>
              <a:ext uri="{FF2B5EF4-FFF2-40B4-BE49-F238E27FC236}">
                <a16:creationId xmlns:a16="http://schemas.microsoft.com/office/drawing/2014/main" id="{25F2A2DE-BC5E-6F72-BB04-F85EB4D438F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BE02F47-0E56-C9BF-9DB4-026546ED06E0}"/>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3509076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D4FD3-37DB-3A69-4FD4-48F18588559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26A62A1C-C3EA-263B-0DC9-E2DA2CF16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18D81-C2B2-C1CA-8B69-75E1E92EE28B}"/>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5" name="Footer Placeholder 4">
            <a:extLst>
              <a:ext uri="{FF2B5EF4-FFF2-40B4-BE49-F238E27FC236}">
                <a16:creationId xmlns:a16="http://schemas.microsoft.com/office/drawing/2014/main" id="{18F1E0EC-3E91-12E6-93A7-E6F50120989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D8C8A22-DF38-77AC-7834-1B69DBC3C9B7}"/>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3577352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14FAB-7601-908A-968D-F85CA7334DF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D1BDFA6-768D-76AF-A819-AF7AF39626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1D591DB7-4B76-C543-BA50-2BA735B495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7CE67F9-D998-DDF3-F292-55668D6793AC}"/>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6" name="Footer Placeholder 5">
            <a:extLst>
              <a:ext uri="{FF2B5EF4-FFF2-40B4-BE49-F238E27FC236}">
                <a16:creationId xmlns:a16="http://schemas.microsoft.com/office/drawing/2014/main" id="{EED1A8AF-33AA-7158-E468-26253A9582F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AC7016A-D758-9202-6AFB-A279641300D5}"/>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350215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6C1DD-9C26-12DD-688E-D793A30F82FE}"/>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CB641CB-F963-8334-0B3F-091B1A5BD9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6BECA-B607-C6EA-7246-9429C29E0D1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295027C-BFED-E1CF-7EC2-A638DFB1F1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113251-8DDB-6A1F-A1A0-14A4557AFE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07807D30-96B6-185F-A818-0C0C191EFD19}"/>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8" name="Footer Placeholder 7">
            <a:extLst>
              <a:ext uri="{FF2B5EF4-FFF2-40B4-BE49-F238E27FC236}">
                <a16:creationId xmlns:a16="http://schemas.microsoft.com/office/drawing/2014/main" id="{DE16E94B-C651-A95E-5077-07FCA1335F1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84389F32-CC7C-5944-746B-1CD8F6082920}"/>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895063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E7928-6FEF-A631-96A5-FCAA6E541B95}"/>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A1C3C4AD-5D33-8080-E363-CAC1B95E9646}"/>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4" name="Footer Placeholder 3">
            <a:extLst>
              <a:ext uri="{FF2B5EF4-FFF2-40B4-BE49-F238E27FC236}">
                <a16:creationId xmlns:a16="http://schemas.microsoft.com/office/drawing/2014/main" id="{FE39143F-D9C7-00C8-4D41-3536D900213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193E8A1-CF1D-9B5C-DF6B-0B8B2BE424B1}"/>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555812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A24251-AA77-915C-810E-64CEC5401556}"/>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3" name="Footer Placeholder 2">
            <a:extLst>
              <a:ext uri="{FF2B5EF4-FFF2-40B4-BE49-F238E27FC236}">
                <a16:creationId xmlns:a16="http://schemas.microsoft.com/office/drawing/2014/main" id="{7E28FAAF-5157-DD58-B0CD-B29A0792E620}"/>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2924AFD5-20C0-6430-306E-773000BD7529}"/>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20529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7E083-8A66-BAAC-12AF-40B44D2A03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68F8AFD-1EE8-B8DA-BD43-F67160A3D7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9557FDC-A988-FE3D-A1A2-6391D68B79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55458-7B79-718C-2687-F861550D242C}"/>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6" name="Footer Placeholder 5">
            <a:extLst>
              <a:ext uri="{FF2B5EF4-FFF2-40B4-BE49-F238E27FC236}">
                <a16:creationId xmlns:a16="http://schemas.microsoft.com/office/drawing/2014/main" id="{42F8F112-206C-F0A2-2574-ADA5ABFA02C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513B518-C152-CC8C-C770-90A6894E142F}"/>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2818969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3FFB6-151A-9E1A-91F6-5C4C37F87B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5E04E912-AB5A-9DE6-9A46-34B4EB6031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E0DC9C24-AA02-0733-2203-7734D3F074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6D7651-2996-2989-EE4A-92BA0DBF4362}"/>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6" name="Footer Placeholder 5">
            <a:extLst>
              <a:ext uri="{FF2B5EF4-FFF2-40B4-BE49-F238E27FC236}">
                <a16:creationId xmlns:a16="http://schemas.microsoft.com/office/drawing/2014/main" id="{F094F4B2-841A-2DC5-B2C1-E0CC8DAA44D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4CBAF0C-54B6-8F16-AC34-8D3FF83F8A38}"/>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2948765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EAA30-370A-9360-FEA9-FC1C7F3CFBE0}"/>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092BE8E-9C9C-807C-BB49-7830656B1B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840DE83-EE67-8112-1319-1FB7BE8C8B7E}"/>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5" name="Footer Placeholder 4">
            <a:extLst>
              <a:ext uri="{FF2B5EF4-FFF2-40B4-BE49-F238E27FC236}">
                <a16:creationId xmlns:a16="http://schemas.microsoft.com/office/drawing/2014/main" id="{A0CF9CC2-640A-AAD5-1CC0-AABD0AE4F07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23F02DE-6D14-7416-6F5E-26F0152314DC}"/>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1941007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A9E5C0-158F-EB02-5759-3BEE6EACC0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D60CE6A-6425-84FD-478A-59BF185EA5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B014149-1AE9-2B51-19A4-2294170A2A96}"/>
              </a:ext>
            </a:extLst>
          </p:cNvPr>
          <p:cNvSpPr>
            <a:spLocks noGrp="1"/>
          </p:cNvSpPr>
          <p:nvPr>
            <p:ph type="dt" sz="half" idx="10"/>
          </p:nvPr>
        </p:nvSpPr>
        <p:spPr/>
        <p:txBody>
          <a:bodyPr/>
          <a:lstStyle/>
          <a:p>
            <a:fld id="{6FA79666-C1E9-41D2-88BA-28BE5A15FD01}" type="datetimeFigureOut">
              <a:rPr lang="en-IN" smtClean="0"/>
              <a:t>23-02-2025</a:t>
            </a:fld>
            <a:endParaRPr lang="en-IN"/>
          </a:p>
        </p:txBody>
      </p:sp>
      <p:sp>
        <p:nvSpPr>
          <p:cNvPr id="5" name="Footer Placeholder 4">
            <a:extLst>
              <a:ext uri="{FF2B5EF4-FFF2-40B4-BE49-F238E27FC236}">
                <a16:creationId xmlns:a16="http://schemas.microsoft.com/office/drawing/2014/main" id="{6055CFDF-E602-6248-880E-091C7EA7A70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59669A1-71CA-4DE2-941A-E9105A8D17B6}"/>
              </a:ext>
            </a:extLst>
          </p:cNvPr>
          <p:cNvSpPr>
            <a:spLocks noGrp="1"/>
          </p:cNvSpPr>
          <p:nvPr>
            <p:ph type="sldNum" sz="quarter" idx="12"/>
          </p:nvPr>
        </p:nvSpPr>
        <p:spPr/>
        <p:txBody>
          <a:bodyPr/>
          <a:lstStyle/>
          <a:p>
            <a:fld id="{5D698C26-33EA-4BF9-B782-742EB616B22F}" type="slidenum">
              <a:rPr lang="en-IN" smtClean="0"/>
              <a:t>‹#›</a:t>
            </a:fld>
            <a:endParaRPr lang="en-IN"/>
          </a:p>
        </p:txBody>
      </p:sp>
    </p:spTree>
    <p:extLst>
      <p:ext uri="{BB962C8B-B14F-4D97-AF65-F5344CB8AC3E}">
        <p14:creationId xmlns:p14="http://schemas.microsoft.com/office/powerpoint/2010/main" val="1784952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alpha val="54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155791-2109-16A8-5AFA-957481C070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349E9FB-090C-3281-D2A4-E5E63EAF67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156E50B-7FF3-F8BA-B1A0-7DA636F1FA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A79666-C1E9-41D2-88BA-28BE5A15FD01}" type="datetimeFigureOut">
              <a:rPr lang="en-IN" smtClean="0"/>
              <a:t>23-02-2025</a:t>
            </a:fld>
            <a:endParaRPr lang="en-IN"/>
          </a:p>
        </p:txBody>
      </p:sp>
      <p:sp>
        <p:nvSpPr>
          <p:cNvPr id="5" name="Footer Placeholder 4">
            <a:extLst>
              <a:ext uri="{FF2B5EF4-FFF2-40B4-BE49-F238E27FC236}">
                <a16:creationId xmlns:a16="http://schemas.microsoft.com/office/drawing/2014/main" id="{43429993-E313-C7EC-5090-D55AEBB160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FF336079-D413-7EE0-F85A-74D141B595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698C26-33EA-4BF9-B782-742EB616B22F}" type="slidenum">
              <a:rPr lang="en-IN" smtClean="0"/>
              <a:t>‹#›</a:t>
            </a:fld>
            <a:endParaRPr lang="en-IN"/>
          </a:p>
        </p:txBody>
      </p:sp>
    </p:spTree>
    <p:extLst>
      <p:ext uri="{BB962C8B-B14F-4D97-AF65-F5344CB8AC3E}">
        <p14:creationId xmlns:p14="http://schemas.microsoft.com/office/powerpoint/2010/main" val="10500642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6AC7E-6068-E379-8292-89DBC125EB36}"/>
              </a:ext>
            </a:extLst>
          </p:cNvPr>
          <p:cNvSpPr>
            <a:spLocks noGrp="1"/>
          </p:cNvSpPr>
          <p:nvPr>
            <p:ph type="ctrTitle"/>
          </p:nvPr>
        </p:nvSpPr>
        <p:spPr/>
        <p:txBody>
          <a:bodyPr>
            <a:normAutofit fontScale="90000"/>
          </a:bodyPr>
          <a:lstStyle/>
          <a:p>
            <a:pPr>
              <a:lnSpc>
                <a:spcPct val="150000"/>
              </a:lnSpc>
            </a:pPr>
            <a:r>
              <a:rPr lang="en-IN" sz="40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Contemporary Themes In the Hotel and Hospitality Sector</a:t>
            </a:r>
            <a:br>
              <a:rPr lang="en-IN" sz="40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br>
            <a:r>
              <a:rPr lang="en-IN" sz="40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Conference Presentation</a:t>
            </a:r>
            <a:endParaRPr lang="en-IN" sz="40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26FB3298-217A-CF36-E97F-F28356A321A8}"/>
              </a:ext>
            </a:extLst>
          </p:cNvPr>
          <p:cNvSpPr>
            <a:spLocks noGrp="1"/>
          </p:cNvSpPr>
          <p:nvPr>
            <p:ph type="subTitle" idx="1"/>
          </p:nvPr>
        </p:nvSpPr>
        <p:spPr/>
        <p:txBody>
          <a:bodyPr>
            <a:normAutofit lnSpcReduction="10000"/>
          </a:bodyPr>
          <a:lstStyle/>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Student Name: Cristina Veronica Vlasceanu</a:t>
            </a:r>
          </a:p>
          <a:p>
            <a:r>
              <a:rPr lang="en-US" b="1" dirty="0">
                <a:latin typeface="Times New Roman" panose="02020603050405020304" pitchFamily="18" charset="0"/>
                <a:cs typeface="Times New Roman" panose="02020603050405020304" pitchFamily="18" charset="0"/>
              </a:rPr>
              <a:t>Student ID: 2125765</a:t>
            </a:r>
          </a:p>
          <a:p>
            <a:r>
              <a:rPr lang="en-US" b="1" dirty="0">
                <a:latin typeface="Times New Roman" panose="02020603050405020304" pitchFamily="18" charset="0"/>
                <a:cs typeface="Times New Roman" panose="02020603050405020304" pitchFamily="18" charset="0"/>
              </a:rPr>
              <a:t>Lecturer name: Ernest </a:t>
            </a:r>
            <a:r>
              <a:rPr lang="en-US" b="1" dirty="0" err="1">
                <a:latin typeface="Times New Roman" panose="02020603050405020304" pitchFamily="18" charset="0"/>
                <a:cs typeface="Times New Roman" panose="02020603050405020304" pitchFamily="18" charset="0"/>
              </a:rPr>
              <a:t>Balutie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Wavei</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9356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A4576-428D-42A2-EB74-830A37962856}"/>
              </a:ext>
            </a:extLst>
          </p:cNvPr>
          <p:cNvSpPr>
            <a:spLocks noGrp="1"/>
          </p:cNvSpPr>
          <p:nvPr>
            <p:ph type="title"/>
          </p:nvPr>
        </p:nvSpPr>
        <p:spPr/>
        <p:txBody>
          <a:bodyPr>
            <a:normAutofit/>
          </a:bodyPr>
          <a:lstStyle/>
          <a:p>
            <a:pPr algn="ctr">
              <a:lnSpc>
                <a:spcPct val="150000"/>
              </a:lnSpc>
            </a:pPr>
            <a:r>
              <a:rPr lang="en-US" sz="3500" b="1" dirty="0">
                <a:latin typeface="Times New Roman" panose="02020603050405020304" pitchFamily="18" charset="0"/>
                <a:cs typeface="Times New Roman" panose="02020603050405020304" pitchFamily="18" charset="0"/>
              </a:rPr>
              <a:t>Table of Contents </a:t>
            </a:r>
            <a:endParaRPr lang="en-IN" sz="35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A349F91-1072-A442-8C46-424727C6BF9D}"/>
              </a:ext>
            </a:extLst>
          </p:cNvPr>
          <p:cNvSpPr>
            <a:spLocks noGrp="1"/>
          </p:cNvSpPr>
          <p:nvPr>
            <p:ph idx="1"/>
          </p:nvPr>
        </p:nvSpPr>
        <p:spPr/>
        <p:txBody>
          <a:bodyPr>
            <a:normAutofit/>
          </a:bodyPr>
          <a:lstStyle/>
          <a:p>
            <a:pPr algn="just">
              <a:lnSpc>
                <a:spcPct val="150000"/>
              </a:lnSpc>
              <a:spcAft>
                <a:spcPts val="600"/>
              </a:spcAft>
            </a:pPr>
            <a:r>
              <a:rPr lang="en-US" sz="2400" dirty="0">
                <a:latin typeface="Times New Roman" panose="02020603050405020304" pitchFamily="18" charset="0"/>
                <a:cs typeface="Times New Roman" panose="02020603050405020304" pitchFamily="18" charset="0"/>
              </a:rPr>
              <a:t>Slide 1: </a:t>
            </a:r>
            <a:r>
              <a:rPr lang="en-GB" sz="2400" dirty="0">
                <a:solidFill>
                  <a:srgbClr val="000000"/>
                </a:solidFill>
                <a:effectLst/>
                <a:latin typeface="Times New Roman" panose="02020603050405020304" pitchFamily="18" charset="0"/>
                <a:ea typeface="Calibri" panose="020F0502020204030204" pitchFamily="34" charset="0"/>
              </a:rPr>
              <a:t>Introduction</a:t>
            </a:r>
            <a:endParaRPr lang="en-US" sz="2400" dirty="0">
              <a:latin typeface="Times New Roman" panose="02020603050405020304" pitchFamily="18" charset="0"/>
              <a:cs typeface="Times New Roman" panose="02020603050405020304" pitchFamily="18" charset="0"/>
            </a:endParaRPr>
          </a:p>
          <a:p>
            <a:pPr algn="just">
              <a:lnSpc>
                <a:spcPct val="150000"/>
              </a:lnSpc>
              <a:spcAft>
                <a:spcPts val="600"/>
              </a:spcAft>
            </a:pPr>
            <a:r>
              <a:rPr lang="en-US" sz="2400" dirty="0">
                <a:latin typeface="Times New Roman" panose="02020603050405020304" pitchFamily="18" charset="0"/>
                <a:cs typeface="Times New Roman" panose="02020603050405020304" pitchFamily="18" charset="0"/>
              </a:rPr>
              <a:t>Slide 2: </a:t>
            </a:r>
            <a:r>
              <a:rPr lang="en-GB"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a:t>
            </a:r>
            <a:endParaRPr lang="en-US" sz="2400" dirty="0">
              <a:latin typeface="Times New Roman" panose="02020603050405020304" pitchFamily="18" charset="0"/>
              <a:cs typeface="Times New Roman" panose="02020603050405020304" pitchFamily="18" charset="0"/>
            </a:endParaRPr>
          </a:p>
          <a:p>
            <a:pPr algn="just">
              <a:lnSpc>
                <a:spcPct val="150000"/>
              </a:lnSpc>
              <a:spcAft>
                <a:spcPts val="600"/>
              </a:spcAft>
            </a:pPr>
            <a:r>
              <a:rPr lang="en-US" sz="2400" dirty="0">
                <a:latin typeface="Times New Roman" panose="02020603050405020304" pitchFamily="18" charset="0"/>
                <a:cs typeface="Times New Roman" panose="02020603050405020304" pitchFamily="18" charset="0"/>
              </a:rPr>
              <a:t>Slide 3: </a:t>
            </a:r>
            <a:r>
              <a:rPr lang="en-GB"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a:t>
            </a:r>
            <a:endParaRPr lang="en-US" sz="2400" dirty="0">
              <a:latin typeface="Times New Roman" panose="02020603050405020304" pitchFamily="18" charset="0"/>
              <a:cs typeface="Times New Roman" panose="02020603050405020304" pitchFamily="18" charset="0"/>
            </a:endParaRPr>
          </a:p>
          <a:p>
            <a:pPr algn="just">
              <a:lnSpc>
                <a:spcPct val="150000"/>
              </a:lnSpc>
              <a:spcAft>
                <a:spcPts val="600"/>
              </a:spcAft>
            </a:pPr>
            <a:r>
              <a:rPr lang="en-US" sz="2400" dirty="0">
                <a:latin typeface="Times New Roman" panose="02020603050405020304" pitchFamily="18" charset="0"/>
                <a:cs typeface="Times New Roman" panose="02020603050405020304" pitchFamily="18" charset="0"/>
              </a:rPr>
              <a:t>Slide 4: </a:t>
            </a:r>
            <a:r>
              <a:rPr lang="en-GB"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US" sz="2400" dirty="0">
              <a:latin typeface="Times New Roman" panose="02020603050405020304" pitchFamily="18" charset="0"/>
              <a:cs typeface="Times New Roman" panose="02020603050405020304" pitchFamily="18" charset="0"/>
            </a:endParaRPr>
          </a:p>
          <a:p>
            <a:pPr algn="just">
              <a:lnSpc>
                <a:spcPct val="150000"/>
              </a:lnSpc>
              <a:spcAft>
                <a:spcPts val="600"/>
              </a:spcAft>
            </a:pPr>
            <a:r>
              <a:rPr lang="en-US" sz="2400" dirty="0">
                <a:latin typeface="Times New Roman" panose="02020603050405020304" pitchFamily="18" charset="0"/>
                <a:cs typeface="Times New Roman" panose="02020603050405020304" pitchFamily="18" charset="0"/>
              </a:rPr>
              <a:t>Slide 5: </a:t>
            </a:r>
            <a:r>
              <a:rPr lang="en-GB"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a:t>
            </a:r>
            <a:endParaRPr lang="en-US" sz="2400" dirty="0">
              <a:latin typeface="Times New Roman" panose="02020603050405020304" pitchFamily="18" charset="0"/>
              <a:cs typeface="Times New Roman" panose="02020603050405020304" pitchFamily="18" charset="0"/>
            </a:endParaRPr>
          </a:p>
          <a:p>
            <a:pPr algn="just">
              <a:lnSpc>
                <a:spcPct val="150000"/>
              </a:lnSpc>
              <a:spcAft>
                <a:spcPts val="600"/>
              </a:spcAft>
            </a:pPr>
            <a:r>
              <a:rPr lang="en-US" sz="2400" dirty="0">
                <a:latin typeface="Times New Roman" panose="02020603050405020304" pitchFamily="18" charset="0"/>
                <a:cs typeface="Times New Roman" panose="02020603050405020304" pitchFamily="18" charset="0"/>
              </a:rPr>
              <a:t>Slide 6: </a:t>
            </a:r>
            <a:r>
              <a:rPr lang="en-GB"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267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10BAE-C7B8-94BB-D315-095C0FE9F438}"/>
              </a:ext>
            </a:extLst>
          </p:cNvPr>
          <p:cNvSpPr>
            <a:spLocks noGrp="1"/>
          </p:cNvSpPr>
          <p:nvPr>
            <p:ph type="title"/>
          </p:nvPr>
        </p:nvSpPr>
        <p:spPr/>
        <p:txBody>
          <a:bodyPr>
            <a:normAutofit/>
          </a:bodyPr>
          <a:lstStyle/>
          <a:p>
            <a:pPr algn="ctr">
              <a:lnSpc>
                <a:spcPct val="150000"/>
              </a:lnSpc>
            </a:pPr>
            <a:r>
              <a:rPr lang="en-GB" sz="3600" b="1" dirty="0">
                <a:solidFill>
                  <a:srgbClr val="000000"/>
                </a:solidFill>
                <a:effectLst/>
                <a:latin typeface="Times New Roman" panose="02020603050405020304" pitchFamily="18" charset="0"/>
                <a:ea typeface="Calibri" panose="020F0502020204030204" pitchFamily="34" charset="0"/>
              </a:rPr>
              <a:t>Introduction</a:t>
            </a:r>
            <a:endParaRPr lang="en-IN" sz="3600" b="1" dirty="0"/>
          </a:p>
        </p:txBody>
      </p:sp>
      <p:sp>
        <p:nvSpPr>
          <p:cNvPr id="3" name="Content Placeholder 2">
            <a:extLst>
              <a:ext uri="{FF2B5EF4-FFF2-40B4-BE49-F238E27FC236}">
                <a16:creationId xmlns:a16="http://schemas.microsoft.com/office/drawing/2014/main" id="{23544450-BDE4-DE16-B099-8F582B03ECBD}"/>
              </a:ext>
            </a:extLst>
          </p:cNvPr>
          <p:cNvSpPr>
            <a:spLocks noGrp="1"/>
          </p:cNvSpPr>
          <p:nvPr>
            <p:ph idx="1"/>
          </p:nvPr>
        </p:nvSpPr>
        <p:spPr>
          <a:xfrm>
            <a:off x="838200" y="1825625"/>
            <a:ext cx="4966699" cy="4351338"/>
          </a:xfrm>
        </p:spPr>
        <p:txBody>
          <a:bodyPr>
            <a:normAutofit/>
          </a:bodyPr>
          <a:lstStyle/>
          <a:p>
            <a:pPr marL="342900" lvl="0" indent="-342900" algn="just">
              <a:lnSpc>
                <a:spcPct val="150000"/>
              </a:lnSpc>
              <a:spcAft>
                <a:spcPts val="6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Artificial Intelligence is considered as the simulation of human intelligence processes through computer systems and machines which includes self-correction, reasoning and learning (Shvaikovskaia, 2022).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Delta Hotels was founded by William Pattinson in 1962, headquarters in Toronto, Canada (Tracxn, 2025; Fandom, 2025).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Later, in 2015 its was acquired by Marriott in 2015 in an all-cash deal value of $135 million (Hotelmergers, 2025).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Delta Hotels Vancouver Downtown Suites Leveraged TrueTour™ to Boost Premium  Suite Bookings">
            <a:extLst>
              <a:ext uri="{FF2B5EF4-FFF2-40B4-BE49-F238E27FC236}">
                <a16:creationId xmlns:a16="http://schemas.microsoft.com/office/drawing/2014/main" id="{CD7A11DA-1136-77C9-4862-4B8AA560D5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7103" y="1825624"/>
            <a:ext cx="496669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822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FDEF3-3454-AD77-0781-B21B617AFCC2}"/>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a:t>
            </a:r>
            <a:endParaRPr lang="en-IN" sz="3600" dirty="0"/>
          </a:p>
        </p:txBody>
      </p:sp>
      <p:sp>
        <p:nvSpPr>
          <p:cNvPr id="3" name="Content Placeholder 2">
            <a:extLst>
              <a:ext uri="{FF2B5EF4-FFF2-40B4-BE49-F238E27FC236}">
                <a16:creationId xmlns:a16="http://schemas.microsoft.com/office/drawing/2014/main" id="{3B8678D0-76B4-51A4-ACF2-BB9128DCCF97}"/>
              </a:ext>
            </a:extLst>
          </p:cNvPr>
          <p:cNvSpPr>
            <a:spLocks noGrp="1"/>
          </p:cNvSpPr>
          <p:nvPr>
            <p:ph idx="1"/>
          </p:nvPr>
        </p:nvSpPr>
        <p:spPr>
          <a:xfrm>
            <a:off x="838200" y="2219217"/>
            <a:ext cx="5257800" cy="3957745"/>
          </a:xfrm>
        </p:spPr>
        <p:txBody>
          <a:bodyPr>
            <a:normAutofit/>
          </a:bodyPr>
          <a:lstStyle/>
          <a:p>
            <a:pPr marL="342900" lvl="0" indent="-342900" algn="just">
              <a:lnSpc>
                <a:spcPct val="150000"/>
              </a:lnSpc>
              <a:spcAft>
                <a:spcPts val="6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integration within hospitality industry includes personalised travel suggestions for recommendations, demand forecasting through predictive analytics and customer inquiries from chatbots (Kannan, 2024).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AI market size is expected to reach $243.70 billion by 2025 with a CAGR of 27.67% and resulting in $826.70 billion by 2030 (Statista, 2025).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UK AI market size in 2024 valued at £4.63 billion which has been expected to reach to £20 billion within 2030 (Statista, 2024).</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1A594F79-8D9C-B2F6-61D6-F5A108E5A67C}"/>
              </a:ext>
            </a:extLst>
          </p:cNvPr>
          <p:cNvSpPr txBox="1"/>
          <p:nvPr/>
        </p:nvSpPr>
        <p:spPr>
          <a:xfrm>
            <a:off x="838200" y="1568797"/>
            <a:ext cx="10515600" cy="458074"/>
          </a:xfrm>
          <a:prstGeom prst="rect">
            <a:avLst/>
          </a:prstGeom>
          <a:noFill/>
        </p:spPr>
        <p:txBody>
          <a:bodyPr wrap="square">
            <a:spAutoFit/>
          </a:bodyPr>
          <a:lstStyle/>
          <a:p>
            <a:pPr algn="just">
              <a:lnSpc>
                <a:spcPct val="150000"/>
              </a:lnSpc>
              <a:spcBef>
                <a:spcPts val="200"/>
              </a:spcBef>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Concept of Artificial Intelligence</a:t>
            </a:r>
            <a:endParaRPr lang="en-IN"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F22E3D6B-1EAA-6ACB-D6AE-DE0673DEBF36}"/>
              </a:ext>
            </a:extLst>
          </p:cNvPr>
          <p:cNvPicPr>
            <a:picLocks noChangeAspect="1"/>
          </p:cNvPicPr>
          <p:nvPr/>
        </p:nvPicPr>
        <p:blipFill>
          <a:blip r:embed="rId3"/>
          <a:stretch>
            <a:fillRect/>
          </a:stretch>
        </p:blipFill>
        <p:spPr>
          <a:xfrm>
            <a:off x="6380252" y="2219217"/>
            <a:ext cx="4973548" cy="3957746"/>
          </a:xfrm>
          <a:prstGeom prst="rect">
            <a:avLst/>
          </a:prstGeom>
        </p:spPr>
      </p:pic>
    </p:spTree>
    <p:extLst>
      <p:ext uri="{BB962C8B-B14F-4D97-AF65-F5344CB8AC3E}">
        <p14:creationId xmlns:p14="http://schemas.microsoft.com/office/powerpoint/2010/main" val="1714303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489D3-65B5-64D3-7F83-9908672B7A5F}"/>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endParaRPr lang="en-IN" sz="3600" dirty="0"/>
          </a:p>
        </p:txBody>
      </p:sp>
      <p:sp>
        <p:nvSpPr>
          <p:cNvPr id="3" name="Content Placeholder 2">
            <a:extLst>
              <a:ext uri="{FF2B5EF4-FFF2-40B4-BE49-F238E27FC236}">
                <a16:creationId xmlns:a16="http://schemas.microsoft.com/office/drawing/2014/main" id="{25C90228-8CFE-DC4D-14D3-A6361A82F383}"/>
              </a:ext>
            </a:extLst>
          </p:cNvPr>
          <p:cNvSpPr>
            <a:spLocks noGrp="1"/>
          </p:cNvSpPr>
          <p:nvPr>
            <p:ph idx="1"/>
          </p:nvPr>
        </p:nvSpPr>
        <p:spPr>
          <a:xfrm>
            <a:off x="838200" y="2116475"/>
            <a:ext cx="5257800" cy="4572002"/>
          </a:xfrm>
        </p:spPr>
        <p:txBody>
          <a:bodyPr>
            <a:noAutofit/>
          </a:bodyPr>
          <a:lstStyle/>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has been factor constantly revolutionising the industry through predictive analysis, virtual assistants and chatbots for optimising demand and price forecasts.</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Cloud computing, Internet of Things has enabled accessibility by controlling and monitoring operations effectively (Matthew, Kazaure and Okafor, 2021).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Augmented and Virtual Reality plays a crucial role in providing immersive experiences of destinations.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Blockchain ensure safety in transactions by reducing the risks of fraudulent activities.</a:t>
            </a:r>
          </a:p>
          <a:p>
            <a:pPr marL="34290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of 2024, 15% of businesses adopted an AI technology while 2% piloting it and 10% plan to adopt (GOV.UK, 2025).</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6BD7FBE-2F2E-5F88-729A-6C887BDB6CDF}"/>
              </a:ext>
            </a:extLst>
          </p:cNvPr>
          <p:cNvSpPr txBox="1"/>
          <p:nvPr/>
        </p:nvSpPr>
        <p:spPr>
          <a:xfrm>
            <a:off x="838201" y="1556400"/>
            <a:ext cx="10515599" cy="458074"/>
          </a:xfrm>
          <a:prstGeom prst="rect">
            <a:avLst/>
          </a:prstGeom>
          <a:noFill/>
        </p:spPr>
        <p:txBody>
          <a:bodyPr wrap="square">
            <a:spAutoFit/>
          </a:bodyPr>
          <a:lstStyle/>
          <a:p>
            <a:pPr algn="just">
              <a:lnSpc>
                <a:spcPct val="150000"/>
              </a:lnSpc>
              <a:spcBef>
                <a:spcPts val="200"/>
              </a:spcBef>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Technological factors and their impact on the tourism and hospitality industry</a:t>
            </a:r>
            <a:endParaRPr lang="en-IN"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050" name="Picture 2" descr="Augmented and Virtual Reality: The Future of Learning Experiences –  VirtualSpeech">
            <a:extLst>
              <a:ext uri="{FF2B5EF4-FFF2-40B4-BE49-F238E27FC236}">
                <a16:creationId xmlns:a16="http://schemas.microsoft.com/office/drawing/2014/main" id="{56B883A8-B510-B71A-AB4F-420DB402D8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3266" y="2116475"/>
            <a:ext cx="4860533" cy="4572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215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6F6B9-38A3-BA1D-94F5-43227A87426B}"/>
              </a:ext>
            </a:extLst>
          </p:cNvPr>
          <p:cNvSpPr>
            <a:spLocks noGrp="1"/>
          </p:cNvSpPr>
          <p:nvPr>
            <p:ph type="title"/>
          </p:nvPr>
        </p:nvSpPr>
        <p:spPr/>
        <p:txBody>
          <a:bodyPr>
            <a:normAutofit/>
          </a:bodyPr>
          <a:lstStyle/>
          <a:p>
            <a:pPr algn="ct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endParaRPr lang="en-IN" sz="3600" dirty="0"/>
          </a:p>
        </p:txBody>
      </p:sp>
      <p:sp>
        <p:nvSpPr>
          <p:cNvPr id="3" name="Content Placeholder 2">
            <a:extLst>
              <a:ext uri="{FF2B5EF4-FFF2-40B4-BE49-F238E27FC236}">
                <a16:creationId xmlns:a16="http://schemas.microsoft.com/office/drawing/2014/main" id="{54600E28-23DE-D8C6-E3F3-70AC89B52D5C}"/>
              </a:ext>
            </a:extLst>
          </p:cNvPr>
          <p:cNvSpPr>
            <a:spLocks noGrp="1"/>
          </p:cNvSpPr>
          <p:nvPr>
            <p:ph idx="1"/>
          </p:nvPr>
        </p:nvSpPr>
        <p:spPr>
          <a:xfrm>
            <a:off x="838200" y="1825625"/>
            <a:ext cx="5562600" cy="4351338"/>
          </a:xfrm>
        </p:spPr>
        <p:txBody>
          <a:bodyPr>
            <a:normAutofit fontScale="92500" lnSpcReduction="20000"/>
          </a:bodyPr>
          <a:lstStyle/>
          <a:p>
            <a:pPr marL="0" indent="0">
              <a:buNone/>
            </a:pPr>
            <a:r>
              <a:rPr lang="en-GB" sz="15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Technological factors and their impact on the tourism and hospitality industry</a:t>
            </a:r>
            <a:endParaRPr lang="en-IN"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has been factor constantly revolutionising the industry through predictive analysis, virtual assistants and chatbots for optimising demand and price forecasts.</a:t>
            </a:r>
            <a:endParaRPr lang="en-IN"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Cloud computing, Internet of Things has enabled accessibility by controlling and monitoring operations effectively (Matthew, Kazaure and Okafor, 2021). </a:t>
            </a:r>
            <a:endParaRPr lang="en-IN"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Augmented and Virtual Reality plays a crucial role in providing immersive experiences of destinations. </a:t>
            </a:r>
            <a:endParaRPr lang="en-IN"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Blockchain ensure safety in transactions by reducing the risks of fraudulent activities. </a:t>
            </a:r>
            <a:endParaRPr lang="en-IN"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of 2024, 15% of businesses adopted an AI technology while 2% piloting it and 10% plan to adopt (GOV.UK, 2025).</a:t>
            </a:r>
            <a:endParaRPr lang="en-IN" sz="15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074" name="Picture 2" descr="AR and Tourism: Transforming Travel Experiences">
            <a:extLst>
              <a:ext uri="{FF2B5EF4-FFF2-40B4-BE49-F238E27FC236}">
                <a16:creationId xmlns:a16="http://schemas.microsoft.com/office/drawing/2014/main" id="{9D3FA883-51BB-7A84-206A-3A6099C261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9847" y="1825624"/>
            <a:ext cx="4613953" cy="4667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943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1FA30-0EF2-7F3F-1F2A-4E619F708997}"/>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endParaRPr lang="en-IN" sz="3600" dirty="0"/>
          </a:p>
        </p:txBody>
      </p:sp>
      <p:sp>
        <p:nvSpPr>
          <p:cNvPr id="3" name="Content Placeholder 2">
            <a:extLst>
              <a:ext uri="{FF2B5EF4-FFF2-40B4-BE49-F238E27FC236}">
                <a16:creationId xmlns:a16="http://schemas.microsoft.com/office/drawing/2014/main" id="{ED0BA841-BDE1-362C-6D66-C341A80B307F}"/>
              </a:ext>
            </a:extLst>
          </p:cNvPr>
          <p:cNvSpPr>
            <a:spLocks noGrp="1"/>
          </p:cNvSpPr>
          <p:nvPr>
            <p:ph idx="1"/>
          </p:nvPr>
        </p:nvSpPr>
        <p:spPr>
          <a:xfrm>
            <a:off x="838200" y="1825625"/>
            <a:ext cx="5257800" cy="4351338"/>
          </a:xfrm>
        </p:spPr>
        <p:txBody>
          <a:bodyPr>
            <a:normAutofit/>
          </a:bodyPr>
          <a:lstStyle/>
          <a:p>
            <a:pPr marL="0" indent="0">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Challenges of AI technologies</a:t>
            </a:r>
            <a:endParaRPr lang="en-IN"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major challenges for integrating AI within the hospitality or tourism industry delves into due to massive costs, integration complexities within existing system and staff training requirements (</a:t>
            </a:r>
            <a:r>
              <a:rPr lang="en-GB" sz="14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Bulchand-Gidumal</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4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Lack of technological infrastructure hinders the knowledge evaluation through reducing consistency and operational growth.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2" descr="The Biggest AI Challenges &amp; How to Address Them">
            <a:extLst>
              <a:ext uri="{FF2B5EF4-FFF2-40B4-BE49-F238E27FC236}">
                <a16:creationId xmlns:a16="http://schemas.microsoft.com/office/drawing/2014/main" id="{A99DCB23-5A8C-C4F4-D5A9-8574031B739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4100" name="Picture 4" descr="Overcoming Challenges in Integrating AI into Existing Systems | Amit De">
            <a:extLst>
              <a:ext uri="{FF2B5EF4-FFF2-40B4-BE49-F238E27FC236}">
                <a16:creationId xmlns:a16="http://schemas.microsoft.com/office/drawing/2014/main" id="{6245DED5-34CF-7513-C3C4-9BF9361975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5735" y="1825625"/>
            <a:ext cx="4768066"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608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42CAF-C4EF-5253-90DB-7D25763D6B36}"/>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endParaRPr lang="en-IN" sz="3600" dirty="0"/>
          </a:p>
        </p:txBody>
      </p:sp>
      <p:sp>
        <p:nvSpPr>
          <p:cNvPr id="3" name="Content Placeholder 2">
            <a:extLst>
              <a:ext uri="{FF2B5EF4-FFF2-40B4-BE49-F238E27FC236}">
                <a16:creationId xmlns:a16="http://schemas.microsoft.com/office/drawing/2014/main" id="{5C520643-DC5E-6EC6-FAE1-442BA8589C48}"/>
              </a:ext>
            </a:extLst>
          </p:cNvPr>
          <p:cNvSpPr>
            <a:spLocks noGrp="1"/>
          </p:cNvSpPr>
          <p:nvPr>
            <p:ph idx="1"/>
          </p:nvPr>
        </p:nvSpPr>
        <p:spPr>
          <a:xfrm>
            <a:off x="838200" y="1825625"/>
            <a:ext cx="5257800" cy="4351338"/>
          </a:xfrm>
        </p:spPr>
        <p:txBody>
          <a:bodyPr>
            <a:normAutofit/>
          </a:bodyPr>
          <a:lstStyle/>
          <a:p>
            <a:pPr marL="0" indent="0" algn="just">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Recommendations to enhance technological advances</a:t>
            </a:r>
            <a:endParaRPr lang="en-IN"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Tourism or hospitality businesses need to explore for options such as government funds and partnerships for alleviate the financial burden.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Develop comprehensive staff training to help enhance technical skills and improve adaptation by collaborating with education or training provider (Kim, 2024).</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Updating of infrastructure with technology can bridge gaps between innovation within existing staff.</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122" name="Picture 2" descr="Navigating the Hallucination Effect and Reliability Challenges in  Enterprise AI - USEReady Blog">
            <a:extLst>
              <a:ext uri="{FF2B5EF4-FFF2-40B4-BE49-F238E27FC236}">
                <a16:creationId xmlns:a16="http://schemas.microsoft.com/office/drawing/2014/main" id="{00047EDC-F24E-1760-A008-F8865CFD07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799" y="1825625"/>
            <a:ext cx="4953001"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178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48064-526A-7FF9-99CE-7FBB7950E3CA}"/>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Literature Review- continued</a:t>
            </a:r>
            <a:endParaRPr lang="en-IN" sz="3600" dirty="0"/>
          </a:p>
        </p:txBody>
      </p:sp>
      <p:sp>
        <p:nvSpPr>
          <p:cNvPr id="3" name="Content Placeholder 2">
            <a:extLst>
              <a:ext uri="{FF2B5EF4-FFF2-40B4-BE49-F238E27FC236}">
                <a16:creationId xmlns:a16="http://schemas.microsoft.com/office/drawing/2014/main" id="{A2D17861-D9BC-5137-FDE5-1B188FE09039}"/>
              </a:ext>
            </a:extLst>
          </p:cNvPr>
          <p:cNvSpPr>
            <a:spLocks noGrp="1"/>
          </p:cNvSpPr>
          <p:nvPr>
            <p:ph idx="1"/>
          </p:nvPr>
        </p:nvSpPr>
        <p:spPr>
          <a:xfrm>
            <a:off x="838200" y="1825625"/>
            <a:ext cx="5257800" cy="4351338"/>
          </a:xfrm>
        </p:spPr>
        <p:txBody>
          <a:bodyPr>
            <a:normAutofit/>
          </a:bodyPr>
          <a:lstStyle/>
          <a:p>
            <a:pPr marL="0" indent="0" algn="just">
              <a:lnSpc>
                <a:spcPct val="150000"/>
              </a:lnSpc>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Theoretical underpinnings</a:t>
            </a:r>
            <a:endParaRPr lang="en-IN"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TAM model evaluates the integration of AI within hospitality and tourism industry focuses on perceived usefulness and ease of use elements (Natasia, </a:t>
            </a:r>
            <a:r>
              <a:rPr lang="en-GB" sz="14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Wiranti</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GB" sz="14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Parastika</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2022).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determines with PU of AI it provides quality and efficiency while PEOU measures the ease of learning.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Diffusion of Innovation theory identifies integration of AI within the hospitality industry by examining elements such as innovators, early adopters, early majority, late majority and laggards (Min, So and Jeong, 2021).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146" name="Picture 2" descr="Technology acceptance model - Wikipedia">
            <a:extLst>
              <a:ext uri="{FF2B5EF4-FFF2-40B4-BE49-F238E27FC236}">
                <a16:creationId xmlns:a16="http://schemas.microsoft.com/office/drawing/2014/main" id="{72DB0094-E569-4140-59B9-84668F30C9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9703" y="1825625"/>
            <a:ext cx="499409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982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41865-5836-C141-4490-989BC43A8BCD}"/>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a:t>
            </a:r>
            <a:endParaRPr lang="en-IN" sz="3600" dirty="0"/>
          </a:p>
        </p:txBody>
      </p:sp>
      <p:sp>
        <p:nvSpPr>
          <p:cNvPr id="3" name="Content Placeholder 2">
            <a:extLst>
              <a:ext uri="{FF2B5EF4-FFF2-40B4-BE49-F238E27FC236}">
                <a16:creationId xmlns:a16="http://schemas.microsoft.com/office/drawing/2014/main" id="{15C1B6CF-8022-1A91-C05D-080A646535C4}"/>
              </a:ext>
            </a:extLst>
          </p:cNvPr>
          <p:cNvSpPr>
            <a:spLocks noGrp="1"/>
          </p:cNvSpPr>
          <p:nvPr>
            <p:ph idx="1"/>
          </p:nvPr>
        </p:nvSpPr>
        <p:spPr>
          <a:xfrm>
            <a:off x="838200" y="1825624"/>
            <a:ext cx="5257800" cy="4945045"/>
          </a:xfrm>
        </p:spPr>
        <p:txBody>
          <a:bodyPr>
            <a:noAutofit/>
          </a:bodyPr>
          <a:lstStyle/>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Data Collection Procedures and Tools and Analytical Techniques has been utilised for identifying the primary and secondary data with PESTLE analysis for AI integration with the hotel industry.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PESTLE Analysis</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Political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Within the UK an investment of £14 billion has been provided for harnessing AI development for businesses (GOV.UK, 2025).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political stability index within the UK values at 76.78% in 2023 which has been termed as a lower value (Trading Economics, 2025).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Moreover, it can effectively influence the hotel by allowing to acquire tools for enhancing operational efficiency.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172" name="Picture 4">
            <a:extLst>
              <a:ext uri="{FF2B5EF4-FFF2-40B4-BE49-F238E27FC236}">
                <a16:creationId xmlns:a16="http://schemas.microsoft.com/office/drawing/2014/main" id="{953E93B1-8433-5780-49FA-26240016D6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9811" y="1921267"/>
            <a:ext cx="5073989" cy="4773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040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0E1A0-DB74-7D1C-0E58-7B823408BB78}"/>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Analysis-continued</a:t>
            </a:r>
            <a:endParaRPr lang="en-IN" sz="3600" dirty="0"/>
          </a:p>
        </p:txBody>
      </p:sp>
      <p:sp>
        <p:nvSpPr>
          <p:cNvPr id="3" name="Content Placeholder 2">
            <a:extLst>
              <a:ext uri="{FF2B5EF4-FFF2-40B4-BE49-F238E27FC236}">
                <a16:creationId xmlns:a16="http://schemas.microsoft.com/office/drawing/2014/main" id="{6E5A20FD-2ADA-6F31-B92A-CCAB20336B01}"/>
              </a:ext>
            </a:extLst>
          </p:cNvPr>
          <p:cNvSpPr>
            <a:spLocks noGrp="1"/>
          </p:cNvSpPr>
          <p:nvPr>
            <p:ph idx="1"/>
          </p:nvPr>
        </p:nvSpPr>
        <p:spPr>
          <a:xfrm>
            <a:off x="838199" y="1825625"/>
            <a:ext cx="5367391" cy="4873126"/>
          </a:xfrm>
        </p:spPr>
        <p:txBody>
          <a:bodyPr>
            <a:normAutofit fontScale="77500" lnSpcReduction="20000"/>
          </a:bodyPr>
          <a:lstStyle/>
          <a:p>
            <a:pPr marL="0" indent="0" algn="just">
              <a:lnSpc>
                <a:spcPct val="170000"/>
              </a:lnSpc>
              <a:spcBef>
                <a:spcPts val="0"/>
              </a:spcBef>
              <a:spcAft>
                <a:spcPts val="800"/>
              </a:spcAft>
              <a:buNone/>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Economic</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buFont typeface="Symbol" panose="05050102010706020507" pitchFamily="18" charset="2"/>
              <a:buChar cha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of 2024, UK has been recorded with an inflation of 2.5% which has indicated a downfall from the last month (Statista, 2024).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spcAft>
                <a:spcPts val="800"/>
              </a:spcAft>
              <a:buFont typeface="Symbol" panose="05050102010706020507" pitchFamily="18" charset="2"/>
              <a:buChar cha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can be a favourable factor for the Delta Hotels in enabling more investments for offering better services. </a:t>
            </a:r>
          </a:p>
          <a:p>
            <a:pPr marL="0" indent="0" algn="just">
              <a:lnSpc>
                <a:spcPct val="170000"/>
              </a:lnSpc>
              <a:spcBef>
                <a:spcPts val="0"/>
              </a:spcBef>
              <a:spcAft>
                <a:spcPts val="800"/>
              </a:spcAft>
              <a:buNone/>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buFont typeface="Symbol" panose="05050102010706020507" pitchFamily="18" charset="2"/>
              <a:buChar cha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75% of generation Z and 70% of millennials needs improvement in navigation and experiences through personalised shopping experiences (Mitchell, 2024).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buFont typeface="Symbol" panose="05050102010706020507" pitchFamily="18" charset="2"/>
              <a:buChar cha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Moreover, 66% of generation Z wants to be loyal to the company which satisfies the needs of the consumers. </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70000"/>
              </a:lnSpc>
              <a:spcBef>
                <a:spcPts val="0"/>
              </a:spcBef>
              <a:spcAft>
                <a:spcPts val="800"/>
              </a:spcAft>
              <a:buFont typeface="Symbol" panose="05050102010706020507" pitchFamily="18" charset="2"/>
              <a:buChar cha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can elevate brand loyalty and provide personalised satisfaction to consumers.</a:t>
            </a:r>
            <a:endPar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194" name="Picture 2">
            <a:extLst>
              <a:ext uri="{FF2B5EF4-FFF2-40B4-BE49-F238E27FC236}">
                <a16:creationId xmlns:a16="http://schemas.microsoft.com/office/drawing/2014/main" id="{4CF61A75-DD03-362D-D974-D2DC965534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4175" y="1825625"/>
            <a:ext cx="4619625" cy="487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924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EC818-D76C-3A42-DD2E-D6057EF571CC}"/>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Analysis-continued</a:t>
            </a:r>
            <a:endParaRPr lang="en-IN" sz="3600" dirty="0"/>
          </a:p>
        </p:txBody>
      </p:sp>
      <p:sp>
        <p:nvSpPr>
          <p:cNvPr id="3" name="Content Placeholder 2">
            <a:extLst>
              <a:ext uri="{FF2B5EF4-FFF2-40B4-BE49-F238E27FC236}">
                <a16:creationId xmlns:a16="http://schemas.microsoft.com/office/drawing/2014/main" id="{AB6F7D47-1722-0F69-78BC-9C4254643D81}"/>
              </a:ext>
            </a:extLst>
          </p:cNvPr>
          <p:cNvSpPr>
            <a:spLocks noGrp="1"/>
          </p:cNvSpPr>
          <p:nvPr>
            <p:ph idx="1"/>
          </p:nvPr>
        </p:nvSpPr>
        <p:spPr>
          <a:xfrm>
            <a:off x="838200" y="1825624"/>
            <a:ext cx="5346843" cy="4554627"/>
          </a:xfrm>
        </p:spPr>
        <p:txBody>
          <a:bodyPr>
            <a:normAutofit/>
          </a:bodyPr>
          <a:lstStyle/>
          <a:p>
            <a:pPr marL="0" indent="0" algn="just">
              <a:lnSpc>
                <a:spcPct val="150000"/>
              </a:lnSpc>
              <a:spcBef>
                <a:spcPts val="0"/>
              </a:spcBef>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Technological</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UK ranked fifth in the Global Innovation Index as of 2024 while gained third position in Innovation Outputs (WIPO, 2024).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implies this has been likely evaluate AI tools for improving the efficiency within hospitality industry.</a:t>
            </a:r>
          </a:p>
          <a:p>
            <a:pPr marL="0" indent="0" algn="just">
              <a:lnSpc>
                <a:spcPct val="150000"/>
              </a:lnSpc>
              <a:spcBef>
                <a:spcPts val="0"/>
              </a:spcBef>
              <a:spcAft>
                <a:spcPts val="800"/>
              </a:spcAft>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Legal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Food Safety Act 1990 governs the provision of food preparation, handling and storage within the hotels for consumers safety in the UK (Legislation, 2025a).</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800"/>
              </a:spcAft>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Environmental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climate Change Act 2008 governs the organisations in case of gas emissions and climate change actions (Legislation, 2025b).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218" name="Picture 2" descr="Buy Food Safety Act 1990 Book Online at Low Prices in India | Food Safety  Act 1990 Reviews &amp; Ratings - Amazon.in">
            <a:extLst>
              <a:ext uri="{FF2B5EF4-FFF2-40B4-BE49-F238E27FC236}">
                <a16:creationId xmlns:a16="http://schemas.microsoft.com/office/drawing/2014/main" id="{70BEA9C3-0BCA-2C12-D404-DC5EC856C0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4527" y="1825624"/>
            <a:ext cx="4329273" cy="4554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784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A1099-AFA3-7251-02ED-41E8844C7F7E}"/>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Method and Theme Impact Analysis-continued</a:t>
            </a:r>
            <a:endParaRPr lang="en-IN" sz="3600" dirty="0"/>
          </a:p>
        </p:txBody>
      </p:sp>
      <p:sp>
        <p:nvSpPr>
          <p:cNvPr id="3" name="Content Placeholder 2">
            <a:extLst>
              <a:ext uri="{FF2B5EF4-FFF2-40B4-BE49-F238E27FC236}">
                <a16:creationId xmlns:a16="http://schemas.microsoft.com/office/drawing/2014/main" id="{2472A401-B0A4-DD83-4AEC-58A17CF7FF54}"/>
              </a:ext>
            </a:extLst>
          </p:cNvPr>
          <p:cNvSpPr>
            <a:spLocks noGrp="1"/>
          </p:cNvSpPr>
          <p:nvPr>
            <p:ph idx="1"/>
          </p:nvPr>
        </p:nvSpPr>
        <p:spPr>
          <a:xfrm>
            <a:off x="838200" y="1825625"/>
            <a:ext cx="5257800" cy="4351338"/>
          </a:xfrm>
        </p:spPr>
        <p:txBody>
          <a:bodyPr>
            <a:normAutofit/>
          </a:bodyPr>
          <a:lstStyle/>
          <a:p>
            <a:pPr marL="0" indent="0" algn="just">
              <a:lnSpc>
                <a:spcPct val="150000"/>
              </a:lnSpc>
              <a:spcBef>
                <a:spcPts val="0"/>
              </a:spcBef>
              <a:buNone/>
            </a:pPr>
            <a:r>
              <a:rPr lang="en-GB"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Impact and Industry response to the use of AI</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Personalised services and recommendations have been implemented by hotel businesses for improving the guest experiences with high-quality services.</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Virtual Assistants and Chatbots has been induced by leading hoteliers for delivering prompt, services and interactions to customers (</a:t>
            </a:r>
            <a:r>
              <a:rPr lang="en-GB" sz="14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Bilgihan</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Ricci, 2024).</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Enhancement of Operations through AI has been imputed by hoteliers for reducing resource wastage.</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42" name="Picture 2" descr="Chatbots vs Virtual Assistants: A Complete Guide to Choosing the Right AI  Solution | SmartDev">
            <a:extLst>
              <a:ext uri="{FF2B5EF4-FFF2-40B4-BE49-F238E27FC236}">
                <a16:creationId xmlns:a16="http://schemas.microsoft.com/office/drawing/2014/main" id="{2EF965C8-EDDA-247D-D7D6-A96FB87AD1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1622" y="1825624"/>
            <a:ext cx="492217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609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2643B-7F8B-C5B9-3FDB-18A3295CE81B}"/>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IN" sz="3600" dirty="0"/>
          </a:p>
        </p:txBody>
      </p:sp>
      <p:sp>
        <p:nvSpPr>
          <p:cNvPr id="3" name="Content Placeholder 2">
            <a:extLst>
              <a:ext uri="{FF2B5EF4-FFF2-40B4-BE49-F238E27FC236}">
                <a16:creationId xmlns:a16="http://schemas.microsoft.com/office/drawing/2014/main" id="{D97A9E14-E303-803B-1A45-C37AB0D4CE19}"/>
              </a:ext>
            </a:extLst>
          </p:cNvPr>
          <p:cNvSpPr>
            <a:spLocks noGrp="1"/>
          </p:cNvSpPr>
          <p:nvPr>
            <p:ph idx="1"/>
          </p:nvPr>
        </p:nvSpPr>
        <p:spPr>
          <a:xfrm>
            <a:off x="838200" y="1825625"/>
            <a:ext cx="5449584" cy="4351338"/>
          </a:xfrm>
        </p:spPr>
        <p:txBody>
          <a:bodyPr>
            <a:normAutofit/>
          </a:bodyPr>
          <a:lstStyle/>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Concluding the key points it has been indicated that exploration of AI within the hospitality industry has unveiled potential benefits and challenges.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myriads of AI enhances the customer experiences with evaluation of real-world data and analysis.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266" name="Picture 2" descr="The Role of Chatbots and Virtual Assistants in HR">
            <a:extLst>
              <a:ext uri="{FF2B5EF4-FFF2-40B4-BE49-F238E27FC236}">
                <a16:creationId xmlns:a16="http://schemas.microsoft.com/office/drawing/2014/main" id="{EBA30472-C801-24F5-9D30-AEDD99A25E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928" y="1825625"/>
            <a:ext cx="468587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579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32F90-16E8-06D9-0C6F-597C37397D13}"/>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 continued</a:t>
            </a:r>
            <a:endParaRPr lang="en-IN" sz="3600" dirty="0"/>
          </a:p>
        </p:txBody>
      </p:sp>
      <p:sp>
        <p:nvSpPr>
          <p:cNvPr id="3" name="Content Placeholder 2">
            <a:extLst>
              <a:ext uri="{FF2B5EF4-FFF2-40B4-BE49-F238E27FC236}">
                <a16:creationId xmlns:a16="http://schemas.microsoft.com/office/drawing/2014/main" id="{31D3E656-0835-5BF0-D7B7-0D5E234234A8}"/>
              </a:ext>
            </a:extLst>
          </p:cNvPr>
          <p:cNvSpPr>
            <a:spLocks noGrp="1"/>
          </p:cNvSpPr>
          <p:nvPr>
            <p:ph idx="1"/>
          </p:nvPr>
        </p:nvSpPr>
        <p:spPr>
          <a:xfrm>
            <a:off x="838200" y="1825625"/>
            <a:ext cx="5552326" cy="4351338"/>
          </a:xfrm>
        </p:spPr>
        <p:txBody>
          <a:bodyPr>
            <a:normAutofit/>
          </a:bodyPr>
          <a:lstStyle/>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determines addressing challenges such as staff training, high costs and legal concerns.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Hoteliers need to be specific for proper integration of AI as a small discrepancy can turn down the whole business.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290" name="Picture 2" descr="Virtual Assistants and chatbots - MIAI">
            <a:extLst>
              <a:ext uri="{FF2B5EF4-FFF2-40B4-BE49-F238E27FC236}">
                <a16:creationId xmlns:a16="http://schemas.microsoft.com/office/drawing/2014/main" id="{6DAE332E-27B0-27A2-E2B4-5E2FFA6FB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1766" y="1690687"/>
            <a:ext cx="4542034"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48670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A41F2-B89B-58A5-2101-E225C1226D07}"/>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a:t>
            </a:r>
            <a:endParaRPr lang="en-IN" sz="3600" dirty="0"/>
          </a:p>
        </p:txBody>
      </p:sp>
      <p:sp>
        <p:nvSpPr>
          <p:cNvPr id="3" name="Content Placeholder 2">
            <a:extLst>
              <a:ext uri="{FF2B5EF4-FFF2-40B4-BE49-F238E27FC236}">
                <a16:creationId xmlns:a16="http://schemas.microsoft.com/office/drawing/2014/main" id="{7EF3C9A0-BA6A-965B-27B2-F98D5603BE83}"/>
              </a:ext>
            </a:extLst>
          </p:cNvPr>
          <p:cNvSpPr>
            <a:spLocks noGrp="1"/>
          </p:cNvSpPr>
          <p:nvPr>
            <p:ph idx="1"/>
          </p:nvPr>
        </p:nvSpPr>
        <p:spPr>
          <a:xfrm>
            <a:off x="838200" y="1825625"/>
            <a:ext cx="5603697" cy="4351338"/>
          </a:xfrm>
        </p:spPr>
        <p:txBody>
          <a:bodyPr>
            <a:normAutofit/>
          </a:bodyPr>
          <a:lstStyle/>
          <a:p>
            <a:pPr marL="342900" lvl="0" indent="-342900" algn="just">
              <a:lnSpc>
                <a:spcPct val="150000"/>
              </a:lnSpc>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Implementing data security measures is recommended for the hotel to enable privacy concerns regarding the customer information (</a:t>
            </a:r>
            <a:r>
              <a:rPr lang="en-GB" sz="14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Anichiti</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4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2021).</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Maintaining a bridge between AI and employee is quite effective for enhancing the operations and employee productivity.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3314" name="Picture 2" descr="Chatbots or virtual assistants in Public Administrations to democratize the  use of open data | datos.gob.es">
            <a:extLst>
              <a:ext uri="{FF2B5EF4-FFF2-40B4-BE49-F238E27FC236}">
                <a16:creationId xmlns:a16="http://schemas.microsoft.com/office/drawing/2014/main" id="{4AD9D09B-E7A1-A1CA-F00D-A6E47D9FE3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4103" y="1690688"/>
            <a:ext cx="4079698"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826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63DA9-AF46-5333-4337-F779C1219448}"/>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a:t>
            </a:r>
            <a:r>
              <a:rPr lang="en-IN" sz="3600" b="1" kern="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continued</a:t>
            </a:r>
            <a:endParaRPr lang="en-IN" sz="3600" dirty="0"/>
          </a:p>
        </p:txBody>
      </p:sp>
      <p:sp>
        <p:nvSpPr>
          <p:cNvPr id="3" name="Content Placeholder 2">
            <a:extLst>
              <a:ext uri="{FF2B5EF4-FFF2-40B4-BE49-F238E27FC236}">
                <a16:creationId xmlns:a16="http://schemas.microsoft.com/office/drawing/2014/main" id="{065D61FD-3AA9-2589-1B5E-E1B7B0CAC60F}"/>
              </a:ext>
            </a:extLst>
          </p:cNvPr>
          <p:cNvSpPr>
            <a:spLocks noGrp="1"/>
          </p:cNvSpPr>
          <p:nvPr>
            <p:ph idx="1"/>
          </p:nvPr>
        </p:nvSpPr>
        <p:spPr>
          <a:xfrm>
            <a:off x="838200" y="1825625"/>
            <a:ext cx="5257800" cy="4351338"/>
          </a:xfrm>
        </p:spPr>
        <p:txBody>
          <a:bodyPr>
            <a:normAutofit/>
          </a:bodyPr>
          <a:lstStyle/>
          <a:p>
            <a:pPr>
              <a:lnSpc>
                <a:spcPct val="150000"/>
              </a:lnSpc>
            </a:pPr>
            <a:r>
              <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Employee training is a necessity for reducing the resistance of adopting the AI within the employees. </a:t>
            </a:r>
            <a:endParaRPr lang="en-IN"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4338" name="Picture 2" descr="Chatbots and Virtual Shopping Assistants: How Generative AI Enhances  Customer Support - E-commerce Germany News">
            <a:extLst>
              <a:ext uri="{FF2B5EF4-FFF2-40B4-BE49-F238E27FC236}">
                <a16:creationId xmlns:a16="http://schemas.microsoft.com/office/drawing/2014/main" id="{0D672F10-EAD2-6FB1-22BE-75BBA97FFA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6009" y="1825624"/>
            <a:ext cx="4757789" cy="4351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465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0BCBE-48E2-7A94-4DF5-48C43C69AB5E}"/>
              </a:ext>
            </a:extLst>
          </p:cNvPr>
          <p:cNvSpPr>
            <a:spLocks noGrp="1"/>
          </p:cNvSpPr>
          <p:nvPr>
            <p:ph type="title"/>
          </p:nvPr>
        </p:nvSpPr>
        <p:spPr/>
        <p:txBody>
          <a:bodyPr>
            <a:normAutofit/>
          </a:bodyPr>
          <a:lstStyle/>
          <a:p>
            <a:pPr algn="ctr">
              <a:lnSpc>
                <a:spcPct val="150000"/>
              </a:lnSpc>
            </a:pPr>
            <a:r>
              <a:rPr lang="en-GB" sz="3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sz="3600" dirty="0"/>
          </a:p>
        </p:txBody>
      </p:sp>
      <p:sp>
        <p:nvSpPr>
          <p:cNvPr id="3" name="Content Placeholder 2">
            <a:extLst>
              <a:ext uri="{FF2B5EF4-FFF2-40B4-BE49-F238E27FC236}">
                <a16:creationId xmlns:a16="http://schemas.microsoft.com/office/drawing/2014/main" id="{C1643FFD-66CE-BFAB-8665-BF1E093BBB46}"/>
              </a:ext>
            </a:extLst>
          </p:cNvPr>
          <p:cNvSpPr>
            <a:spLocks noGrp="1"/>
          </p:cNvSpPr>
          <p:nvPr>
            <p:ph idx="1"/>
          </p:nvPr>
        </p:nvSpPr>
        <p:spPr>
          <a:xfrm>
            <a:off x="838200" y="1825624"/>
            <a:ext cx="10515600" cy="4811481"/>
          </a:xfrm>
        </p:spPr>
        <p:txBody>
          <a:bodyPr>
            <a:normAutofit/>
          </a:bodyPr>
          <a:lstStyle/>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Tracxn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Delta Hotels and Resorts company profile.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https://tracxn.com/d/companies/delta-hotels-and-resorts/__nW22M4vpiePwMeqHHgrd5dWlLKI7FxaoFGMHOcdyPYI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Fandom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Staypedia Wiki- Delta Hotels.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https://staypedia.fandom.com/wiki/Delta_Hotels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Hotelmergers (2024)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M&amp;A Case Study: Marriott International Acquires Delta Hotels and Resorts (2015).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https://hotelmergers.com/ma-case-study-marriott-international-acquires-delta-hotels-and-resorts-2015/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Shvaikovskaia, E. (2022) Artificial intelligence for innovative service design and guest experience: case: Hotels in Germany.</a:t>
            </a: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Eulerpool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Marriott International Employees 2024 | US5719032022.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https://eulerpool-com.webpkgcache.com/doc/-/s/eulerpool.com/en/stock/Marriott-International-Stock-US5719032022/Employees (Accessed: 31 January 2025).</a:t>
            </a: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Artificial Intelligence – Worldwide.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https://www.statista.com/outlook/tmo/artificial-intelligence/worldwide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(2024)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Size of the artificial intelligence (AI) market in the United Kingdom from 2020 to 2030.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https://www.statista.com/forecasts/1461495/ai-market-size-uk#:~:text=Market%20size%20of%20AI%20in%20the%20UK%20from%202020%2D2030&amp;text=The%20size%20of%20the%20AI,of%20the%20decade%20in%202030.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Kannan, R. (2024) Revolutionizing the Tourism Industry through Artificial Intelligence: A Comprehensive Review of AI Integration, Impact on Customer Experience, Operational Efficiency, and Future Trends.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for Multidimensional Research Perspectives</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pp.01-14.</a:t>
            </a: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Matthew, U.O., Kazaure, J.S. and Okafor, N.U. (2021) Contemporary development in E-Learning education, cloud computing technology &amp; internet of things.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EAI Endorsed Transactions on Cloud Systems</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 pp.e3-e3.</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GOV.UK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activity in UK businesses: Executive Summary.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https://www.gov.uk/government/publications/ai-activity-in-uk-businesses/ai-activity-in-uk-businesses-executive-summary (Accessed: 31 January 2025).</a:t>
            </a:r>
            <a:endParaRPr lang="en-IN" sz="6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Bulchand-Gidumal</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William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Secin</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 O’Connor, P. and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Buhalis</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 (2024) Artificial intelligence’s impact on hospitality and tourism marketing: exploring key themes and addressing challenges.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Current Issues in Tourism</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27</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(14), pp.2345-2362.</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Kim, J. (2024) Leading teachers' perspective on teacher-AI collaboration in education.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Education and Information Technologies</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29</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 pp.8693-8724.</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Natasia, S.R.,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Wiranti</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Y.T. and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Parastika</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(2022) Acceptance analysis of NUADU as e-learning platform using the Technology Acceptance Model (TAM) approach.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Procedia Computer Science</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197</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pp.512-520.</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Min, S., So, K.K.F. and Jeong, M. (2021) Consumer adoption of the Uber mobile application: Insights from diffusion of innovation theory and technology acceptance model. In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Future of tourism marketing</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 2-15). Routledge.</a:t>
            </a: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GOV.UK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UK AI sector attracts £200 million a day in private investment.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https://www.gov.uk/government/news/uk-ai-sector-attracts-200-million-a-day-in-private-investment-since-july#:~:text=More%20than%20%C2%A314%20billion%20pounds%20worth%20of%20investment%20into,the%20opportunities%20of%20artificial%20intelligence.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Trading Economics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United Kingdom - Political Stability And Absence Of Violence/Terrorism: Percentile Rank, Upper Bound Of 90% Confidence Interval</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https://tradingeconomics.com/united-kingdom/political-stability-and-absence-of-violence-terrorism-percentile-rank-upper-bound-of-90percent-confidence-interval-wb-data.html (Accessed: 31 January 2025). </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(2024)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Inflation rate in the UK 2000-2024</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https://www.statista.com/statistics/306648/inflation-rate-consumer-price-index-cpi-united-kingdom-uk/ (Accessed: 31 January 2025). </a:t>
            </a: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(2024)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Gross domestic product (GDP) growth rate in the United Kingdom 2029</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https://www.statista.com/statistics/263613/gross-domestic-product-gdp-growth-rate-in-the-united-kingdom/ (Accessed: 31 January 2025). </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effectLst/>
                <a:latin typeface="Times New Roman" panose="02020603050405020304" pitchFamily="18" charset="0"/>
                <a:ea typeface="Calibri" panose="020F0502020204030204" pitchFamily="34" charset="0"/>
                <a:cs typeface="Times New Roman" panose="02020603050405020304" pitchFamily="18" charset="0"/>
              </a:rPr>
              <a:t>Mitchell, S. (2024) </a:t>
            </a:r>
            <a:r>
              <a:rPr lang="en-GB" sz="600" i="1" kern="100" dirty="0">
                <a:effectLst/>
                <a:latin typeface="Times New Roman" panose="02020603050405020304" pitchFamily="18" charset="0"/>
                <a:ea typeface="Calibri" panose="020F0502020204030204" pitchFamily="34" charset="0"/>
                <a:cs typeface="Times New Roman" panose="02020603050405020304" pitchFamily="18" charset="0"/>
              </a:rPr>
              <a:t>Study shows personalisation key to consumer loyalty in UK</a:t>
            </a:r>
            <a:r>
              <a:rPr lang="en-GB" sz="600" kern="100" dirty="0">
                <a:effectLst/>
                <a:latin typeface="Times New Roman" panose="02020603050405020304" pitchFamily="18" charset="0"/>
                <a:ea typeface="Calibri" panose="020F0502020204030204" pitchFamily="34" charset="0"/>
                <a:cs typeface="Times New Roman" panose="02020603050405020304" pitchFamily="18" charset="0"/>
              </a:rPr>
              <a:t>. Available at: https://cmotech.uk/story/study-shows-personalisation-key-to-consumer-loyalty-in-uk#:~:text=According%20to%20the%20study%2C%2075,their%20individual%20needs%20and%20interests. (Accessed: 31 January 2025). </a:t>
            </a:r>
            <a:endParaRPr lang="en-IN" sz="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Customers willing to pay more for getting excellent service in the UK 2020-2024</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https://www.statista.com/statistics/1291591/customers-willing-to-pay-for-excellent-service-uk/ (Accessed: 31 January 2025). </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Active social media users in the United Kingdom (UK) 2024</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https://www.statista.com/statistics/507405/uk-active-social-media-and-mobile-social-media-users/#:~:text=Active%20social%20media%20users%20in%20the%20United%20Kingdom%20(UK)%202024&amp;text=Social%20media's%20influence%20in%20the,82.8%20percent%20of%20the%20population. (Accessed: 31 January 2025). </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WIPO (2024)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United Kingdom ranking in the Global Innovation Index 2024</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https://www.wipo.int/gii-ranking/en/united-kingdom (Accessed: 31 January 2025). </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Legislation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Food Safety Act 1990.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https://www.legislation.gov.uk/id/ukpga/1990/16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Legislation (2025)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Climate Change Act 2008. </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Available at: https://www.legislation.gov.uk/ukpga/2008/27/contents (Accessed: 31 January 2025).</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Bilgihan</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and Ricci, P. (2024) The new era of hotel marketing: integrating cutting-edge technologies with core marketing principles.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Hospitality and Tourism Technology</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pp.123-137.</a:t>
            </a:r>
            <a:endParaRPr lang="en-IN"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Anichiti</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Dragolea</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L.L.,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Tacu</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Hârșan</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G.D., Haller, A.P. and </a:t>
            </a:r>
            <a:r>
              <a:rPr lang="en-GB" sz="6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Butnaru</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G.I. (2021) Aspects regarding safety and security in hotels: Romanian experience.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Information</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600" i="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a:t>
            </a:r>
            <a:r>
              <a:rPr lang="en-GB" sz="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p.44.</a:t>
            </a:r>
            <a:endParaRPr lang="en-IN" sz="6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0"/>
              </a:spcBef>
            </a:pPr>
            <a:endParaRPr lang="en-IN"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8477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Learning Disabilities PowerPoint Presentation Template - SlideBazaar">
            <a:extLst>
              <a:ext uri="{FF2B5EF4-FFF2-40B4-BE49-F238E27FC236}">
                <a16:creationId xmlns:a16="http://schemas.microsoft.com/office/drawing/2014/main" id="{51733E4A-3E6E-7B78-C2B8-41655242C7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6722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3713</Words>
  <Application>Microsoft Office PowerPoint</Application>
  <PresentationFormat>Widescreen</PresentationFormat>
  <Paragraphs>181</Paragraphs>
  <Slides>19</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Office Theme</vt:lpstr>
      <vt:lpstr>Contemporary Themes In the Hotel and Hospitality Sector Conference Presentation</vt:lpstr>
      <vt:lpstr>Table of Contents </vt:lpstr>
      <vt:lpstr>Introduction</vt:lpstr>
      <vt:lpstr>Literature Review</vt:lpstr>
      <vt:lpstr>Literature Review- continued</vt:lpstr>
      <vt:lpstr>Literature Review- continued</vt:lpstr>
      <vt:lpstr>Literature Review- continued</vt:lpstr>
      <vt:lpstr>Literature Review- continued</vt:lpstr>
      <vt:lpstr>Literature Review- continued</vt:lpstr>
      <vt:lpstr>Method and Theme Impact Analysis</vt:lpstr>
      <vt:lpstr>Method and Theme Impact Analysis-continued</vt:lpstr>
      <vt:lpstr>Method and Theme Impact Analysis-continued</vt:lpstr>
      <vt:lpstr>Method and Theme Impact Analysis-continued</vt:lpstr>
      <vt:lpstr>Conclusion</vt:lpstr>
      <vt:lpstr>Conclusion- continued</vt:lpstr>
      <vt:lpstr>Recommendations</vt:lpstr>
      <vt:lpstr>Recommendations- continued</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Cristina Vlasceanu</dc:creator>
  <cp:lastModifiedBy>Cristina Vlasceanu</cp:lastModifiedBy>
  <cp:revision>2</cp:revision>
  <dcterms:created xsi:type="dcterms:W3CDTF">2025-01-31T12:20:54Z</dcterms:created>
  <dcterms:modified xsi:type="dcterms:W3CDTF">2025-02-23T21:22:09Z</dcterms:modified>
</cp:coreProperties>
</file>