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300" r:id="rId3"/>
    <p:sldId id="283" r:id="rId4"/>
    <p:sldId id="299" r:id="rId5"/>
    <p:sldId id="258" r:id="rId6"/>
    <p:sldId id="265" r:id="rId7"/>
    <p:sldId id="267" r:id="rId8"/>
    <p:sldId id="272" r:id="rId9"/>
    <p:sldId id="273" r:id="rId10"/>
    <p:sldId id="293" r:id="rId11"/>
    <p:sldId id="274" r:id="rId12"/>
    <p:sldId id="287" r:id="rId13"/>
    <p:sldId id="275" r:id="rId14"/>
    <p:sldId id="288" r:id="rId15"/>
    <p:sldId id="276" r:id="rId16"/>
    <p:sldId id="290" r:id="rId17"/>
    <p:sldId id="277" r:id="rId18"/>
    <p:sldId id="291" r:id="rId19"/>
    <p:sldId id="278" r:id="rId20"/>
    <p:sldId id="292" r:id="rId21"/>
    <p:sldId id="30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382" autoAdjust="0"/>
    <p:restoredTop sz="59487" autoAdjust="0"/>
  </p:normalViewPr>
  <p:slideViewPr>
    <p:cSldViewPr snapToGrid="0">
      <p:cViewPr varScale="1">
        <p:scale>
          <a:sx n="59" d="100"/>
          <a:sy n="59" d="100"/>
        </p:scale>
        <p:origin x="1652" y="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37432-21C4-4467-A379-01CEE6C3ABAF}" type="datetimeFigureOut">
              <a:rPr lang="en-GB" smtClean="0"/>
              <a:t>18/09/2022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695DF-DD2C-4D2D-AF96-7590631D328A}" type="slidenum">
              <a:rPr lang="en-GB" smtClean="0"/>
              <a:t>‹#›</a:t>
            </a:fld>
            <a:endParaRPr lang="en-GB"/>
          </a:p>
        </p:txBody>
      </p:sp>
    </p:spTree>
    <p:extLst>
      <p:ext uri="{BB962C8B-B14F-4D97-AF65-F5344CB8AC3E}">
        <p14:creationId xmlns:p14="http://schemas.microsoft.com/office/powerpoint/2010/main" val="2847706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a:t>
            </a:fld>
            <a:endParaRPr lang="en-GB"/>
          </a:p>
        </p:txBody>
      </p:sp>
    </p:spTree>
    <p:extLst>
      <p:ext uri="{BB962C8B-B14F-4D97-AF65-F5344CB8AC3E}">
        <p14:creationId xmlns:p14="http://schemas.microsoft.com/office/powerpoint/2010/main" val="3424039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 recognising the existence of culture, the context in which it operates and the impact it has on various aspects of the organisation and organisational efficiency. </a:t>
            </a:r>
          </a:p>
        </p:txBody>
      </p:sp>
      <p:sp>
        <p:nvSpPr>
          <p:cNvPr id="4" name="Slide Number Placeholder 3"/>
          <p:cNvSpPr>
            <a:spLocks noGrp="1"/>
          </p:cNvSpPr>
          <p:nvPr>
            <p:ph type="sldNum" sz="quarter" idx="10"/>
          </p:nvPr>
        </p:nvSpPr>
        <p:spPr/>
        <p:txBody>
          <a:bodyPr/>
          <a:lstStyle/>
          <a:p>
            <a:fld id="{ECD695DF-DD2C-4D2D-AF96-7590631D328A}" type="slidenum">
              <a:rPr lang="en-GB" smtClean="0"/>
              <a:t>3</a:t>
            </a:fld>
            <a:endParaRPr lang="en-GB"/>
          </a:p>
        </p:txBody>
      </p:sp>
    </p:spTree>
    <p:extLst>
      <p:ext uri="{BB962C8B-B14F-4D97-AF65-F5344CB8AC3E}">
        <p14:creationId xmlns:p14="http://schemas.microsoft.com/office/powerpoint/2010/main" val="429235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also often referred to as corporate culture. It deals with how things are done in a company on a daily basis. It affects how employees perform their work; how they relate to each other, to customers, and to their managers. Organisational culture affects not only task issues - how well or badly an organisation performs, but also emotional issues - how workers feel about their work and their companies. </a:t>
            </a:r>
          </a:p>
          <a:p>
            <a:endParaRPr lang="en-GB" dirty="0"/>
          </a:p>
          <a:p>
            <a:r>
              <a:rPr lang="en-GB" dirty="0"/>
              <a:t>First adopted by senior executives and management consultants as a quick-fix solution to virtually every organisational problem, it was later adopted by researchers as an explanatory framework with which to understand behaviour in organisations (Alvesson, 2001). So, it became an explanation, rather than prescription. </a:t>
            </a:r>
          </a:p>
          <a:p>
            <a:endParaRPr lang="en-GB" dirty="0"/>
          </a:p>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4</a:t>
            </a:fld>
            <a:endParaRPr lang="en-GB"/>
          </a:p>
        </p:txBody>
      </p:sp>
    </p:spTree>
    <p:extLst>
      <p:ext uri="{BB962C8B-B14F-4D97-AF65-F5344CB8AC3E}">
        <p14:creationId xmlns:p14="http://schemas.microsoft.com/office/powerpoint/2010/main" val="745381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Whether you can define it or not, you know that culture exists. It's that something that hangs in the air and influences how work gets done, critically affects project success or failure, says who fits in and who doesn't, and determines the overall mood of the company.</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Culture often becomes the focus of attention during periods of organisational change – when companies merge and their cultures clash, for example, or when growth and other strategic change mean that the existing culture becomes inappropriate, and hinders rather than supports progress.</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In more static environments, cultural issues may be responsible for low morale, absenteeism or high staff turnover, with all of the adverse effects those can have on productivity.</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So, for all its elusiveness, corporate culture can have a huge impact on an organisation's work environment and output. This is why so much research has been done to pinpoint exactly what makes an effective corporate culture, and how to go about changing a culture that isn't working.</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Fortunately, while corporate culture can be elusive, approaches have been developed to help us look at it. Such approaches can play a key role in formulating strategy or planning change.</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The Cultural Web, developed by Gerry Johnson and </a:t>
            </a:r>
            <a:r>
              <a:rPr lang="en-GB" sz="1200" b="0" i="0" u="none" strike="noStrike" kern="1200" dirty="0" err="1">
                <a:solidFill>
                  <a:schemeClr val="tx1"/>
                </a:solidFill>
                <a:effectLst/>
                <a:latin typeface="+mn-lt"/>
                <a:ea typeface="+mn-ea"/>
                <a:cs typeface="+mn-cs"/>
              </a:rPr>
              <a:t>Kevan</a:t>
            </a:r>
            <a:r>
              <a:rPr lang="en-GB" sz="1200" b="0" i="0" u="none" strike="noStrike" kern="1200" dirty="0">
                <a:solidFill>
                  <a:schemeClr val="tx1"/>
                </a:solidFill>
                <a:effectLst/>
                <a:latin typeface="+mn-lt"/>
                <a:ea typeface="+mn-ea"/>
                <a:cs typeface="+mn-cs"/>
              </a:rPr>
              <a:t> Scholes in 1992, provides one such approach for looking at and changing your organisation's culture. Using it, you can expose cultural assumptions and practices, and set to work aligning organisational elements with one another, and with your strategy. </a:t>
            </a:r>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5</a:t>
            </a:fld>
            <a:endParaRPr lang="en-GB"/>
          </a:p>
        </p:txBody>
      </p:sp>
    </p:spTree>
    <p:extLst>
      <p:ext uri="{BB962C8B-B14F-4D97-AF65-F5344CB8AC3E}">
        <p14:creationId xmlns:p14="http://schemas.microsoft.com/office/powerpoint/2010/main" val="1656102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6</a:t>
            </a:fld>
            <a:endParaRPr lang="en-GB"/>
          </a:p>
        </p:txBody>
      </p:sp>
    </p:spTree>
    <p:extLst>
      <p:ext uri="{BB962C8B-B14F-4D97-AF65-F5344CB8AC3E}">
        <p14:creationId xmlns:p14="http://schemas.microsoft.com/office/powerpoint/2010/main" val="19707147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dirty="0"/>
              <a:t>The five terms then are heavily intertwined. </a:t>
            </a:r>
          </a:p>
          <a:p>
            <a:endParaRPr lang="en-GB" sz="1200" b="1" u="sng" dirty="0"/>
          </a:p>
        </p:txBody>
      </p:sp>
      <p:sp>
        <p:nvSpPr>
          <p:cNvPr id="4" name="Slide Number Placeholder 3"/>
          <p:cNvSpPr>
            <a:spLocks noGrp="1"/>
          </p:cNvSpPr>
          <p:nvPr>
            <p:ph type="sldNum" sz="quarter" idx="10"/>
          </p:nvPr>
        </p:nvSpPr>
        <p:spPr/>
        <p:txBody>
          <a:bodyPr/>
          <a:lstStyle/>
          <a:p>
            <a:fld id="{ECD695DF-DD2C-4D2D-AF96-7590631D328A}" type="slidenum">
              <a:rPr lang="en-GB" smtClean="0"/>
              <a:t>7</a:t>
            </a:fld>
            <a:endParaRPr lang="en-GB"/>
          </a:p>
        </p:txBody>
      </p:sp>
    </p:spTree>
    <p:extLst>
      <p:ext uri="{BB962C8B-B14F-4D97-AF65-F5344CB8AC3E}">
        <p14:creationId xmlns:p14="http://schemas.microsoft.com/office/powerpoint/2010/main" val="3817000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analysing the factors in each element, you can begin to see the bigger picture of your culture: what is working, what isn't working, and what needs to be changed. The six elements 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a:ln>
                  <a:noFill/>
                </a:ln>
                <a:solidFill>
                  <a:prstClr val="black"/>
                </a:solidFill>
                <a:effectLst/>
                <a:uLnTx/>
                <a:uFillTx/>
                <a:latin typeface="+mn-lt"/>
                <a:ea typeface="+mn-ea"/>
                <a:cs typeface="+mn-cs"/>
              </a:rPr>
              <a:t> - The daily </a:t>
            </a:r>
            <a:r>
              <a:rPr kumimoji="0" lang="en-US" sz="1200" b="0" i="0" u="none" strike="noStrike" kern="1200" cap="none" spc="0" normalizeH="0" baseline="0" noProof="0" dirty="0" err="1">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 and actions of people that signal acceptable </a:t>
            </a:r>
            <a:r>
              <a:rPr kumimoji="0" lang="en-US" sz="1200" b="0" i="0" u="none" strike="noStrike" kern="1200" cap="none" spc="0" normalizeH="0" baseline="0" noProof="0" dirty="0" err="1">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 This determines what is expected to happen in given situations, and what is valued by management.</a:t>
            </a: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a:t>
            </a:r>
            <a:r>
              <a:rPr kumimoji="0" lang="en-US" sz="1200" b="0" i="0" u="none" strike="noStrike" kern="1200" cap="none" spc="0" normalizeH="0" baseline="0" noProof="0" dirty="0" err="1">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a:ln>
                  <a:noFill/>
                </a:ln>
                <a:solidFill>
                  <a:prstClr val="black"/>
                </a:solidFill>
                <a:effectLst/>
                <a:uLnTx/>
                <a:uFillTx/>
                <a:latin typeface="+mn-lt"/>
                <a:ea typeface="+mn-ea"/>
                <a:cs typeface="+mn-cs"/>
              </a:rPr>
              <a:t>- The ways that the </a:t>
            </a:r>
            <a:r>
              <a:rPr kumimoji="0" lang="en-US" sz="1200" b="0" i="0" u="none" strike="noStrike" kern="1200" cap="none" spc="0" normalizeH="0" baseline="0" noProof="0" dirty="0" err="1">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 is controlled. These include financial systems, quality systems, and rewards (including the way they are measured and distributed within the </a:t>
            </a:r>
            <a:r>
              <a:rPr kumimoji="0" lang="en-US" sz="1200" b="0" i="0" u="none" strike="noStrike" kern="1200" cap="none" spc="0" normalizeH="0" baseline="0" noProof="0" dirty="0" err="1">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prstClr val="black"/>
                </a:solidFill>
                <a:effectLst/>
                <a:uLnTx/>
                <a:uFillTx/>
                <a:latin typeface="+mn-lt"/>
                <a:ea typeface="+mn-ea"/>
                <a:cs typeface="+mn-cs"/>
              </a:rPr>
              <a:t>Organisational</a:t>
            </a:r>
            <a:r>
              <a:rPr kumimoji="0" lang="en-US" sz="1200" b="1" i="0" u="none" strike="noStrike" kern="1200" cap="none" spc="0" normalizeH="0" baseline="0" noProof="0" dirty="0">
                <a:ln>
                  <a:noFill/>
                </a:ln>
                <a:solidFill>
                  <a:prstClr val="black"/>
                </a:solidFill>
                <a:effectLst/>
                <a:uLnTx/>
                <a:uFillTx/>
                <a:latin typeface="+mn-lt"/>
                <a:ea typeface="+mn-ea"/>
                <a:cs typeface="+mn-cs"/>
              </a:rPr>
              <a:t> Structure </a:t>
            </a:r>
            <a:r>
              <a:rPr kumimoji="0" lang="en-US" sz="1200" b="0" i="0" u="none" strike="noStrike" kern="1200" cap="none" spc="0" normalizeH="0" baseline="0" noProof="0" dirty="0">
                <a:ln>
                  <a:noFill/>
                </a:ln>
                <a:solidFill>
                  <a:prstClr val="black"/>
                </a:solidFill>
                <a:effectLst/>
                <a:uLnTx/>
                <a:uFillTx/>
                <a:latin typeface="+mn-lt"/>
                <a:ea typeface="+mn-ea"/>
                <a:cs typeface="+mn-cs"/>
              </a:rPr>
              <a:t>- This includes both the structure defined by the </a:t>
            </a:r>
            <a:r>
              <a:rPr kumimoji="0" lang="en-US" sz="1200" b="0" i="0" u="none" strike="noStrike" kern="1200" cap="none" spc="0" normalizeH="0" baseline="0" noProof="0" dirty="0" err="1">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 chart, and the unwritten lines of power and influence that indicate whose contributions are most valued. </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2A66423-77F2-4977-BBDF-C29087EED842}" type="slidenum">
              <a:rPr lang="en-GB" smtClean="0"/>
              <a:t>8</a:t>
            </a:fld>
            <a:endParaRPr lang="en-GB"/>
          </a:p>
        </p:txBody>
      </p:sp>
    </p:spTree>
    <p:extLst>
      <p:ext uri="{BB962C8B-B14F-4D97-AF65-F5344CB8AC3E}">
        <p14:creationId xmlns:p14="http://schemas.microsoft.com/office/powerpoint/2010/main" val="3418936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a:t>
            </a: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573D6563-6568-4924-9780-C172C1922145}" type="slidenum">
              <a:rPr lang="en-GB" altLang="en-US" sz="1200"/>
              <a:pPr eaLnBrk="1" hangingPunct="1"/>
              <a:t>9</a:t>
            </a:fld>
            <a:endParaRPr lang="en-GB" altLang="en-US" sz="1200"/>
          </a:p>
        </p:txBody>
      </p:sp>
    </p:spTree>
    <p:extLst>
      <p:ext uri="{BB962C8B-B14F-4D97-AF65-F5344CB8AC3E}">
        <p14:creationId xmlns:p14="http://schemas.microsoft.com/office/powerpoint/2010/main" val="1024891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t>What </a:t>
            </a:r>
            <a:r>
              <a:rPr lang="en-US" altLang="en-US" sz="1200" dirty="0" err="1"/>
              <a:t>behaviour</a:t>
            </a:r>
            <a:r>
              <a:rPr lang="en-US" altLang="en-US" sz="1200" dirty="0"/>
              <a:t> do these routines encourage?</a:t>
            </a:r>
          </a:p>
          <a:p>
            <a:r>
              <a:rPr lang="en-US" altLang="en-US" sz="1200" dirty="0"/>
              <a:t>When a new problem is encountered, what rules do people apply when they solve it?</a:t>
            </a:r>
          </a:p>
          <a:p>
            <a:r>
              <a:rPr lang="en-US" altLang="en-US" sz="1200" dirty="0"/>
              <a:t>What core beliefs do these rituals reflect</a:t>
            </a:r>
            <a:r>
              <a:rPr lang="en-US" altLang="en-US" sz="1100" dirty="0"/>
              <a:t>? </a:t>
            </a:r>
          </a:p>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10</a:t>
            </a:fld>
            <a:endParaRPr lang="en-GB"/>
          </a:p>
        </p:txBody>
      </p:sp>
    </p:spTree>
    <p:extLst>
      <p:ext uri="{BB962C8B-B14F-4D97-AF65-F5344CB8AC3E}">
        <p14:creationId xmlns:p14="http://schemas.microsoft.com/office/powerpoint/2010/main" val="37477359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AF401C4-958C-4F7C-8666-EF4431FA1470}" type="slidenum">
              <a:rPr lang="en-GB" altLang="en-US" sz="1200"/>
              <a:pPr eaLnBrk="1" hangingPunct="1"/>
              <a:t>11</a:t>
            </a:fld>
            <a:endParaRPr lang="en-GB" altLang="en-US" sz="1200"/>
          </a:p>
        </p:txBody>
      </p:sp>
    </p:spTree>
    <p:extLst>
      <p:ext uri="{BB962C8B-B14F-4D97-AF65-F5344CB8AC3E}">
        <p14:creationId xmlns:p14="http://schemas.microsoft.com/office/powerpoint/2010/main" val="14991533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12</a:t>
            </a:fld>
            <a:endParaRPr lang="en-GB"/>
          </a:p>
        </p:txBody>
      </p:sp>
    </p:spTree>
    <p:extLst>
      <p:ext uri="{BB962C8B-B14F-4D97-AF65-F5344CB8AC3E}">
        <p14:creationId xmlns:p14="http://schemas.microsoft.com/office/powerpoint/2010/main" val="27212874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BB6C55FD-B608-4493-934A-38BC2A9B4140}" type="slidenum">
              <a:rPr lang="en-GB" altLang="en-US" sz="1200"/>
              <a:pPr eaLnBrk="1" hangingPunct="1"/>
              <a:t>13</a:t>
            </a:fld>
            <a:endParaRPr lang="en-GB" altLang="en-US" sz="1200"/>
          </a:p>
        </p:txBody>
      </p:sp>
    </p:spTree>
    <p:extLst>
      <p:ext uri="{BB962C8B-B14F-4D97-AF65-F5344CB8AC3E}">
        <p14:creationId xmlns:p14="http://schemas.microsoft.com/office/powerpoint/2010/main" val="3320412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14</a:t>
            </a:fld>
            <a:endParaRPr lang="en-GB"/>
          </a:p>
        </p:txBody>
      </p:sp>
    </p:spTree>
    <p:extLst>
      <p:ext uri="{BB962C8B-B14F-4D97-AF65-F5344CB8AC3E}">
        <p14:creationId xmlns:p14="http://schemas.microsoft.com/office/powerpoint/2010/main" val="27446091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Control systems </a:t>
            </a:r>
            <a:r>
              <a:rPr lang="en-GB" altLang="en-US" dirty="0"/>
              <a:t>– the measurement and reward systems which emphasise what is important to monitor, and to focus attention and activity on (quality of services)</a:t>
            </a:r>
          </a:p>
          <a:p>
            <a:pPr>
              <a:spcBef>
                <a:spcPct val="0"/>
              </a:spcBef>
            </a:pPr>
            <a:endParaRPr lang="en-US" altLang="en-US" dirty="0"/>
          </a:p>
          <a:p>
            <a:pPr>
              <a:spcBef>
                <a:spcPct val="0"/>
              </a:spcBef>
            </a:pPr>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79307D49-F89A-4C6B-BDCB-2B623D6A978A}" type="slidenum">
              <a:rPr lang="en-GB" altLang="en-US" sz="1200"/>
              <a:pPr eaLnBrk="1" hangingPunct="1"/>
              <a:t>15</a:t>
            </a:fld>
            <a:endParaRPr lang="en-GB" altLang="en-US" sz="1200"/>
          </a:p>
        </p:txBody>
      </p:sp>
    </p:spTree>
    <p:extLst>
      <p:ext uri="{BB962C8B-B14F-4D97-AF65-F5344CB8AC3E}">
        <p14:creationId xmlns:p14="http://schemas.microsoft.com/office/powerpoint/2010/main" val="16872264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16</a:t>
            </a:fld>
            <a:endParaRPr lang="en-GB"/>
          </a:p>
        </p:txBody>
      </p:sp>
    </p:spTree>
    <p:extLst>
      <p:ext uri="{BB962C8B-B14F-4D97-AF65-F5344CB8AC3E}">
        <p14:creationId xmlns:p14="http://schemas.microsoft.com/office/powerpoint/2010/main" val="33977224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Power structures </a:t>
            </a:r>
            <a:r>
              <a:rPr lang="en-GB" altLang="en-US" i="1" dirty="0"/>
              <a:t>– the most powerful individuals or groups in the organisation, perhaps based on position or seniority, etc.</a:t>
            </a:r>
          </a:p>
          <a:p>
            <a:pPr>
              <a:spcBef>
                <a:spcPct val="0"/>
              </a:spcBef>
            </a:pPr>
            <a:endParaRPr lang="en-US" altLang="en-US" i="1" dirty="0"/>
          </a:p>
          <a:p>
            <a:pPr>
              <a:spcBef>
                <a:spcPct val="0"/>
              </a:spcBef>
            </a:pPr>
            <a:endParaRPr lang="en-US" altLang="en-US" i="1" dirty="0"/>
          </a:p>
          <a:p>
            <a:pPr>
              <a:spcBef>
                <a:spcPct val="0"/>
              </a:spcBef>
            </a:pPr>
            <a:endParaRPr lang="en-US" altLang="en-US" i="1"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012EC6B3-6019-4FBF-8075-CC0513CE9957}" type="slidenum">
              <a:rPr lang="en-GB" altLang="en-US" sz="1200"/>
              <a:pPr eaLnBrk="1" hangingPunct="1"/>
              <a:t>17</a:t>
            </a:fld>
            <a:endParaRPr lang="en-GB" altLang="en-US" sz="1200"/>
          </a:p>
        </p:txBody>
      </p:sp>
    </p:spTree>
    <p:extLst>
      <p:ext uri="{BB962C8B-B14F-4D97-AF65-F5344CB8AC3E}">
        <p14:creationId xmlns:p14="http://schemas.microsoft.com/office/powerpoint/2010/main" val="30290471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18</a:t>
            </a:fld>
            <a:endParaRPr lang="en-GB"/>
          </a:p>
        </p:txBody>
      </p:sp>
    </p:spTree>
    <p:extLst>
      <p:ext uri="{BB962C8B-B14F-4D97-AF65-F5344CB8AC3E}">
        <p14:creationId xmlns:p14="http://schemas.microsoft.com/office/powerpoint/2010/main" val="27762933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Organisation structure – </a:t>
            </a:r>
            <a:r>
              <a:rPr lang="en-GB" altLang="en-US" i="1" dirty="0"/>
              <a:t>which reflects power structures and delineate important relationships and activities within the organisation, and involve both formal and informal systems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D50BE097-D6B6-416E-96BE-357A0898EF7D}" type="slidenum">
              <a:rPr lang="en-GB" altLang="en-US" sz="1200"/>
              <a:pPr eaLnBrk="1" hangingPunct="1"/>
              <a:t>19</a:t>
            </a:fld>
            <a:endParaRPr lang="en-GB" altLang="en-US" sz="1200"/>
          </a:p>
        </p:txBody>
      </p:sp>
    </p:spTree>
    <p:extLst>
      <p:ext uri="{BB962C8B-B14F-4D97-AF65-F5344CB8AC3E}">
        <p14:creationId xmlns:p14="http://schemas.microsoft.com/office/powerpoint/2010/main" val="42186523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20</a:t>
            </a:fld>
            <a:endParaRPr lang="en-GB"/>
          </a:p>
        </p:txBody>
      </p:sp>
    </p:spTree>
    <p:extLst>
      <p:ext uri="{BB962C8B-B14F-4D97-AF65-F5344CB8AC3E}">
        <p14:creationId xmlns:p14="http://schemas.microsoft.com/office/powerpoint/2010/main" val="3065725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21</a:t>
            </a:fld>
            <a:endParaRPr lang="en-GB"/>
          </a:p>
        </p:txBody>
      </p:sp>
    </p:spTree>
    <p:extLst>
      <p:ext uri="{BB962C8B-B14F-4D97-AF65-F5344CB8AC3E}">
        <p14:creationId xmlns:p14="http://schemas.microsoft.com/office/powerpoint/2010/main" val="36645664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F0D85AC-E3E9-41F0-BEFD-89D6FD2AC1DF}" type="datetimeFigureOut">
              <a:rPr lang="en-GB" smtClean="0"/>
              <a:t>18/09/2022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932007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18/09/2022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950948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0D85AC-E3E9-41F0-BEFD-89D6FD2AC1DF}" type="datetimeFigureOut">
              <a:rPr lang="en-GB" smtClean="0"/>
              <a:t>18/09/2022</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31897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0D85AC-E3E9-41F0-BEFD-89D6FD2AC1DF}" type="datetimeFigureOut">
              <a:rPr lang="en-GB" smtClean="0"/>
              <a:t>18/09/2022</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108178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F0D85AC-E3E9-41F0-BEFD-89D6FD2AC1DF}" type="datetimeFigureOut">
              <a:rPr lang="en-GB" smtClean="0"/>
              <a:t>18/09/2022</a:t>
            </a:fld>
            <a:endParaRPr lang="en-GB"/>
          </a:p>
        </p:txBody>
      </p:sp>
      <p:sp>
        <p:nvSpPr>
          <p:cNvPr id="9" name="Slide Number Placeholder 8"/>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40987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F0D85AC-E3E9-41F0-BEFD-89D6FD2AC1DF}" type="datetimeFigureOut">
              <a:rPr lang="en-GB" smtClean="0"/>
              <a:t>18/09/2022</a:t>
            </a:fld>
            <a:endParaRPr lang="en-GB"/>
          </a:p>
        </p:txBody>
      </p:sp>
      <p:sp>
        <p:nvSpPr>
          <p:cNvPr id="5" name="Slide Number Placeholder 4"/>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3141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0D85AC-E3E9-41F0-BEFD-89D6FD2AC1DF}" type="datetimeFigureOut">
              <a:rPr lang="en-GB" smtClean="0"/>
              <a:t>18/09/2022</a:t>
            </a:fld>
            <a:endParaRPr lang="en-GB"/>
          </a:p>
        </p:txBody>
      </p:sp>
      <p:sp>
        <p:nvSpPr>
          <p:cNvPr id="4" name="Slide Number Placeholder 3"/>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895668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18/09/2022</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30394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18/09/2022</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438190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18/09/2022</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150184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18/09/2022</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79291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4964896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756048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F0D85AC-E3E9-41F0-BEFD-89D6FD2AC1DF}" type="datetimeFigureOut">
              <a:rPr lang="en-GB" smtClean="0"/>
              <a:t>18/09/2022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493129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32952" y="1051560"/>
            <a:ext cx="10312836" cy="2080260"/>
          </a:xfrm>
        </p:spPr>
        <p:txBody>
          <a:bodyPr>
            <a:normAutofit fontScale="90000"/>
          </a:bodyPr>
          <a:lstStyle/>
          <a:p>
            <a:br>
              <a:rPr lang="en-GB" b="1" dirty="0"/>
            </a:br>
            <a:br>
              <a:rPr lang="en-GB" b="1" dirty="0"/>
            </a:br>
            <a:r>
              <a:rPr lang="en-GB" b="1" dirty="0"/>
              <a:t>Workplace Culture and its Impact on Organisational Efficiency</a:t>
            </a:r>
            <a:br>
              <a:rPr lang="en-GB" dirty="0"/>
            </a:br>
            <a:endParaRPr lang="en-GB" dirty="0"/>
          </a:p>
        </p:txBody>
      </p:sp>
      <p:sp>
        <p:nvSpPr>
          <p:cNvPr id="3" name="Subtitle 2"/>
          <p:cNvSpPr>
            <a:spLocks noGrp="1"/>
          </p:cNvSpPr>
          <p:nvPr>
            <p:ph type="subTitle" idx="1"/>
          </p:nvPr>
        </p:nvSpPr>
        <p:spPr>
          <a:xfrm>
            <a:off x="1535430" y="3086100"/>
            <a:ext cx="9121140" cy="2080260"/>
          </a:xfrm>
        </p:spPr>
        <p:txBody>
          <a:bodyPr>
            <a:noAutofit/>
          </a:bodyPr>
          <a:lstStyle/>
          <a:p>
            <a:endParaRPr lang="en-GB" sz="3600" dirty="0">
              <a:solidFill>
                <a:schemeClr val="bg1"/>
              </a:solidFill>
            </a:endParaRP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6A51-3F15-4101-A37A-779135EC6C43}"/>
              </a:ext>
            </a:extLst>
          </p:cNvPr>
          <p:cNvSpPr>
            <a:spLocks noGrp="1"/>
          </p:cNvSpPr>
          <p:nvPr>
            <p:ph type="title"/>
          </p:nvPr>
        </p:nvSpPr>
        <p:spPr/>
        <p:txBody>
          <a:bodyPr/>
          <a:lstStyle/>
          <a:p>
            <a:r>
              <a:rPr lang="en-GB" b="1" dirty="0"/>
              <a:t>Structure of Session </a:t>
            </a:r>
          </a:p>
        </p:txBody>
      </p:sp>
      <p:sp>
        <p:nvSpPr>
          <p:cNvPr id="3" name="Content Placeholder 2">
            <a:extLst>
              <a:ext uri="{FF2B5EF4-FFF2-40B4-BE49-F238E27FC236}">
                <a16:creationId xmlns:a16="http://schemas.microsoft.com/office/drawing/2014/main" id="{61587BFC-7EDB-41A2-A9F5-F3D88E7919C1}"/>
              </a:ext>
            </a:extLst>
          </p:cNvPr>
          <p:cNvSpPr>
            <a:spLocks noGrp="1"/>
          </p:cNvSpPr>
          <p:nvPr>
            <p:ph idx="1"/>
          </p:nvPr>
        </p:nvSpPr>
        <p:spPr>
          <a:xfrm>
            <a:off x="868017" y="1417637"/>
            <a:ext cx="10972800" cy="4267545"/>
          </a:xfrm>
        </p:spPr>
        <p:txBody>
          <a:bodyPr>
            <a:normAutofit/>
          </a:bodyPr>
          <a:lstStyle/>
          <a:p>
            <a:r>
              <a:rPr lang="en-GB" dirty="0"/>
              <a:t>Module overview</a:t>
            </a:r>
          </a:p>
          <a:p>
            <a:r>
              <a:rPr lang="en-GB" dirty="0"/>
              <a:t>Why study culture?</a:t>
            </a:r>
          </a:p>
          <a:p>
            <a:r>
              <a:rPr lang="en-GB" dirty="0"/>
              <a:t>What is culture?</a:t>
            </a:r>
          </a:p>
          <a:p>
            <a:r>
              <a:rPr lang="en-GB" dirty="0"/>
              <a:t>Cultural environment</a:t>
            </a:r>
          </a:p>
          <a:p>
            <a:r>
              <a:rPr lang="en-GB" altLang="en-US" dirty="0"/>
              <a:t>The core elements of organisational culture</a:t>
            </a:r>
          </a:p>
          <a:p>
            <a:r>
              <a:rPr lang="en-GB" dirty="0"/>
              <a:t>Cultural web</a:t>
            </a:r>
          </a:p>
        </p:txBody>
      </p:sp>
    </p:spTree>
    <p:extLst>
      <p:ext uri="{BB962C8B-B14F-4D97-AF65-F5344CB8AC3E}">
        <p14:creationId xmlns:p14="http://schemas.microsoft.com/office/powerpoint/2010/main" val="1926580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Aim </a:t>
            </a:r>
          </a:p>
        </p:txBody>
      </p:sp>
      <p:sp>
        <p:nvSpPr>
          <p:cNvPr id="3" name="Content Placeholder 2"/>
          <p:cNvSpPr>
            <a:spLocks noGrp="1"/>
          </p:cNvSpPr>
          <p:nvPr>
            <p:ph idx="1"/>
          </p:nvPr>
        </p:nvSpPr>
        <p:spPr>
          <a:xfrm>
            <a:off x="609600" y="1600201"/>
            <a:ext cx="10972800" cy="3917032"/>
          </a:xfrm>
        </p:spPr>
        <p:txBody>
          <a:bodyPr/>
          <a:lstStyle/>
          <a:p>
            <a:pPr algn="just"/>
            <a:r>
              <a:rPr lang="en-GB" dirty="0"/>
              <a:t>To develop an understanding of workplace culture and context in order to improve one’s ability to function within the organisational norms</a:t>
            </a:r>
          </a:p>
        </p:txBody>
      </p:sp>
    </p:spTree>
    <p:extLst>
      <p:ext uri="{BB962C8B-B14F-4D97-AF65-F5344CB8AC3E}">
        <p14:creationId xmlns:p14="http://schemas.microsoft.com/office/powerpoint/2010/main" val="407743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D525-9EA7-4D11-B276-B586C23E96A9}"/>
              </a:ext>
            </a:extLst>
          </p:cNvPr>
          <p:cNvSpPr>
            <a:spLocks noGrp="1"/>
          </p:cNvSpPr>
          <p:nvPr>
            <p:ph type="title"/>
          </p:nvPr>
        </p:nvSpPr>
        <p:spPr>
          <a:xfrm>
            <a:off x="609600" y="198438"/>
            <a:ext cx="10972800" cy="1143000"/>
          </a:xfrm>
        </p:spPr>
        <p:txBody>
          <a:bodyPr/>
          <a:lstStyle/>
          <a:p>
            <a:r>
              <a:rPr lang="en-GB" b="1" dirty="0"/>
              <a:t>Why study Culture?</a:t>
            </a:r>
          </a:p>
        </p:txBody>
      </p:sp>
      <p:sp>
        <p:nvSpPr>
          <p:cNvPr id="3" name="Content Placeholder 2">
            <a:extLst>
              <a:ext uri="{FF2B5EF4-FFF2-40B4-BE49-F238E27FC236}">
                <a16:creationId xmlns:a16="http://schemas.microsoft.com/office/drawing/2014/main" id="{6197EA20-87F1-456C-B2C2-E7C2193C05B3}"/>
              </a:ext>
            </a:extLst>
          </p:cNvPr>
          <p:cNvSpPr>
            <a:spLocks noGrp="1"/>
          </p:cNvSpPr>
          <p:nvPr>
            <p:ph idx="1"/>
          </p:nvPr>
        </p:nvSpPr>
        <p:spPr>
          <a:xfrm>
            <a:off x="609600" y="1417638"/>
            <a:ext cx="10972800" cy="4263315"/>
          </a:xfrm>
        </p:spPr>
        <p:txBody>
          <a:bodyPr>
            <a:normAutofit fontScale="92500" lnSpcReduction="10000"/>
          </a:bodyPr>
          <a:lstStyle/>
          <a:p>
            <a:pPr algn="just"/>
            <a:r>
              <a:rPr lang="en-GB" dirty="0"/>
              <a:t>Organisational culture can be thought of as the personality of an organisation</a:t>
            </a:r>
          </a:p>
          <a:p>
            <a:pPr algn="just"/>
            <a:r>
              <a:rPr lang="en-GB" dirty="0"/>
              <a:t>Organisational culture has been a popular topic since the early 1980s</a:t>
            </a:r>
          </a:p>
          <a:p>
            <a:pPr algn="just"/>
            <a:r>
              <a:rPr lang="en-GB" dirty="0"/>
              <a:t>Cunliffe (2008) states that organisational culture is important because it:</a:t>
            </a:r>
          </a:p>
          <a:p>
            <a:pPr lvl="1" algn="just"/>
            <a:r>
              <a:rPr lang="en-GB" dirty="0"/>
              <a:t>shapes the image that the public has of an organisation;</a:t>
            </a:r>
          </a:p>
          <a:p>
            <a:pPr lvl="1" algn="just"/>
            <a:r>
              <a:rPr lang="en-GB" dirty="0"/>
              <a:t>influences organisational effectiveness;</a:t>
            </a:r>
          </a:p>
          <a:p>
            <a:pPr lvl="1" algn="just"/>
            <a:r>
              <a:rPr lang="en-GB" dirty="0"/>
              <a:t>helps to attract, retain and motivate staff. </a:t>
            </a:r>
          </a:p>
          <a:p>
            <a:endParaRPr lang="en-GB" dirty="0"/>
          </a:p>
        </p:txBody>
      </p:sp>
    </p:spTree>
    <p:extLst>
      <p:ext uri="{BB962C8B-B14F-4D97-AF65-F5344CB8AC3E}">
        <p14:creationId xmlns:p14="http://schemas.microsoft.com/office/powerpoint/2010/main" val="4148201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97962"/>
            <a:ext cx="10972800" cy="731520"/>
          </a:xfrm>
        </p:spPr>
        <p:txBody>
          <a:bodyPr>
            <a:noAutofit/>
          </a:bodyPr>
          <a:lstStyle/>
          <a:p>
            <a:r>
              <a:rPr lang="en-GB" b="1" dirty="0"/>
              <a:t>What is Culture?</a:t>
            </a:r>
          </a:p>
        </p:txBody>
      </p:sp>
      <p:sp>
        <p:nvSpPr>
          <p:cNvPr id="3" name="Content Placeholder 2"/>
          <p:cNvSpPr>
            <a:spLocks noGrp="1"/>
          </p:cNvSpPr>
          <p:nvPr>
            <p:ph idx="1"/>
          </p:nvPr>
        </p:nvSpPr>
        <p:spPr>
          <a:xfrm>
            <a:off x="609600" y="1350376"/>
            <a:ext cx="10972800" cy="4478142"/>
          </a:xfrm>
        </p:spPr>
        <p:txBody>
          <a:bodyPr>
            <a:noAutofit/>
          </a:bodyPr>
          <a:lstStyle/>
          <a:p>
            <a:r>
              <a:rPr lang="en-GB" sz="3000" dirty="0"/>
              <a:t>Mullins, 2016: </a:t>
            </a:r>
            <a:r>
              <a:rPr lang="en-GB" sz="3000" i="1" dirty="0"/>
              <a:t>“How things are done around here”</a:t>
            </a:r>
          </a:p>
          <a:p>
            <a:r>
              <a:rPr lang="en-GB" sz="3000" dirty="0"/>
              <a:t>Johnson, 2013, as cited in Mullins, 2016: </a:t>
            </a:r>
            <a:r>
              <a:rPr lang="en-GB" sz="3000" i="1" dirty="0"/>
              <a:t>“It embodies the ethos and values of a particular organisation, which are expressed through the way it operates and the practices it undertakes”</a:t>
            </a:r>
          </a:p>
          <a:p>
            <a:r>
              <a:rPr lang="en-GB" sz="3000" dirty="0"/>
              <a:t>Hofstede, 2001: “</a:t>
            </a:r>
            <a:r>
              <a:rPr lang="en-GB" sz="3000" i="1" dirty="0"/>
              <a:t>Culture is the collective programming of the mind that distinguishes the members of one group or category of people from another”</a:t>
            </a:r>
            <a:endParaRPr lang="en-GB" sz="3000" dirty="0"/>
          </a:p>
        </p:txBody>
      </p:sp>
    </p:spTree>
    <p:extLst>
      <p:ext uri="{BB962C8B-B14F-4D97-AF65-F5344CB8AC3E}">
        <p14:creationId xmlns:p14="http://schemas.microsoft.com/office/powerpoint/2010/main" val="111395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28800" y="404664"/>
            <a:ext cx="8229600" cy="1143000"/>
          </a:xfrm>
        </p:spPr>
        <p:txBody>
          <a:bodyPr>
            <a:normAutofit fontScale="90000"/>
          </a:bodyPr>
          <a:lstStyle/>
          <a:p>
            <a:r>
              <a:rPr lang="en-GB" altLang="en-US" b="1" dirty="0"/>
              <a:t>The Core Elements of Organisational Culture</a:t>
            </a:r>
          </a:p>
        </p:txBody>
      </p:sp>
      <p:sp>
        <p:nvSpPr>
          <p:cNvPr id="28675" name="Oval 3"/>
          <p:cNvSpPr>
            <a:spLocks noChangeArrowheads="1"/>
          </p:cNvSpPr>
          <p:nvPr/>
        </p:nvSpPr>
        <p:spPr bwMode="auto">
          <a:xfrm>
            <a:off x="2590800" y="2971800"/>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Values</a:t>
            </a:r>
          </a:p>
        </p:txBody>
      </p:sp>
      <p:sp>
        <p:nvSpPr>
          <p:cNvPr id="28676" name="Oval 4"/>
          <p:cNvSpPr>
            <a:spLocks noChangeArrowheads="1"/>
          </p:cNvSpPr>
          <p:nvPr/>
        </p:nvSpPr>
        <p:spPr bwMode="auto">
          <a:xfrm>
            <a:off x="5105400" y="25908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Beliefs</a:t>
            </a:r>
          </a:p>
        </p:txBody>
      </p:sp>
      <p:sp>
        <p:nvSpPr>
          <p:cNvPr id="28677" name="Oval 5"/>
          <p:cNvSpPr>
            <a:spLocks noChangeArrowheads="1"/>
          </p:cNvSpPr>
          <p:nvPr/>
        </p:nvSpPr>
        <p:spPr bwMode="auto">
          <a:xfrm>
            <a:off x="7793756" y="28956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Opinions</a:t>
            </a:r>
          </a:p>
        </p:txBody>
      </p:sp>
      <p:sp>
        <p:nvSpPr>
          <p:cNvPr id="28678" name="Oval 6"/>
          <p:cNvSpPr>
            <a:spLocks noChangeArrowheads="1"/>
          </p:cNvSpPr>
          <p:nvPr/>
        </p:nvSpPr>
        <p:spPr bwMode="auto">
          <a:xfrm>
            <a:off x="6257309" y="4167336"/>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Attitudes</a:t>
            </a:r>
          </a:p>
        </p:txBody>
      </p:sp>
      <p:sp>
        <p:nvSpPr>
          <p:cNvPr id="28679" name="Oval 7"/>
          <p:cNvSpPr>
            <a:spLocks noChangeArrowheads="1"/>
          </p:cNvSpPr>
          <p:nvPr/>
        </p:nvSpPr>
        <p:spPr bwMode="auto">
          <a:xfrm>
            <a:off x="4288931" y="4133670"/>
            <a:ext cx="1812893" cy="111987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Norms</a:t>
            </a:r>
          </a:p>
        </p:txBody>
      </p:sp>
      <p:sp>
        <p:nvSpPr>
          <p:cNvPr id="28680" name="Line 8"/>
          <p:cNvSpPr>
            <a:spLocks noChangeShapeType="1"/>
          </p:cNvSpPr>
          <p:nvPr/>
        </p:nvSpPr>
        <p:spPr bwMode="auto">
          <a:xfrm>
            <a:off x="4282696" y="4034342"/>
            <a:ext cx="289304" cy="2328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2" name="Line 10"/>
          <p:cNvSpPr>
            <a:spLocks noChangeShapeType="1"/>
          </p:cNvSpPr>
          <p:nvPr/>
        </p:nvSpPr>
        <p:spPr bwMode="auto">
          <a:xfrm flipV="1">
            <a:off x="8049778" y="4141527"/>
            <a:ext cx="277378" cy="28975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3" name="Line 11"/>
          <p:cNvSpPr>
            <a:spLocks noChangeShapeType="1"/>
          </p:cNvSpPr>
          <p:nvPr/>
        </p:nvSpPr>
        <p:spPr bwMode="auto">
          <a:xfrm flipH="1" flipV="1">
            <a:off x="7162800" y="3352800"/>
            <a:ext cx="630956" cy="2202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4" name="Line 12"/>
          <p:cNvSpPr>
            <a:spLocks noChangeShapeType="1"/>
          </p:cNvSpPr>
          <p:nvPr/>
        </p:nvSpPr>
        <p:spPr bwMode="auto">
          <a:xfrm flipV="1">
            <a:off x="4572000" y="3352800"/>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cxnSp>
        <p:nvCxnSpPr>
          <p:cNvPr id="4" name="Straight Connector 3">
            <a:extLst>
              <a:ext uri="{FF2B5EF4-FFF2-40B4-BE49-F238E27FC236}">
                <a16:creationId xmlns:a16="http://schemas.microsoft.com/office/drawing/2014/main" id="{98687591-2E44-429A-BD90-D8A5EC0D86B9}"/>
              </a:ext>
            </a:extLst>
          </p:cNvPr>
          <p:cNvCxnSpPr>
            <a:cxnSpLocks/>
            <a:stCxn id="28679" idx="6"/>
            <a:endCxn id="28678" idx="2"/>
          </p:cNvCxnSpPr>
          <p:nvPr/>
        </p:nvCxnSpPr>
        <p:spPr>
          <a:xfrm>
            <a:off x="6101823" y="4693606"/>
            <a:ext cx="155486" cy="713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450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39337"/>
            <a:ext cx="11997092" cy="5358348"/>
          </a:xfrm>
        </p:spPr>
        <p:txBody>
          <a:bodyPr>
            <a:noAutofit/>
          </a:bodyPr>
          <a:lstStyle/>
          <a:p>
            <a:pPr algn="just"/>
            <a:r>
              <a:rPr lang="en-GB" sz="2200" dirty="0"/>
              <a:t>A </a:t>
            </a:r>
            <a:r>
              <a:rPr lang="en-GB" sz="2200" b="1" dirty="0">
                <a:solidFill>
                  <a:srgbClr val="0070C0"/>
                </a:solidFill>
              </a:rPr>
              <a:t>value</a:t>
            </a:r>
            <a:r>
              <a:rPr lang="en-GB" sz="2200" dirty="0"/>
              <a:t> is a measure of the worth or importance a person attaches to something; our </a:t>
            </a:r>
            <a:r>
              <a:rPr lang="en-GB" sz="2200" b="1" dirty="0">
                <a:solidFill>
                  <a:srgbClr val="0070C0"/>
                </a:solidFill>
              </a:rPr>
              <a:t>values</a:t>
            </a:r>
            <a:r>
              <a:rPr lang="en-GB" sz="2200" dirty="0"/>
              <a:t> are often reflected in the way we live our lives. e.g. I </a:t>
            </a:r>
            <a:r>
              <a:rPr lang="en-GB" sz="2200" b="1" dirty="0">
                <a:solidFill>
                  <a:srgbClr val="0070C0"/>
                </a:solidFill>
              </a:rPr>
              <a:t>value</a:t>
            </a:r>
            <a:r>
              <a:rPr lang="en-GB" sz="2200" dirty="0"/>
              <a:t> freedom of speech, or I </a:t>
            </a:r>
            <a:r>
              <a:rPr lang="en-GB" sz="2200" b="1" dirty="0">
                <a:solidFill>
                  <a:srgbClr val="0070C0"/>
                </a:solidFill>
              </a:rPr>
              <a:t>value</a:t>
            </a:r>
            <a:r>
              <a:rPr lang="en-GB" sz="2200" dirty="0">
                <a:solidFill>
                  <a:srgbClr val="0070C0"/>
                </a:solidFill>
              </a:rPr>
              <a:t> </a:t>
            </a:r>
            <a:r>
              <a:rPr lang="en-GB" sz="2200" dirty="0"/>
              <a:t>my family;</a:t>
            </a:r>
          </a:p>
          <a:p>
            <a:pPr algn="just"/>
            <a:r>
              <a:rPr lang="en-GB" sz="2200" b="1" dirty="0">
                <a:solidFill>
                  <a:srgbClr val="0070C0"/>
                </a:solidFill>
              </a:rPr>
              <a:t>Values</a:t>
            </a:r>
            <a:r>
              <a:rPr lang="en-GB" sz="2200" dirty="0"/>
              <a:t> refer to a set of ideas that guide an individual on how to evaluate right versus wrong, whereas </a:t>
            </a:r>
            <a:r>
              <a:rPr lang="en-GB" sz="2200" b="1" dirty="0">
                <a:solidFill>
                  <a:srgbClr val="00B050"/>
                </a:solidFill>
              </a:rPr>
              <a:t>beliefs</a:t>
            </a:r>
            <a:r>
              <a:rPr lang="en-GB" sz="2200" dirty="0"/>
              <a:t> refer to a set of doctrines, statements or experiences a person holds as true, usually with evidence or proof. Both are deeply intertwined because </a:t>
            </a:r>
            <a:r>
              <a:rPr lang="en-GB" sz="2200" b="1" dirty="0">
                <a:solidFill>
                  <a:srgbClr val="00B050"/>
                </a:solidFill>
              </a:rPr>
              <a:t>beliefs</a:t>
            </a:r>
            <a:r>
              <a:rPr lang="en-GB" sz="2200" dirty="0"/>
              <a:t> influence how an individual develops </a:t>
            </a:r>
            <a:r>
              <a:rPr lang="en-GB" sz="2200" b="1" dirty="0">
                <a:solidFill>
                  <a:srgbClr val="0070C0"/>
                </a:solidFill>
              </a:rPr>
              <a:t>values</a:t>
            </a:r>
            <a:r>
              <a:rPr lang="en-GB" sz="2200" dirty="0">
                <a:solidFill>
                  <a:srgbClr val="0070C0"/>
                </a:solidFill>
              </a:rPr>
              <a:t>;</a:t>
            </a:r>
          </a:p>
          <a:p>
            <a:pPr algn="just"/>
            <a:r>
              <a:rPr lang="en-GB" sz="2200" dirty="0"/>
              <a:t>An </a:t>
            </a:r>
            <a:r>
              <a:rPr lang="en-GB" sz="2200" b="1" dirty="0">
                <a:solidFill>
                  <a:srgbClr val="FF0000"/>
                </a:solidFill>
              </a:rPr>
              <a:t>attitude</a:t>
            </a:r>
            <a:r>
              <a:rPr lang="en-GB" sz="2200" dirty="0"/>
              <a:t> is the way a person expresses or applies their</a:t>
            </a:r>
            <a:r>
              <a:rPr lang="en-GB" sz="2200" dirty="0">
                <a:solidFill>
                  <a:srgbClr val="00B050"/>
                </a:solidFill>
              </a:rPr>
              <a:t> </a:t>
            </a:r>
            <a:r>
              <a:rPr lang="en-GB" sz="2200" b="1" dirty="0">
                <a:solidFill>
                  <a:srgbClr val="00B050"/>
                </a:solidFill>
              </a:rPr>
              <a:t>beliefs</a:t>
            </a:r>
            <a:r>
              <a:rPr lang="en-GB" sz="2200" dirty="0"/>
              <a:t> and </a:t>
            </a:r>
            <a:r>
              <a:rPr lang="en-GB" sz="2200" b="1" dirty="0">
                <a:solidFill>
                  <a:srgbClr val="0070C0"/>
                </a:solidFill>
              </a:rPr>
              <a:t>values</a:t>
            </a:r>
            <a:r>
              <a:rPr lang="en-GB" sz="2200" dirty="0"/>
              <a:t>, and is expressed through words and behaviour;</a:t>
            </a:r>
          </a:p>
          <a:p>
            <a:pPr algn="just"/>
            <a:r>
              <a:rPr lang="en-GB" sz="2200" dirty="0"/>
              <a:t>An </a:t>
            </a:r>
            <a:r>
              <a:rPr lang="en-GB" sz="2200" b="1" dirty="0">
                <a:solidFill>
                  <a:srgbClr val="FFC000"/>
                </a:solidFill>
              </a:rPr>
              <a:t>opinion</a:t>
            </a:r>
            <a:r>
              <a:rPr lang="en-GB" sz="2200" dirty="0"/>
              <a:t> is a view or judgement formed about something, not necessarily based on fact or knowledge;</a:t>
            </a:r>
          </a:p>
          <a:p>
            <a:pPr algn="just"/>
            <a:r>
              <a:rPr lang="en-GB" sz="2200" dirty="0"/>
              <a:t>A </a:t>
            </a:r>
            <a:r>
              <a:rPr lang="en-GB" sz="2200" b="1" dirty="0">
                <a:solidFill>
                  <a:srgbClr val="002060"/>
                </a:solidFill>
              </a:rPr>
              <a:t>norm</a:t>
            </a:r>
            <a:r>
              <a:rPr lang="en-GB" sz="2200" dirty="0"/>
              <a:t> is a social expectation that guides behaviour. </a:t>
            </a:r>
            <a:r>
              <a:rPr lang="en-GB" sz="2200" b="1" dirty="0">
                <a:solidFill>
                  <a:srgbClr val="002060"/>
                </a:solidFill>
              </a:rPr>
              <a:t>Norms</a:t>
            </a:r>
            <a:r>
              <a:rPr lang="en-GB" sz="2200" dirty="0"/>
              <a:t> explain why people do what they do in given situations. For example, people shake hands when they are formally introduced.</a:t>
            </a:r>
          </a:p>
        </p:txBody>
      </p:sp>
    </p:spTree>
    <p:extLst>
      <p:ext uri="{BB962C8B-B14F-4D97-AF65-F5344CB8AC3E}">
        <p14:creationId xmlns:p14="http://schemas.microsoft.com/office/powerpoint/2010/main" val="3518052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150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150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150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150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72471" y="1658904"/>
            <a:ext cx="4396686" cy="1770096"/>
          </a:xfrm>
        </p:spPr>
        <p:txBody>
          <a:bodyPr>
            <a:normAutofit/>
          </a:bodyPr>
          <a:lstStyle/>
          <a:p>
            <a:r>
              <a:rPr lang="en-GB" altLang="en-US" b="1" dirty="0"/>
              <a:t>Cultural Web</a:t>
            </a:r>
          </a:p>
        </p:txBody>
      </p:sp>
      <p:sp>
        <p:nvSpPr>
          <p:cNvPr id="3" name="Footer Placeholder 2"/>
          <p:cNvSpPr>
            <a:spLocks noGrp="1"/>
          </p:cNvSpPr>
          <p:nvPr>
            <p:ph type="ftr" sz="quarter" idx="4294967295"/>
          </p:nvPr>
        </p:nvSpPr>
        <p:spPr>
          <a:xfrm>
            <a:off x="0" y="6356350"/>
            <a:ext cx="4114800" cy="365125"/>
          </a:xfrm>
          <a:prstGeom prst="rect">
            <a:avLst/>
          </a:prstGeom>
        </p:spPr>
        <p:txBody>
          <a:bodyPr/>
          <a:lstStyle/>
          <a:p>
            <a:r>
              <a:rPr lang="en-GB"/>
              <a:t>EMPL5005</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42697" y="0"/>
            <a:ext cx="7103292" cy="5522420"/>
          </a:xfrm>
          <a:prstGeom prst="rect">
            <a:avLst/>
          </a:prstGeom>
        </p:spPr>
      </p:pic>
    </p:spTree>
    <p:extLst>
      <p:ext uri="{BB962C8B-B14F-4D97-AF65-F5344CB8AC3E}">
        <p14:creationId xmlns:p14="http://schemas.microsoft.com/office/powerpoint/2010/main" val="39586724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609600" y="298382"/>
            <a:ext cx="10972800" cy="1143000"/>
          </a:xfrm>
        </p:spPr>
        <p:txBody>
          <a:bodyPr>
            <a:normAutofit/>
          </a:bodyPr>
          <a:lstStyle/>
          <a:p>
            <a:r>
              <a:rPr lang="en-GB" altLang="en-US" sz="4000" b="1" dirty="0">
                <a:cs typeface="Arial" charset="0"/>
              </a:rPr>
              <a:t>Routines &amp; rituals</a:t>
            </a:r>
            <a:r>
              <a:rPr lang="en-GB" altLang="en-US" sz="4000" dirty="0"/>
              <a:t> </a:t>
            </a:r>
          </a:p>
        </p:txBody>
      </p:sp>
      <p:sp>
        <p:nvSpPr>
          <p:cNvPr id="6147" name="Content Placeholder 2"/>
          <p:cNvSpPr>
            <a:spLocks noGrp="1"/>
          </p:cNvSpPr>
          <p:nvPr>
            <p:ph sz="half" idx="1"/>
          </p:nvPr>
        </p:nvSpPr>
        <p:spPr>
          <a:xfrm>
            <a:off x="450572" y="1321905"/>
            <a:ext cx="5784574" cy="4326970"/>
          </a:xfrm>
        </p:spPr>
        <p:txBody>
          <a:bodyPr>
            <a:normAutofit fontScale="92500"/>
          </a:bodyPr>
          <a:lstStyle/>
          <a:p>
            <a:r>
              <a:rPr lang="en-US" altLang="en-US" sz="2400" dirty="0"/>
              <a:t>What do customers expect when they walk in?</a:t>
            </a:r>
          </a:p>
          <a:p>
            <a:r>
              <a:rPr lang="en-US" altLang="en-US" sz="2400" dirty="0"/>
              <a:t>What do employees expect?</a:t>
            </a:r>
          </a:p>
          <a:p>
            <a:r>
              <a:rPr lang="en-US" altLang="en-US" sz="2400" dirty="0"/>
              <a:t>What would be immediately obvious if changed?</a:t>
            </a:r>
          </a:p>
          <a:p>
            <a:r>
              <a:rPr lang="en-US" altLang="en-US" sz="2400" dirty="0"/>
              <a:t>What </a:t>
            </a:r>
            <a:r>
              <a:rPr lang="en-US" altLang="en-US" sz="2400" dirty="0" err="1"/>
              <a:t>behaviour</a:t>
            </a:r>
            <a:r>
              <a:rPr lang="en-US" altLang="en-US" sz="2400" dirty="0"/>
              <a:t> do these routines encourage?</a:t>
            </a:r>
          </a:p>
          <a:p>
            <a:r>
              <a:rPr lang="en-US" altLang="en-US" sz="2400" dirty="0"/>
              <a:t>When a new problem is encountered, what rules do people apply when they solve it?</a:t>
            </a:r>
          </a:p>
          <a:p>
            <a:r>
              <a:rPr lang="en-US" altLang="en-US" sz="2400" dirty="0"/>
              <a:t>What core beliefs do these rituals reflect</a:t>
            </a:r>
            <a:r>
              <a:rPr lang="en-US" altLang="en-US" sz="2000" dirty="0"/>
              <a:t>? </a:t>
            </a:r>
          </a:p>
          <a:p>
            <a:endParaRPr lang="en-GB" altLang="en-US" dirty="0"/>
          </a:p>
        </p:txBody>
      </p:sp>
      <p:sp>
        <p:nvSpPr>
          <p:cNvPr id="4" name="Content Placeholder 3"/>
          <p:cNvSpPr>
            <a:spLocks noGrp="1"/>
          </p:cNvSpPr>
          <p:nvPr>
            <p:ph sz="half" idx="2"/>
          </p:nvPr>
        </p:nvSpPr>
        <p:spPr>
          <a:xfrm>
            <a:off x="6096000" y="1318248"/>
            <a:ext cx="5384800" cy="3989040"/>
          </a:xfrm>
        </p:spPr>
        <p:txBody>
          <a:bodyPr>
            <a:normAutofit fontScale="92500"/>
          </a:bodyPr>
          <a:lstStyle/>
          <a:p>
            <a:pPr>
              <a:buFontTx/>
              <a:buNone/>
              <a:defRPr/>
            </a:pPr>
            <a:r>
              <a:rPr lang="en-GB" sz="2000" dirty="0"/>
              <a:t>“ </a:t>
            </a:r>
            <a:r>
              <a:rPr lang="en-GB" sz="2600" i="1" dirty="0">
                <a:effectLst>
                  <a:outerShdw blurRad="38100" dist="38100" dir="2700000" algn="tl">
                    <a:srgbClr val="000000">
                      <a:alpha val="43137"/>
                    </a:srgbClr>
                  </a:outerShdw>
                </a:effectLst>
              </a:rPr>
              <a:t>The way we do things around here”</a:t>
            </a:r>
          </a:p>
          <a:p>
            <a:pPr>
              <a:defRPr/>
            </a:pPr>
            <a:r>
              <a:rPr lang="en-GB" sz="2600" dirty="0"/>
              <a:t>are difficult to change</a:t>
            </a:r>
          </a:p>
          <a:p>
            <a:pPr>
              <a:defRPr/>
            </a:pPr>
            <a:r>
              <a:rPr lang="en-GB" sz="2600" dirty="0"/>
              <a:t>are often taken for granted</a:t>
            </a:r>
          </a:p>
          <a:p>
            <a:pPr>
              <a:defRPr/>
            </a:pPr>
            <a:r>
              <a:rPr lang="en-GB" sz="2600" dirty="0"/>
              <a:t>can be a key organisational competency</a:t>
            </a:r>
          </a:p>
          <a:p>
            <a:pPr>
              <a:defRPr/>
            </a:pPr>
            <a:endParaRPr lang="en-GB" dirty="0"/>
          </a:p>
        </p:txBody>
      </p:sp>
    </p:spTree>
    <p:extLst>
      <p:ext uri="{BB962C8B-B14F-4D97-AF65-F5344CB8AC3E}">
        <p14:creationId xmlns:p14="http://schemas.microsoft.com/office/powerpoint/2010/main" val="368132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2422-B8B0-40A2-AD01-BB6891695309}"/>
              </a:ext>
            </a:extLst>
          </p:cNvPr>
          <p:cNvSpPr>
            <a:spLocks noGrp="1"/>
          </p:cNvSpPr>
          <p:nvPr>
            <p:ph type="title"/>
          </p:nvPr>
        </p:nvSpPr>
        <p:spPr/>
        <p:txBody>
          <a:bodyPr/>
          <a:lstStyle/>
          <a:p>
            <a:r>
              <a:rPr lang="en-GB" b="1" dirty="0"/>
              <a:t>Rituals and Routines</a:t>
            </a:r>
          </a:p>
        </p:txBody>
      </p:sp>
      <p:sp>
        <p:nvSpPr>
          <p:cNvPr id="3" name="Content Placeholder 2">
            <a:extLst>
              <a:ext uri="{FF2B5EF4-FFF2-40B4-BE49-F238E27FC236}">
                <a16:creationId xmlns:a16="http://schemas.microsoft.com/office/drawing/2014/main" id="{88051AC1-4DE4-4480-98C0-527553F12D49}"/>
              </a:ext>
            </a:extLst>
          </p:cNvPr>
          <p:cNvSpPr>
            <a:spLocks noGrp="1"/>
          </p:cNvSpPr>
          <p:nvPr>
            <p:ph idx="1"/>
          </p:nvPr>
        </p:nvSpPr>
        <p:spPr>
          <a:xfrm>
            <a:off x="609600" y="1417638"/>
            <a:ext cx="10972800" cy="3917032"/>
          </a:xfrm>
        </p:spPr>
        <p:txBody>
          <a:bodyPr/>
          <a:lstStyle/>
          <a:p>
            <a:pPr marL="0" indent="0" fontAlgn="base">
              <a:buNone/>
            </a:pPr>
            <a:r>
              <a:rPr lang="en-GB" dirty="0"/>
              <a:t>Example of a car bodywork repair centre:</a:t>
            </a:r>
          </a:p>
          <a:p>
            <a:pPr fontAlgn="base"/>
            <a:r>
              <a:rPr lang="en-GB" i="1" dirty="0"/>
              <a:t>Customers expect a newspaper and coffee whilst they wait, or a ride to work. </a:t>
            </a:r>
            <a:endParaRPr lang="en-GB" dirty="0"/>
          </a:p>
          <a:p>
            <a:pPr fontAlgn="base"/>
            <a:r>
              <a:rPr lang="en-GB" i="1" dirty="0"/>
              <a:t>Employees expect to have their time cards examined very carefully.</a:t>
            </a:r>
            <a:endParaRPr lang="en-GB" dirty="0"/>
          </a:p>
          <a:p>
            <a:pPr fontAlgn="base"/>
            <a:r>
              <a:rPr lang="en-GB" i="1" dirty="0"/>
              <a:t>There's lots of talk about money and especially about how to cut costs. </a:t>
            </a:r>
            <a:endParaRPr lang="en-GB" dirty="0"/>
          </a:p>
          <a:p>
            <a:pPr marL="0" indent="0">
              <a:buNone/>
            </a:pPr>
            <a:endParaRPr lang="en-GB" dirty="0"/>
          </a:p>
        </p:txBody>
      </p:sp>
    </p:spTree>
    <p:extLst>
      <p:ext uri="{BB962C8B-B14F-4D97-AF65-F5344CB8AC3E}">
        <p14:creationId xmlns:p14="http://schemas.microsoft.com/office/powerpoint/2010/main" val="223195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524000" y="1"/>
            <a:ext cx="8077200" cy="1311275"/>
          </a:xfrm>
        </p:spPr>
        <p:txBody>
          <a:bodyPr>
            <a:normAutofit/>
          </a:bodyPr>
          <a:lstStyle/>
          <a:p>
            <a:r>
              <a:rPr lang="en-GB" altLang="en-US" sz="4000" b="1" dirty="0">
                <a:cs typeface="Arial" charset="0"/>
              </a:rPr>
              <a:t>Stories</a:t>
            </a:r>
            <a:endParaRPr lang="en-GB" altLang="en-US" sz="4000" dirty="0"/>
          </a:p>
        </p:txBody>
      </p:sp>
      <p:sp>
        <p:nvSpPr>
          <p:cNvPr id="3" name="Content Placeholder 2"/>
          <p:cNvSpPr>
            <a:spLocks noGrp="1"/>
          </p:cNvSpPr>
          <p:nvPr>
            <p:ph sz="half" idx="1"/>
          </p:nvPr>
        </p:nvSpPr>
        <p:spPr>
          <a:xfrm>
            <a:off x="6056243" y="1168466"/>
            <a:ext cx="5719463" cy="4476958"/>
          </a:xfrm>
        </p:spPr>
        <p:txBody>
          <a:bodyPr>
            <a:normAutofit fontScale="70000" lnSpcReduction="20000"/>
          </a:bodyPr>
          <a:lstStyle/>
          <a:p>
            <a:pPr marL="609600" indent="-609600">
              <a:defRPr/>
            </a:pPr>
            <a:r>
              <a:rPr lang="en-GB" sz="2900" dirty="0">
                <a:cs typeface="Arial" charset="0"/>
              </a:rPr>
              <a:t>The stories that colleagues tell each other and pass onto new recruits – </a:t>
            </a:r>
          </a:p>
          <a:p>
            <a:pPr marL="609600" indent="-609600">
              <a:defRPr/>
            </a:pPr>
            <a:r>
              <a:rPr lang="en-GB" sz="2900" i="1" dirty="0">
                <a:cs typeface="Arial" charset="0"/>
              </a:rPr>
              <a:t>”</a:t>
            </a:r>
            <a:r>
              <a:rPr lang="en-GB" sz="2900" i="1" dirty="0">
                <a:cs typeface="Times New Roman" charset="0"/>
              </a:rPr>
              <a:t>The individual personalities who did or said something that stood out and deviated from the norm “</a:t>
            </a:r>
            <a:r>
              <a:rPr lang="en-GB" sz="2900" i="1" dirty="0">
                <a:cs typeface="Arial" charset="0"/>
              </a:rPr>
              <a:t> </a:t>
            </a:r>
          </a:p>
          <a:p>
            <a:pPr marL="609600" indent="-609600">
              <a:defRPr/>
            </a:pPr>
            <a:r>
              <a:rPr lang="en-GB" sz="2900" i="1" dirty="0"/>
              <a:t>“Every year Mary from accounts always [something] at the Christmas Party”</a:t>
            </a:r>
          </a:p>
          <a:p>
            <a:pPr marL="609600" indent="-609600">
              <a:defRPr/>
            </a:pPr>
            <a:r>
              <a:rPr lang="en-GB" sz="2900" i="1" dirty="0">
                <a:cs typeface="Arial" charset="0"/>
              </a:rPr>
              <a:t>“No one is ever disciplined for being late”</a:t>
            </a:r>
            <a:r>
              <a:rPr lang="en-GB" sz="2900" i="1" dirty="0"/>
              <a:t> </a:t>
            </a:r>
          </a:p>
          <a:p>
            <a:pPr marL="609600" indent="-609600">
              <a:defRPr/>
            </a:pPr>
            <a:r>
              <a:rPr lang="en-GB" sz="2900" i="1" dirty="0"/>
              <a:t>“Or the founder began the organisation with just a [blank]!”</a:t>
            </a:r>
          </a:p>
          <a:p>
            <a:pPr>
              <a:defRPr/>
            </a:pPr>
            <a:endParaRPr lang="en-GB" dirty="0"/>
          </a:p>
        </p:txBody>
      </p:sp>
      <p:sp>
        <p:nvSpPr>
          <p:cNvPr id="7172" name="Content Placeholder 3"/>
          <p:cNvSpPr>
            <a:spLocks noGrp="1"/>
          </p:cNvSpPr>
          <p:nvPr>
            <p:ph sz="half" idx="2"/>
          </p:nvPr>
        </p:nvSpPr>
        <p:spPr>
          <a:xfrm>
            <a:off x="376539" y="1148589"/>
            <a:ext cx="5325762" cy="4814888"/>
          </a:xfrm>
        </p:spPr>
        <p:txBody>
          <a:bodyPr>
            <a:normAutofit fontScale="70000" lnSpcReduction="20000"/>
          </a:bodyPr>
          <a:lstStyle/>
          <a:p>
            <a:r>
              <a:rPr lang="en-US" altLang="en-US" sz="3000" dirty="0"/>
              <a:t>What stories do people currently tell about your </a:t>
            </a:r>
            <a:r>
              <a:rPr lang="en-US" altLang="en-US" sz="3000" dirty="0" err="1"/>
              <a:t>organisation</a:t>
            </a:r>
            <a:r>
              <a:rPr lang="en-US" altLang="en-US" sz="3000" dirty="0"/>
              <a:t>? </a:t>
            </a:r>
          </a:p>
          <a:p>
            <a:r>
              <a:rPr lang="en-US" altLang="en-US" sz="3000" dirty="0"/>
              <a:t>What reputation is communicated amongst your customers and other stakeholders?</a:t>
            </a:r>
          </a:p>
          <a:p>
            <a:r>
              <a:rPr lang="en-US" altLang="en-US" sz="3000" dirty="0"/>
              <a:t>What do these stories say about what your </a:t>
            </a:r>
            <a:r>
              <a:rPr lang="en-US" altLang="en-US" sz="3000" dirty="0" err="1"/>
              <a:t>organisation</a:t>
            </a:r>
            <a:r>
              <a:rPr lang="en-US" altLang="en-US" sz="3000" dirty="0"/>
              <a:t> believes in?</a:t>
            </a:r>
          </a:p>
          <a:p>
            <a:r>
              <a:rPr lang="en-US" altLang="en-US" sz="3000" dirty="0"/>
              <a:t>What do employees talk about when they think of the history of the company?</a:t>
            </a:r>
          </a:p>
          <a:p>
            <a:r>
              <a:rPr lang="en-US" altLang="en-US" sz="3000" dirty="0"/>
              <a:t>What stories do they tell new people who join the company?</a:t>
            </a:r>
          </a:p>
          <a:p>
            <a:r>
              <a:rPr lang="en-US" altLang="en-US" sz="3000" dirty="0"/>
              <a:t>What heroes, villains and mavericks appear in these stories?</a:t>
            </a:r>
            <a:br>
              <a:rPr lang="en-US" altLang="en-US" sz="1800" dirty="0"/>
            </a:br>
            <a:br>
              <a:rPr lang="en-US" altLang="en-US" sz="1800" dirty="0"/>
            </a:br>
            <a:br>
              <a:rPr lang="en-US" altLang="en-US" sz="1800" dirty="0"/>
            </a:br>
            <a:br>
              <a:rPr lang="en-US" altLang="en-US" sz="1800" dirty="0"/>
            </a:br>
            <a:endParaRPr lang="en-GB" altLang="en-US" sz="1800" dirty="0"/>
          </a:p>
        </p:txBody>
      </p:sp>
    </p:spTree>
    <p:extLst>
      <p:ext uri="{BB962C8B-B14F-4D97-AF65-F5344CB8AC3E}">
        <p14:creationId xmlns:p14="http://schemas.microsoft.com/office/powerpoint/2010/main" val="1108948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615FC-049F-4DF1-8D52-81F798E3902A}"/>
              </a:ext>
            </a:extLst>
          </p:cNvPr>
          <p:cNvSpPr>
            <a:spLocks noGrp="1"/>
          </p:cNvSpPr>
          <p:nvPr>
            <p:ph type="title"/>
          </p:nvPr>
        </p:nvSpPr>
        <p:spPr/>
        <p:txBody>
          <a:bodyPr/>
          <a:lstStyle/>
          <a:p>
            <a:r>
              <a:rPr lang="en-GB" b="1" dirty="0"/>
              <a:t>Stories </a:t>
            </a:r>
          </a:p>
        </p:txBody>
      </p:sp>
      <p:sp>
        <p:nvSpPr>
          <p:cNvPr id="3" name="Content Placeholder 2">
            <a:extLst>
              <a:ext uri="{FF2B5EF4-FFF2-40B4-BE49-F238E27FC236}">
                <a16:creationId xmlns:a16="http://schemas.microsoft.com/office/drawing/2014/main" id="{B560C08B-DC9B-4789-99CC-9D3DA0E9F5C3}"/>
              </a:ext>
            </a:extLst>
          </p:cNvPr>
          <p:cNvSpPr>
            <a:spLocks noGrp="1"/>
          </p:cNvSpPr>
          <p:nvPr>
            <p:ph idx="1"/>
          </p:nvPr>
        </p:nvSpPr>
        <p:spPr>
          <a:xfrm>
            <a:off x="768626" y="1417638"/>
            <a:ext cx="10972800" cy="3917032"/>
          </a:xfrm>
        </p:spPr>
        <p:txBody>
          <a:bodyPr/>
          <a:lstStyle/>
          <a:p>
            <a:pPr marL="0" indent="0" fontAlgn="base">
              <a:buNone/>
            </a:pPr>
            <a:r>
              <a:rPr lang="en-GB" dirty="0"/>
              <a:t>Example:</a:t>
            </a:r>
          </a:p>
          <a:p>
            <a:pPr fontAlgn="base"/>
            <a:r>
              <a:rPr lang="en-GB" i="1" dirty="0"/>
              <a:t>We are known as having high customer complaints, and for doing shoddy work.</a:t>
            </a:r>
            <a:endParaRPr lang="en-GB" dirty="0"/>
          </a:p>
          <a:p>
            <a:pPr fontAlgn="base"/>
            <a:r>
              <a:rPr lang="en-GB" i="1" dirty="0"/>
              <a:t>Staff members talk about the founder starting the company with a $1,000 loan.</a:t>
            </a:r>
            <a:endParaRPr lang="en-GB" dirty="0"/>
          </a:p>
          <a:p>
            <a:pPr fontAlgn="base"/>
            <a:r>
              <a:rPr lang="en-GB" i="1" dirty="0"/>
              <a:t>The message is that we do things the cheapest way we can. </a:t>
            </a:r>
            <a:endParaRPr lang="en-GB" dirty="0"/>
          </a:p>
          <a:p>
            <a:pPr marL="0" indent="0">
              <a:buNone/>
            </a:pPr>
            <a:endParaRPr lang="en-GB" dirty="0"/>
          </a:p>
        </p:txBody>
      </p:sp>
    </p:spTree>
    <p:extLst>
      <p:ext uri="{BB962C8B-B14F-4D97-AF65-F5344CB8AC3E}">
        <p14:creationId xmlns:p14="http://schemas.microsoft.com/office/powerpoint/2010/main" val="149492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b="1" dirty="0">
                <a:latin typeface="Arial" charset="0"/>
                <a:cs typeface="Arial" charset="0"/>
              </a:rPr>
              <a:t>Symbols</a:t>
            </a:r>
            <a:endParaRPr lang="en-GB" altLang="en-US" b="1" dirty="0"/>
          </a:p>
        </p:txBody>
      </p:sp>
      <p:sp>
        <p:nvSpPr>
          <p:cNvPr id="8195" name="Content Placeholder 2"/>
          <p:cNvSpPr>
            <a:spLocks noGrp="1"/>
          </p:cNvSpPr>
          <p:nvPr>
            <p:ph sz="half" idx="1"/>
          </p:nvPr>
        </p:nvSpPr>
        <p:spPr>
          <a:xfrm>
            <a:off x="371061" y="1600201"/>
            <a:ext cx="5724939" cy="4326970"/>
          </a:xfrm>
        </p:spPr>
        <p:txBody>
          <a:bodyPr>
            <a:normAutofit/>
          </a:bodyPr>
          <a:lstStyle/>
          <a:p>
            <a:r>
              <a:rPr lang="en-US" altLang="en-US" sz="2400" dirty="0"/>
              <a:t>Is company-specific jargon or language used?</a:t>
            </a:r>
          </a:p>
          <a:p>
            <a:r>
              <a:rPr lang="en-US" altLang="en-US" sz="2400" dirty="0"/>
              <a:t>How well known and usable is this?</a:t>
            </a:r>
          </a:p>
          <a:p>
            <a:r>
              <a:rPr lang="en-US" altLang="en-US" sz="2400" dirty="0"/>
              <a:t>Are there any status symbols used?</a:t>
            </a:r>
          </a:p>
          <a:p>
            <a:r>
              <a:rPr lang="en-US" altLang="en-US" sz="2400" dirty="0"/>
              <a:t>What image is associated with your organisation, looking at this from the separate viewpoints of clients and staff? </a:t>
            </a:r>
          </a:p>
          <a:p>
            <a:endParaRPr lang="en-GB" altLang="en-US" dirty="0"/>
          </a:p>
        </p:txBody>
      </p:sp>
      <p:sp>
        <p:nvSpPr>
          <p:cNvPr id="8196" name="Content Placeholder 3"/>
          <p:cNvSpPr>
            <a:spLocks noGrp="1"/>
          </p:cNvSpPr>
          <p:nvPr>
            <p:ph sz="half" idx="2"/>
          </p:nvPr>
        </p:nvSpPr>
        <p:spPr/>
        <p:txBody>
          <a:bodyPr>
            <a:normAutofit/>
          </a:bodyPr>
          <a:lstStyle/>
          <a:p>
            <a:r>
              <a:rPr lang="en-GB" altLang="en-US" sz="2400" dirty="0"/>
              <a:t>Prestigious offices – </a:t>
            </a:r>
            <a:r>
              <a:rPr lang="en-GB" altLang="en-US" sz="2400" i="1" dirty="0"/>
              <a:t>size location etc</a:t>
            </a:r>
          </a:p>
          <a:p>
            <a:r>
              <a:rPr lang="en-GB" altLang="en-US" sz="2400" dirty="0"/>
              <a:t>Types of company cars – </a:t>
            </a:r>
            <a:r>
              <a:rPr lang="en-GB" altLang="en-US" sz="2400" i="1" dirty="0"/>
              <a:t>makes models</a:t>
            </a:r>
          </a:p>
          <a:p>
            <a:r>
              <a:rPr lang="en-GB" altLang="en-US" sz="2400" dirty="0"/>
              <a:t>Letter heads – </a:t>
            </a:r>
            <a:r>
              <a:rPr lang="en-GB" altLang="en-US" sz="2400" i="1" dirty="0"/>
              <a:t>paper quality logo’s </a:t>
            </a:r>
          </a:p>
          <a:p>
            <a:r>
              <a:rPr lang="en-GB" altLang="en-US" sz="2400" dirty="0"/>
              <a:t>Dining arrangements – </a:t>
            </a:r>
            <a:r>
              <a:rPr lang="en-GB" altLang="en-US" sz="2400" i="1" dirty="0"/>
              <a:t>in works canteens</a:t>
            </a:r>
          </a:p>
          <a:p>
            <a:endParaRPr lang="en-GB" altLang="en-US" dirty="0"/>
          </a:p>
        </p:txBody>
      </p:sp>
    </p:spTree>
    <p:extLst>
      <p:ext uri="{BB962C8B-B14F-4D97-AF65-F5344CB8AC3E}">
        <p14:creationId xmlns:p14="http://schemas.microsoft.com/office/powerpoint/2010/main" val="3540875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6">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196">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196">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1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4410-9D0A-42EC-B28A-1BB7EE22BAA9}"/>
              </a:ext>
            </a:extLst>
          </p:cNvPr>
          <p:cNvSpPr>
            <a:spLocks noGrp="1"/>
          </p:cNvSpPr>
          <p:nvPr>
            <p:ph type="title"/>
          </p:nvPr>
        </p:nvSpPr>
        <p:spPr/>
        <p:txBody>
          <a:bodyPr/>
          <a:lstStyle/>
          <a:p>
            <a:r>
              <a:rPr lang="en-GB" b="1" dirty="0"/>
              <a:t>Symbols</a:t>
            </a:r>
          </a:p>
        </p:txBody>
      </p:sp>
      <p:sp>
        <p:nvSpPr>
          <p:cNvPr id="3" name="Content Placeholder 2">
            <a:extLst>
              <a:ext uri="{FF2B5EF4-FFF2-40B4-BE49-F238E27FC236}">
                <a16:creationId xmlns:a16="http://schemas.microsoft.com/office/drawing/2014/main" id="{0A2B29F5-B66A-476F-8214-950F34CE8E5F}"/>
              </a:ext>
            </a:extLst>
          </p:cNvPr>
          <p:cNvSpPr>
            <a:spLocks noGrp="1"/>
          </p:cNvSpPr>
          <p:nvPr>
            <p:ph idx="1"/>
          </p:nvPr>
        </p:nvSpPr>
        <p:spPr>
          <a:xfrm>
            <a:off x="848140" y="1620079"/>
            <a:ext cx="10972800" cy="3917032"/>
          </a:xfrm>
        </p:spPr>
        <p:txBody>
          <a:bodyPr/>
          <a:lstStyle/>
          <a:p>
            <a:pPr marL="0" indent="0" fontAlgn="base">
              <a:buNone/>
            </a:pPr>
            <a:r>
              <a:rPr lang="en-GB" dirty="0"/>
              <a:t>Example:</a:t>
            </a:r>
          </a:p>
          <a:p>
            <a:pPr fontAlgn="base"/>
            <a:r>
              <a:rPr lang="en-GB" i="1" dirty="0"/>
              <a:t>We use bright red shuttle vans</a:t>
            </a:r>
            <a:r>
              <a:rPr lang="en-GB" dirty="0"/>
              <a:t>.</a:t>
            </a:r>
          </a:p>
          <a:p>
            <a:pPr fontAlgn="base"/>
            <a:r>
              <a:rPr lang="en-GB" i="1" dirty="0"/>
              <a:t>We offer bright red courtesy cars – compact, economy cars.</a:t>
            </a:r>
            <a:endParaRPr lang="en-GB" dirty="0"/>
          </a:p>
          <a:p>
            <a:pPr fontAlgn="base"/>
            <a:r>
              <a:rPr lang="en-GB" i="1" dirty="0"/>
              <a:t>The boss wears overalls, not a suit. </a:t>
            </a:r>
            <a:endParaRPr lang="en-GB" dirty="0"/>
          </a:p>
          <a:p>
            <a:pPr marL="0" indent="0">
              <a:buNone/>
            </a:pPr>
            <a:endParaRPr lang="en-GB" dirty="0"/>
          </a:p>
        </p:txBody>
      </p:sp>
    </p:spTree>
    <p:extLst>
      <p:ext uri="{BB962C8B-B14F-4D97-AF65-F5344CB8AC3E}">
        <p14:creationId xmlns:p14="http://schemas.microsoft.com/office/powerpoint/2010/main" val="234145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sz="4000" b="1" dirty="0">
                <a:latin typeface="+mn-lt"/>
                <a:cs typeface="Arial" charset="0"/>
              </a:rPr>
              <a:t>Control Systems</a:t>
            </a:r>
            <a:r>
              <a:rPr lang="en-GB" altLang="en-US" sz="4000" b="1" dirty="0">
                <a:latin typeface="+mn-lt"/>
              </a:rPr>
              <a:t> </a:t>
            </a:r>
          </a:p>
        </p:txBody>
      </p:sp>
      <p:sp>
        <p:nvSpPr>
          <p:cNvPr id="9219" name="Content Placeholder 2"/>
          <p:cNvSpPr>
            <a:spLocks noGrp="1"/>
          </p:cNvSpPr>
          <p:nvPr>
            <p:ph sz="half" idx="1"/>
          </p:nvPr>
        </p:nvSpPr>
        <p:spPr>
          <a:xfrm>
            <a:off x="589722" y="1358004"/>
            <a:ext cx="5384800" cy="4408141"/>
          </a:xfrm>
        </p:spPr>
        <p:txBody>
          <a:bodyPr/>
          <a:lstStyle/>
          <a:p>
            <a:r>
              <a:rPr lang="en-US" altLang="en-US" sz="2400" dirty="0"/>
              <a:t>What process or procedure has the strongest controls? </a:t>
            </a:r>
          </a:p>
          <a:p>
            <a:r>
              <a:rPr lang="en-US" altLang="en-US" sz="2400" dirty="0"/>
              <a:t>Weakest controls? </a:t>
            </a:r>
          </a:p>
          <a:p>
            <a:r>
              <a:rPr lang="en-US" altLang="en-US" sz="2400" dirty="0"/>
              <a:t>Is the company generally loosely or tightly controlled?</a:t>
            </a:r>
          </a:p>
          <a:p>
            <a:r>
              <a:rPr lang="en-US" altLang="en-US" sz="2400" dirty="0"/>
              <a:t>Do employees get rewarded for good work or </a:t>
            </a:r>
            <a:r>
              <a:rPr lang="en-US" altLang="en-US" sz="2400" dirty="0" err="1"/>
              <a:t>penalised</a:t>
            </a:r>
            <a:r>
              <a:rPr lang="en-US" altLang="en-US" sz="2400" dirty="0"/>
              <a:t> for poor work?</a:t>
            </a:r>
          </a:p>
          <a:p>
            <a:r>
              <a:rPr lang="en-US" altLang="en-US" sz="2400" dirty="0"/>
              <a:t>What reports are issued to keep control of operations, finance, etc...? </a:t>
            </a:r>
          </a:p>
          <a:p>
            <a:endParaRPr lang="en-GB" altLang="en-US" dirty="0"/>
          </a:p>
        </p:txBody>
      </p:sp>
      <p:sp>
        <p:nvSpPr>
          <p:cNvPr id="9220" name="Content Placeholder 3"/>
          <p:cNvSpPr>
            <a:spLocks noGrp="1"/>
          </p:cNvSpPr>
          <p:nvPr>
            <p:ph sz="half" idx="2"/>
          </p:nvPr>
        </p:nvSpPr>
        <p:spPr>
          <a:xfrm>
            <a:off x="6197599" y="1580323"/>
            <a:ext cx="5729357" cy="3989040"/>
          </a:xfrm>
        </p:spPr>
        <p:txBody>
          <a:bodyPr/>
          <a:lstStyle/>
          <a:p>
            <a:r>
              <a:rPr lang="en-GB" altLang="en-US" dirty="0">
                <a:solidFill>
                  <a:srgbClr val="0070C0"/>
                </a:solidFill>
              </a:rPr>
              <a:t>Measurement &amp; Reward Systems</a:t>
            </a:r>
          </a:p>
          <a:p>
            <a:r>
              <a:rPr lang="en-GB" altLang="en-US" dirty="0">
                <a:solidFill>
                  <a:srgbClr val="002060"/>
                </a:solidFill>
              </a:rPr>
              <a:t>Operation manuals</a:t>
            </a:r>
          </a:p>
          <a:p>
            <a:r>
              <a:rPr lang="en-GB" altLang="en-US" dirty="0">
                <a:solidFill>
                  <a:srgbClr val="00B050"/>
                </a:solidFill>
              </a:rPr>
              <a:t>Payment by results</a:t>
            </a:r>
          </a:p>
          <a:p>
            <a:r>
              <a:rPr lang="en-GB" altLang="en-US" dirty="0">
                <a:solidFill>
                  <a:srgbClr val="FF0000"/>
                </a:solidFill>
              </a:rPr>
              <a:t>Quality Audits</a:t>
            </a:r>
          </a:p>
          <a:p>
            <a:endParaRPr lang="en-GB" altLang="en-US" dirty="0"/>
          </a:p>
        </p:txBody>
      </p:sp>
    </p:spTree>
    <p:extLst>
      <p:ext uri="{BB962C8B-B14F-4D97-AF65-F5344CB8AC3E}">
        <p14:creationId xmlns:p14="http://schemas.microsoft.com/office/powerpoint/2010/main" val="340934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0">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220">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220">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E570D-E8AE-4F8D-B143-6349349EEE28}"/>
              </a:ext>
            </a:extLst>
          </p:cNvPr>
          <p:cNvSpPr>
            <a:spLocks noGrp="1"/>
          </p:cNvSpPr>
          <p:nvPr>
            <p:ph type="title"/>
          </p:nvPr>
        </p:nvSpPr>
        <p:spPr/>
        <p:txBody>
          <a:bodyPr/>
          <a:lstStyle/>
          <a:p>
            <a:r>
              <a:rPr lang="en-GB" b="1" dirty="0"/>
              <a:t>Control Systems</a:t>
            </a:r>
          </a:p>
        </p:txBody>
      </p:sp>
      <p:sp>
        <p:nvSpPr>
          <p:cNvPr id="3" name="Content Placeholder 2">
            <a:extLst>
              <a:ext uri="{FF2B5EF4-FFF2-40B4-BE49-F238E27FC236}">
                <a16:creationId xmlns:a16="http://schemas.microsoft.com/office/drawing/2014/main" id="{0500127B-31D7-4365-8E7F-1E651535E228}"/>
              </a:ext>
            </a:extLst>
          </p:cNvPr>
          <p:cNvSpPr>
            <a:spLocks noGrp="1"/>
          </p:cNvSpPr>
          <p:nvPr>
            <p:ph idx="1"/>
          </p:nvPr>
        </p:nvSpPr>
        <p:spPr>
          <a:xfrm>
            <a:off x="629478" y="1461055"/>
            <a:ext cx="10972800" cy="3917032"/>
          </a:xfrm>
        </p:spPr>
        <p:txBody>
          <a:bodyPr/>
          <a:lstStyle/>
          <a:p>
            <a:pPr marL="0" indent="0" fontAlgn="base">
              <a:buNone/>
            </a:pPr>
            <a:r>
              <a:rPr lang="en-GB" dirty="0"/>
              <a:t>Example:</a:t>
            </a:r>
          </a:p>
          <a:p>
            <a:pPr fontAlgn="base"/>
            <a:r>
              <a:rPr lang="en-GB" i="1" dirty="0"/>
              <a:t>Costs are highly controlled, and customers are billed for parts down to the last screw.</a:t>
            </a:r>
            <a:endParaRPr lang="en-GB" dirty="0"/>
          </a:p>
          <a:p>
            <a:pPr fontAlgn="base"/>
            <a:r>
              <a:rPr lang="en-GB" i="1" dirty="0"/>
              <a:t>Quality is not emphasised. Getting the work done with the least amount of direct costs is the goal.</a:t>
            </a:r>
            <a:endParaRPr lang="en-GB" dirty="0"/>
          </a:p>
          <a:p>
            <a:pPr fontAlgn="base"/>
            <a:r>
              <a:rPr lang="en-GB" i="1" dirty="0"/>
              <a:t>Employees docked pay if their quotes/estimates are more than 10% out. </a:t>
            </a:r>
            <a:endParaRPr lang="en-GB" dirty="0"/>
          </a:p>
          <a:p>
            <a:endParaRPr lang="en-GB" dirty="0"/>
          </a:p>
        </p:txBody>
      </p:sp>
    </p:spTree>
    <p:extLst>
      <p:ext uri="{BB962C8B-B14F-4D97-AF65-F5344CB8AC3E}">
        <p14:creationId xmlns:p14="http://schemas.microsoft.com/office/powerpoint/2010/main" val="1302404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sz="4000" b="1" dirty="0">
                <a:cs typeface="Arial" charset="0"/>
              </a:rPr>
              <a:t>Power Structure</a:t>
            </a:r>
            <a:r>
              <a:rPr lang="en-GB" altLang="en-US" sz="4000" dirty="0"/>
              <a:t> </a:t>
            </a:r>
          </a:p>
        </p:txBody>
      </p:sp>
      <p:sp>
        <p:nvSpPr>
          <p:cNvPr id="10243" name="Content Placeholder 2"/>
          <p:cNvSpPr>
            <a:spLocks noGrp="1"/>
          </p:cNvSpPr>
          <p:nvPr>
            <p:ph sz="half" idx="1"/>
          </p:nvPr>
        </p:nvSpPr>
        <p:spPr>
          <a:xfrm>
            <a:off x="450574" y="1417638"/>
            <a:ext cx="5384800" cy="3989040"/>
          </a:xfrm>
        </p:spPr>
        <p:txBody>
          <a:bodyPr>
            <a:normAutofit/>
          </a:bodyPr>
          <a:lstStyle/>
          <a:p>
            <a:r>
              <a:rPr lang="en-US" altLang="en-US" sz="2600" dirty="0"/>
              <a:t>Who has the real power in the </a:t>
            </a:r>
            <a:r>
              <a:rPr lang="en-US" altLang="en-US" sz="2600" dirty="0" err="1"/>
              <a:t>organisation</a:t>
            </a:r>
            <a:r>
              <a:rPr lang="en-US" altLang="en-US" sz="2600" dirty="0"/>
              <a:t>? </a:t>
            </a:r>
          </a:p>
          <a:p>
            <a:r>
              <a:rPr lang="en-US" altLang="en-US" sz="2600" dirty="0"/>
              <a:t>What do these people believe and champion within the </a:t>
            </a:r>
            <a:r>
              <a:rPr lang="en-US" altLang="en-US" sz="2600" dirty="0" err="1"/>
              <a:t>organisation</a:t>
            </a:r>
            <a:r>
              <a:rPr lang="en-US" altLang="en-US" sz="2600" dirty="0"/>
              <a:t>?</a:t>
            </a:r>
          </a:p>
          <a:p>
            <a:r>
              <a:rPr lang="en-US" altLang="en-US" sz="2600" dirty="0"/>
              <a:t>Who makes or influences decisions?</a:t>
            </a:r>
          </a:p>
          <a:p>
            <a:r>
              <a:rPr lang="en-US" altLang="en-US" sz="2600" dirty="0"/>
              <a:t>How is this power used or abused? </a:t>
            </a:r>
          </a:p>
          <a:p>
            <a:endParaRPr lang="en-GB" altLang="en-US" dirty="0"/>
          </a:p>
        </p:txBody>
      </p:sp>
      <p:sp>
        <p:nvSpPr>
          <p:cNvPr id="10244" name="Content Placeholder 3"/>
          <p:cNvSpPr>
            <a:spLocks noGrp="1"/>
          </p:cNvSpPr>
          <p:nvPr>
            <p:ph sz="half" idx="2"/>
          </p:nvPr>
        </p:nvSpPr>
        <p:spPr>
          <a:xfrm>
            <a:off x="6095999" y="1434479"/>
            <a:ext cx="5870713" cy="4131433"/>
          </a:xfrm>
        </p:spPr>
        <p:txBody>
          <a:bodyPr>
            <a:normAutofit/>
          </a:bodyPr>
          <a:lstStyle/>
          <a:p>
            <a:r>
              <a:rPr lang="en-GB" altLang="en-US" sz="2600" dirty="0">
                <a:cs typeface="Arial" charset="0"/>
              </a:rPr>
              <a:t>Who should hold most power?</a:t>
            </a:r>
          </a:p>
          <a:p>
            <a:r>
              <a:rPr lang="en-GB" altLang="en-US" sz="2600" dirty="0">
                <a:cs typeface="Arial" charset="0"/>
              </a:rPr>
              <a:t>Time served craftsmen</a:t>
            </a:r>
          </a:p>
          <a:p>
            <a:r>
              <a:rPr lang="en-GB" altLang="en-US" sz="2600" dirty="0">
                <a:cs typeface="Arial" charset="0"/>
              </a:rPr>
              <a:t>Strategic business managers </a:t>
            </a:r>
          </a:p>
          <a:p>
            <a:r>
              <a:rPr lang="en-GB" altLang="en-US" sz="2600" dirty="0">
                <a:cs typeface="Arial" charset="0"/>
              </a:rPr>
              <a:t>Trade union leaders</a:t>
            </a:r>
          </a:p>
          <a:p>
            <a:endParaRPr lang="en-GB" altLang="en-US" dirty="0"/>
          </a:p>
        </p:txBody>
      </p:sp>
    </p:spTree>
    <p:extLst>
      <p:ext uri="{BB962C8B-B14F-4D97-AF65-F5344CB8AC3E}">
        <p14:creationId xmlns:p14="http://schemas.microsoft.com/office/powerpoint/2010/main" val="293986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24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24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D476-934D-4C66-A926-E31088A4A114}"/>
              </a:ext>
            </a:extLst>
          </p:cNvPr>
          <p:cNvSpPr>
            <a:spLocks noGrp="1"/>
          </p:cNvSpPr>
          <p:nvPr>
            <p:ph type="title"/>
          </p:nvPr>
        </p:nvSpPr>
        <p:spPr/>
        <p:txBody>
          <a:bodyPr/>
          <a:lstStyle/>
          <a:p>
            <a:r>
              <a:rPr lang="en-GB" b="1" dirty="0"/>
              <a:t>Power Structure</a:t>
            </a:r>
          </a:p>
        </p:txBody>
      </p:sp>
      <p:sp>
        <p:nvSpPr>
          <p:cNvPr id="3" name="Content Placeholder 2">
            <a:extLst>
              <a:ext uri="{FF2B5EF4-FFF2-40B4-BE49-F238E27FC236}">
                <a16:creationId xmlns:a16="http://schemas.microsoft.com/office/drawing/2014/main" id="{DE9CD4B3-EB73-4D9E-8A40-38DC88A0306C}"/>
              </a:ext>
            </a:extLst>
          </p:cNvPr>
          <p:cNvSpPr>
            <a:spLocks noGrp="1"/>
          </p:cNvSpPr>
          <p:nvPr>
            <p:ph idx="1"/>
          </p:nvPr>
        </p:nvSpPr>
        <p:spPr/>
        <p:txBody>
          <a:bodyPr/>
          <a:lstStyle/>
          <a:p>
            <a:pPr marL="0" indent="0" fontAlgn="base">
              <a:buNone/>
            </a:pPr>
            <a:r>
              <a:rPr lang="en-GB" dirty="0"/>
              <a:t>Example:</a:t>
            </a:r>
          </a:p>
          <a:p>
            <a:pPr fontAlgn="base"/>
            <a:r>
              <a:rPr lang="en-GB" i="1" dirty="0"/>
              <a:t>The owner believes in a low cost, high-profit model, and is prepared to lose repeat customers.</a:t>
            </a:r>
            <a:endParaRPr lang="en-GB" dirty="0"/>
          </a:p>
          <a:p>
            <a:pPr fontAlgn="base"/>
            <a:r>
              <a:rPr lang="en-GB" i="1" dirty="0"/>
              <a:t>The threat of docked pay keeps mechanics working with this model. </a:t>
            </a:r>
            <a:endParaRPr lang="en-GB" dirty="0"/>
          </a:p>
          <a:p>
            <a:pPr marL="0" indent="0">
              <a:buNone/>
            </a:pPr>
            <a:endParaRPr lang="en-GB" dirty="0"/>
          </a:p>
        </p:txBody>
      </p:sp>
    </p:spTree>
    <p:extLst>
      <p:ext uri="{BB962C8B-B14F-4D97-AF65-F5344CB8AC3E}">
        <p14:creationId xmlns:p14="http://schemas.microsoft.com/office/powerpoint/2010/main" val="3123610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altLang="en-US" sz="4000" b="1" dirty="0">
                <a:latin typeface="+mn-lt"/>
                <a:cs typeface="Arial" charset="0"/>
              </a:rPr>
              <a:t>Organisational Structures</a:t>
            </a:r>
            <a:r>
              <a:rPr lang="en-GB" altLang="en-US" sz="4000" b="1" dirty="0">
                <a:latin typeface="+mn-lt"/>
              </a:rPr>
              <a:t> </a:t>
            </a:r>
          </a:p>
        </p:txBody>
      </p:sp>
      <p:sp>
        <p:nvSpPr>
          <p:cNvPr id="11267" name="Content Placeholder 2"/>
          <p:cNvSpPr>
            <a:spLocks noGrp="1"/>
          </p:cNvSpPr>
          <p:nvPr>
            <p:ph sz="half" idx="1"/>
          </p:nvPr>
        </p:nvSpPr>
        <p:spPr>
          <a:xfrm>
            <a:off x="410816" y="1555752"/>
            <a:ext cx="6288157" cy="3989040"/>
          </a:xfrm>
        </p:spPr>
        <p:txBody>
          <a:bodyPr/>
          <a:lstStyle/>
          <a:p>
            <a:r>
              <a:rPr lang="en-US" altLang="en-US" dirty="0"/>
              <a:t>Is the structure flat or hierarchical? </a:t>
            </a:r>
          </a:p>
          <a:p>
            <a:r>
              <a:rPr lang="en-US" altLang="en-US" dirty="0"/>
              <a:t>Formal or informal?</a:t>
            </a:r>
          </a:p>
          <a:p>
            <a:r>
              <a:rPr lang="en-US" altLang="en-US" dirty="0"/>
              <a:t>Organic or mechanistic?</a:t>
            </a:r>
          </a:p>
          <a:p>
            <a:r>
              <a:rPr lang="en-US" altLang="en-US" dirty="0"/>
              <a:t>Where are the formal lines of authority?</a:t>
            </a:r>
          </a:p>
          <a:p>
            <a:r>
              <a:rPr lang="en-US" altLang="en-US" dirty="0"/>
              <a:t>Are there informal lines? </a:t>
            </a:r>
          </a:p>
          <a:p>
            <a:endParaRPr lang="en-GB" altLang="en-US" dirty="0"/>
          </a:p>
        </p:txBody>
      </p:sp>
      <p:sp>
        <p:nvSpPr>
          <p:cNvPr id="11268" name="Content Placeholder 3"/>
          <p:cNvSpPr>
            <a:spLocks noGrp="1"/>
          </p:cNvSpPr>
          <p:nvPr>
            <p:ph sz="half" idx="2"/>
          </p:nvPr>
        </p:nvSpPr>
        <p:spPr>
          <a:xfrm>
            <a:off x="7209184" y="1581912"/>
            <a:ext cx="4572000" cy="4327524"/>
          </a:xfrm>
        </p:spPr>
        <p:txBody>
          <a:bodyPr/>
          <a:lstStyle/>
          <a:p>
            <a:r>
              <a:rPr lang="en-GB" altLang="en-US" dirty="0">
                <a:solidFill>
                  <a:srgbClr val="FF0000"/>
                </a:solidFill>
                <a:cs typeface="Arial" charset="0"/>
              </a:rPr>
              <a:t>Hierarchies</a:t>
            </a:r>
          </a:p>
          <a:p>
            <a:endParaRPr lang="en-GB" altLang="en-US" dirty="0">
              <a:cs typeface="Arial" charset="0"/>
            </a:endParaRPr>
          </a:p>
          <a:p>
            <a:r>
              <a:rPr lang="en-GB" altLang="en-US" dirty="0">
                <a:solidFill>
                  <a:srgbClr val="C00000"/>
                </a:solidFill>
                <a:cs typeface="Arial" charset="0"/>
              </a:rPr>
              <a:t>Autocratic</a:t>
            </a:r>
          </a:p>
          <a:p>
            <a:endParaRPr lang="en-GB" altLang="en-US" dirty="0">
              <a:cs typeface="Arial" charset="0"/>
            </a:endParaRPr>
          </a:p>
          <a:p>
            <a:r>
              <a:rPr lang="en-GB" altLang="en-US" dirty="0">
                <a:solidFill>
                  <a:srgbClr val="0070C0"/>
                </a:solidFill>
                <a:cs typeface="Arial" charset="0"/>
              </a:rPr>
              <a:t>Flat</a:t>
            </a:r>
          </a:p>
          <a:p>
            <a:endParaRPr lang="en-GB" altLang="en-US" dirty="0"/>
          </a:p>
        </p:txBody>
      </p:sp>
    </p:spTree>
    <p:extLst>
      <p:ext uri="{BB962C8B-B14F-4D97-AF65-F5344CB8AC3E}">
        <p14:creationId xmlns:p14="http://schemas.microsoft.com/office/powerpoint/2010/main" val="4064286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8">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268">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26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2205-9930-4E17-AAD9-F32ECCB5ACB8}"/>
              </a:ext>
            </a:extLst>
          </p:cNvPr>
          <p:cNvSpPr>
            <a:spLocks noGrp="1"/>
          </p:cNvSpPr>
          <p:nvPr>
            <p:ph type="title"/>
          </p:nvPr>
        </p:nvSpPr>
        <p:spPr/>
        <p:txBody>
          <a:bodyPr/>
          <a:lstStyle/>
          <a:p>
            <a:r>
              <a:rPr lang="en-GB" b="1" dirty="0"/>
              <a:t>Organisational Structure</a:t>
            </a:r>
          </a:p>
        </p:txBody>
      </p:sp>
      <p:sp>
        <p:nvSpPr>
          <p:cNvPr id="3" name="Content Placeholder 2">
            <a:extLst>
              <a:ext uri="{FF2B5EF4-FFF2-40B4-BE49-F238E27FC236}">
                <a16:creationId xmlns:a16="http://schemas.microsoft.com/office/drawing/2014/main" id="{6C654B5D-58AE-4781-8D02-6CF8BCEAC18E}"/>
              </a:ext>
            </a:extLst>
          </p:cNvPr>
          <p:cNvSpPr>
            <a:spLocks noGrp="1"/>
          </p:cNvSpPr>
          <p:nvPr>
            <p:ph idx="1"/>
          </p:nvPr>
        </p:nvSpPr>
        <p:spPr>
          <a:xfrm>
            <a:off x="609600" y="1600201"/>
            <a:ext cx="11237843" cy="3917032"/>
          </a:xfrm>
        </p:spPr>
        <p:txBody>
          <a:bodyPr/>
          <a:lstStyle/>
          <a:p>
            <a:pPr marL="0" indent="0" fontAlgn="base">
              <a:buNone/>
            </a:pPr>
            <a:r>
              <a:rPr lang="en-GB" dirty="0"/>
              <a:t>Example:</a:t>
            </a:r>
          </a:p>
          <a:p>
            <a:pPr fontAlgn="base"/>
            <a:r>
              <a:rPr lang="en-GB" i="1" dirty="0"/>
              <a:t>Flat structure – Owner, Head Mechanic, Mechanics, Reception</a:t>
            </a:r>
            <a:endParaRPr lang="en-GB" dirty="0"/>
          </a:p>
          <a:p>
            <a:pPr fontAlgn="base"/>
            <a:r>
              <a:rPr lang="en-GB" i="1" dirty="0"/>
              <a:t>The receptionist is the owner's wife so she goes straight to him with some customer complaints</a:t>
            </a:r>
            <a:endParaRPr lang="en-GB" dirty="0"/>
          </a:p>
          <a:p>
            <a:pPr fontAlgn="base"/>
            <a:r>
              <a:rPr lang="en-GB" i="1" dirty="0"/>
              <a:t>It's each mechanic for himself – no sharing tools or supplies, little teamwork</a:t>
            </a:r>
            <a:endParaRPr lang="en-GB" dirty="0"/>
          </a:p>
          <a:p>
            <a:endParaRPr lang="en-GB" dirty="0"/>
          </a:p>
        </p:txBody>
      </p:sp>
    </p:spTree>
    <p:extLst>
      <p:ext uri="{BB962C8B-B14F-4D97-AF65-F5344CB8AC3E}">
        <p14:creationId xmlns:p14="http://schemas.microsoft.com/office/powerpoint/2010/main" val="717759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6A51-3F15-4101-A37A-779135EC6C43}"/>
              </a:ext>
            </a:extLst>
          </p:cNvPr>
          <p:cNvSpPr>
            <a:spLocks noGrp="1"/>
          </p:cNvSpPr>
          <p:nvPr>
            <p:ph type="title"/>
          </p:nvPr>
        </p:nvSpPr>
        <p:spPr/>
        <p:txBody>
          <a:bodyPr/>
          <a:lstStyle/>
          <a:p>
            <a:r>
              <a:rPr lang="en-GB" b="1" dirty="0"/>
              <a:t>Summary of </a:t>
            </a:r>
            <a:r>
              <a:rPr lang="en-GB" b="1"/>
              <a:t>Lecture </a:t>
            </a:r>
            <a:endParaRPr lang="en-GB" b="1" dirty="0"/>
          </a:p>
        </p:txBody>
      </p:sp>
      <p:sp>
        <p:nvSpPr>
          <p:cNvPr id="3" name="Content Placeholder 2">
            <a:extLst>
              <a:ext uri="{FF2B5EF4-FFF2-40B4-BE49-F238E27FC236}">
                <a16:creationId xmlns:a16="http://schemas.microsoft.com/office/drawing/2014/main" id="{61587BFC-7EDB-41A2-A9F5-F3D88E7919C1}"/>
              </a:ext>
            </a:extLst>
          </p:cNvPr>
          <p:cNvSpPr>
            <a:spLocks noGrp="1"/>
          </p:cNvSpPr>
          <p:nvPr>
            <p:ph idx="1"/>
          </p:nvPr>
        </p:nvSpPr>
        <p:spPr>
          <a:xfrm>
            <a:off x="609600" y="1295227"/>
            <a:ext cx="6019800" cy="4229273"/>
          </a:xfrm>
        </p:spPr>
        <p:txBody>
          <a:bodyPr numCol="1">
            <a:normAutofit/>
          </a:bodyPr>
          <a:lstStyle/>
          <a:p>
            <a:r>
              <a:rPr lang="en-GB" dirty="0"/>
              <a:t>Module overview</a:t>
            </a:r>
          </a:p>
          <a:p>
            <a:r>
              <a:rPr lang="en-GB" dirty="0"/>
              <a:t>Why study culture?</a:t>
            </a:r>
          </a:p>
          <a:p>
            <a:r>
              <a:rPr lang="en-GB" dirty="0"/>
              <a:t>What is culture?</a:t>
            </a:r>
          </a:p>
          <a:p>
            <a:r>
              <a:rPr lang="en-GB" dirty="0"/>
              <a:t>Cultural environment</a:t>
            </a:r>
          </a:p>
          <a:p>
            <a:r>
              <a:rPr lang="en-GB" altLang="en-US" dirty="0"/>
              <a:t>The core elements of organisational culture</a:t>
            </a:r>
          </a:p>
          <a:p>
            <a:r>
              <a:rPr lang="en-GB" dirty="0"/>
              <a:t>Cultural web</a:t>
            </a:r>
          </a:p>
          <a:p>
            <a:pPr marL="0" indent="0" algn="ctr">
              <a:buNone/>
            </a:pPr>
            <a:endParaRPr lang="en-GB" b="1" dirty="0"/>
          </a:p>
        </p:txBody>
      </p:sp>
      <p:sp>
        <p:nvSpPr>
          <p:cNvPr id="4" name="Rectangle 3">
            <a:extLst>
              <a:ext uri="{FF2B5EF4-FFF2-40B4-BE49-F238E27FC236}">
                <a16:creationId xmlns:a16="http://schemas.microsoft.com/office/drawing/2014/main" id="{3AB7505B-2BAA-4BC4-917E-83A830A485CC}"/>
              </a:ext>
            </a:extLst>
          </p:cNvPr>
          <p:cNvSpPr/>
          <p:nvPr/>
        </p:nvSpPr>
        <p:spPr>
          <a:xfrm>
            <a:off x="6438900" y="1976562"/>
            <a:ext cx="5143500" cy="1384995"/>
          </a:xfrm>
          <a:prstGeom prst="rect">
            <a:avLst/>
          </a:prstGeom>
        </p:spPr>
        <p:txBody>
          <a:bodyPr wrap="square">
            <a:spAutoFit/>
          </a:bodyPr>
          <a:lstStyle/>
          <a:p>
            <a:pPr algn="ctr"/>
            <a:r>
              <a:rPr lang="en-GB" sz="2800" b="1" dirty="0"/>
              <a:t>Next time:</a:t>
            </a:r>
          </a:p>
          <a:p>
            <a:pPr algn="ctr"/>
            <a:r>
              <a:rPr lang="en-GB" sz="2800" b="1" dirty="0"/>
              <a:t>More models to analyse culture</a:t>
            </a:r>
          </a:p>
        </p:txBody>
      </p:sp>
    </p:spTree>
    <p:extLst>
      <p:ext uri="{BB962C8B-B14F-4D97-AF65-F5344CB8AC3E}">
        <p14:creationId xmlns:p14="http://schemas.microsoft.com/office/powerpoint/2010/main" val="7546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2073</Words>
  <Application>Microsoft Office PowerPoint</Application>
  <PresentationFormat>Widescreen</PresentationFormat>
  <Paragraphs>190</Paragraphs>
  <Slides>21</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Myriad Pro</vt:lpstr>
      <vt:lpstr>Arial</vt:lpstr>
      <vt:lpstr>Calibri</vt:lpstr>
      <vt:lpstr>Tahoma</vt:lpstr>
      <vt:lpstr>Times New Roman</vt:lpstr>
      <vt:lpstr>UWTSD</vt:lpstr>
      <vt:lpstr>  Workplace Culture and its Impact on Organisational Efficiency </vt:lpstr>
      <vt:lpstr>Structure of Session </vt:lpstr>
      <vt:lpstr>Aim </vt:lpstr>
      <vt:lpstr>Why study Culture?</vt:lpstr>
      <vt:lpstr>What is Culture?</vt:lpstr>
      <vt:lpstr>The Core Elements of Organisational Culture</vt:lpstr>
      <vt:lpstr>PowerPoint Presentation</vt:lpstr>
      <vt:lpstr>Cultural Web</vt:lpstr>
      <vt:lpstr>Routines &amp; rituals </vt:lpstr>
      <vt:lpstr>Rituals and Routines</vt:lpstr>
      <vt:lpstr>Stories</vt:lpstr>
      <vt:lpstr>Stories </vt:lpstr>
      <vt:lpstr>Symbols</vt:lpstr>
      <vt:lpstr>Symbols</vt:lpstr>
      <vt:lpstr>Control Systems </vt:lpstr>
      <vt:lpstr>Control Systems</vt:lpstr>
      <vt:lpstr>Power Structure </vt:lpstr>
      <vt:lpstr>Power Structure</vt:lpstr>
      <vt:lpstr>Organisational Structures </vt:lpstr>
      <vt:lpstr>Organisational Structure</vt:lpstr>
      <vt:lpstr>Summary of Lecture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BMSK5005 – Workplace Culture and its impact on Organisational Efficiency</dc:title>
  <dc:creator>Julie Thomas</dc:creator>
  <cp:lastModifiedBy>Brynach Heffernan</cp:lastModifiedBy>
  <cp:revision>123</cp:revision>
  <dcterms:created xsi:type="dcterms:W3CDTF">2019-01-07T12:29:45Z</dcterms:created>
  <dcterms:modified xsi:type="dcterms:W3CDTF">2022-09-18T16:44:18Z</dcterms:modified>
</cp:coreProperties>
</file>