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3" r:id="rId3"/>
    <p:sldId id="258" r:id="rId4"/>
    <p:sldId id="260" r:id="rId5"/>
    <p:sldId id="257" r:id="rId6"/>
    <p:sldId id="264" r:id="rId7"/>
    <p:sldId id="265" r:id="rId8"/>
    <p:sldId id="266" r:id="rId9"/>
    <p:sldId id="267"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F790F0-BAC2-5E1A-BE87-82D67FF41ECB}" v="205" dt="2021-11-05T09:50:26.999"/>
    <p1510:client id="{399E618C-E7D5-32A9-1B81-9C80F6F33075}" v="2860" dt="2021-11-08T21:31:31.649"/>
    <p1510:client id="{4C676708-9808-0D5A-BFC4-74A5B895E5B1}" v="1695" dt="2021-11-08T22:49:18.739"/>
    <p1510:client id="{BA67281C-9074-F223-0247-A5989981A764}" v="79" dt="2021-10-22T11:49:13.994"/>
    <p1510:client id="{CF0BD98C-163C-45C1-9605-68C9052379B1}" v="208" dt="2021-10-15T11:40:04.0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367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498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2174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813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858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9629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5642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107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864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4192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14837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19574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749629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35916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92456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2813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1484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11/8/2021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343432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682371" y="371823"/>
            <a:ext cx="7302455" cy="1997855"/>
          </a:xfrm>
        </p:spPr>
        <p:txBody>
          <a:bodyPr vert="horz" wrap="square" lIns="0" tIns="0" rIns="0" bIns="0" rtlCol="0" anchor="b" anchorCtr="0">
            <a:normAutofit/>
          </a:bodyPr>
          <a:lstStyle/>
          <a:p>
            <a:pPr algn="ctr">
              <a:lnSpc>
                <a:spcPct val="90000"/>
              </a:lnSpc>
            </a:pPr>
            <a:r>
              <a:rPr lang="en-US" sz="2600" kern="1200" dirty="0">
                <a:latin typeface="Century Gothic"/>
              </a:rPr>
              <a:t>Understanding and resolving the complex problem of work stress in the UK</a:t>
            </a:r>
            <a:br>
              <a:rPr lang="en-US" sz="2600" kern="1200" dirty="0">
                <a:solidFill>
                  <a:schemeClr val="tx1"/>
                </a:solidFill>
                <a:latin typeface="+mj-lt"/>
                <a:ea typeface="+mj-ea"/>
                <a:cs typeface="+mj-cs"/>
              </a:rPr>
            </a:br>
            <a:endParaRPr lang="en-US" sz="2600" kern="1200" dirty="0">
              <a:solidFill>
                <a:schemeClr val="tx1"/>
              </a:solidFill>
              <a:latin typeface="+mj-lt"/>
            </a:endParaRPr>
          </a:p>
        </p:txBody>
      </p:sp>
      <p:sp>
        <p:nvSpPr>
          <p:cNvPr id="3" name="Subtitle 2"/>
          <p:cNvSpPr>
            <a:spLocks noGrp="1"/>
          </p:cNvSpPr>
          <p:nvPr>
            <p:ph type="subTitle" idx="1"/>
          </p:nvPr>
        </p:nvSpPr>
        <p:spPr>
          <a:xfrm>
            <a:off x="4903658" y="2688839"/>
            <a:ext cx="5329607" cy="3414425"/>
          </a:xfrm>
        </p:spPr>
        <p:txBody>
          <a:bodyPr vert="horz" wrap="square" lIns="0" tIns="0" rIns="0" bIns="0" rtlCol="0" anchor="t">
            <a:normAutofit/>
          </a:bodyPr>
          <a:lstStyle/>
          <a:p>
            <a:pPr indent="-228600" algn="l">
              <a:lnSpc>
                <a:spcPct val="110000"/>
              </a:lnSpc>
              <a:buFont typeface="Arial" panose="020B0604020202020204" pitchFamily="34" charset="0"/>
              <a:buChar char="•"/>
            </a:pPr>
            <a:r>
              <a:rPr lang="en-US" sz="1600" b="1" i="1" dirty="0">
                <a:solidFill>
                  <a:schemeClr val="tx1">
                    <a:alpha val="60000"/>
                  </a:schemeClr>
                </a:solidFill>
                <a:latin typeface="Century Gothic"/>
              </a:rPr>
              <a:t>Student: Mihaela Cristina Duca</a:t>
            </a:r>
            <a:endParaRPr lang="en-US" b="1" i="1">
              <a:solidFill>
                <a:schemeClr val="tx1">
                  <a:alpha val="60000"/>
                </a:schemeClr>
              </a:solidFill>
              <a:latin typeface="Century Gothic"/>
            </a:endParaRPr>
          </a:p>
          <a:p>
            <a:pPr indent="-228600" algn="l">
              <a:lnSpc>
                <a:spcPct val="110000"/>
              </a:lnSpc>
              <a:buFont typeface="Arial" panose="020B0604020202020204" pitchFamily="34" charset="0"/>
              <a:buChar char="•"/>
            </a:pPr>
            <a:r>
              <a:rPr lang="en-US" sz="1600" b="1" i="1" dirty="0">
                <a:solidFill>
                  <a:schemeClr val="tx1">
                    <a:alpha val="60000"/>
                  </a:schemeClr>
                </a:solidFill>
                <a:latin typeface="Century Gothic"/>
              </a:rPr>
              <a:t>Student no: 2026748</a:t>
            </a:r>
          </a:p>
          <a:p>
            <a:pPr indent="-228600" algn="l">
              <a:lnSpc>
                <a:spcPct val="110000"/>
              </a:lnSpc>
              <a:buFont typeface="Arial" panose="020B0604020202020204" pitchFamily="34" charset="0"/>
              <a:buChar char="•"/>
            </a:pPr>
            <a:r>
              <a:rPr lang="en-US" sz="1600" b="1" i="1" dirty="0">
                <a:solidFill>
                  <a:schemeClr val="tx1">
                    <a:alpha val="60000"/>
                  </a:schemeClr>
                </a:solidFill>
                <a:latin typeface="Century Gothic"/>
              </a:rPr>
              <a:t>Lecturer: Chijioke Uba</a:t>
            </a:r>
          </a:p>
          <a:p>
            <a:pPr indent="-228600" algn="l">
              <a:lnSpc>
                <a:spcPct val="110000"/>
              </a:lnSpc>
              <a:buFont typeface="Arial" panose="020B0604020202020204" pitchFamily="34" charset="0"/>
              <a:buChar char="•"/>
            </a:pPr>
            <a:r>
              <a:rPr lang="en-US" sz="1600" b="1" i="1" dirty="0">
                <a:solidFill>
                  <a:schemeClr val="tx1">
                    <a:alpha val="60000"/>
                  </a:schemeClr>
                </a:solidFill>
                <a:latin typeface="Century Gothic"/>
              </a:rPr>
              <a:t>Module: Problem solving and decision making (BMSW 4004)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8" name="Rectangle 14">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121A4-9AE1-49A0-9A86-1A0365BCC722}"/>
              </a:ext>
            </a:extLst>
          </p:cNvPr>
          <p:cNvSpPr>
            <a:spLocks noGrp="1"/>
          </p:cNvSpPr>
          <p:nvPr>
            <p:ph type="title"/>
          </p:nvPr>
        </p:nvSpPr>
        <p:spPr>
          <a:xfrm>
            <a:off x="3854451" y="685800"/>
            <a:ext cx="7648573" cy="1752599"/>
          </a:xfrm>
        </p:spPr>
        <p:txBody>
          <a:bodyPr>
            <a:normAutofit/>
          </a:bodyPr>
          <a:lstStyle/>
          <a:p>
            <a:r>
              <a:rPr lang="en-GB" b="1">
                <a:latin typeface="Arial"/>
                <a:cs typeface="Arial"/>
              </a:rPr>
              <a:t>Introduction</a:t>
            </a:r>
            <a:endParaRPr lang="en-GB"/>
          </a:p>
        </p:txBody>
      </p:sp>
      <p:sp>
        <p:nvSpPr>
          <p:cNvPr id="20" name="Rectangle 16">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21"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23"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25"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7" name="Freeform: Shape 26">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9"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0DAEF8F2-EA24-4CC1-80D2-EB51AC1CF544}"/>
              </a:ext>
            </a:extLst>
          </p:cNvPr>
          <p:cNvSpPr>
            <a:spLocks noGrp="1"/>
          </p:cNvSpPr>
          <p:nvPr>
            <p:ph idx="1"/>
          </p:nvPr>
        </p:nvSpPr>
        <p:spPr>
          <a:xfrm>
            <a:off x="3854450" y="2009383"/>
            <a:ext cx="7648572" cy="3854885"/>
          </a:xfrm>
        </p:spPr>
        <p:txBody>
          <a:bodyPr vert="horz" lIns="0" tIns="0" rIns="0" bIns="0" rtlCol="0" anchor="t">
            <a:noAutofit/>
          </a:bodyPr>
          <a:lstStyle/>
          <a:p>
            <a:pPr marL="0" indent="0">
              <a:buNone/>
            </a:pPr>
            <a:endParaRPr lang="en-GB" sz="2000" dirty="0">
              <a:latin typeface="Arial"/>
              <a:ea typeface="Source Sans Pro"/>
              <a:cs typeface="Arial"/>
            </a:endParaRPr>
          </a:p>
          <a:p>
            <a:pPr marL="0" indent="0">
              <a:lnSpc>
                <a:spcPct val="150000"/>
              </a:lnSpc>
              <a:buNone/>
            </a:pPr>
            <a:r>
              <a:rPr lang="en-GB" sz="1400" dirty="0">
                <a:latin typeface="Arial"/>
                <a:ea typeface="+mn-lt"/>
                <a:cs typeface="+mn-lt"/>
              </a:rPr>
              <a:t>Stress may be an extremely frequent part of modern society, but when it escalates and influences an individual on such a long-term situation, this can contribute to a variety of health complications. Employment stress has been the most prevalent form of stress in Great Britain, according to 80% of survey participants in 2020. Additionally, a major part of the United </a:t>
            </a:r>
            <a:r>
              <a:rPr lang="en-GB" sz="1400">
                <a:latin typeface="Arial"/>
                <a:ea typeface="+mn-lt"/>
                <a:cs typeface="+mn-lt"/>
              </a:rPr>
              <a:t>Kingdom's population suffers from economic difficulties. In the United Kingdom, there is a big difference </a:t>
            </a:r>
            <a:r>
              <a:rPr lang="en-GB" sz="1400" dirty="0">
                <a:latin typeface="Arial"/>
                <a:ea typeface="+mn-lt"/>
                <a:cs typeface="+mn-lt"/>
              </a:rPr>
              <a:t>in occupational stress. New generations, particularly Generation Z, reported being stressed far more frequently than boomer generation.</a:t>
            </a:r>
          </a:p>
          <a:p>
            <a:pPr marL="0" indent="0">
              <a:lnSpc>
                <a:spcPct val="150000"/>
              </a:lnSpc>
              <a:buNone/>
            </a:pPr>
            <a:r>
              <a:rPr lang="en-GB" sz="1400" dirty="0">
                <a:latin typeface="Arial"/>
                <a:ea typeface="+mn-lt"/>
                <a:cs typeface="+mn-lt"/>
              </a:rPr>
              <a:t>Employment problems were also reported as being the major source of stress for both females and </a:t>
            </a:r>
            <a:r>
              <a:rPr lang="en-GB" sz="1400">
                <a:latin typeface="Arial"/>
                <a:ea typeface="+mn-lt"/>
                <a:cs typeface="+mn-lt"/>
              </a:rPr>
              <a:t>males, accounting for 38 % of females and 35 % males. Adding to that, almost 30% of females and males </a:t>
            </a:r>
            <a:r>
              <a:rPr lang="en-GB" sz="1400" dirty="0">
                <a:latin typeface="Arial"/>
                <a:ea typeface="+mn-lt"/>
                <a:cs typeface="+mn-lt"/>
              </a:rPr>
              <a:t>experienced high levels of stress  according to their job performance.</a:t>
            </a:r>
            <a:endParaRPr lang="en-GB" sz="1400" dirty="0">
              <a:latin typeface="Arial"/>
              <a:cs typeface="Arial"/>
            </a:endParaRPr>
          </a:p>
        </p:txBody>
      </p:sp>
    </p:spTree>
    <p:extLst>
      <p:ext uri="{BB962C8B-B14F-4D97-AF65-F5344CB8AC3E}">
        <p14:creationId xmlns:p14="http://schemas.microsoft.com/office/powerpoint/2010/main" val="1970926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0A87A-400E-483E-95D6-A546315B4FBB}"/>
              </a:ext>
            </a:extLst>
          </p:cNvPr>
          <p:cNvSpPr>
            <a:spLocks noGrp="1"/>
          </p:cNvSpPr>
          <p:nvPr>
            <p:ph type="title"/>
          </p:nvPr>
        </p:nvSpPr>
        <p:spPr>
          <a:xfrm>
            <a:off x="3854451" y="205636"/>
            <a:ext cx="7648573" cy="1752599"/>
          </a:xfrm>
        </p:spPr>
        <p:txBody>
          <a:bodyPr>
            <a:normAutofit/>
          </a:bodyPr>
          <a:lstStyle/>
          <a:p>
            <a:pPr>
              <a:lnSpc>
                <a:spcPct val="90000"/>
              </a:lnSpc>
            </a:pPr>
            <a:r>
              <a:rPr lang="en-GB" sz="3400">
                <a:latin typeface="Arial"/>
                <a:cs typeface="Arial"/>
              </a:rPr>
              <a:t>The nature and impact of the complex problem of the work stress on UK employees and organisation. </a:t>
            </a:r>
          </a:p>
        </p:txBody>
      </p:sp>
      <p:sp>
        <p:nvSpPr>
          <p:cNvPr id="6"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1E83B8E5-6F7E-4041-8858-FBB3EBEDA794}"/>
              </a:ext>
            </a:extLst>
          </p:cNvPr>
          <p:cNvSpPr>
            <a:spLocks noGrp="1"/>
          </p:cNvSpPr>
          <p:nvPr>
            <p:ph idx="1"/>
          </p:nvPr>
        </p:nvSpPr>
        <p:spPr>
          <a:xfrm>
            <a:off x="3854451" y="1863246"/>
            <a:ext cx="7648572" cy="4324611"/>
          </a:xfrm>
        </p:spPr>
        <p:txBody>
          <a:bodyPr vert="horz" lIns="0" tIns="0" rIns="0" bIns="0" rtlCol="0" anchor="t">
            <a:noAutofit/>
          </a:bodyPr>
          <a:lstStyle/>
          <a:p>
            <a:pPr>
              <a:lnSpc>
                <a:spcPct val="90000"/>
              </a:lnSpc>
            </a:pPr>
            <a:r>
              <a:rPr lang="en-GB" sz="1400" b="1" dirty="0">
                <a:latin typeface="Arial"/>
                <a:ea typeface="Source Sans Pro"/>
                <a:cs typeface="Arial"/>
              </a:rPr>
              <a:t>Nature of the problem:</a:t>
            </a:r>
          </a:p>
          <a:p>
            <a:pPr>
              <a:lnSpc>
                <a:spcPct val="90000"/>
              </a:lnSpc>
              <a:buFont typeface="Wingdings" panose="020B0604020202020204" pitchFamily="34" charset="0"/>
              <a:buChar char="Ø"/>
            </a:pPr>
            <a:r>
              <a:rPr lang="en-GB" sz="1400" dirty="0">
                <a:latin typeface="Arial"/>
                <a:ea typeface="Source Sans Pro"/>
                <a:cs typeface="Arial"/>
              </a:rPr>
              <a:t>Work stress</a:t>
            </a:r>
          </a:p>
          <a:p>
            <a:pPr>
              <a:lnSpc>
                <a:spcPct val="90000"/>
              </a:lnSpc>
              <a:buFont typeface="Wingdings" panose="020B0604020202020204" pitchFamily="34" charset="0"/>
              <a:buChar char="Ø"/>
            </a:pPr>
            <a:r>
              <a:rPr lang="en-GB" sz="1400" dirty="0">
                <a:latin typeface="Arial"/>
                <a:ea typeface="Source Sans Pro"/>
                <a:cs typeface="Arial"/>
              </a:rPr>
              <a:t>Monetary/Financial stress </a:t>
            </a:r>
          </a:p>
          <a:p>
            <a:pPr>
              <a:lnSpc>
                <a:spcPct val="90000"/>
              </a:lnSpc>
              <a:buFont typeface="Wingdings" panose="020B0604020202020204" pitchFamily="34" charset="0"/>
              <a:buChar char="Ø"/>
            </a:pPr>
            <a:r>
              <a:rPr lang="en-GB" sz="1400" dirty="0">
                <a:latin typeface="Arial"/>
                <a:ea typeface="Source Sans Pro"/>
                <a:cs typeface="Arial"/>
              </a:rPr>
              <a:t>Family stress</a:t>
            </a:r>
          </a:p>
          <a:p>
            <a:pPr>
              <a:lnSpc>
                <a:spcPct val="90000"/>
              </a:lnSpc>
              <a:buFont typeface="Wingdings" panose="020B0604020202020204" pitchFamily="34" charset="0"/>
              <a:buChar char="Ø"/>
            </a:pPr>
            <a:r>
              <a:rPr lang="en-GB" sz="1400" dirty="0">
                <a:latin typeface="Arial"/>
                <a:ea typeface="Source Sans Pro"/>
                <a:cs typeface="Arial"/>
              </a:rPr>
              <a:t>Health stress</a:t>
            </a:r>
          </a:p>
          <a:p>
            <a:pPr>
              <a:lnSpc>
                <a:spcPct val="90000"/>
              </a:lnSpc>
              <a:buFont typeface="Wingdings" panose="020B0604020202020204" pitchFamily="34" charset="0"/>
              <a:buChar char="Ø"/>
            </a:pPr>
            <a:r>
              <a:rPr lang="en-GB" sz="1400" dirty="0">
                <a:latin typeface="Arial"/>
                <a:ea typeface="Source Sans Pro"/>
                <a:cs typeface="Arial"/>
              </a:rPr>
              <a:t>Relationship stress</a:t>
            </a:r>
          </a:p>
          <a:p>
            <a:pPr marL="0" indent="0">
              <a:lnSpc>
                <a:spcPct val="90000"/>
              </a:lnSpc>
              <a:buNone/>
            </a:pPr>
            <a:r>
              <a:rPr lang="en-GB" sz="1400" dirty="0">
                <a:latin typeface="Arial"/>
                <a:ea typeface="Source Sans Pro"/>
                <a:cs typeface="Arial"/>
              </a:rPr>
              <a:t>The nature of the problem of stress work can be related with the lack of commitment from the employer. The employees are stressed because besides work they have personal problems. </a:t>
            </a:r>
          </a:p>
          <a:p>
            <a:pPr>
              <a:lnSpc>
                <a:spcPct val="90000"/>
              </a:lnSpc>
            </a:pPr>
            <a:r>
              <a:rPr lang="en-GB" sz="1400" b="1" dirty="0">
                <a:latin typeface="Arial"/>
                <a:ea typeface="Source Sans Pro"/>
                <a:cs typeface="Arial"/>
              </a:rPr>
              <a:t>Impact of work stress on UK employees and organisation:</a:t>
            </a:r>
          </a:p>
          <a:p>
            <a:pPr marL="0" indent="0">
              <a:lnSpc>
                <a:spcPct val="90000"/>
              </a:lnSpc>
              <a:buNone/>
            </a:pPr>
            <a:r>
              <a:rPr lang="en-GB" sz="1400" dirty="0">
                <a:latin typeface="Arial"/>
                <a:ea typeface="Source Sans Pro"/>
                <a:cs typeface="Arial"/>
              </a:rPr>
              <a:t>The work stress on the employees and the employers is not just something local, the problem of the stress is affecting all the UK and the world. The problem </a:t>
            </a:r>
            <a:r>
              <a:rPr lang="en-GB" sz="1400">
                <a:latin typeface="Arial"/>
                <a:ea typeface="Source Sans Pro"/>
                <a:cs typeface="Arial"/>
              </a:rPr>
              <a:t>is</a:t>
            </a:r>
            <a:r>
              <a:rPr lang="en-GB" sz="1400" dirty="0">
                <a:latin typeface="Arial"/>
                <a:ea typeface="Source Sans Pro"/>
                <a:cs typeface="Arial"/>
              </a:rPr>
              <a:t> national and worldwide. It is an extremely complex situation because the workforce in UK is affected and the production decreases more every year.</a:t>
            </a:r>
          </a:p>
          <a:p>
            <a:pPr marL="0" indent="0">
              <a:lnSpc>
                <a:spcPct val="90000"/>
              </a:lnSpc>
              <a:buNone/>
            </a:pPr>
            <a:r>
              <a:rPr lang="en-GB" sz="1400" dirty="0">
                <a:latin typeface="Arial"/>
                <a:ea typeface="Source Sans Pro"/>
                <a:cs typeface="Arial"/>
              </a:rPr>
              <a:t> Another problem of the stress work is that the personal relationships are affected, because the work problems always have a big impact in the personal life of the employees. This problem is affecting the people physically and mentally </a:t>
            </a:r>
            <a:r>
              <a:rPr lang="en-GB" sz="1400">
                <a:latin typeface="Arial"/>
                <a:ea typeface="Source Sans Pro"/>
                <a:cs typeface="Arial"/>
              </a:rPr>
              <a:t>therefore the organisation's performance is affected.</a:t>
            </a:r>
          </a:p>
          <a:p>
            <a:pPr marL="0" indent="0">
              <a:lnSpc>
                <a:spcPct val="90000"/>
              </a:lnSpc>
              <a:buNone/>
            </a:pPr>
            <a:endParaRPr lang="en-GB" sz="1000" b="1">
              <a:latin typeface="Arial"/>
              <a:ea typeface="Source Sans Pro"/>
              <a:cs typeface="Arial"/>
            </a:endParaRPr>
          </a:p>
          <a:p>
            <a:pPr marL="0" indent="0">
              <a:lnSpc>
                <a:spcPct val="90000"/>
              </a:lnSpc>
              <a:buNone/>
            </a:pPr>
            <a:endParaRPr lang="en-GB" sz="1000" b="1">
              <a:latin typeface="Arial"/>
              <a:ea typeface="Source Sans Pro"/>
              <a:cs typeface="Arial"/>
            </a:endParaRPr>
          </a:p>
          <a:p>
            <a:pPr>
              <a:lnSpc>
                <a:spcPct val="90000"/>
              </a:lnSpc>
              <a:buFont typeface="Wingdings" panose="020B0604020202020204" pitchFamily="34" charset="0"/>
              <a:buChar char="Ø"/>
            </a:pPr>
            <a:endParaRPr lang="en-GB" sz="1000">
              <a:latin typeface="Arial"/>
              <a:ea typeface="Source Sans Pro"/>
              <a:cs typeface="Arial"/>
            </a:endParaRPr>
          </a:p>
          <a:p>
            <a:pPr>
              <a:lnSpc>
                <a:spcPct val="90000"/>
              </a:lnSpc>
              <a:buFont typeface="Wingdings" panose="020B0604020202020204" pitchFamily="34" charset="0"/>
              <a:buChar char="Ø"/>
            </a:pPr>
            <a:endParaRPr lang="en-GB" sz="1000" b="1">
              <a:ea typeface="Source Sans Pro"/>
            </a:endParaRPr>
          </a:p>
          <a:p>
            <a:pPr>
              <a:lnSpc>
                <a:spcPct val="90000"/>
              </a:lnSpc>
              <a:buFont typeface="Wingdings" panose="020B0604020202020204" pitchFamily="34" charset="0"/>
              <a:buChar char="Ø"/>
            </a:pPr>
            <a:endParaRPr lang="en-GB" sz="1000" b="1">
              <a:ea typeface="Source Sans Pro"/>
            </a:endParaRPr>
          </a:p>
          <a:p>
            <a:pPr>
              <a:lnSpc>
                <a:spcPct val="90000"/>
              </a:lnSpc>
            </a:pPr>
            <a:endParaRPr lang="en-GB" sz="1000">
              <a:ea typeface="Source Sans Pro"/>
            </a:endParaRPr>
          </a:p>
        </p:txBody>
      </p:sp>
    </p:spTree>
    <p:extLst>
      <p:ext uri="{BB962C8B-B14F-4D97-AF65-F5344CB8AC3E}">
        <p14:creationId xmlns:p14="http://schemas.microsoft.com/office/powerpoint/2010/main" val="2720177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35A0B0-E05B-4645-860F-9F1B351D24B7}"/>
              </a:ext>
            </a:extLst>
          </p:cNvPr>
          <p:cNvSpPr>
            <a:spLocks noGrp="1"/>
          </p:cNvSpPr>
          <p:nvPr>
            <p:ph idx="1"/>
          </p:nvPr>
        </p:nvSpPr>
        <p:spPr>
          <a:xfrm>
            <a:off x="550863" y="359556"/>
            <a:ext cx="11090274" cy="6213432"/>
          </a:xfrm>
        </p:spPr>
        <p:txBody>
          <a:bodyPr vert="horz" wrap="square" lIns="0" tIns="0" rIns="0" bIns="0" rtlCol="0" anchor="t">
            <a:normAutofit/>
          </a:bodyPr>
          <a:lstStyle/>
          <a:p>
            <a:pPr>
              <a:buNone/>
            </a:pPr>
            <a:r>
              <a:rPr lang="en-US" dirty="0">
                <a:ea typeface="+mn-lt"/>
                <a:cs typeface="+mn-lt"/>
              </a:rPr>
              <a:t> </a:t>
            </a:r>
            <a:r>
              <a:rPr lang="en-US" dirty="0">
                <a:solidFill>
                  <a:srgbClr val="FFFFFF">
                    <a:alpha val="60000"/>
                  </a:srgbClr>
                </a:solidFill>
                <a:ea typeface="+mn-lt"/>
                <a:cs typeface="+mn-lt"/>
              </a:rPr>
              <a:t> </a:t>
            </a:r>
            <a:endParaRPr lang="en-US">
              <a:solidFill>
                <a:srgbClr val="FFFFFF">
                  <a:alpha val="60000"/>
                </a:srgbClr>
              </a:solidFill>
              <a:ea typeface="+mn-lt"/>
              <a:cs typeface="+mn-lt"/>
            </a:endParaRPr>
          </a:p>
        </p:txBody>
      </p:sp>
      <p:pic>
        <p:nvPicPr>
          <p:cNvPr id="2" name="Picture 3" descr="Diagram&#10;&#10;Description automatically generated">
            <a:extLst>
              <a:ext uri="{FF2B5EF4-FFF2-40B4-BE49-F238E27FC236}">
                <a16:creationId xmlns:a16="http://schemas.microsoft.com/office/drawing/2014/main" id="{EB424089-9414-41B2-BDBE-F940769390D0}"/>
              </a:ext>
            </a:extLst>
          </p:cNvPr>
          <p:cNvPicPr>
            <a:picLocks noChangeAspect="1"/>
          </p:cNvPicPr>
          <p:nvPr/>
        </p:nvPicPr>
        <p:blipFill>
          <a:blip r:embed="rId2"/>
          <a:stretch>
            <a:fillRect/>
          </a:stretch>
        </p:blipFill>
        <p:spPr>
          <a:xfrm>
            <a:off x="1759907" y="455094"/>
            <a:ext cx="10196185" cy="5551156"/>
          </a:xfrm>
          <a:prstGeom prst="rect">
            <a:avLst/>
          </a:prstGeom>
        </p:spPr>
      </p:pic>
    </p:spTree>
    <p:extLst>
      <p:ext uri="{BB962C8B-B14F-4D97-AF65-F5344CB8AC3E}">
        <p14:creationId xmlns:p14="http://schemas.microsoft.com/office/powerpoint/2010/main" val="34171219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7640F41-5D68-4C72-B2C5-3CE1EED7C66F}"/>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Stress in the UK- statistics and facts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F5F9AB3D-98A2-41F1-A26A-F216574EB22B}"/>
              </a:ext>
            </a:extLst>
          </p:cNvPr>
          <p:cNvSpPr>
            <a:spLocks noGrp="1"/>
          </p:cNvSpPr>
          <p:nvPr>
            <p:ph idx="1"/>
          </p:nvPr>
        </p:nvSpPr>
        <p:spPr>
          <a:xfrm>
            <a:off x="5117106" y="570979"/>
            <a:ext cx="6385918" cy="5220222"/>
          </a:xfrm>
        </p:spPr>
        <p:txBody>
          <a:bodyPr vert="horz" lIns="91440" tIns="45720" rIns="91440" bIns="45720" rtlCol="0" anchor="t">
            <a:normAutofit/>
          </a:bodyPr>
          <a:lstStyle/>
          <a:p>
            <a:pPr marL="0" indent="0">
              <a:buNone/>
            </a:pPr>
            <a:r>
              <a:rPr lang="en-GB" sz="1400" b="1" dirty="0">
                <a:latin typeface="Arial"/>
                <a:cs typeface="Arial"/>
              </a:rPr>
              <a:t>According to our Fishbone diagram the stress in UK is related to many reasons. </a:t>
            </a:r>
          </a:p>
          <a:p>
            <a:r>
              <a:rPr lang="en-GB" sz="1400" dirty="0">
                <a:latin typeface="Arial"/>
                <a:cs typeface="Arial"/>
              </a:rPr>
              <a:t>All the other stress factors are affecting the employees and the organisations nationwide. </a:t>
            </a:r>
          </a:p>
          <a:p>
            <a:r>
              <a:rPr lang="en-GB" sz="1400" dirty="0">
                <a:latin typeface="Arial"/>
                <a:ea typeface="+mn-lt"/>
                <a:cs typeface="+mn-lt"/>
              </a:rPr>
              <a:t>Stress-related diseases are thought to cover about $14.7 billion in medical spending in the United Kingdom each year. </a:t>
            </a:r>
            <a:endParaRPr lang="en-GB" sz="1400" dirty="0">
              <a:latin typeface="Arial"/>
              <a:ea typeface="+mn-lt"/>
              <a:cs typeface="Arial"/>
            </a:endParaRPr>
          </a:p>
          <a:p>
            <a:pPr>
              <a:buClr>
                <a:srgbClr val="8D1515"/>
              </a:buClr>
            </a:pPr>
            <a:r>
              <a:rPr lang="en-GB" sz="1400" dirty="0">
                <a:latin typeface="Arial"/>
                <a:cs typeface="Arial"/>
              </a:rPr>
              <a:t>The relationships problems can affect the employees because of the bad influences or lack of respect.</a:t>
            </a:r>
          </a:p>
          <a:p>
            <a:pPr>
              <a:buClr>
                <a:srgbClr val="8D1515"/>
              </a:buClr>
            </a:pPr>
            <a:r>
              <a:rPr lang="en-GB" sz="1400" dirty="0">
                <a:latin typeface="Arial"/>
                <a:cs typeface="Arial"/>
              </a:rPr>
              <a:t>The family (personal) problems are the most usual factors that can affect the employees, because if a person has problems at home, it will be very hard to concentrate at work. </a:t>
            </a:r>
          </a:p>
          <a:p>
            <a:pPr>
              <a:buClr>
                <a:srgbClr val="8D1515"/>
              </a:buClr>
            </a:pPr>
            <a:r>
              <a:rPr lang="en-GB" sz="1400" dirty="0">
                <a:latin typeface="Arial"/>
                <a:cs typeface="Arial"/>
              </a:rPr>
              <a:t>Workers who study in parallel, additionally can suffer from school stress.</a:t>
            </a:r>
          </a:p>
          <a:p>
            <a:pPr>
              <a:buClr>
                <a:srgbClr val="8D1515"/>
              </a:buClr>
            </a:pPr>
            <a:r>
              <a:rPr lang="en-GB" sz="1400" dirty="0">
                <a:latin typeface="Arial"/>
                <a:cs typeface="Arial"/>
              </a:rPr>
              <a:t>One of the biggest problems is the monetary one. Every person in the UK is paying taxes, most of the people have debts or they don't have a monthly income. </a:t>
            </a:r>
          </a:p>
          <a:p>
            <a:pPr>
              <a:buClr>
                <a:srgbClr val="8D1515"/>
              </a:buClr>
            </a:pPr>
            <a:r>
              <a:rPr lang="en-GB" sz="1400" dirty="0">
                <a:latin typeface="Arial"/>
                <a:cs typeface="Arial"/>
              </a:rPr>
              <a:t>The work stress is one of the most important factors because of the exposure with the customers, the work environment or the performance pressure.  </a:t>
            </a:r>
          </a:p>
          <a:p>
            <a:pPr>
              <a:buClr>
                <a:srgbClr val="8D1515"/>
              </a:buClr>
            </a:pPr>
            <a:endParaRPr lang="en-GB" sz="1400" dirty="0">
              <a:latin typeface="Arial"/>
              <a:cs typeface="Arial"/>
            </a:endParaRPr>
          </a:p>
          <a:p>
            <a:pPr>
              <a:buClr>
                <a:srgbClr val="8D1515"/>
              </a:buClr>
            </a:pPr>
            <a:endParaRPr lang="en-GB" sz="1400" dirty="0">
              <a:latin typeface="Arial"/>
              <a:cs typeface="Arial"/>
            </a:endParaRPr>
          </a:p>
          <a:p>
            <a:pPr>
              <a:buClr>
                <a:srgbClr val="8D1515"/>
              </a:buClr>
            </a:pPr>
            <a:endParaRPr lang="en-GB" sz="1400" dirty="0">
              <a:latin typeface="Arial"/>
              <a:cs typeface="Arial"/>
            </a:endParaRPr>
          </a:p>
          <a:p>
            <a:pPr marL="0" indent="0">
              <a:buClr>
                <a:srgbClr val="BC1C1C">
                  <a:lumMod val="75000"/>
                </a:srgbClr>
              </a:buClr>
              <a:buNone/>
            </a:pPr>
            <a:endParaRPr lang="en-GB" sz="2000" dirty="0">
              <a:latin typeface="Corbel" panose="020B0503020204020204"/>
              <a:cs typeface="Arial"/>
            </a:endParaRPr>
          </a:p>
        </p:txBody>
      </p:sp>
    </p:spTree>
    <p:extLst>
      <p:ext uri="{BB962C8B-B14F-4D97-AF65-F5344CB8AC3E}">
        <p14:creationId xmlns:p14="http://schemas.microsoft.com/office/powerpoint/2010/main" val="4076424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CCD89-9EC1-4FEA-8196-075AAA5D1D2F}"/>
              </a:ext>
            </a:extLst>
          </p:cNvPr>
          <p:cNvSpPr>
            <a:spLocks noGrp="1"/>
          </p:cNvSpPr>
          <p:nvPr>
            <p:ph type="title"/>
          </p:nvPr>
        </p:nvSpPr>
        <p:spPr>
          <a:xfrm>
            <a:off x="2434201" y="79465"/>
            <a:ext cx="3333495" cy="1212062"/>
          </a:xfrm>
        </p:spPr>
        <p:txBody>
          <a:bodyPr vert="horz" lIns="91440" tIns="45720" rIns="91440" bIns="45720" rtlCol="0" anchor="ctr">
            <a:normAutofit/>
          </a:bodyPr>
          <a:lstStyle/>
          <a:p>
            <a:r>
              <a:rPr lang="en-US" sz="2400" b="1"/>
              <a:t>Pestel analysis</a:t>
            </a:r>
            <a:endParaRPr lang="en-US" sz="2400"/>
          </a:p>
        </p:txBody>
      </p:sp>
      <p:sp>
        <p:nvSpPr>
          <p:cNvPr id="31" name="TextBox 30">
            <a:extLst>
              <a:ext uri="{FF2B5EF4-FFF2-40B4-BE49-F238E27FC236}">
                <a16:creationId xmlns:a16="http://schemas.microsoft.com/office/drawing/2014/main" id="{08712D79-97A6-4F71-ACDB-5FF4DD4EED52}"/>
              </a:ext>
            </a:extLst>
          </p:cNvPr>
          <p:cNvSpPr txBox="1"/>
          <p:nvPr/>
        </p:nvSpPr>
        <p:spPr>
          <a:xfrm>
            <a:off x="1943599" y="3522944"/>
            <a:ext cx="9231167" cy="16002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1600" dirty="0">
                <a:latin typeface="Arial"/>
                <a:cs typeface="Arial"/>
              </a:rPr>
              <a:t> All the factors presented in the Pestel analysis are affecting the employees and the organizations across the UK. The Pestel analysis is used to identify the problems that affects the company from the outside, but it cannot be used to find solutions. It is usually used alongside SWOT for an easy way to find  opportunities and threats. </a:t>
            </a:r>
          </a:p>
        </p:txBody>
      </p:sp>
      <p:graphicFrame>
        <p:nvGraphicFramePr>
          <p:cNvPr id="41" name="Table 41">
            <a:extLst>
              <a:ext uri="{FF2B5EF4-FFF2-40B4-BE49-F238E27FC236}">
                <a16:creationId xmlns:a16="http://schemas.microsoft.com/office/drawing/2014/main" id="{E2EEF50C-4187-48EA-AA04-B34BB359C674}"/>
              </a:ext>
            </a:extLst>
          </p:cNvPr>
          <p:cNvGraphicFramePr>
            <a:graphicFrameLocks noGrp="1"/>
          </p:cNvGraphicFramePr>
          <p:nvPr>
            <p:ph idx="1"/>
            <p:extLst>
              <p:ext uri="{D42A27DB-BD31-4B8C-83A1-F6EECF244321}">
                <p14:modId xmlns:p14="http://schemas.microsoft.com/office/powerpoint/2010/main" val="1379353202"/>
              </p:ext>
            </p:extLst>
          </p:nvPr>
        </p:nvGraphicFramePr>
        <p:xfrm>
          <a:off x="1734833" y="1466620"/>
          <a:ext cx="10018705" cy="1706880"/>
        </p:xfrm>
        <a:graphic>
          <a:graphicData uri="http://schemas.openxmlformats.org/drawingml/2006/table">
            <a:tbl>
              <a:tblPr firstRow="1" bandRow="1">
                <a:tableStyleId>{5C22544A-7EE6-4342-B048-85BDC9FD1C3A}</a:tableStyleId>
              </a:tblPr>
              <a:tblGrid>
                <a:gridCol w="1669784">
                  <a:extLst>
                    <a:ext uri="{9D8B030D-6E8A-4147-A177-3AD203B41FA5}">
                      <a16:colId xmlns:a16="http://schemas.microsoft.com/office/drawing/2014/main" val="420972841"/>
                    </a:ext>
                  </a:extLst>
                </a:gridCol>
                <a:gridCol w="1669784">
                  <a:extLst>
                    <a:ext uri="{9D8B030D-6E8A-4147-A177-3AD203B41FA5}">
                      <a16:colId xmlns:a16="http://schemas.microsoft.com/office/drawing/2014/main" val="3164709638"/>
                    </a:ext>
                  </a:extLst>
                </a:gridCol>
                <a:gridCol w="1669784">
                  <a:extLst>
                    <a:ext uri="{9D8B030D-6E8A-4147-A177-3AD203B41FA5}">
                      <a16:colId xmlns:a16="http://schemas.microsoft.com/office/drawing/2014/main" val="2170059281"/>
                    </a:ext>
                  </a:extLst>
                </a:gridCol>
                <a:gridCol w="1774520">
                  <a:extLst>
                    <a:ext uri="{9D8B030D-6E8A-4147-A177-3AD203B41FA5}">
                      <a16:colId xmlns:a16="http://schemas.microsoft.com/office/drawing/2014/main" val="54911200"/>
                    </a:ext>
                  </a:extLst>
                </a:gridCol>
                <a:gridCol w="1565049">
                  <a:extLst>
                    <a:ext uri="{9D8B030D-6E8A-4147-A177-3AD203B41FA5}">
                      <a16:colId xmlns:a16="http://schemas.microsoft.com/office/drawing/2014/main" val="2069658511"/>
                    </a:ext>
                  </a:extLst>
                </a:gridCol>
                <a:gridCol w="1669784">
                  <a:extLst>
                    <a:ext uri="{9D8B030D-6E8A-4147-A177-3AD203B41FA5}">
                      <a16:colId xmlns:a16="http://schemas.microsoft.com/office/drawing/2014/main" val="3783039946"/>
                    </a:ext>
                  </a:extLst>
                </a:gridCol>
              </a:tblGrid>
              <a:tr h="164563">
                <a:tc>
                  <a:txBody>
                    <a:bodyPr/>
                    <a:lstStyle/>
                    <a:p>
                      <a:pPr lvl="0">
                        <a:buNone/>
                      </a:pPr>
                      <a:r>
                        <a:rPr lang="en-GB" sz="1600" dirty="0"/>
                        <a:t>Political</a:t>
                      </a:r>
                      <a:endParaRPr lang="en-US" dirty="0"/>
                    </a:p>
                  </a:txBody>
                  <a:tcPr/>
                </a:tc>
                <a:tc>
                  <a:txBody>
                    <a:bodyPr/>
                    <a:lstStyle/>
                    <a:p>
                      <a:pPr lvl="0">
                        <a:buNone/>
                      </a:pPr>
                      <a:r>
                        <a:rPr lang="en-GB" sz="1600" dirty="0"/>
                        <a:t>Economic</a:t>
                      </a:r>
                      <a:endParaRPr lang="en-US" dirty="0"/>
                    </a:p>
                  </a:txBody>
                  <a:tcPr/>
                </a:tc>
                <a:tc>
                  <a:txBody>
                    <a:bodyPr/>
                    <a:lstStyle/>
                    <a:p>
                      <a:pPr lvl="0">
                        <a:buNone/>
                      </a:pPr>
                      <a:r>
                        <a:rPr lang="en-GB" sz="1600" dirty="0"/>
                        <a:t>Social</a:t>
                      </a:r>
                      <a:endParaRPr lang="en-US" dirty="0"/>
                    </a:p>
                  </a:txBody>
                  <a:tcPr/>
                </a:tc>
                <a:tc>
                  <a:txBody>
                    <a:bodyPr/>
                    <a:lstStyle/>
                    <a:p>
                      <a:pPr lvl="0">
                        <a:buNone/>
                      </a:pPr>
                      <a:r>
                        <a:rPr lang="en-GB" sz="1600" dirty="0"/>
                        <a:t>Technological</a:t>
                      </a:r>
                      <a:endParaRPr lang="en-US" dirty="0"/>
                    </a:p>
                  </a:txBody>
                  <a:tcPr/>
                </a:tc>
                <a:tc>
                  <a:txBody>
                    <a:bodyPr/>
                    <a:lstStyle/>
                    <a:p>
                      <a:pPr lvl="0">
                        <a:buNone/>
                      </a:pPr>
                      <a:r>
                        <a:rPr lang="en-GB" sz="1600" dirty="0"/>
                        <a:t>Environmental</a:t>
                      </a:r>
                      <a:endParaRPr lang="en-US" dirty="0"/>
                    </a:p>
                  </a:txBody>
                  <a:tcPr/>
                </a:tc>
                <a:tc>
                  <a:txBody>
                    <a:bodyPr/>
                    <a:lstStyle/>
                    <a:p>
                      <a:pPr lvl="0">
                        <a:buNone/>
                      </a:pPr>
                      <a:r>
                        <a:rPr lang="en-GB" sz="1600" dirty="0"/>
                        <a:t>Legal</a:t>
                      </a:r>
                      <a:endParaRPr lang="en-US" dirty="0"/>
                    </a:p>
                  </a:txBody>
                  <a:tcPr/>
                </a:tc>
                <a:extLst>
                  <a:ext uri="{0D108BD9-81ED-4DB2-BD59-A6C34878D82A}">
                    <a16:rowId xmlns:a16="http://schemas.microsoft.com/office/drawing/2014/main" val="3946823794"/>
                  </a:ext>
                </a:extLst>
              </a:tr>
              <a:tr h="944283">
                <a:tc>
                  <a:txBody>
                    <a:bodyPr/>
                    <a:lstStyle/>
                    <a:p>
                      <a:pPr marL="285750" indent="-285750">
                        <a:buFont typeface="Wingdings"/>
                        <a:buChar char="Ø"/>
                      </a:pPr>
                      <a:r>
                        <a:rPr lang="en-GB" sz="1400" dirty="0">
                          <a:latin typeface="Arial"/>
                        </a:rPr>
                        <a:t>Tax policy</a:t>
                      </a:r>
                    </a:p>
                    <a:p>
                      <a:pPr marL="285750" lvl="0" indent="-285750">
                        <a:buFont typeface="Wingdings"/>
                        <a:buChar char="Ø"/>
                      </a:pPr>
                      <a:r>
                        <a:rPr lang="en-GB" sz="1400" dirty="0">
                          <a:latin typeface="Arial"/>
                        </a:rPr>
                        <a:t>Restrictions</a:t>
                      </a:r>
                    </a:p>
                    <a:p>
                      <a:pPr marL="285750" lvl="0" indent="-285750">
                        <a:buFont typeface="Wingdings"/>
                        <a:buChar char="Ø"/>
                      </a:pPr>
                      <a:r>
                        <a:rPr lang="en-GB" sz="1400" dirty="0">
                          <a:latin typeface="Arial"/>
                        </a:rPr>
                        <a:t>Services</a:t>
                      </a:r>
                    </a:p>
                    <a:p>
                      <a:pPr marL="285750" lvl="0" indent="-285750">
                        <a:buFont typeface="Wingdings"/>
                        <a:buChar char="Ø"/>
                      </a:pPr>
                      <a:r>
                        <a:rPr lang="en-GB" sz="1400" dirty="0">
                          <a:latin typeface="Arial"/>
                        </a:rPr>
                        <a:t>Law changes</a:t>
                      </a:r>
                    </a:p>
                    <a:p>
                      <a:pPr marL="285750" lvl="0" indent="-285750">
                        <a:buFont typeface="Wingdings"/>
                        <a:buChar char="Ø"/>
                      </a:pPr>
                      <a:endParaRPr lang="en-GB" sz="1400" dirty="0">
                        <a:latin typeface="Arial"/>
                      </a:endParaRPr>
                    </a:p>
                    <a:p>
                      <a:pPr marL="285750" lvl="0" indent="-285750">
                        <a:buFont typeface="Wingdings"/>
                        <a:buChar char="Ø"/>
                      </a:pPr>
                      <a:endParaRPr lang="en-GB" sz="1400" dirty="0">
                        <a:latin typeface="Arial"/>
                      </a:endParaRPr>
                    </a:p>
                  </a:txBody>
                  <a:tcPr/>
                </a:tc>
                <a:tc>
                  <a:txBody>
                    <a:bodyPr/>
                    <a:lstStyle/>
                    <a:p>
                      <a:pPr marL="285750" indent="-285750">
                        <a:buFont typeface="Wingdings"/>
                        <a:buChar char="Ø"/>
                      </a:pPr>
                      <a:r>
                        <a:rPr lang="en-GB" sz="1400" dirty="0">
                          <a:latin typeface="Arial"/>
                        </a:rPr>
                        <a:t>Business trends</a:t>
                      </a:r>
                    </a:p>
                    <a:p>
                      <a:pPr marL="285750" lvl="0" indent="-285750">
                        <a:buFont typeface="Wingdings"/>
                        <a:buChar char="Ø"/>
                      </a:pPr>
                      <a:r>
                        <a:rPr lang="en-GB" sz="1400" dirty="0">
                          <a:latin typeface="Arial"/>
                        </a:rPr>
                        <a:t>Inflation</a:t>
                      </a:r>
                    </a:p>
                    <a:p>
                      <a:pPr marL="285750" lvl="0" indent="-285750">
                        <a:buFont typeface="Wingdings"/>
                        <a:buChar char="Ø"/>
                      </a:pPr>
                      <a:endParaRPr lang="en-GB" sz="1400" dirty="0">
                        <a:latin typeface="Arial"/>
                      </a:endParaRPr>
                    </a:p>
                  </a:txBody>
                  <a:tcPr/>
                </a:tc>
                <a:tc>
                  <a:txBody>
                    <a:bodyPr/>
                    <a:lstStyle/>
                    <a:p>
                      <a:pPr marL="285750" indent="-285750">
                        <a:buFont typeface="Wingdings"/>
                        <a:buChar char="Ø"/>
                      </a:pPr>
                      <a:r>
                        <a:rPr lang="en-GB" sz="1400" dirty="0">
                          <a:latin typeface="Arial"/>
                        </a:rPr>
                        <a:t>Demography</a:t>
                      </a:r>
                    </a:p>
                    <a:p>
                      <a:pPr marL="285750" lvl="0" indent="-285750">
                        <a:buFont typeface="Wingdings"/>
                        <a:buChar char="Ø"/>
                      </a:pPr>
                      <a:r>
                        <a:rPr lang="en-GB" sz="1400" dirty="0">
                          <a:latin typeface="Arial"/>
                        </a:rPr>
                        <a:t>Education</a:t>
                      </a:r>
                    </a:p>
                    <a:p>
                      <a:pPr marL="285750" lvl="0" indent="-285750">
                        <a:buFont typeface="Wingdings"/>
                        <a:buChar char="Ø"/>
                      </a:pPr>
                      <a:r>
                        <a:rPr lang="en-GB" sz="1400" dirty="0">
                          <a:latin typeface="Arial"/>
                        </a:rPr>
                        <a:t>Cultural differences</a:t>
                      </a:r>
                    </a:p>
                  </a:txBody>
                  <a:tcPr/>
                </a:tc>
                <a:tc>
                  <a:txBody>
                    <a:bodyPr/>
                    <a:lstStyle/>
                    <a:p>
                      <a:pPr marL="285750" indent="-285750">
                        <a:buFont typeface="Wingdings"/>
                        <a:buChar char="Ø"/>
                      </a:pPr>
                      <a:r>
                        <a:rPr lang="en-GB" sz="1400" dirty="0">
                          <a:latin typeface="Arial"/>
                        </a:rPr>
                        <a:t>Communication</a:t>
                      </a:r>
                    </a:p>
                    <a:p>
                      <a:pPr marL="285750" lvl="0" indent="-285750">
                        <a:buFont typeface="Wingdings"/>
                        <a:buChar char="Ø"/>
                      </a:pPr>
                      <a:r>
                        <a:rPr lang="en-GB" sz="1400" dirty="0">
                          <a:latin typeface="Arial"/>
                        </a:rPr>
                        <a:t>Technological</a:t>
                      </a:r>
                      <a:endParaRPr lang="en-GB" dirty="0"/>
                    </a:p>
                    <a:p>
                      <a:pPr marL="0" lvl="0" indent="0">
                        <a:buNone/>
                      </a:pPr>
                      <a:r>
                        <a:rPr lang="en-GB" sz="1400" dirty="0">
                          <a:latin typeface="Arial"/>
                        </a:rPr>
                        <a:t> Innovations</a:t>
                      </a:r>
                      <a:endParaRPr lang="en-GB" dirty="0"/>
                    </a:p>
                    <a:p>
                      <a:pPr marL="0" lvl="0" indent="0">
                        <a:buNone/>
                      </a:pPr>
                      <a:endParaRPr lang="en-GB" sz="1400" dirty="0">
                        <a:latin typeface="Arial"/>
                      </a:endParaRPr>
                    </a:p>
                    <a:p>
                      <a:pPr marL="285750" lvl="0" indent="-285750">
                        <a:buFont typeface="Wingdings"/>
                        <a:buChar char="Ø"/>
                      </a:pPr>
                      <a:endParaRPr lang="en-GB" sz="1400" dirty="0">
                        <a:latin typeface="Arial"/>
                      </a:endParaRPr>
                    </a:p>
                  </a:txBody>
                  <a:tcPr/>
                </a:tc>
                <a:tc>
                  <a:txBody>
                    <a:bodyPr/>
                    <a:lstStyle/>
                    <a:p>
                      <a:pPr marL="285750" indent="-285750">
                        <a:buFont typeface="Wingdings"/>
                        <a:buChar char="Ø"/>
                      </a:pPr>
                      <a:r>
                        <a:rPr lang="en-GB" sz="1400" dirty="0">
                          <a:latin typeface="Arial"/>
                        </a:rPr>
                        <a:t>Geographical location</a:t>
                      </a:r>
                    </a:p>
                    <a:p>
                      <a:pPr marL="285750" lvl="0" indent="-285750">
                        <a:buFont typeface="Wingdings"/>
                        <a:buChar char="Ø"/>
                      </a:pPr>
                      <a:r>
                        <a:rPr lang="en-GB" sz="1400" dirty="0">
                          <a:latin typeface="Arial"/>
                        </a:rPr>
                        <a:t>Climate changes</a:t>
                      </a:r>
                    </a:p>
                  </a:txBody>
                  <a:tcPr/>
                </a:tc>
                <a:tc>
                  <a:txBody>
                    <a:bodyPr/>
                    <a:lstStyle/>
                    <a:p>
                      <a:pPr marL="285750" indent="-285750">
                        <a:buFont typeface="Wingdings"/>
                        <a:buChar char="Ø"/>
                      </a:pPr>
                      <a:r>
                        <a:rPr lang="en-GB" sz="1400" dirty="0">
                          <a:latin typeface="Arial"/>
                        </a:rPr>
                        <a:t>Health and safety</a:t>
                      </a:r>
                    </a:p>
                    <a:p>
                      <a:pPr marL="285750" lvl="0" indent="-285750">
                        <a:buFont typeface="Wingdings"/>
                        <a:buChar char="Ø"/>
                      </a:pPr>
                      <a:r>
                        <a:rPr lang="en-GB" sz="1400" dirty="0">
                          <a:latin typeface="Arial"/>
                        </a:rPr>
                        <a:t>Costumer laws</a:t>
                      </a:r>
                    </a:p>
                    <a:p>
                      <a:pPr marL="285750" lvl="0" indent="-285750">
                        <a:buFont typeface="Wingdings"/>
                        <a:buChar char="Ø"/>
                      </a:pPr>
                      <a:r>
                        <a:rPr lang="en-GB" sz="1400" dirty="0">
                          <a:latin typeface="Arial"/>
                        </a:rPr>
                        <a:t>Employment laws</a:t>
                      </a:r>
                    </a:p>
                  </a:txBody>
                  <a:tcPr/>
                </a:tc>
                <a:extLst>
                  <a:ext uri="{0D108BD9-81ED-4DB2-BD59-A6C34878D82A}">
                    <a16:rowId xmlns:a16="http://schemas.microsoft.com/office/drawing/2014/main" val="3105578375"/>
                  </a:ext>
                </a:extLst>
              </a:tr>
            </a:tbl>
          </a:graphicData>
        </a:graphic>
      </p:graphicFrame>
    </p:spTree>
    <p:extLst>
      <p:ext uri="{BB962C8B-B14F-4D97-AF65-F5344CB8AC3E}">
        <p14:creationId xmlns:p14="http://schemas.microsoft.com/office/powerpoint/2010/main" val="3377381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D6B11F9-7CF4-4EA5-927D-BD9AB9BAAE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7" name="Freeform 6">
              <a:extLst>
                <a:ext uri="{FF2B5EF4-FFF2-40B4-BE49-F238E27FC236}">
                  <a16:creationId xmlns:a16="http://schemas.microsoft.com/office/drawing/2014/main" id="{5583BE8A-798A-49D7-83DC-A870570978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6DE657C4-420A-45F7-B1EF-FDF95A5D6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8" name="Freeform 8">
              <a:extLst>
                <a:ext uri="{FF2B5EF4-FFF2-40B4-BE49-F238E27FC236}">
                  <a16:creationId xmlns:a16="http://schemas.microsoft.com/office/drawing/2014/main" id="{1EE460FA-528A-4C78-B916-355E0AE7C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38A1243A-751B-4A0E-B1E7-3437113B2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11550A02-C965-4A16-A9A9-E686940FA6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4A579E77-1FA8-4170-94D2-499DB104C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7" name="Rectangle 16">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4" descr="Light bulb on yellow background with sketched light beams and cord">
            <a:extLst>
              <a:ext uri="{FF2B5EF4-FFF2-40B4-BE49-F238E27FC236}">
                <a16:creationId xmlns:a16="http://schemas.microsoft.com/office/drawing/2014/main" id="{2C0D1311-D6E0-459C-A4F6-81E14255DE49}"/>
              </a:ext>
            </a:extLst>
          </p:cNvPr>
          <p:cNvPicPr>
            <a:picLocks noChangeAspect="1"/>
          </p:cNvPicPr>
          <p:nvPr/>
        </p:nvPicPr>
        <p:blipFill rotWithShape="1">
          <a:blip r:embed="rId3"/>
          <a:srcRect l="47394" r="5069" b="3"/>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9" name="Group 18">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0"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388C30F-A23A-4F08-BCCB-D9C8EF289CF4}"/>
              </a:ext>
            </a:extLst>
          </p:cNvPr>
          <p:cNvSpPr>
            <a:spLocks noGrp="1"/>
          </p:cNvSpPr>
          <p:nvPr>
            <p:ph type="ctrTitle"/>
          </p:nvPr>
        </p:nvSpPr>
        <p:spPr>
          <a:xfrm>
            <a:off x="972080" y="685800"/>
            <a:ext cx="5260680" cy="1752599"/>
          </a:xfrm>
        </p:spPr>
        <p:txBody>
          <a:bodyPr vert="horz" lIns="91440" tIns="45720" rIns="91440" bIns="45720" rtlCol="0" anchor="ctr">
            <a:normAutofit/>
          </a:bodyPr>
          <a:lstStyle/>
          <a:p>
            <a:pPr algn="l"/>
            <a:r>
              <a:rPr lang="en-US" sz="4000" b="1"/>
              <a:t>Possible solutions</a:t>
            </a:r>
            <a:endParaRPr lang="en-US" sz="4000"/>
          </a:p>
        </p:txBody>
      </p:sp>
      <p:sp>
        <p:nvSpPr>
          <p:cNvPr id="3" name="Subtitle 2">
            <a:extLst>
              <a:ext uri="{FF2B5EF4-FFF2-40B4-BE49-F238E27FC236}">
                <a16:creationId xmlns:a16="http://schemas.microsoft.com/office/drawing/2014/main" id="{C3E1314A-81B7-4FBC-8939-D22633FE6D20}"/>
              </a:ext>
            </a:extLst>
          </p:cNvPr>
          <p:cNvSpPr>
            <a:spLocks noGrp="1"/>
          </p:cNvSpPr>
          <p:nvPr>
            <p:ph type="subTitle" idx="1"/>
          </p:nvPr>
        </p:nvSpPr>
        <p:spPr>
          <a:xfrm>
            <a:off x="643468" y="2666999"/>
            <a:ext cx="5260680" cy="3124201"/>
          </a:xfrm>
        </p:spPr>
        <p:txBody>
          <a:bodyPr vert="horz" lIns="91440" tIns="45720" rIns="91440" bIns="45720" rtlCol="0" anchor="ctr">
            <a:normAutofit/>
          </a:bodyPr>
          <a:lstStyle/>
          <a:p>
            <a:pPr marL="342900" indent="-342900" algn="l">
              <a:lnSpc>
                <a:spcPct val="90000"/>
              </a:lnSpc>
              <a:buFont typeface="Arial"/>
              <a:buChar char="•"/>
            </a:pPr>
            <a:r>
              <a:rPr lang="en-US" sz="1400" dirty="0">
                <a:latin typeface="Arial"/>
                <a:cs typeface="Arial"/>
              </a:rPr>
              <a:t>To avoid the work stress a better environment is crucial. Another way to avoid the stress is to avoid the inside conflicts and to make more friends at the workplace, to take regular breaks and to be comfortable. Try to make your job easier for you, without complicating the tasks.</a:t>
            </a:r>
          </a:p>
          <a:p>
            <a:pPr marL="342900" indent="-342900" algn="l">
              <a:lnSpc>
                <a:spcPct val="90000"/>
              </a:lnSpc>
              <a:buFont typeface="Arial"/>
              <a:buChar char="•"/>
            </a:pPr>
            <a:r>
              <a:rPr lang="en-US" sz="1400" dirty="0">
                <a:latin typeface="Arial"/>
                <a:cs typeface="Arial"/>
              </a:rPr>
              <a:t>To avoid the family stress, try to listen to the family members, to discuss all the problems together and to make everyone feel involved. Do not take hasty decision be yourself and be kind to all of them.</a:t>
            </a:r>
          </a:p>
          <a:p>
            <a:pPr marL="342900" indent="-342900" algn="l">
              <a:lnSpc>
                <a:spcPct val="90000"/>
              </a:lnSpc>
              <a:buFont typeface="Arial"/>
              <a:buChar char="•"/>
            </a:pPr>
            <a:r>
              <a:rPr lang="en-US" sz="1400" dirty="0">
                <a:latin typeface="Arial"/>
                <a:cs typeface="Arial"/>
              </a:rPr>
              <a:t>To avoid the monetary stress, try to find a job that you like and to save as much as us can. Make sure that all your spending's have a purpose and try to invest your money safe and secure. </a:t>
            </a:r>
          </a:p>
          <a:p>
            <a:pPr marL="342900" indent="-342900" algn="l">
              <a:lnSpc>
                <a:spcPct val="90000"/>
              </a:lnSpc>
              <a:buFont typeface="Arial"/>
              <a:buChar char="•"/>
            </a:pPr>
            <a:endParaRPr lang="en-US" sz="1400"/>
          </a:p>
        </p:txBody>
      </p:sp>
    </p:spTree>
    <p:extLst>
      <p:ext uri="{BB962C8B-B14F-4D97-AF65-F5344CB8AC3E}">
        <p14:creationId xmlns:p14="http://schemas.microsoft.com/office/powerpoint/2010/main" val="3548400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9FC64DE7-F2E5-4FA7-8440-3BE6CCB74313}"/>
              </a:ext>
            </a:extLst>
          </p:cNvPr>
          <p:cNvGraphicFramePr>
            <a:graphicFrameLocks noGrp="1"/>
          </p:cNvGraphicFramePr>
          <p:nvPr>
            <p:extLst>
              <p:ext uri="{D42A27DB-BD31-4B8C-83A1-F6EECF244321}">
                <p14:modId xmlns:p14="http://schemas.microsoft.com/office/powerpoint/2010/main" val="3353266891"/>
              </p:ext>
            </p:extLst>
          </p:nvPr>
        </p:nvGraphicFramePr>
        <p:xfrm>
          <a:off x="2011680" y="722376"/>
          <a:ext cx="8168640" cy="4898068"/>
        </p:xfrm>
        <a:graphic>
          <a:graphicData uri="http://schemas.openxmlformats.org/drawingml/2006/table">
            <a:tbl>
              <a:tblPr firstRow="1" bandRow="1">
                <a:tableStyleId>{5C22544A-7EE6-4342-B048-85BDC9FD1C3A}</a:tableStyleId>
              </a:tblPr>
              <a:tblGrid>
                <a:gridCol w="1633728">
                  <a:extLst>
                    <a:ext uri="{9D8B030D-6E8A-4147-A177-3AD203B41FA5}">
                      <a16:colId xmlns:a16="http://schemas.microsoft.com/office/drawing/2014/main" val="3851557843"/>
                    </a:ext>
                  </a:extLst>
                </a:gridCol>
                <a:gridCol w="1633728">
                  <a:extLst>
                    <a:ext uri="{9D8B030D-6E8A-4147-A177-3AD203B41FA5}">
                      <a16:colId xmlns:a16="http://schemas.microsoft.com/office/drawing/2014/main" val="2446322444"/>
                    </a:ext>
                  </a:extLst>
                </a:gridCol>
                <a:gridCol w="1633728">
                  <a:extLst>
                    <a:ext uri="{9D8B030D-6E8A-4147-A177-3AD203B41FA5}">
                      <a16:colId xmlns:a16="http://schemas.microsoft.com/office/drawing/2014/main" val="1742845329"/>
                    </a:ext>
                  </a:extLst>
                </a:gridCol>
                <a:gridCol w="1633728">
                  <a:extLst>
                    <a:ext uri="{9D8B030D-6E8A-4147-A177-3AD203B41FA5}">
                      <a16:colId xmlns:a16="http://schemas.microsoft.com/office/drawing/2014/main" val="2758217824"/>
                    </a:ext>
                  </a:extLst>
                </a:gridCol>
                <a:gridCol w="1633728">
                  <a:extLst>
                    <a:ext uri="{9D8B030D-6E8A-4147-A177-3AD203B41FA5}">
                      <a16:colId xmlns:a16="http://schemas.microsoft.com/office/drawing/2014/main" val="1559101829"/>
                    </a:ext>
                  </a:extLst>
                </a:gridCol>
              </a:tblGrid>
              <a:tr h="1184114">
                <a:tc>
                  <a:txBody>
                    <a:bodyPr/>
                    <a:lstStyle/>
                    <a:p>
                      <a:endParaRPr lang="en-GB"/>
                    </a:p>
                  </a:txBody>
                  <a:tcPr/>
                </a:tc>
                <a:tc>
                  <a:txBody>
                    <a:bodyPr/>
                    <a:lstStyle/>
                    <a:p>
                      <a:pPr algn="ctr"/>
                      <a:r>
                        <a:rPr lang="en-GB" dirty="0"/>
                        <a:t>P(+)</a:t>
                      </a:r>
                    </a:p>
                  </a:txBody>
                  <a:tcPr/>
                </a:tc>
                <a:tc>
                  <a:txBody>
                    <a:bodyPr/>
                    <a:lstStyle/>
                    <a:p>
                      <a:pPr algn="ctr"/>
                      <a:r>
                        <a:rPr lang="en-GB" dirty="0"/>
                        <a:t>M(-)</a:t>
                      </a:r>
                    </a:p>
                  </a:txBody>
                  <a:tcPr/>
                </a:tc>
                <a:tc>
                  <a:txBody>
                    <a:bodyPr/>
                    <a:lstStyle/>
                    <a:p>
                      <a:pPr algn="ctr"/>
                      <a:r>
                        <a:rPr lang="en-GB" dirty="0"/>
                        <a:t>I(?)</a:t>
                      </a:r>
                    </a:p>
                  </a:txBody>
                  <a:tcPr/>
                </a:tc>
                <a:tc>
                  <a:txBody>
                    <a:bodyPr/>
                    <a:lstStyle/>
                    <a:p>
                      <a:endParaRPr lang="en-GB"/>
                    </a:p>
                  </a:txBody>
                  <a:tcPr/>
                </a:tc>
                <a:extLst>
                  <a:ext uri="{0D108BD9-81ED-4DB2-BD59-A6C34878D82A}">
                    <a16:rowId xmlns:a16="http://schemas.microsoft.com/office/drawing/2014/main" val="4167969053"/>
                  </a:ext>
                </a:extLst>
              </a:tr>
              <a:tr h="1184114">
                <a:tc>
                  <a:txBody>
                    <a:bodyPr/>
                    <a:lstStyle/>
                    <a:p>
                      <a:r>
                        <a:rPr lang="en-GB" dirty="0"/>
                        <a:t>Work stress</a:t>
                      </a:r>
                    </a:p>
                    <a:p>
                      <a:pPr lvl="0">
                        <a:buNone/>
                      </a:pPr>
                      <a:endParaRPr lang="en-GB" dirty="0"/>
                    </a:p>
                  </a:txBody>
                  <a:tcPr/>
                </a:tc>
                <a:tc>
                  <a:txBody>
                    <a:bodyPr/>
                    <a:lstStyle/>
                    <a:p>
                      <a:r>
                        <a:rPr lang="en-GB" sz="1400" dirty="0">
                          <a:latin typeface="Arial"/>
                        </a:rPr>
                        <a:t>Avoid stress at work (+5)</a:t>
                      </a:r>
                    </a:p>
                    <a:p>
                      <a:pPr lvl="0">
                        <a:buNone/>
                      </a:pPr>
                      <a:r>
                        <a:rPr lang="en-GB" sz="1400" dirty="0">
                          <a:latin typeface="Arial"/>
                        </a:rPr>
                        <a:t>Take regular breaks(+4)</a:t>
                      </a:r>
                    </a:p>
                    <a:p>
                      <a:pPr lvl="0">
                        <a:buNone/>
                      </a:pPr>
                      <a:r>
                        <a:rPr lang="en-GB" sz="1400" dirty="0">
                          <a:latin typeface="Arial"/>
                        </a:rPr>
                        <a:t>Avoid conflicts(+3)</a:t>
                      </a:r>
                    </a:p>
                  </a:txBody>
                  <a:tcPr/>
                </a:tc>
                <a:tc>
                  <a:txBody>
                    <a:bodyPr/>
                    <a:lstStyle/>
                    <a:p>
                      <a:r>
                        <a:rPr lang="en-GB" sz="1400" dirty="0">
                          <a:latin typeface="Arial"/>
                        </a:rPr>
                        <a:t>Work with new people(-3)</a:t>
                      </a:r>
                      <a:endParaRPr lang="en-GB" dirty="0"/>
                    </a:p>
                    <a:p>
                      <a:pPr lvl="0">
                        <a:buNone/>
                      </a:pPr>
                      <a:r>
                        <a:rPr lang="en-GB" sz="1400" dirty="0">
                          <a:latin typeface="Arial"/>
                        </a:rPr>
                        <a:t>New work programme(-4)</a:t>
                      </a:r>
                    </a:p>
                    <a:p>
                      <a:pPr lvl="0">
                        <a:buNone/>
                      </a:pPr>
                      <a:endParaRPr lang="en-GB" sz="1400" dirty="0">
                        <a:latin typeface="Arial"/>
                      </a:endParaRPr>
                    </a:p>
                    <a:p>
                      <a:pPr lvl="0">
                        <a:buNone/>
                      </a:pPr>
                      <a:endParaRPr lang="en-GB" sz="1400" dirty="0">
                        <a:latin typeface="Arial"/>
                      </a:endParaRPr>
                    </a:p>
                  </a:txBody>
                  <a:tcPr/>
                </a:tc>
                <a:tc>
                  <a:txBody>
                    <a:bodyPr/>
                    <a:lstStyle/>
                    <a:p>
                      <a:r>
                        <a:rPr lang="en-GB" sz="1400" dirty="0">
                          <a:latin typeface="Arial"/>
                        </a:rPr>
                        <a:t>Make new friends(+3)</a:t>
                      </a:r>
                    </a:p>
                    <a:p>
                      <a:pPr lvl="0">
                        <a:buNone/>
                      </a:pPr>
                      <a:r>
                        <a:rPr lang="en-GB" sz="1400" dirty="0">
                          <a:latin typeface="Arial"/>
                        </a:rPr>
                        <a:t>Learn something new(+2)</a:t>
                      </a:r>
                    </a:p>
                    <a:p>
                      <a:pPr lvl="0">
                        <a:buNone/>
                      </a:pPr>
                      <a:endParaRPr lang="en-GB" sz="1400" dirty="0">
                        <a:latin typeface="Arial"/>
                      </a:endParaRPr>
                    </a:p>
                  </a:txBody>
                  <a:tcPr/>
                </a:tc>
                <a:tc>
                  <a:txBody>
                    <a:bodyPr/>
                    <a:lstStyle/>
                    <a:p>
                      <a:r>
                        <a:rPr lang="en-GB" dirty="0"/>
                        <a:t>+10</a:t>
                      </a:r>
                    </a:p>
                  </a:txBody>
                  <a:tcPr/>
                </a:tc>
                <a:extLst>
                  <a:ext uri="{0D108BD9-81ED-4DB2-BD59-A6C34878D82A}">
                    <a16:rowId xmlns:a16="http://schemas.microsoft.com/office/drawing/2014/main" val="3125315574"/>
                  </a:ext>
                </a:extLst>
              </a:tr>
              <a:tr h="1143281">
                <a:tc>
                  <a:txBody>
                    <a:bodyPr/>
                    <a:lstStyle/>
                    <a:p>
                      <a:r>
                        <a:rPr lang="en-GB" dirty="0"/>
                        <a:t>Family stress</a:t>
                      </a:r>
                    </a:p>
                  </a:txBody>
                  <a:tcPr/>
                </a:tc>
                <a:tc>
                  <a:txBody>
                    <a:bodyPr/>
                    <a:lstStyle/>
                    <a:p>
                      <a:r>
                        <a:rPr lang="en-GB" sz="1400" dirty="0">
                          <a:latin typeface="Arial"/>
                        </a:rPr>
                        <a:t>Spend more time with you family(+5)</a:t>
                      </a:r>
                    </a:p>
                    <a:p>
                      <a:pPr lvl="0">
                        <a:buNone/>
                      </a:pPr>
                      <a:r>
                        <a:rPr lang="en-GB" sz="1400" dirty="0">
                          <a:latin typeface="Arial"/>
                        </a:rPr>
                        <a:t>Get to know your family better(+3)</a:t>
                      </a:r>
                    </a:p>
                  </a:txBody>
                  <a:tcPr/>
                </a:tc>
                <a:tc>
                  <a:txBody>
                    <a:bodyPr/>
                    <a:lstStyle/>
                    <a:p>
                      <a:r>
                        <a:rPr lang="en-GB" sz="1400" dirty="0">
                          <a:latin typeface="Arial"/>
                        </a:rPr>
                        <a:t>Get into more conflicts(-4)</a:t>
                      </a:r>
                      <a:endParaRPr lang="en-GB" dirty="0"/>
                    </a:p>
                    <a:p>
                      <a:pPr lvl="0">
                        <a:buNone/>
                      </a:pPr>
                      <a:endParaRPr lang="en-GB" sz="1400" dirty="0">
                        <a:latin typeface="Arial"/>
                      </a:endParaRPr>
                    </a:p>
                  </a:txBody>
                  <a:tcPr/>
                </a:tc>
                <a:tc>
                  <a:txBody>
                    <a:bodyPr/>
                    <a:lstStyle/>
                    <a:p>
                      <a:r>
                        <a:rPr lang="en-GB" sz="1400" dirty="0">
                          <a:latin typeface="Arial"/>
                        </a:rPr>
                        <a:t>Become friend with your parents(+6)</a:t>
                      </a:r>
                      <a:endParaRPr lang="en-GB" dirty="0"/>
                    </a:p>
                  </a:txBody>
                  <a:tcPr/>
                </a:tc>
                <a:tc>
                  <a:txBody>
                    <a:bodyPr/>
                    <a:lstStyle/>
                    <a:p>
                      <a:r>
                        <a:rPr lang="en-GB" dirty="0"/>
                        <a:t>+10</a:t>
                      </a:r>
                    </a:p>
                  </a:txBody>
                  <a:tcPr/>
                </a:tc>
                <a:extLst>
                  <a:ext uri="{0D108BD9-81ED-4DB2-BD59-A6C34878D82A}">
                    <a16:rowId xmlns:a16="http://schemas.microsoft.com/office/drawing/2014/main" val="1902559927"/>
                  </a:ext>
                </a:extLst>
              </a:tr>
              <a:tr h="1184114">
                <a:tc>
                  <a:txBody>
                    <a:bodyPr/>
                    <a:lstStyle/>
                    <a:p>
                      <a:r>
                        <a:rPr lang="en-GB" dirty="0"/>
                        <a:t>Monetary stress</a:t>
                      </a:r>
                    </a:p>
                  </a:txBody>
                  <a:tcPr/>
                </a:tc>
                <a:tc>
                  <a:txBody>
                    <a:bodyPr/>
                    <a:lstStyle/>
                    <a:p>
                      <a:r>
                        <a:rPr lang="en-GB" sz="1400" dirty="0">
                          <a:latin typeface="Arial"/>
                        </a:rPr>
                        <a:t>Save money(+7)</a:t>
                      </a:r>
                    </a:p>
                    <a:p>
                      <a:pPr lvl="0">
                        <a:buNone/>
                      </a:pPr>
                      <a:r>
                        <a:rPr lang="en-GB" sz="1400" dirty="0">
                          <a:latin typeface="Arial"/>
                        </a:rPr>
                        <a:t>Pay your debts(+5)</a:t>
                      </a:r>
                    </a:p>
                    <a:p>
                      <a:pPr lvl="0">
                        <a:buNone/>
                      </a:pPr>
                      <a:r>
                        <a:rPr lang="en-GB" sz="1400" dirty="0">
                          <a:latin typeface="Arial"/>
                        </a:rPr>
                        <a:t>Stop borrowing money(+2)</a:t>
                      </a:r>
                    </a:p>
                  </a:txBody>
                  <a:tcPr/>
                </a:tc>
                <a:tc>
                  <a:txBody>
                    <a:bodyPr/>
                    <a:lstStyle/>
                    <a:p>
                      <a:r>
                        <a:rPr lang="en-GB" sz="1400" dirty="0">
                          <a:latin typeface="Arial"/>
                        </a:rPr>
                        <a:t>Work more(-5)</a:t>
                      </a:r>
                    </a:p>
                    <a:p>
                      <a:pPr lvl="0">
                        <a:buNone/>
                      </a:pPr>
                      <a:r>
                        <a:rPr lang="en-GB" sz="1400" dirty="0">
                          <a:latin typeface="Arial"/>
                        </a:rPr>
                        <a:t>Still don't have enough money(-4)</a:t>
                      </a:r>
                    </a:p>
                  </a:txBody>
                  <a:tcPr/>
                </a:tc>
                <a:tc>
                  <a:txBody>
                    <a:bodyPr/>
                    <a:lstStyle/>
                    <a:p>
                      <a:r>
                        <a:rPr lang="en-GB" sz="1400" dirty="0">
                          <a:latin typeface="Arial"/>
                        </a:rPr>
                        <a:t>Become independent(+4)</a:t>
                      </a:r>
                    </a:p>
                    <a:p>
                      <a:pPr lvl="0">
                        <a:buNone/>
                      </a:pPr>
                      <a:r>
                        <a:rPr lang="en-GB" sz="1400" dirty="0">
                          <a:latin typeface="Arial"/>
                        </a:rPr>
                        <a:t>Save enough to spend more on yourself (+3)</a:t>
                      </a:r>
                    </a:p>
                  </a:txBody>
                  <a:tcPr/>
                </a:tc>
                <a:tc>
                  <a:txBody>
                    <a:bodyPr/>
                    <a:lstStyle/>
                    <a:p>
                      <a:r>
                        <a:rPr lang="en-GB" dirty="0"/>
                        <a:t>+12</a:t>
                      </a:r>
                    </a:p>
                  </a:txBody>
                  <a:tcPr/>
                </a:tc>
                <a:extLst>
                  <a:ext uri="{0D108BD9-81ED-4DB2-BD59-A6C34878D82A}">
                    <a16:rowId xmlns:a16="http://schemas.microsoft.com/office/drawing/2014/main" val="2681395610"/>
                  </a:ext>
                </a:extLst>
              </a:tr>
            </a:tbl>
          </a:graphicData>
        </a:graphic>
      </p:graphicFrame>
    </p:spTree>
    <p:extLst>
      <p:ext uri="{BB962C8B-B14F-4D97-AF65-F5344CB8AC3E}">
        <p14:creationId xmlns:p14="http://schemas.microsoft.com/office/powerpoint/2010/main" val="3322851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7" name="Freeform: Shape 16">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20"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1"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2"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3"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4"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5"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5FC22F4-8305-4EDF-9509-6C8B7C32D9A9}"/>
              </a:ext>
            </a:extLst>
          </p:cNvPr>
          <p:cNvSpPr>
            <a:spLocks noGrp="1"/>
          </p:cNvSpPr>
          <p:nvPr>
            <p:ph type="title"/>
          </p:nvPr>
        </p:nvSpPr>
        <p:spPr>
          <a:xfrm>
            <a:off x="1836013" y="1072609"/>
            <a:ext cx="3041557" cy="4522647"/>
          </a:xfrm>
          <a:effectLst/>
        </p:spPr>
        <p:txBody>
          <a:bodyPr anchor="ctr">
            <a:normAutofit/>
          </a:bodyPr>
          <a:lstStyle/>
          <a:p>
            <a:pPr algn="l"/>
            <a:r>
              <a:rPr lang="en-GB" sz="3200" b="1">
                <a:solidFill>
                  <a:schemeClr val="tx2"/>
                </a:solidFill>
                <a:latin typeface="Arial"/>
                <a:cs typeface="Arial"/>
              </a:rPr>
              <a:t>Conclusion</a:t>
            </a:r>
            <a:endParaRPr lang="en-GB" sz="3200">
              <a:solidFill>
                <a:schemeClr val="tx2"/>
              </a:solidFill>
            </a:endParaRPr>
          </a:p>
        </p:txBody>
      </p:sp>
      <p:sp>
        <p:nvSpPr>
          <p:cNvPr id="3" name="Content Placeholder 2">
            <a:extLst>
              <a:ext uri="{FF2B5EF4-FFF2-40B4-BE49-F238E27FC236}">
                <a16:creationId xmlns:a16="http://schemas.microsoft.com/office/drawing/2014/main" id="{8291219B-9F42-4292-9BC1-B032F29CECFA}"/>
              </a:ext>
            </a:extLst>
          </p:cNvPr>
          <p:cNvSpPr>
            <a:spLocks noGrp="1"/>
          </p:cNvSpPr>
          <p:nvPr>
            <p:ph idx="1"/>
          </p:nvPr>
        </p:nvSpPr>
        <p:spPr>
          <a:xfrm>
            <a:off x="5149032" y="1072609"/>
            <a:ext cx="6383207" cy="4522647"/>
          </a:xfrm>
        </p:spPr>
        <p:txBody>
          <a:bodyPr vert="horz" lIns="91440" tIns="45720" rIns="91440" bIns="45720" rtlCol="0" anchor="ctr">
            <a:normAutofit/>
          </a:bodyPr>
          <a:lstStyle/>
          <a:p>
            <a:pPr marL="0" indent="0">
              <a:lnSpc>
                <a:spcPct val="90000"/>
              </a:lnSpc>
              <a:buNone/>
            </a:pPr>
            <a:r>
              <a:rPr lang="en-GB" sz="1900">
                <a:latin typeface="Arial"/>
                <a:cs typeface="Arial"/>
              </a:rPr>
              <a:t>It is known the work stress among the UK employees is not only a problem with the organisation, and it is also a problem from the employees as well. </a:t>
            </a:r>
          </a:p>
          <a:p>
            <a:pPr marL="0" indent="0">
              <a:lnSpc>
                <a:spcPct val="90000"/>
              </a:lnSpc>
              <a:buNone/>
            </a:pPr>
            <a:r>
              <a:rPr lang="en-GB" sz="1900">
                <a:latin typeface="Arial"/>
                <a:cs typeface="Arial"/>
              </a:rPr>
              <a:t>Even if sometimes all the companies are trying to provide the best work experiences for the workers, the outside stress affects them, and this leads to the production decrease and work shortage.</a:t>
            </a:r>
          </a:p>
          <a:p>
            <a:pPr marL="0" indent="0">
              <a:lnSpc>
                <a:spcPct val="90000"/>
              </a:lnSpc>
              <a:buNone/>
            </a:pPr>
            <a:r>
              <a:rPr lang="en-GB" sz="1900">
                <a:latin typeface="Arial"/>
                <a:ea typeface="+mn-lt"/>
                <a:cs typeface="+mn-lt"/>
              </a:rPr>
              <a:t>Staff unhappiness is a complicated topic with far-reaching implications for both people and the organisation.</a:t>
            </a:r>
          </a:p>
          <a:p>
            <a:pPr marL="0" indent="0">
              <a:lnSpc>
                <a:spcPct val="90000"/>
              </a:lnSpc>
              <a:buNone/>
            </a:pPr>
            <a:r>
              <a:rPr lang="en-GB" sz="1900">
                <a:latin typeface="Arial"/>
                <a:cs typeface="Arial"/>
              </a:rPr>
              <a:t>In conclusion, for the business to be effective and for the employees to work stress free, the management must find good solution for solving all the inside problems. Sometimes the best way to protect the company and the workers rough decision must be taken. </a:t>
            </a:r>
            <a:endParaRPr lang="en-GB" sz="1900">
              <a:latin typeface="Arial"/>
            </a:endParaRPr>
          </a:p>
        </p:txBody>
      </p:sp>
    </p:spTree>
    <p:extLst>
      <p:ext uri="{BB962C8B-B14F-4D97-AF65-F5344CB8AC3E}">
        <p14:creationId xmlns:p14="http://schemas.microsoft.com/office/powerpoint/2010/main" val="10988257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Parallax</vt:lpstr>
      <vt:lpstr>Understanding and resolving the complex problem of work stress in the UK </vt:lpstr>
      <vt:lpstr>Introduction</vt:lpstr>
      <vt:lpstr>The nature and impact of the complex problem of the work stress on UK employees and organisation. </vt:lpstr>
      <vt:lpstr>PowerPoint Presentation</vt:lpstr>
      <vt:lpstr>Stress in the UK- statistics and facts</vt:lpstr>
      <vt:lpstr>Pestel analysis</vt:lpstr>
      <vt:lpstr>Possible solutions</vt:lpstr>
      <vt:lpstr>PowerPoint Presentation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1028</cp:revision>
  <dcterms:created xsi:type="dcterms:W3CDTF">2021-10-15T11:18:58Z</dcterms:created>
  <dcterms:modified xsi:type="dcterms:W3CDTF">2021-11-08T22:50:40Z</dcterms:modified>
</cp:coreProperties>
</file>