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xls" ContentType="application/vnd.ms-exce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Default Extension="bin" ContentType="application/vnd.openxmlformats-officedocument.oleObject"/>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emf" ContentType="image/x-emf"/>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vml" ContentType="application/vnd.openxmlformats-officedocument.vmlDrawi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73" r:id="rId3"/>
    <p:sldId id="315" r:id="rId4"/>
    <p:sldId id="316" r:id="rId5"/>
    <p:sldId id="272" r:id="rId6"/>
    <p:sldId id="271" r:id="rId7"/>
    <p:sldId id="258" r:id="rId8"/>
    <p:sldId id="281" r:id="rId9"/>
    <p:sldId id="260" r:id="rId10"/>
    <p:sldId id="305" r:id="rId11"/>
    <p:sldId id="306" r:id="rId12"/>
    <p:sldId id="307" r:id="rId13"/>
    <p:sldId id="274" r:id="rId14"/>
    <p:sldId id="311" r:id="rId15"/>
    <p:sldId id="275" r:id="rId16"/>
    <p:sldId id="262" r:id="rId17"/>
    <p:sldId id="283" r:id="rId18"/>
    <p:sldId id="310" r:id="rId19"/>
    <p:sldId id="266" r:id="rId20"/>
    <p:sldId id="288" r:id="rId21"/>
    <p:sldId id="309" r:id="rId22"/>
    <p:sldId id="320" r:id="rId23"/>
    <p:sldId id="289" r:id="rId24"/>
    <p:sldId id="282" r:id="rId25"/>
    <p:sldId id="322" r:id="rId26"/>
    <p:sldId id="285" r:id="rId27"/>
    <p:sldId id="284" r:id="rId28"/>
    <p:sldId id="276" r:id="rId29"/>
    <p:sldId id="290" r:id="rId30"/>
    <p:sldId id="308" r:id="rId31"/>
    <p:sldId id="287" r:id="rId32"/>
    <p:sldId id="286" r:id="rId33"/>
    <p:sldId id="317" r:id="rId34"/>
    <p:sldId id="318" r:id="rId35"/>
    <p:sldId id="319" r:id="rId36"/>
    <p:sldId id="279" r:id="rId37"/>
    <p:sldId id="299" r:id="rId38"/>
    <p:sldId id="298" r:id="rId39"/>
    <p:sldId id="291" r:id="rId40"/>
    <p:sldId id="292" r:id="rId41"/>
    <p:sldId id="293" r:id="rId42"/>
    <p:sldId id="277" r:id="rId43"/>
    <p:sldId id="278" r:id="rId44"/>
    <p:sldId id="257" r:id="rId45"/>
    <p:sldId id="300" r:id="rId46"/>
    <p:sldId id="280" r:id="rId47"/>
    <p:sldId id="312" r:id="rId48"/>
    <p:sldId id="294" r:id="rId49"/>
    <p:sldId id="295" r:id="rId50"/>
    <p:sldId id="301" r:id="rId51"/>
    <p:sldId id="302" r:id="rId52"/>
    <p:sldId id="303" r:id="rId53"/>
    <p:sldId id="304" r:id="rId54"/>
    <p:sldId id="314" r:id="rId55"/>
    <p:sldId id="321" r:id="rId56"/>
    <p:sldId id="313" r:id="rId57"/>
    <p:sldId id="323" r:id="rId5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58" autoAdjust="0"/>
    <p:restoredTop sz="94643" autoAdjust="0"/>
  </p:normalViewPr>
  <p:slideViewPr>
    <p:cSldViewPr>
      <p:cViewPr varScale="1">
        <p:scale>
          <a:sx n="68" d="100"/>
          <a:sy n="68" d="100"/>
        </p:scale>
        <p:origin x="-39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646"/>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5.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7.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48.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3222625" y="304800"/>
            <a:ext cx="11909425" cy="4724400"/>
            <a:chOff x="-2030" y="192"/>
            <a:chExt cx="7502" cy="2976"/>
          </a:xfrm>
        </p:grpSpPr>
        <p:sp>
          <p:nvSpPr>
            <p:cNvPr id="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pPr>
                <a:defRPr/>
              </a:pPr>
              <a:endParaRPr lang="en-GB"/>
            </a:p>
          </p:txBody>
        </p:sp>
        <p:sp>
          <p:nvSpPr>
            <p:cNvPr id="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pPr>
                <a:defRPr/>
              </a:pPr>
              <a:endParaRPr lang="en-US">
                <a:latin typeface="Arial" charset="0"/>
              </a:endParaRPr>
            </a:p>
          </p:txBody>
        </p:sp>
      </p:grpSp>
      <p:sp>
        <p:nvSpPr>
          <p:cNvPr id="5126"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5127"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p:txBody>
          <a:bodyPr/>
          <a:lstStyle>
            <a:lvl1pPr>
              <a:defRPr smtClean="0"/>
            </a:lvl1pPr>
          </a:lstStyle>
          <a:p>
            <a:pPr>
              <a:defRPr/>
            </a:pPr>
            <a:endParaRPr lang="en-GB"/>
          </a:p>
        </p:txBody>
      </p:sp>
      <p:sp>
        <p:nvSpPr>
          <p:cNvPr id="9" name="Rectangle 9"/>
          <p:cNvSpPr>
            <a:spLocks noGrp="1" noChangeArrowheads="1"/>
          </p:cNvSpPr>
          <p:nvPr>
            <p:ph type="ftr" sz="quarter" idx="11"/>
          </p:nvPr>
        </p:nvSpPr>
        <p:spPr/>
        <p:txBody>
          <a:bodyPr/>
          <a:lstStyle>
            <a:lvl1pPr>
              <a:defRPr smtClean="0"/>
            </a:lvl1pPr>
          </a:lstStyle>
          <a:p>
            <a:pPr>
              <a:defRPr/>
            </a:pPr>
            <a:endParaRPr lang="en-GB"/>
          </a:p>
        </p:txBody>
      </p:sp>
      <p:sp>
        <p:nvSpPr>
          <p:cNvPr id="10" name="Rectangle 10"/>
          <p:cNvSpPr>
            <a:spLocks noGrp="1" noChangeArrowheads="1"/>
          </p:cNvSpPr>
          <p:nvPr>
            <p:ph type="sldNum" sz="quarter" idx="12"/>
          </p:nvPr>
        </p:nvSpPr>
        <p:spPr/>
        <p:txBody>
          <a:bodyPr/>
          <a:lstStyle>
            <a:lvl1pPr>
              <a:defRPr smtClean="0"/>
            </a:lvl1pPr>
          </a:lstStyle>
          <a:p>
            <a:pPr>
              <a:defRPr/>
            </a:pPr>
            <a:fld id="{42DCDC1A-E102-4CF3-97C4-EB9CA87D5B7A}"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250AC9CF-9437-45C7-9829-FE2A08DEC2B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163F2D7B-02A1-45E8-A849-EE6C7B61C8D6}"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DF52F655-A5DE-4D83-99E6-04ECE7E474B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GB"/>
          </a:p>
        </p:txBody>
      </p:sp>
      <p:sp>
        <p:nvSpPr>
          <p:cNvPr id="8" name="Rectangle 9"/>
          <p:cNvSpPr>
            <a:spLocks noGrp="1" noChangeArrowheads="1"/>
          </p:cNvSpPr>
          <p:nvPr>
            <p:ph type="ftr" sz="quarter" idx="11"/>
          </p:nvPr>
        </p:nvSpPr>
        <p:spPr>
          <a:ln/>
        </p:spPr>
        <p:txBody>
          <a:bodyPr/>
          <a:lstStyle>
            <a:lvl1pPr>
              <a:defRPr/>
            </a:lvl1pPr>
          </a:lstStyle>
          <a:p>
            <a:pPr>
              <a:defRPr/>
            </a:pPr>
            <a:endParaRPr lang="en-GB"/>
          </a:p>
        </p:txBody>
      </p:sp>
      <p:sp>
        <p:nvSpPr>
          <p:cNvPr id="9" name="Rectangle 10"/>
          <p:cNvSpPr>
            <a:spLocks noGrp="1" noChangeArrowheads="1"/>
          </p:cNvSpPr>
          <p:nvPr>
            <p:ph type="sldNum" sz="quarter" idx="12"/>
          </p:nvPr>
        </p:nvSpPr>
        <p:spPr>
          <a:ln/>
        </p:spPr>
        <p:txBody>
          <a:bodyPr/>
          <a:lstStyle>
            <a:lvl1pPr>
              <a:defRPr/>
            </a:lvl1pPr>
          </a:lstStyle>
          <a:p>
            <a:pPr>
              <a:defRPr/>
            </a:pPr>
            <a:fld id="{28AFDECD-F064-47E1-9FCC-9C7A29EF9CF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GB"/>
          </a:p>
        </p:txBody>
      </p:sp>
      <p:sp>
        <p:nvSpPr>
          <p:cNvPr id="4" name="Rectangle 9"/>
          <p:cNvSpPr>
            <a:spLocks noGrp="1" noChangeArrowheads="1"/>
          </p:cNvSpPr>
          <p:nvPr>
            <p:ph type="ftr" sz="quarter" idx="11"/>
          </p:nvPr>
        </p:nvSpPr>
        <p:spPr>
          <a:ln/>
        </p:spPr>
        <p:txBody>
          <a:bodyPr/>
          <a:lstStyle>
            <a:lvl1pPr>
              <a:defRPr/>
            </a:lvl1pPr>
          </a:lstStyle>
          <a:p>
            <a:pPr>
              <a:defRPr/>
            </a:pPr>
            <a:endParaRPr lang="en-GB"/>
          </a:p>
        </p:txBody>
      </p:sp>
      <p:sp>
        <p:nvSpPr>
          <p:cNvPr id="5" name="Rectangle 10"/>
          <p:cNvSpPr>
            <a:spLocks noGrp="1" noChangeArrowheads="1"/>
          </p:cNvSpPr>
          <p:nvPr>
            <p:ph type="sldNum" sz="quarter" idx="12"/>
          </p:nvPr>
        </p:nvSpPr>
        <p:spPr>
          <a:ln/>
        </p:spPr>
        <p:txBody>
          <a:bodyPr/>
          <a:lstStyle>
            <a:lvl1pPr>
              <a:defRPr/>
            </a:lvl1pPr>
          </a:lstStyle>
          <a:p>
            <a:pPr>
              <a:defRPr/>
            </a:pPr>
            <a:fld id="{CA2233BE-CE9C-4A47-94AE-E525CB97909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GB"/>
          </a:p>
        </p:txBody>
      </p:sp>
      <p:sp>
        <p:nvSpPr>
          <p:cNvPr id="3" name="Rectangle 9"/>
          <p:cNvSpPr>
            <a:spLocks noGrp="1" noChangeArrowheads="1"/>
          </p:cNvSpPr>
          <p:nvPr>
            <p:ph type="ftr" sz="quarter" idx="11"/>
          </p:nvPr>
        </p:nvSpPr>
        <p:spPr>
          <a:ln/>
        </p:spPr>
        <p:txBody>
          <a:bodyPr/>
          <a:lstStyle>
            <a:lvl1pPr>
              <a:defRPr/>
            </a:lvl1pPr>
          </a:lstStyle>
          <a:p>
            <a:pPr>
              <a:defRPr/>
            </a:pPr>
            <a:endParaRPr lang="en-GB"/>
          </a:p>
        </p:txBody>
      </p:sp>
      <p:sp>
        <p:nvSpPr>
          <p:cNvPr id="4" name="Rectangle 10"/>
          <p:cNvSpPr>
            <a:spLocks noGrp="1" noChangeArrowheads="1"/>
          </p:cNvSpPr>
          <p:nvPr>
            <p:ph type="sldNum" sz="quarter" idx="12"/>
          </p:nvPr>
        </p:nvSpPr>
        <p:spPr>
          <a:ln/>
        </p:spPr>
        <p:txBody>
          <a:bodyPr/>
          <a:lstStyle>
            <a:lvl1pPr>
              <a:defRPr/>
            </a:lvl1pPr>
          </a:lstStyle>
          <a:p>
            <a:pPr>
              <a:defRPr/>
            </a:pPr>
            <a:fld id="{BE4DD701-C6A5-4238-A916-EE715EF6B22E}"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042844C3-2AB2-47C5-B561-B4AE4180AB6E}"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GB"/>
          </a:p>
        </p:txBody>
      </p:sp>
      <p:sp>
        <p:nvSpPr>
          <p:cNvPr id="6" name="Rectangle 9"/>
          <p:cNvSpPr>
            <a:spLocks noGrp="1" noChangeArrowheads="1"/>
          </p:cNvSpPr>
          <p:nvPr>
            <p:ph type="ftr" sz="quarter" idx="11"/>
          </p:nvPr>
        </p:nvSpPr>
        <p:spPr>
          <a:ln/>
        </p:spPr>
        <p:txBody>
          <a:bodyPr/>
          <a:lstStyle>
            <a:lvl1pPr>
              <a:defRPr/>
            </a:lvl1pPr>
          </a:lstStyle>
          <a:p>
            <a:pPr>
              <a:defRPr/>
            </a:pPr>
            <a:endParaRPr lang="en-GB"/>
          </a:p>
        </p:txBody>
      </p:sp>
      <p:sp>
        <p:nvSpPr>
          <p:cNvPr id="7" name="Rectangle 10"/>
          <p:cNvSpPr>
            <a:spLocks noGrp="1" noChangeArrowheads="1"/>
          </p:cNvSpPr>
          <p:nvPr>
            <p:ph type="sldNum" sz="quarter" idx="12"/>
          </p:nvPr>
        </p:nvSpPr>
        <p:spPr>
          <a:ln/>
        </p:spPr>
        <p:txBody>
          <a:bodyPr/>
          <a:lstStyle>
            <a:lvl1pPr>
              <a:defRPr/>
            </a:lvl1pPr>
          </a:lstStyle>
          <a:p>
            <a:pPr>
              <a:defRPr/>
            </a:pPr>
            <a:fld id="{2F3E2140-BC68-43A5-846D-67BFC2F998CC}"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6D679A38-8652-43E5-B68F-003A9C96CCB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GB"/>
          </a:p>
        </p:txBody>
      </p:sp>
      <p:sp>
        <p:nvSpPr>
          <p:cNvPr id="5" name="Rectangle 9"/>
          <p:cNvSpPr>
            <a:spLocks noGrp="1" noChangeArrowheads="1"/>
          </p:cNvSpPr>
          <p:nvPr>
            <p:ph type="ftr" sz="quarter" idx="11"/>
          </p:nvPr>
        </p:nvSpPr>
        <p:spPr>
          <a:ln/>
        </p:spPr>
        <p:txBody>
          <a:bodyPr/>
          <a:lstStyle>
            <a:lvl1pPr>
              <a:defRPr/>
            </a:lvl1pPr>
          </a:lstStyle>
          <a:p>
            <a:pPr>
              <a:defRPr/>
            </a:pPr>
            <a:endParaRPr lang="en-GB"/>
          </a:p>
        </p:txBody>
      </p:sp>
      <p:sp>
        <p:nvSpPr>
          <p:cNvPr id="6" name="Rectangle 10"/>
          <p:cNvSpPr>
            <a:spLocks noGrp="1" noChangeArrowheads="1"/>
          </p:cNvSpPr>
          <p:nvPr>
            <p:ph type="sldNum" sz="quarter" idx="12"/>
          </p:nvPr>
        </p:nvSpPr>
        <p:spPr>
          <a:ln/>
        </p:spPr>
        <p:txBody>
          <a:bodyPr/>
          <a:lstStyle>
            <a:lvl1pPr>
              <a:defRPr/>
            </a:lvl1pPr>
          </a:lstStyle>
          <a:p>
            <a:pPr>
              <a:defRPr/>
            </a:pPr>
            <a:fld id="{035C17F6-72DE-4DD8-B690-F8258729268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46" name="Group 2"/>
          <p:cNvGrpSpPr>
            <a:grpSpLocks/>
          </p:cNvGrpSpPr>
          <p:nvPr/>
        </p:nvGrpSpPr>
        <p:grpSpPr bwMode="auto">
          <a:xfrm>
            <a:off x="-3238500" y="0"/>
            <a:ext cx="11925300" cy="3810000"/>
            <a:chOff x="-2040" y="0"/>
            <a:chExt cx="7512" cy="2400"/>
          </a:xfrm>
        </p:grpSpPr>
        <p:sp>
          <p:nvSpPr>
            <p:cNvPr id="4099"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pPr>
                <a:defRPr/>
              </a:pPr>
              <a:endParaRPr lang="en-US" sz="2400">
                <a:latin typeface="Times New Roman" pitchFamily="18" charset="0"/>
              </a:endParaRPr>
            </a:p>
          </p:txBody>
        </p:sp>
        <p:sp>
          <p:nvSpPr>
            <p:cNvPr id="4100"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pPr>
                <a:defRPr/>
              </a:pPr>
              <a:endParaRPr lang="en-US">
                <a:latin typeface="Arial" charset="0"/>
              </a:endParaRPr>
            </a:p>
          </p:txBody>
        </p:sp>
        <p:sp>
          <p:nvSpPr>
            <p:cNvPr id="4101"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pPr>
                <a:defRPr/>
              </a:pPr>
              <a:endParaRPr lang="en-GB"/>
            </a:p>
          </p:txBody>
        </p:sp>
      </p:grpSp>
      <p:sp>
        <p:nvSpPr>
          <p:cNvPr id="6147"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6148"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vl1pPr>
          </a:lstStyle>
          <a:p>
            <a:pPr>
              <a:defRPr/>
            </a:pPr>
            <a:endParaRPr lang="en-GB"/>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4B411C73-E6DB-4240-A1C4-484C641C786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3600">
          <a:solidFill>
            <a:schemeClr val="tx2"/>
          </a:solidFill>
          <a:latin typeface="+mj-lt"/>
          <a:ea typeface="+mj-ea"/>
          <a:cs typeface="+mj-cs"/>
        </a:defRPr>
      </a:lvl1pPr>
      <a:lvl2pPr algn="l" rtl="0" eaLnBrk="0" fontAlgn="base" hangingPunct="0">
        <a:spcBef>
          <a:spcPct val="0"/>
        </a:spcBef>
        <a:spcAft>
          <a:spcPct val="0"/>
        </a:spcAft>
        <a:defRPr sz="3600">
          <a:solidFill>
            <a:schemeClr val="tx2"/>
          </a:solidFill>
          <a:latin typeface="Arial" charset="0"/>
        </a:defRPr>
      </a:lvl2pPr>
      <a:lvl3pPr algn="l" rtl="0" eaLnBrk="0" fontAlgn="base" hangingPunct="0">
        <a:spcBef>
          <a:spcPct val="0"/>
        </a:spcBef>
        <a:spcAft>
          <a:spcPct val="0"/>
        </a:spcAft>
        <a:defRPr sz="3600">
          <a:solidFill>
            <a:schemeClr val="tx2"/>
          </a:solidFill>
          <a:latin typeface="Arial" charset="0"/>
        </a:defRPr>
      </a:lvl3pPr>
      <a:lvl4pPr algn="l" rtl="0" eaLnBrk="0" fontAlgn="base" hangingPunct="0">
        <a:spcBef>
          <a:spcPct val="0"/>
        </a:spcBef>
        <a:spcAft>
          <a:spcPct val="0"/>
        </a:spcAft>
        <a:defRPr sz="3600">
          <a:solidFill>
            <a:schemeClr val="tx2"/>
          </a:solidFill>
          <a:latin typeface="Arial" charset="0"/>
        </a:defRPr>
      </a:lvl4pPr>
      <a:lvl5pPr algn="l" rtl="0" eaLnBrk="0" fontAlgn="base" hangingPunct="0">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eaLnBrk="0" fontAlgn="base" hangingPunct="0">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eaLnBrk="0" fontAlgn="base" hangingPunct="0">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hyperlink" Target="http://www.visionofbritain.org.uk/"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visionofbritain.org.uk/" TargetMode="External"/><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6.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en.wikipedia.org/wiki/Image:Ebenezer_Howard.jp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6.xml"/><Relationship Id="rId4" Type="http://schemas.openxmlformats.org/officeDocument/2006/relationships/image" Target="../media/image33.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eur-lex.europa.eu/LexUriServ/LexUriServ.do?uri=CELEX:31985L0337:EN:HTML"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www.opsi.gov.uk/acts/acts2004/ukpga_20040005_en_1"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4.wmf"/><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s>
</file>

<file path=ppt/slides/_rels/slide54.xml.rels><?xml version="1.0" encoding="UTF-8" standalone="yes"?>
<Relationships xmlns="http://schemas.openxmlformats.org/package/2006/relationships"><Relationship Id="rId3" Type="http://schemas.openxmlformats.org/officeDocument/2006/relationships/oleObject" Target="../embeddings/Microsoft_Office_Excel_97-2003_Worksheet1.xls"/><Relationship Id="rId2" Type="http://schemas.openxmlformats.org/officeDocument/2006/relationships/slideLayout" Target="../slideLayouts/slideLayout6.xml"/><Relationship Id="rId1" Type="http://schemas.openxmlformats.org/officeDocument/2006/relationships/vmlDrawing" Target="../drawings/vmlDrawing4.vml"/><Relationship Id="rId4" Type="http://schemas.openxmlformats.org/officeDocument/2006/relationships/hyperlink" Target="http://www.nationwide.co.uk/hpi/review.htm" TargetMode="External"/></Relationships>
</file>

<file path=ppt/slides/_rels/slide5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hyperlink" Target="http://www.nationwide.co.uk/hpi/review.htm"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p:txBody>
          <a:bodyPr/>
          <a:lstStyle/>
          <a:p>
            <a:pPr eaLnBrk="1" hangingPunct="1"/>
            <a:r>
              <a:rPr lang="en-GB" smtClean="0"/>
              <a:t>History and Evolution of Planning</a:t>
            </a:r>
          </a:p>
        </p:txBody>
      </p:sp>
      <p:sp>
        <p:nvSpPr>
          <p:cNvPr id="8195" name="Rectangle 3"/>
          <p:cNvSpPr>
            <a:spLocks noGrp="1" noChangeArrowheads="1"/>
          </p:cNvSpPr>
          <p:nvPr>
            <p:ph type="subTitle" idx="1"/>
          </p:nvPr>
        </p:nvSpPr>
        <p:spPr/>
        <p:txBody>
          <a:bodyPr/>
          <a:lstStyle/>
          <a:p>
            <a:pPr eaLnBrk="1" hangingPunct="1"/>
            <a:endParaRPr lang="en-GB" dirty="0" smtClean="0"/>
          </a:p>
          <a:p>
            <a:pPr eaLnBrk="1" hangingPunct="1"/>
            <a:r>
              <a:rPr lang="en-GB" smtClean="0"/>
              <a:t>BSc </a:t>
            </a:r>
            <a:r>
              <a:rPr lang="en-GB" dirty="0" smtClean="0"/>
              <a:t>Environmental Conservation</a:t>
            </a:r>
            <a:r>
              <a:rPr lang="en-GB" dirty="0" smtClean="0"/>
              <a:t>: EA </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4"/>
          <p:cNvSpPr>
            <a:spLocks noGrp="1" noChangeArrowheads="1"/>
          </p:cNvSpPr>
          <p:nvPr>
            <p:ph type="title"/>
          </p:nvPr>
        </p:nvSpPr>
        <p:spPr/>
        <p:txBody>
          <a:bodyPr/>
          <a:lstStyle/>
          <a:p>
            <a:pPr eaLnBrk="1" hangingPunct="1"/>
            <a:r>
              <a:rPr lang="en-GB" smtClean="0"/>
              <a:t>UK population</a:t>
            </a:r>
          </a:p>
        </p:txBody>
      </p:sp>
      <p:graphicFrame>
        <p:nvGraphicFramePr>
          <p:cNvPr id="1026" name="Object 5"/>
          <p:cNvGraphicFramePr>
            <a:graphicFrameLocks noChangeAspect="1"/>
          </p:cNvGraphicFramePr>
          <p:nvPr>
            <p:ph idx="1"/>
          </p:nvPr>
        </p:nvGraphicFramePr>
        <p:xfrm>
          <a:off x="1692275" y="1700213"/>
          <a:ext cx="5886450" cy="4124325"/>
        </p:xfrm>
        <a:graphic>
          <a:graphicData uri="http://schemas.openxmlformats.org/presentationml/2006/ole">
            <p:oleObj spid="_x0000_s1026" name="Chart" r:id="rId3" imgW="9544050" imgH="6686550" progId="MSGraph.Chart.8">
              <p:embed followColorScheme="full"/>
            </p:oleObj>
          </a:graphicData>
        </a:graphic>
      </p:graphicFrame>
      <p:sp>
        <p:nvSpPr>
          <p:cNvPr id="1028" name="Text Box 6"/>
          <p:cNvSpPr txBox="1">
            <a:spLocks noChangeArrowheads="1"/>
          </p:cNvSpPr>
          <p:nvPr/>
        </p:nvSpPr>
        <p:spPr bwMode="auto">
          <a:xfrm>
            <a:off x="4859338" y="6021388"/>
            <a:ext cx="3673475" cy="366712"/>
          </a:xfrm>
          <a:prstGeom prst="rect">
            <a:avLst/>
          </a:prstGeom>
          <a:noFill/>
          <a:ln w="9525">
            <a:noFill/>
            <a:miter lim="800000"/>
            <a:headEnd/>
            <a:tailEnd/>
          </a:ln>
        </p:spPr>
        <p:txBody>
          <a:bodyPr>
            <a:spAutoFit/>
          </a:bodyPr>
          <a:lstStyle/>
          <a:p>
            <a:pPr>
              <a:spcBef>
                <a:spcPct val="50000"/>
              </a:spcBef>
            </a:pPr>
            <a:r>
              <a:rPr lang="en-GB">
                <a:hlinkClick r:id="rId4"/>
              </a:rPr>
              <a:t>www.visionofbritain.org.uk</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lstStyle/>
          <a:p>
            <a:pPr eaLnBrk="1" hangingPunct="1"/>
            <a:r>
              <a:rPr lang="en-GB" smtClean="0"/>
              <a:t>Survival</a:t>
            </a:r>
          </a:p>
        </p:txBody>
      </p:sp>
      <p:pic>
        <p:nvPicPr>
          <p:cNvPr id="9219" name="Picture 6" descr="cave_painting_l"/>
          <p:cNvPicPr>
            <a:picLocks noChangeAspect="1" noChangeArrowheads="1"/>
          </p:cNvPicPr>
          <p:nvPr/>
        </p:nvPicPr>
        <p:blipFill>
          <a:blip r:embed="rId2"/>
          <a:srcRect/>
          <a:stretch>
            <a:fillRect/>
          </a:stretch>
        </p:blipFill>
        <p:spPr bwMode="auto">
          <a:xfrm>
            <a:off x="1403350" y="1700213"/>
            <a:ext cx="6381750" cy="4352925"/>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200" smtClean="0"/>
              <a:t>"The Dance of Death"</a:t>
            </a:r>
            <a:br>
              <a:rPr lang="en-GB" sz="3200" smtClean="0"/>
            </a:br>
            <a:r>
              <a:rPr lang="en-GB" sz="3200" smtClean="0"/>
              <a:t>by Hans Holbein the Younger </a:t>
            </a:r>
          </a:p>
        </p:txBody>
      </p:sp>
      <p:pic>
        <p:nvPicPr>
          <p:cNvPr id="10243" name="Picture 5" descr="DanceODeath"/>
          <p:cNvPicPr>
            <a:picLocks noChangeAspect="1" noChangeArrowheads="1"/>
          </p:cNvPicPr>
          <p:nvPr/>
        </p:nvPicPr>
        <p:blipFill>
          <a:blip r:embed="rId2"/>
          <a:srcRect/>
          <a:stretch>
            <a:fillRect/>
          </a:stretch>
        </p:blipFill>
        <p:spPr bwMode="auto">
          <a:xfrm>
            <a:off x="1403350" y="1628775"/>
            <a:ext cx="3911600" cy="487362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Agricultural revolution (1750-1900)</a:t>
            </a:r>
          </a:p>
        </p:txBody>
      </p:sp>
      <p:pic>
        <p:nvPicPr>
          <p:cNvPr id="11267" name="Picture 5" descr="h_3_ill_790046_hampstead-heath"/>
          <p:cNvPicPr>
            <a:picLocks noChangeAspect="1" noChangeArrowheads="1"/>
          </p:cNvPicPr>
          <p:nvPr/>
        </p:nvPicPr>
        <p:blipFill>
          <a:blip r:embed="rId2"/>
          <a:srcRect/>
          <a:stretch>
            <a:fillRect/>
          </a:stretch>
        </p:blipFill>
        <p:spPr bwMode="auto">
          <a:xfrm>
            <a:off x="1403350" y="1628775"/>
            <a:ext cx="7272338" cy="48529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Industrial revolution (1760-1830)</a:t>
            </a:r>
          </a:p>
        </p:txBody>
      </p:sp>
      <p:pic>
        <p:nvPicPr>
          <p:cNvPr id="12291" name="Picture 5" descr="lowry_6"/>
          <p:cNvPicPr>
            <a:picLocks noChangeAspect="1" noChangeArrowheads="1"/>
          </p:cNvPicPr>
          <p:nvPr/>
        </p:nvPicPr>
        <p:blipFill>
          <a:blip r:embed="rId2"/>
          <a:srcRect/>
          <a:stretch>
            <a:fillRect/>
          </a:stretch>
        </p:blipFill>
        <p:spPr bwMode="auto">
          <a:xfrm>
            <a:off x="1692275" y="2060575"/>
            <a:ext cx="6257925" cy="3895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Historical perspective</a:t>
            </a:r>
          </a:p>
        </p:txBody>
      </p:sp>
      <p:sp>
        <p:nvSpPr>
          <p:cNvPr id="13315" name="Rectangle 3"/>
          <p:cNvSpPr>
            <a:spLocks noGrp="1" noChangeArrowheads="1"/>
          </p:cNvSpPr>
          <p:nvPr>
            <p:ph type="body" idx="1"/>
          </p:nvPr>
        </p:nvSpPr>
        <p:spPr/>
        <p:txBody>
          <a:bodyPr/>
          <a:lstStyle/>
          <a:p>
            <a:pPr eaLnBrk="1" hangingPunct="1"/>
            <a:r>
              <a:rPr lang="en-GB" smtClean="0"/>
              <a:t>Agricultural revolution</a:t>
            </a:r>
          </a:p>
          <a:p>
            <a:pPr lvl="1" eaLnBrk="1" hangingPunct="1"/>
            <a:r>
              <a:rPr lang="en-GB" smtClean="0"/>
              <a:t>Increased food production</a:t>
            </a:r>
          </a:p>
          <a:p>
            <a:pPr eaLnBrk="1" hangingPunct="1"/>
            <a:r>
              <a:rPr lang="en-GB" smtClean="0"/>
              <a:t>Industrial revolution</a:t>
            </a:r>
          </a:p>
          <a:p>
            <a:pPr lvl="1" eaLnBrk="1" hangingPunct="1"/>
            <a:r>
              <a:rPr lang="en-GB" smtClean="0"/>
              <a:t>Movement of population from countryside to towns</a:t>
            </a:r>
          </a:p>
          <a:p>
            <a:pPr eaLnBrk="1" hangingPunct="1"/>
            <a:r>
              <a:rPr lang="en-GB" smtClean="0"/>
              <a:t>Increased densities and competition for space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idx="4294967295"/>
          </p:nvPr>
        </p:nvSpPr>
        <p:spPr>
          <a:xfrm>
            <a:off x="1331913" y="549275"/>
            <a:ext cx="7313612" cy="606425"/>
          </a:xfrm>
        </p:spPr>
        <p:txBody>
          <a:bodyPr/>
          <a:lstStyle/>
          <a:p>
            <a:pPr eaLnBrk="1" hangingPunct="1"/>
            <a:r>
              <a:rPr lang="en-GB" sz="3200" smtClean="0"/>
              <a:t>Demographic transition model</a:t>
            </a:r>
          </a:p>
        </p:txBody>
      </p:sp>
      <p:grpSp>
        <p:nvGrpSpPr>
          <p:cNvPr id="2" name="Group 39"/>
          <p:cNvGrpSpPr>
            <a:grpSpLocks/>
          </p:cNvGrpSpPr>
          <p:nvPr/>
        </p:nvGrpSpPr>
        <p:grpSpPr bwMode="auto">
          <a:xfrm>
            <a:off x="1727200" y="2105025"/>
            <a:ext cx="5921375" cy="3155950"/>
            <a:chOff x="1088" y="1326"/>
            <a:chExt cx="3730" cy="1988"/>
          </a:xfrm>
        </p:grpSpPr>
        <p:sp>
          <p:nvSpPr>
            <p:cNvPr id="14368" name="Freeform 10"/>
            <p:cNvSpPr>
              <a:spLocks/>
            </p:cNvSpPr>
            <p:nvPr/>
          </p:nvSpPr>
          <p:spPr bwMode="auto">
            <a:xfrm>
              <a:off x="1088" y="1326"/>
              <a:ext cx="3730" cy="1988"/>
            </a:xfrm>
            <a:custGeom>
              <a:avLst/>
              <a:gdLst>
                <a:gd name="T0" fmla="*/ 0 w 3730"/>
                <a:gd name="T1" fmla="*/ 99 h 1988"/>
                <a:gd name="T2" fmla="*/ 270 w 3730"/>
                <a:gd name="T3" fmla="*/ 225 h 1988"/>
                <a:gd name="T4" fmla="*/ 570 w 3730"/>
                <a:gd name="T5" fmla="*/ 5 h 1988"/>
                <a:gd name="T6" fmla="*/ 786 w 3730"/>
                <a:gd name="T7" fmla="*/ 253 h 1988"/>
                <a:gd name="T8" fmla="*/ 963 w 3730"/>
                <a:gd name="T9" fmla="*/ 181 h 1988"/>
                <a:gd name="T10" fmla="*/ 1116 w 3730"/>
                <a:gd name="T11" fmla="*/ 274 h 1988"/>
                <a:gd name="T12" fmla="*/ 2691 w 3730"/>
                <a:gd name="T13" fmla="*/ 1763 h 1988"/>
                <a:gd name="T14" fmla="*/ 3075 w 3730"/>
                <a:gd name="T15" fmla="*/ 1625 h 1988"/>
                <a:gd name="T16" fmla="*/ 3267 w 3730"/>
                <a:gd name="T17" fmla="*/ 1832 h 1988"/>
                <a:gd name="T18" fmla="*/ 3466 w 3730"/>
                <a:gd name="T19" fmla="*/ 1633 h 1988"/>
                <a:gd name="T20" fmla="*/ 3730 w 3730"/>
                <a:gd name="T21" fmla="*/ 1823 h 198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30"/>
                <a:gd name="T34" fmla="*/ 0 h 1988"/>
                <a:gd name="T35" fmla="*/ 3730 w 3730"/>
                <a:gd name="T36" fmla="*/ 1988 h 198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30" h="1988">
                  <a:moveTo>
                    <a:pt x="0" y="99"/>
                  </a:moveTo>
                  <a:cubicBezTo>
                    <a:pt x="45" y="120"/>
                    <a:pt x="175" y="241"/>
                    <a:pt x="270" y="225"/>
                  </a:cubicBezTo>
                  <a:cubicBezTo>
                    <a:pt x="365" y="209"/>
                    <a:pt x="484" y="0"/>
                    <a:pt x="570" y="5"/>
                  </a:cubicBezTo>
                  <a:cubicBezTo>
                    <a:pt x="656" y="10"/>
                    <a:pt x="720" y="224"/>
                    <a:pt x="786" y="253"/>
                  </a:cubicBezTo>
                  <a:cubicBezTo>
                    <a:pt x="852" y="282"/>
                    <a:pt x="908" y="177"/>
                    <a:pt x="963" y="181"/>
                  </a:cubicBezTo>
                  <a:cubicBezTo>
                    <a:pt x="1018" y="185"/>
                    <a:pt x="828" y="10"/>
                    <a:pt x="1116" y="274"/>
                  </a:cubicBezTo>
                  <a:cubicBezTo>
                    <a:pt x="1404" y="538"/>
                    <a:pt x="2365" y="1538"/>
                    <a:pt x="2691" y="1763"/>
                  </a:cubicBezTo>
                  <a:cubicBezTo>
                    <a:pt x="3017" y="1988"/>
                    <a:pt x="2979" y="1613"/>
                    <a:pt x="3075" y="1625"/>
                  </a:cubicBezTo>
                  <a:cubicBezTo>
                    <a:pt x="3171" y="1637"/>
                    <a:pt x="3202" y="1831"/>
                    <a:pt x="3267" y="1832"/>
                  </a:cubicBezTo>
                  <a:cubicBezTo>
                    <a:pt x="3332" y="1833"/>
                    <a:pt x="3389" y="1634"/>
                    <a:pt x="3466" y="1633"/>
                  </a:cubicBezTo>
                  <a:cubicBezTo>
                    <a:pt x="3543" y="1632"/>
                    <a:pt x="3675" y="1784"/>
                    <a:pt x="3730" y="1823"/>
                  </a:cubicBezTo>
                </a:path>
              </a:pathLst>
            </a:custGeom>
            <a:noFill/>
            <a:ln w="25400">
              <a:solidFill>
                <a:schemeClr val="tx1"/>
              </a:solidFill>
              <a:prstDash val="dash"/>
              <a:round/>
              <a:headEnd/>
              <a:tailEnd/>
            </a:ln>
          </p:spPr>
          <p:txBody>
            <a:bodyPr/>
            <a:lstStyle/>
            <a:p>
              <a:endParaRPr lang="en-US"/>
            </a:p>
          </p:txBody>
        </p:sp>
        <p:sp>
          <p:nvSpPr>
            <p:cNvPr id="14369" name="Text Box 17"/>
            <p:cNvSpPr txBox="1">
              <a:spLocks noChangeArrowheads="1"/>
            </p:cNvSpPr>
            <p:nvPr/>
          </p:nvSpPr>
          <p:spPr bwMode="auto">
            <a:xfrm>
              <a:off x="2154" y="2158"/>
              <a:ext cx="590" cy="154"/>
            </a:xfrm>
            <a:prstGeom prst="rect">
              <a:avLst/>
            </a:prstGeom>
            <a:noFill/>
            <a:ln w="9525">
              <a:noFill/>
              <a:miter lim="800000"/>
              <a:headEnd/>
              <a:tailEnd/>
            </a:ln>
          </p:spPr>
          <p:txBody>
            <a:bodyPr>
              <a:spAutoFit/>
            </a:bodyPr>
            <a:lstStyle/>
            <a:p>
              <a:pPr algn="r">
                <a:spcBef>
                  <a:spcPct val="50000"/>
                </a:spcBef>
              </a:pPr>
              <a:r>
                <a:rPr lang="en-GB" sz="1000" b="1"/>
                <a:t>Death rate</a:t>
              </a:r>
            </a:p>
          </p:txBody>
        </p:sp>
      </p:grpSp>
      <p:grpSp>
        <p:nvGrpSpPr>
          <p:cNvPr id="3" name="Group 40"/>
          <p:cNvGrpSpPr>
            <a:grpSpLocks/>
          </p:cNvGrpSpPr>
          <p:nvPr/>
        </p:nvGrpSpPr>
        <p:grpSpPr bwMode="auto">
          <a:xfrm>
            <a:off x="1727200" y="2084388"/>
            <a:ext cx="5978525" cy="2914650"/>
            <a:chOff x="1088" y="1313"/>
            <a:chExt cx="3766" cy="1836"/>
          </a:xfrm>
        </p:grpSpPr>
        <p:sp>
          <p:nvSpPr>
            <p:cNvPr id="14366" name="Freeform 9"/>
            <p:cNvSpPr>
              <a:spLocks/>
            </p:cNvSpPr>
            <p:nvPr/>
          </p:nvSpPr>
          <p:spPr bwMode="auto">
            <a:xfrm>
              <a:off x="1088" y="1313"/>
              <a:ext cx="3766" cy="1836"/>
            </a:xfrm>
            <a:custGeom>
              <a:avLst/>
              <a:gdLst>
                <a:gd name="T0" fmla="*/ 0 w 3766"/>
                <a:gd name="T1" fmla="*/ 112 h 1836"/>
                <a:gd name="T2" fmla="*/ 254 w 3766"/>
                <a:gd name="T3" fmla="*/ 18 h 1836"/>
                <a:gd name="T4" fmla="*/ 494 w 3766"/>
                <a:gd name="T5" fmla="*/ 222 h 1836"/>
                <a:gd name="T6" fmla="*/ 758 w 3766"/>
                <a:gd name="T7" fmla="*/ 30 h 1836"/>
                <a:gd name="T8" fmla="*/ 909 w 3766"/>
                <a:gd name="T9" fmla="*/ 148 h 1836"/>
                <a:gd name="T10" fmla="*/ 1116 w 3766"/>
                <a:gd name="T11" fmla="*/ 55 h 1836"/>
                <a:gd name="T12" fmla="*/ 1262 w 3766"/>
                <a:gd name="T13" fmla="*/ 209 h 1836"/>
                <a:gd name="T14" fmla="*/ 1912 w 3766"/>
                <a:gd name="T15" fmla="*/ 275 h 1836"/>
                <a:gd name="T16" fmla="*/ 2698 w 3766"/>
                <a:gd name="T17" fmla="*/ 1584 h 1836"/>
                <a:gd name="T18" fmla="*/ 3070 w 3766"/>
                <a:gd name="T19" fmla="*/ 1790 h 1836"/>
                <a:gd name="T20" fmla="*/ 3290 w 3766"/>
                <a:gd name="T21" fmla="*/ 1638 h 1836"/>
                <a:gd name="T22" fmla="*/ 3478 w 3766"/>
                <a:gd name="T23" fmla="*/ 1810 h 1836"/>
                <a:gd name="T24" fmla="*/ 3766 w 3766"/>
                <a:gd name="T25" fmla="*/ 1686 h 18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766"/>
                <a:gd name="T40" fmla="*/ 0 h 1836"/>
                <a:gd name="T41" fmla="*/ 3766 w 3766"/>
                <a:gd name="T42" fmla="*/ 1836 h 18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766" h="1836">
                  <a:moveTo>
                    <a:pt x="0" y="112"/>
                  </a:moveTo>
                  <a:cubicBezTo>
                    <a:pt x="42" y="96"/>
                    <a:pt x="172" y="0"/>
                    <a:pt x="254" y="18"/>
                  </a:cubicBezTo>
                  <a:cubicBezTo>
                    <a:pt x="336" y="36"/>
                    <a:pt x="410" y="220"/>
                    <a:pt x="494" y="222"/>
                  </a:cubicBezTo>
                  <a:cubicBezTo>
                    <a:pt x="578" y="224"/>
                    <a:pt x="689" y="42"/>
                    <a:pt x="758" y="30"/>
                  </a:cubicBezTo>
                  <a:cubicBezTo>
                    <a:pt x="827" y="18"/>
                    <a:pt x="849" y="144"/>
                    <a:pt x="909" y="148"/>
                  </a:cubicBezTo>
                  <a:cubicBezTo>
                    <a:pt x="969" y="152"/>
                    <a:pt x="1057" y="45"/>
                    <a:pt x="1116" y="55"/>
                  </a:cubicBezTo>
                  <a:cubicBezTo>
                    <a:pt x="1175" y="65"/>
                    <a:pt x="1129" y="172"/>
                    <a:pt x="1262" y="209"/>
                  </a:cubicBezTo>
                  <a:cubicBezTo>
                    <a:pt x="1395" y="246"/>
                    <a:pt x="1673" y="46"/>
                    <a:pt x="1912" y="275"/>
                  </a:cubicBezTo>
                  <a:cubicBezTo>
                    <a:pt x="2151" y="504"/>
                    <a:pt x="2505" y="1332"/>
                    <a:pt x="2698" y="1584"/>
                  </a:cubicBezTo>
                  <a:cubicBezTo>
                    <a:pt x="2891" y="1836"/>
                    <a:pt x="2971" y="1781"/>
                    <a:pt x="3070" y="1790"/>
                  </a:cubicBezTo>
                  <a:cubicBezTo>
                    <a:pt x="3169" y="1799"/>
                    <a:pt x="3222" y="1635"/>
                    <a:pt x="3290" y="1638"/>
                  </a:cubicBezTo>
                  <a:cubicBezTo>
                    <a:pt x="3358" y="1641"/>
                    <a:pt x="3399" y="1802"/>
                    <a:pt x="3478" y="1810"/>
                  </a:cubicBezTo>
                  <a:cubicBezTo>
                    <a:pt x="3557" y="1818"/>
                    <a:pt x="3706" y="1712"/>
                    <a:pt x="3766" y="1686"/>
                  </a:cubicBezTo>
                </a:path>
              </a:pathLst>
            </a:custGeom>
            <a:noFill/>
            <a:ln w="25400">
              <a:solidFill>
                <a:srgbClr val="FF0000"/>
              </a:solidFill>
              <a:prstDash val="dash"/>
              <a:round/>
              <a:headEnd/>
              <a:tailEnd/>
            </a:ln>
          </p:spPr>
          <p:txBody>
            <a:bodyPr/>
            <a:lstStyle/>
            <a:p>
              <a:endParaRPr lang="en-US"/>
            </a:p>
          </p:txBody>
        </p:sp>
        <p:sp>
          <p:nvSpPr>
            <p:cNvPr id="14367" name="Text Box 18"/>
            <p:cNvSpPr txBox="1">
              <a:spLocks noChangeArrowheads="1"/>
            </p:cNvSpPr>
            <p:nvPr/>
          </p:nvSpPr>
          <p:spPr bwMode="auto">
            <a:xfrm>
              <a:off x="3379" y="2022"/>
              <a:ext cx="590" cy="154"/>
            </a:xfrm>
            <a:prstGeom prst="rect">
              <a:avLst/>
            </a:prstGeom>
            <a:noFill/>
            <a:ln w="9525">
              <a:noFill/>
              <a:miter lim="800000"/>
              <a:headEnd/>
              <a:tailEnd/>
            </a:ln>
          </p:spPr>
          <p:txBody>
            <a:bodyPr>
              <a:spAutoFit/>
            </a:bodyPr>
            <a:lstStyle/>
            <a:p>
              <a:pPr>
                <a:spcBef>
                  <a:spcPct val="50000"/>
                </a:spcBef>
              </a:pPr>
              <a:r>
                <a:rPr lang="en-GB" sz="1000" b="1"/>
                <a:t>Birth rate</a:t>
              </a:r>
            </a:p>
          </p:txBody>
        </p:sp>
      </p:grpSp>
      <p:grpSp>
        <p:nvGrpSpPr>
          <p:cNvPr id="4" name="Group 42"/>
          <p:cNvGrpSpPr>
            <a:grpSpLocks/>
          </p:cNvGrpSpPr>
          <p:nvPr/>
        </p:nvGrpSpPr>
        <p:grpSpPr bwMode="auto">
          <a:xfrm>
            <a:off x="1738313" y="1557338"/>
            <a:ext cx="6902450" cy="3586162"/>
            <a:chOff x="1095" y="981"/>
            <a:chExt cx="4348" cy="2259"/>
          </a:xfrm>
        </p:grpSpPr>
        <p:sp>
          <p:nvSpPr>
            <p:cNvPr id="14362" name="Text Box 16"/>
            <p:cNvSpPr txBox="1">
              <a:spLocks noChangeArrowheads="1"/>
            </p:cNvSpPr>
            <p:nvPr/>
          </p:nvSpPr>
          <p:spPr bwMode="auto">
            <a:xfrm>
              <a:off x="4105" y="981"/>
              <a:ext cx="862" cy="154"/>
            </a:xfrm>
            <a:prstGeom prst="rect">
              <a:avLst/>
            </a:prstGeom>
            <a:noFill/>
            <a:ln w="9525">
              <a:noFill/>
              <a:miter lim="800000"/>
              <a:headEnd/>
              <a:tailEnd/>
            </a:ln>
          </p:spPr>
          <p:txBody>
            <a:bodyPr>
              <a:spAutoFit/>
            </a:bodyPr>
            <a:lstStyle/>
            <a:p>
              <a:pPr>
                <a:spcBef>
                  <a:spcPct val="50000"/>
                </a:spcBef>
              </a:pPr>
              <a:r>
                <a:rPr lang="en-GB" sz="1000" b="1"/>
                <a:t>Population</a:t>
              </a:r>
            </a:p>
          </p:txBody>
        </p:sp>
        <p:grpSp>
          <p:nvGrpSpPr>
            <p:cNvPr id="14363" name="Group 41"/>
            <p:cNvGrpSpPr>
              <a:grpSpLocks/>
            </p:cNvGrpSpPr>
            <p:nvPr/>
          </p:nvGrpSpPr>
          <p:grpSpPr bwMode="auto">
            <a:xfrm>
              <a:off x="1095" y="1071"/>
              <a:ext cx="4348" cy="2169"/>
              <a:chOff x="1095" y="1071"/>
              <a:chExt cx="4348" cy="2169"/>
            </a:xfrm>
          </p:grpSpPr>
          <p:sp>
            <p:nvSpPr>
              <p:cNvPr id="14364" name="Freeform 11"/>
              <p:cNvSpPr>
                <a:spLocks/>
              </p:cNvSpPr>
              <p:nvPr/>
            </p:nvSpPr>
            <p:spPr bwMode="auto">
              <a:xfrm>
                <a:off x="1095" y="1071"/>
                <a:ext cx="3794" cy="2169"/>
              </a:xfrm>
              <a:custGeom>
                <a:avLst/>
                <a:gdLst>
                  <a:gd name="T0" fmla="*/ 0 w 3794"/>
                  <a:gd name="T1" fmla="*/ 2169 h 2169"/>
                  <a:gd name="T2" fmla="*/ 1532 w 3794"/>
                  <a:gd name="T3" fmla="*/ 1826 h 2169"/>
                  <a:gd name="T4" fmla="*/ 2722 w 3794"/>
                  <a:gd name="T5" fmla="*/ 297 h 2169"/>
                  <a:gd name="T6" fmla="*/ 3794 w 3794"/>
                  <a:gd name="T7" fmla="*/ 44 h 2169"/>
                  <a:gd name="T8" fmla="*/ 0 60000 65536"/>
                  <a:gd name="T9" fmla="*/ 0 60000 65536"/>
                  <a:gd name="T10" fmla="*/ 0 60000 65536"/>
                  <a:gd name="T11" fmla="*/ 0 60000 65536"/>
                  <a:gd name="T12" fmla="*/ 0 w 3794"/>
                  <a:gd name="T13" fmla="*/ 0 h 2169"/>
                  <a:gd name="T14" fmla="*/ 3794 w 3794"/>
                  <a:gd name="T15" fmla="*/ 2169 h 2169"/>
                </a:gdLst>
                <a:ahLst/>
                <a:cxnLst>
                  <a:cxn ang="T8">
                    <a:pos x="T0" y="T1"/>
                  </a:cxn>
                  <a:cxn ang="T9">
                    <a:pos x="T2" y="T3"/>
                  </a:cxn>
                  <a:cxn ang="T10">
                    <a:pos x="T4" y="T5"/>
                  </a:cxn>
                  <a:cxn ang="T11">
                    <a:pos x="T6" y="T7"/>
                  </a:cxn>
                </a:cxnLst>
                <a:rect l="T12" t="T13" r="T14" b="T15"/>
                <a:pathLst>
                  <a:path w="3794" h="2169">
                    <a:moveTo>
                      <a:pt x="0" y="2169"/>
                    </a:moveTo>
                    <a:cubicBezTo>
                      <a:pt x="256" y="2112"/>
                      <a:pt x="1078" y="2138"/>
                      <a:pt x="1532" y="1826"/>
                    </a:cubicBezTo>
                    <a:cubicBezTo>
                      <a:pt x="1986" y="1514"/>
                      <a:pt x="2345" y="594"/>
                      <a:pt x="2722" y="297"/>
                    </a:cubicBezTo>
                    <a:cubicBezTo>
                      <a:pt x="3099" y="0"/>
                      <a:pt x="3571" y="97"/>
                      <a:pt x="3794" y="44"/>
                    </a:cubicBezTo>
                  </a:path>
                </a:pathLst>
              </a:custGeom>
              <a:noFill/>
              <a:ln w="9525">
                <a:solidFill>
                  <a:srgbClr val="0000FF"/>
                </a:solidFill>
                <a:round/>
                <a:headEnd/>
                <a:tailEnd/>
              </a:ln>
            </p:spPr>
            <p:txBody>
              <a:bodyPr/>
              <a:lstStyle/>
              <a:p>
                <a:endParaRPr lang="en-US"/>
              </a:p>
            </p:txBody>
          </p:sp>
          <p:sp>
            <p:nvSpPr>
              <p:cNvPr id="14365" name="Text Box 21"/>
              <p:cNvSpPr txBox="1">
                <a:spLocks noChangeArrowheads="1"/>
              </p:cNvSpPr>
              <p:nvPr/>
            </p:nvSpPr>
            <p:spPr bwMode="auto">
              <a:xfrm>
                <a:off x="5012" y="1162"/>
                <a:ext cx="431" cy="231"/>
              </a:xfrm>
              <a:prstGeom prst="rect">
                <a:avLst/>
              </a:prstGeom>
              <a:noFill/>
              <a:ln w="9525">
                <a:noFill/>
                <a:miter lim="800000"/>
                <a:headEnd/>
                <a:tailEnd/>
              </a:ln>
            </p:spPr>
            <p:txBody>
              <a:bodyPr>
                <a:spAutoFit/>
              </a:bodyPr>
              <a:lstStyle/>
              <a:p>
                <a:pPr algn="r">
                  <a:spcBef>
                    <a:spcPct val="50000"/>
                  </a:spcBef>
                </a:pPr>
                <a:r>
                  <a:rPr lang="en-GB">
                    <a:solidFill>
                      <a:srgbClr val="0000FF"/>
                    </a:solidFill>
                  </a:rPr>
                  <a:t>no.</a:t>
                </a:r>
              </a:p>
            </p:txBody>
          </p:sp>
        </p:grpSp>
      </p:grpSp>
      <p:sp>
        <p:nvSpPr>
          <p:cNvPr id="34845" name="AutoShape 29"/>
          <p:cNvSpPr>
            <a:spLocks noChangeArrowheads="1"/>
          </p:cNvSpPr>
          <p:nvPr/>
        </p:nvSpPr>
        <p:spPr bwMode="auto">
          <a:xfrm>
            <a:off x="6372225" y="5805488"/>
            <a:ext cx="1512888" cy="1008062"/>
          </a:xfrm>
          <a:prstGeom prst="leftRightArrow">
            <a:avLst>
              <a:gd name="adj1" fmla="val 50000"/>
              <a:gd name="adj2" fmla="val 30016"/>
            </a:avLst>
          </a:prstGeom>
          <a:noFill/>
          <a:ln w="9525">
            <a:solidFill>
              <a:schemeClr val="tx1"/>
            </a:solidFill>
            <a:miter lim="800000"/>
            <a:headEnd/>
            <a:tailEnd/>
          </a:ln>
        </p:spPr>
        <p:txBody>
          <a:bodyPr anchor="ctr"/>
          <a:lstStyle/>
          <a:p>
            <a:pPr algn="ctr"/>
            <a:r>
              <a:rPr lang="en-GB" sz="1000"/>
              <a:t>Stage 4 – post industrial</a:t>
            </a:r>
          </a:p>
        </p:txBody>
      </p:sp>
      <p:grpSp>
        <p:nvGrpSpPr>
          <p:cNvPr id="6" name="Group 35"/>
          <p:cNvGrpSpPr>
            <a:grpSpLocks/>
          </p:cNvGrpSpPr>
          <p:nvPr/>
        </p:nvGrpSpPr>
        <p:grpSpPr bwMode="auto">
          <a:xfrm>
            <a:off x="1763713" y="1987550"/>
            <a:ext cx="1439862" cy="4826000"/>
            <a:chOff x="1111" y="1252"/>
            <a:chExt cx="907" cy="3040"/>
          </a:xfrm>
        </p:grpSpPr>
        <p:sp>
          <p:nvSpPr>
            <p:cNvPr id="14360" name="AutoShape 26"/>
            <p:cNvSpPr>
              <a:spLocks noChangeArrowheads="1"/>
            </p:cNvSpPr>
            <p:nvPr/>
          </p:nvSpPr>
          <p:spPr bwMode="auto">
            <a:xfrm>
              <a:off x="1111" y="3657"/>
              <a:ext cx="907" cy="635"/>
            </a:xfrm>
            <a:prstGeom prst="leftRightArrow">
              <a:avLst>
                <a:gd name="adj1" fmla="val 50000"/>
                <a:gd name="adj2" fmla="val 28567"/>
              </a:avLst>
            </a:prstGeom>
            <a:noFill/>
            <a:ln w="9525">
              <a:solidFill>
                <a:schemeClr val="tx1"/>
              </a:solidFill>
              <a:miter lim="800000"/>
              <a:headEnd/>
              <a:tailEnd/>
            </a:ln>
          </p:spPr>
          <p:txBody>
            <a:bodyPr anchor="ctr"/>
            <a:lstStyle/>
            <a:p>
              <a:pPr algn="ctr"/>
              <a:r>
                <a:rPr lang="en-GB" sz="1000"/>
                <a:t>Stage 1 – pre modern</a:t>
              </a:r>
            </a:p>
          </p:txBody>
        </p:sp>
        <p:sp>
          <p:nvSpPr>
            <p:cNvPr id="14361" name="Line 30"/>
            <p:cNvSpPr>
              <a:spLocks noChangeShapeType="1"/>
            </p:cNvSpPr>
            <p:nvPr/>
          </p:nvSpPr>
          <p:spPr bwMode="auto">
            <a:xfrm>
              <a:off x="2018" y="1252"/>
              <a:ext cx="0" cy="2312"/>
            </a:xfrm>
            <a:prstGeom prst="line">
              <a:avLst/>
            </a:prstGeom>
            <a:noFill/>
            <a:ln w="38100">
              <a:solidFill>
                <a:schemeClr val="bg2"/>
              </a:solidFill>
              <a:prstDash val="dash"/>
              <a:round/>
              <a:headEnd/>
              <a:tailEnd/>
            </a:ln>
          </p:spPr>
          <p:txBody>
            <a:bodyPr/>
            <a:lstStyle/>
            <a:p>
              <a:endParaRPr lang="en-GB"/>
            </a:p>
          </p:txBody>
        </p:sp>
      </p:grpSp>
      <p:grpSp>
        <p:nvGrpSpPr>
          <p:cNvPr id="7" name="Group 36"/>
          <p:cNvGrpSpPr>
            <a:grpSpLocks/>
          </p:cNvGrpSpPr>
          <p:nvPr/>
        </p:nvGrpSpPr>
        <p:grpSpPr bwMode="auto">
          <a:xfrm>
            <a:off x="3203575" y="1987550"/>
            <a:ext cx="1584325" cy="4826000"/>
            <a:chOff x="2018" y="1252"/>
            <a:chExt cx="998" cy="3040"/>
          </a:xfrm>
        </p:grpSpPr>
        <p:sp>
          <p:nvSpPr>
            <p:cNvPr id="14358" name="AutoShape 27"/>
            <p:cNvSpPr>
              <a:spLocks noChangeArrowheads="1"/>
            </p:cNvSpPr>
            <p:nvPr/>
          </p:nvSpPr>
          <p:spPr bwMode="auto">
            <a:xfrm>
              <a:off x="2018" y="3657"/>
              <a:ext cx="998" cy="635"/>
            </a:xfrm>
            <a:prstGeom prst="leftRightArrow">
              <a:avLst>
                <a:gd name="adj1" fmla="val 50000"/>
                <a:gd name="adj2" fmla="val 31433"/>
              </a:avLst>
            </a:prstGeom>
            <a:noFill/>
            <a:ln w="9525">
              <a:solidFill>
                <a:schemeClr val="tx1"/>
              </a:solidFill>
              <a:miter lim="800000"/>
              <a:headEnd/>
              <a:tailEnd/>
            </a:ln>
          </p:spPr>
          <p:txBody>
            <a:bodyPr anchor="ctr"/>
            <a:lstStyle/>
            <a:p>
              <a:pPr algn="ctr"/>
              <a:r>
                <a:rPr lang="en-GB" sz="1000"/>
                <a:t>Stage 2 – urbanisation/industrialisation</a:t>
              </a:r>
            </a:p>
          </p:txBody>
        </p:sp>
        <p:sp>
          <p:nvSpPr>
            <p:cNvPr id="14359" name="Line 31"/>
            <p:cNvSpPr>
              <a:spLocks noChangeShapeType="1"/>
            </p:cNvSpPr>
            <p:nvPr/>
          </p:nvSpPr>
          <p:spPr bwMode="auto">
            <a:xfrm>
              <a:off x="3016" y="1252"/>
              <a:ext cx="0" cy="2312"/>
            </a:xfrm>
            <a:prstGeom prst="line">
              <a:avLst/>
            </a:prstGeom>
            <a:noFill/>
            <a:ln w="38100">
              <a:solidFill>
                <a:schemeClr val="bg2"/>
              </a:solidFill>
              <a:prstDash val="dash"/>
              <a:round/>
              <a:headEnd/>
              <a:tailEnd/>
            </a:ln>
          </p:spPr>
          <p:txBody>
            <a:bodyPr/>
            <a:lstStyle/>
            <a:p>
              <a:endParaRPr lang="en-GB"/>
            </a:p>
          </p:txBody>
        </p:sp>
      </p:grpSp>
      <p:grpSp>
        <p:nvGrpSpPr>
          <p:cNvPr id="8" name="Group 37"/>
          <p:cNvGrpSpPr>
            <a:grpSpLocks/>
          </p:cNvGrpSpPr>
          <p:nvPr/>
        </p:nvGrpSpPr>
        <p:grpSpPr bwMode="auto">
          <a:xfrm>
            <a:off x="4787900" y="1987550"/>
            <a:ext cx="1584325" cy="4826000"/>
            <a:chOff x="3016" y="1252"/>
            <a:chExt cx="998" cy="3040"/>
          </a:xfrm>
        </p:grpSpPr>
        <p:sp>
          <p:nvSpPr>
            <p:cNvPr id="14356" name="AutoShape 28"/>
            <p:cNvSpPr>
              <a:spLocks noChangeArrowheads="1"/>
            </p:cNvSpPr>
            <p:nvPr/>
          </p:nvSpPr>
          <p:spPr bwMode="auto">
            <a:xfrm>
              <a:off x="3016" y="3657"/>
              <a:ext cx="998" cy="635"/>
            </a:xfrm>
            <a:prstGeom prst="leftRightArrow">
              <a:avLst>
                <a:gd name="adj1" fmla="val 50000"/>
                <a:gd name="adj2" fmla="val 31433"/>
              </a:avLst>
            </a:prstGeom>
            <a:noFill/>
            <a:ln w="9525">
              <a:solidFill>
                <a:schemeClr val="tx1"/>
              </a:solidFill>
              <a:miter lim="800000"/>
              <a:headEnd/>
              <a:tailEnd/>
            </a:ln>
          </p:spPr>
          <p:txBody>
            <a:bodyPr anchor="ctr"/>
            <a:lstStyle/>
            <a:p>
              <a:pPr algn="ctr"/>
              <a:r>
                <a:rPr lang="en-GB" sz="1000"/>
                <a:t>Stage 3 – mature industrial</a:t>
              </a:r>
            </a:p>
          </p:txBody>
        </p:sp>
        <p:sp>
          <p:nvSpPr>
            <p:cNvPr id="14357" name="Line 32"/>
            <p:cNvSpPr>
              <a:spLocks noChangeShapeType="1"/>
            </p:cNvSpPr>
            <p:nvPr/>
          </p:nvSpPr>
          <p:spPr bwMode="auto">
            <a:xfrm>
              <a:off x="4014" y="1252"/>
              <a:ext cx="0" cy="2312"/>
            </a:xfrm>
            <a:prstGeom prst="line">
              <a:avLst/>
            </a:prstGeom>
            <a:noFill/>
            <a:ln w="38100">
              <a:solidFill>
                <a:schemeClr val="bg2"/>
              </a:solidFill>
              <a:prstDash val="dash"/>
              <a:round/>
              <a:headEnd/>
              <a:tailEnd/>
            </a:ln>
          </p:spPr>
          <p:txBody>
            <a:bodyPr/>
            <a:lstStyle/>
            <a:p>
              <a:endParaRPr lang="en-GB"/>
            </a:p>
          </p:txBody>
        </p:sp>
      </p:grpSp>
      <p:grpSp>
        <p:nvGrpSpPr>
          <p:cNvPr id="14346" name="Group 50"/>
          <p:cNvGrpSpPr>
            <a:grpSpLocks/>
          </p:cNvGrpSpPr>
          <p:nvPr/>
        </p:nvGrpSpPr>
        <p:grpSpPr bwMode="auto">
          <a:xfrm>
            <a:off x="971550" y="1700213"/>
            <a:ext cx="7632700" cy="4327525"/>
            <a:chOff x="612" y="1071"/>
            <a:chExt cx="4808" cy="2726"/>
          </a:xfrm>
        </p:grpSpPr>
        <p:grpSp>
          <p:nvGrpSpPr>
            <p:cNvPr id="14348" name="Group 38"/>
            <p:cNvGrpSpPr>
              <a:grpSpLocks/>
            </p:cNvGrpSpPr>
            <p:nvPr/>
          </p:nvGrpSpPr>
          <p:grpSpPr bwMode="auto">
            <a:xfrm>
              <a:off x="612" y="1071"/>
              <a:ext cx="4332" cy="2494"/>
              <a:chOff x="612" y="1071"/>
              <a:chExt cx="4332" cy="2494"/>
            </a:xfrm>
          </p:grpSpPr>
          <p:sp>
            <p:nvSpPr>
              <p:cNvPr id="14350" name="Text Box 19"/>
              <p:cNvSpPr txBox="1">
                <a:spLocks noChangeArrowheads="1"/>
              </p:cNvSpPr>
              <p:nvPr/>
            </p:nvSpPr>
            <p:spPr bwMode="auto">
              <a:xfrm>
                <a:off x="612" y="1162"/>
                <a:ext cx="431" cy="231"/>
              </a:xfrm>
              <a:prstGeom prst="rect">
                <a:avLst/>
              </a:prstGeom>
              <a:noFill/>
              <a:ln w="9525">
                <a:noFill/>
                <a:miter lim="800000"/>
                <a:headEnd/>
                <a:tailEnd/>
              </a:ln>
            </p:spPr>
            <p:txBody>
              <a:bodyPr>
                <a:spAutoFit/>
              </a:bodyPr>
              <a:lstStyle/>
              <a:p>
                <a:pPr algn="r">
                  <a:spcBef>
                    <a:spcPct val="50000"/>
                  </a:spcBef>
                </a:pPr>
                <a:r>
                  <a:rPr lang="en-GB"/>
                  <a:t>rate</a:t>
                </a:r>
              </a:p>
            </p:txBody>
          </p:sp>
          <p:grpSp>
            <p:nvGrpSpPr>
              <p:cNvPr id="14351" name="Group 34"/>
              <p:cNvGrpSpPr>
                <a:grpSpLocks/>
              </p:cNvGrpSpPr>
              <p:nvPr/>
            </p:nvGrpSpPr>
            <p:grpSpPr bwMode="auto">
              <a:xfrm>
                <a:off x="1088" y="1071"/>
                <a:ext cx="3856" cy="2494"/>
                <a:chOff x="1088" y="1269"/>
                <a:chExt cx="3856" cy="2494"/>
              </a:xfrm>
            </p:grpSpPr>
            <p:sp>
              <p:nvSpPr>
                <p:cNvPr id="14352" name="Line 6"/>
                <p:cNvSpPr>
                  <a:spLocks noChangeShapeType="1"/>
                </p:cNvSpPr>
                <p:nvPr/>
              </p:nvSpPr>
              <p:spPr bwMode="auto">
                <a:xfrm rot="5400000" flipV="1">
                  <a:off x="3016" y="1835"/>
                  <a:ext cx="0" cy="3856"/>
                </a:xfrm>
                <a:prstGeom prst="line">
                  <a:avLst/>
                </a:prstGeom>
                <a:noFill/>
                <a:ln w="9525">
                  <a:solidFill>
                    <a:schemeClr val="tx1"/>
                  </a:solidFill>
                  <a:round/>
                  <a:headEnd/>
                  <a:tailEnd/>
                </a:ln>
              </p:spPr>
              <p:txBody>
                <a:bodyPr/>
                <a:lstStyle/>
                <a:p>
                  <a:endParaRPr lang="en-GB"/>
                </a:p>
              </p:txBody>
            </p:sp>
            <p:grpSp>
              <p:nvGrpSpPr>
                <p:cNvPr id="14353" name="Group 33"/>
                <p:cNvGrpSpPr>
                  <a:grpSpLocks/>
                </p:cNvGrpSpPr>
                <p:nvPr/>
              </p:nvGrpSpPr>
              <p:grpSpPr bwMode="auto">
                <a:xfrm>
                  <a:off x="1088" y="1269"/>
                  <a:ext cx="3855" cy="2494"/>
                  <a:chOff x="1088" y="1269"/>
                  <a:chExt cx="3855" cy="2494"/>
                </a:xfrm>
              </p:grpSpPr>
              <p:sp>
                <p:nvSpPr>
                  <p:cNvPr id="14354" name="Line 5"/>
                  <p:cNvSpPr>
                    <a:spLocks noChangeShapeType="1"/>
                  </p:cNvSpPr>
                  <p:nvPr/>
                </p:nvSpPr>
                <p:spPr bwMode="auto">
                  <a:xfrm flipV="1">
                    <a:off x="1088" y="1269"/>
                    <a:ext cx="0" cy="2494"/>
                  </a:xfrm>
                  <a:prstGeom prst="line">
                    <a:avLst/>
                  </a:prstGeom>
                  <a:noFill/>
                  <a:ln w="9525">
                    <a:solidFill>
                      <a:schemeClr val="tx1"/>
                    </a:solidFill>
                    <a:round/>
                    <a:headEnd/>
                    <a:tailEnd type="triangle" w="med" len="med"/>
                  </a:ln>
                </p:spPr>
                <p:txBody>
                  <a:bodyPr/>
                  <a:lstStyle/>
                  <a:p>
                    <a:endParaRPr lang="en-GB"/>
                  </a:p>
                </p:txBody>
              </p:sp>
              <p:sp>
                <p:nvSpPr>
                  <p:cNvPr id="14355" name="Line 20"/>
                  <p:cNvSpPr>
                    <a:spLocks noChangeShapeType="1"/>
                  </p:cNvSpPr>
                  <p:nvPr/>
                </p:nvSpPr>
                <p:spPr bwMode="auto">
                  <a:xfrm flipV="1">
                    <a:off x="4943" y="1269"/>
                    <a:ext cx="0" cy="2494"/>
                  </a:xfrm>
                  <a:prstGeom prst="line">
                    <a:avLst/>
                  </a:prstGeom>
                  <a:noFill/>
                  <a:ln w="9525">
                    <a:solidFill>
                      <a:schemeClr val="tx1"/>
                    </a:solidFill>
                    <a:round/>
                    <a:headEnd/>
                    <a:tailEnd type="triangle" w="med" len="med"/>
                  </a:ln>
                </p:spPr>
                <p:txBody>
                  <a:bodyPr/>
                  <a:lstStyle/>
                  <a:p>
                    <a:endParaRPr lang="en-GB"/>
                  </a:p>
                </p:txBody>
              </p:sp>
            </p:grpSp>
          </p:grpSp>
        </p:grpSp>
        <p:sp>
          <p:nvSpPr>
            <p:cNvPr id="14349" name="Text Box 44"/>
            <p:cNvSpPr txBox="1">
              <a:spLocks noChangeArrowheads="1"/>
            </p:cNvSpPr>
            <p:nvPr/>
          </p:nvSpPr>
          <p:spPr bwMode="auto">
            <a:xfrm>
              <a:off x="4967" y="3566"/>
              <a:ext cx="453" cy="231"/>
            </a:xfrm>
            <a:prstGeom prst="rect">
              <a:avLst/>
            </a:prstGeom>
            <a:noFill/>
            <a:ln w="9525">
              <a:noFill/>
              <a:miter lim="800000"/>
              <a:headEnd/>
              <a:tailEnd/>
            </a:ln>
          </p:spPr>
          <p:txBody>
            <a:bodyPr>
              <a:spAutoFit/>
            </a:bodyPr>
            <a:lstStyle/>
            <a:p>
              <a:pPr>
                <a:spcBef>
                  <a:spcPct val="50000"/>
                </a:spcBef>
              </a:pPr>
              <a:r>
                <a:rPr lang="en-GB"/>
                <a:t>year</a:t>
              </a:r>
            </a:p>
          </p:txBody>
        </p:sp>
      </p:grpSp>
      <p:sp>
        <p:nvSpPr>
          <p:cNvPr id="34867" name="AutoShape 51"/>
          <p:cNvSpPr>
            <a:spLocks noChangeArrowheads="1"/>
          </p:cNvSpPr>
          <p:nvPr/>
        </p:nvSpPr>
        <p:spPr bwMode="auto">
          <a:xfrm>
            <a:off x="1763713" y="5156200"/>
            <a:ext cx="6048375" cy="504825"/>
          </a:xfrm>
          <a:custGeom>
            <a:avLst/>
            <a:gdLst>
              <a:gd name="T0" fmla="*/ 4536281 w 21600"/>
              <a:gd name="T1" fmla="*/ 0 h 21600"/>
              <a:gd name="T2" fmla="*/ 0 w 21600"/>
              <a:gd name="T3" fmla="*/ 252413 h 21600"/>
              <a:gd name="T4" fmla="*/ 4536281 w 21600"/>
              <a:gd name="T5" fmla="*/ 504825 h 21600"/>
              <a:gd name="T6" fmla="*/ 6048375 w 21600"/>
              <a:gd name="T7" fmla="*/ 252413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accent1"/>
          </a:solidFill>
          <a:ln w="9525">
            <a:solidFill>
              <a:schemeClr val="tx1"/>
            </a:solidFill>
            <a:miter lim="800000"/>
            <a:headEnd/>
            <a:tailEnd/>
          </a:ln>
        </p:spPr>
        <p:txBody>
          <a:bodyPr wrap="none" anchor="ctr"/>
          <a:lstStyle/>
          <a:p>
            <a:pPr algn="ctr"/>
            <a:r>
              <a:rPr lang="en-GB"/>
              <a:t>Pre industrial to industrial society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left)">
                                      <p:cBhvr>
                                        <p:cTn id="11" dur="3000"/>
                                        <p:tgtEl>
                                          <p:spTgt spid="3"/>
                                        </p:tgtEl>
                                      </p:cBhvr>
                                    </p:animEffect>
                                  </p:childTnLst>
                                </p:cTn>
                              </p:par>
                            </p:childTnLst>
                          </p:cTn>
                        </p:par>
                        <p:par>
                          <p:cTn id="12" fill="hold">
                            <p:stCondLst>
                              <p:cond delay="3000"/>
                            </p:stCondLst>
                            <p:childTnLst>
                              <p:par>
                                <p:cTn id="13" presetID="22" presetClass="entr" presetSubtype="8" fill="hold" nodeType="after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wipe(left)">
                                      <p:cBhvr>
                                        <p:cTn id="15" dur="3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down)">
                                      <p:cBhvr>
                                        <p:cTn id="20" dur="3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1" nodeType="clickEffect">
                                  <p:stCondLst>
                                    <p:cond delay="0"/>
                                  </p:stCondLst>
                                  <p:childTnLst>
                                    <p:animEffect transition="out" filter="fade">
                                      <p:cBhvr>
                                        <p:cTn id="24" dur="2000"/>
                                        <p:tgtEl>
                                          <p:spTgt spid="34867"/>
                                        </p:tgtEl>
                                      </p:cBhvr>
                                    </p:animEffect>
                                    <p:set>
                                      <p:cBhvr>
                                        <p:cTn id="25" dur="1" fill="hold">
                                          <p:stCondLst>
                                            <p:cond delay="1999"/>
                                          </p:stCondLst>
                                        </p:cTn>
                                        <p:tgtEl>
                                          <p:spTgt spid="34867"/>
                                        </p:tgtEl>
                                        <p:attrNameLst>
                                          <p:attrName>style.visibility</p:attrName>
                                        </p:attrNameLst>
                                      </p:cBhvr>
                                      <p:to>
                                        <p:strVal val="hidden"/>
                                      </p:to>
                                    </p:set>
                                  </p:childTnLst>
                                </p:cTn>
                              </p:par>
                            </p:childTnLst>
                          </p:cTn>
                        </p:par>
                        <p:par>
                          <p:cTn id="26" fill="hold">
                            <p:stCondLst>
                              <p:cond delay="2000"/>
                            </p:stCondLst>
                            <p:childTnLst>
                              <p:par>
                                <p:cTn id="27" presetID="22" presetClass="entr" presetSubtype="4" fill="hold" nodeType="after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20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wipe(down)">
                                      <p:cBhvr>
                                        <p:cTn id="34" dur="20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2000"/>
                                        <p:tgtEl>
                                          <p:spTgt spid="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34845"/>
                                        </p:tgtEl>
                                        <p:attrNameLst>
                                          <p:attrName>style.visibility</p:attrName>
                                        </p:attrNameLst>
                                      </p:cBhvr>
                                      <p:to>
                                        <p:strVal val="visible"/>
                                      </p:to>
                                    </p:set>
                                    <p:animEffect transition="in" filter="wipe(down)">
                                      <p:cBhvr>
                                        <p:cTn id="44" dur="500"/>
                                        <p:tgtEl>
                                          <p:spTgt spid="348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45" grpId="0" animBg="1"/>
      <p:bldP spid="34867" grpId="0" animBg="1"/>
      <p:bldP spid="34867" grpId="1"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Density of population (per hectare)</a:t>
            </a:r>
          </a:p>
        </p:txBody>
      </p:sp>
      <p:pic>
        <p:nvPicPr>
          <p:cNvPr id="15363" name="Picture 5" descr="Line or bar chart"/>
          <p:cNvPicPr>
            <a:picLocks noChangeAspect="1" noChangeArrowheads="1"/>
          </p:cNvPicPr>
          <p:nvPr/>
        </p:nvPicPr>
        <p:blipFill>
          <a:blip r:embed="rId2"/>
          <a:srcRect/>
          <a:stretch>
            <a:fillRect/>
          </a:stretch>
        </p:blipFill>
        <p:spPr bwMode="auto">
          <a:xfrm>
            <a:off x="1403350" y="1773238"/>
            <a:ext cx="7200900" cy="3600450"/>
          </a:xfrm>
          <a:prstGeom prst="rect">
            <a:avLst/>
          </a:prstGeom>
          <a:noFill/>
          <a:ln w="9525">
            <a:noFill/>
            <a:miter lim="800000"/>
            <a:headEnd/>
            <a:tailEnd/>
          </a:ln>
        </p:spPr>
      </p:pic>
      <p:sp>
        <p:nvSpPr>
          <p:cNvPr id="15364" name="Text Box 6"/>
          <p:cNvSpPr txBox="1">
            <a:spLocks noChangeArrowheads="1"/>
          </p:cNvSpPr>
          <p:nvPr/>
        </p:nvSpPr>
        <p:spPr bwMode="auto">
          <a:xfrm>
            <a:off x="1403350" y="5805488"/>
            <a:ext cx="3673475" cy="366712"/>
          </a:xfrm>
          <a:prstGeom prst="rect">
            <a:avLst/>
          </a:prstGeom>
          <a:noFill/>
          <a:ln w="9525">
            <a:noFill/>
            <a:miter lim="800000"/>
            <a:headEnd/>
            <a:tailEnd/>
          </a:ln>
        </p:spPr>
        <p:txBody>
          <a:bodyPr>
            <a:spAutoFit/>
          </a:bodyPr>
          <a:lstStyle/>
          <a:p>
            <a:pPr>
              <a:spcBef>
                <a:spcPct val="50000"/>
              </a:spcBef>
            </a:pPr>
            <a:r>
              <a:rPr lang="en-GB">
                <a:hlinkClick r:id="rId3"/>
              </a:rPr>
              <a:t>www.visionofbritain.org.uk</a:t>
            </a: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5" descr="map-01046-640"/>
          <p:cNvPicPr>
            <a:picLocks noChangeAspect="1" noChangeArrowheads="1"/>
          </p:cNvPicPr>
          <p:nvPr/>
        </p:nvPicPr>
        <p:blipFill>
          <a:blip r:embed="rId2"/>
          <a:srcRect/>
          <a:stretch>
            <a:fillRect/>
          </a:stretch>
        </p:blipFill>
        <p:spPr bwMode="auto">
          <a:xfrm>
            <a:off x="4308475" y="188913"/>
            <a:ext cx="4440238" cy="6178550"/>
          </a:xfrm>
          <a:prstGeom prst="rect">
            <a:avLst/>
          </a:prstGeom>
          <a:noFill/>
          <a:ln w="9525">
            <a:noFill/>
            <a:miter lim="800000"/>
            <a:headEnd/>
            <a:tailEnd/>
          </a:ln>
        </p:spPr>
      </p:pic>
      <p:sp>
        <p:nvSpPr>
          <p:cNvPr id="16387" name="Rectangle 6"/>
          <p:cNvSpPr>
            <a:spLocks noGrp="1" noChangeArrowheads="1"/>
          </p:cNvSpPr>
          <p:nvPr>
            <p:ph type="title"/>
          </p:nvPr>
        </p:nvSpPr>
        <p:spPr>
          <a:xfrm>
            <a:off x="1370013" y="301625"/>
            <a:ext cx="2841625" cy="1143000"/>
          </a:xfrm>
        </p:spPr>
        <p:txBody>
          <a:bodyPr/>
          <a:lstStyle/>
          <a:p>
            <a:pPr eaLnBrk="1" hangingPunct="1"/>
            <a:r>
              <a:rPr lang="en-GB" sz="3200" smtClean="0"/>
              <a:t>Peckham 1842</a:t>
            </a:r>
          </a:p>
        </p:txBody>
      </p:sp>
      <p:sp>
        <p:nvSpPr>
          <p:cNvPr id="77831" name="AutoShape 7"/>
          <p:cNvSpPr>
            <a:spLocks noChangeArrowheads="1"/>
          </p:cNvSpPr>
          <p:nvPr/>
        </p:nvSpPr>
        <p:spPr bwMode="auto">
          <a:xfrm>
            <a:off x="6443663" y="3860800"/>
            <a:ext cx="144462" cy="136525"/>
          </a:xfrm>
          <a:prstGeom prst="star5">
            <a:avLst/>
          </a:prstGeom>
          <a:solidFill>
            <a:srgbClr val="FF0000"/>
          </a:solidFill>
          <a:ln w="9525">
            <a:noFill/>
            <a:miter lim="800000"/>
            <a:headEnd/>
            <a:tailEnd/>
          </a:ln>
          <a:effectLst/>
        </p:spPr>
        <p:txBody>
          <a:bodyPr wrap="none" anchor="ctr"/>
          <a:lstStyle/>
          <a:p>
            <a:pPr>
              <a:defRPr/>
            </a:pP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title"/>
          </p:nvPr>
        </p:nvSpPr>
        <p:spPr>
          <a:xfrm>
            <a:off x="1370013" y="301625"/>
            <a:ext cx="2841625" cy="1143000"/>
          </a:xfrm>
        </p:spPr>
        <p:txBody>
          <a:bodyPr/>
          <a:lstStyle/>
          <a:p>
            <a:pPr eaLnBrk="1" hangingPunct="1"/>
            <a:r>
              <a:rPr lang="en-GB" sz="3200" smtClean="0"/>
              <a:t>Peckham 1891</a:t>
            </a:r>
          </a:p>
        </p:txBody>
      </p:sp>
      <p:pic>
        <p:nvPicPr>
          <p:cNvPr id="17411" name="Picture 5" descr="map-01045-640"/>
          <p:cNvPicPr>
            <a:picLocks noChangeAspect="1" noChangeArrowheads="1"/>
          </p:cNvPicPr>
          <p:nvPr/>
        </p:nvPicPr>
        <p:blipFill>
          <a:blip r:embed="rId2"/>
          <a:srcRect/>
          <a:stretch>
            <a:fillRect/>
          </a:stretch>
        </p:blipFill>
        <p:spPr bwMode="auto">
          <a:xfrm>
            <a:off x="4127500" y="188913"/>
            <a:ext cx="4621213" cy="6524625"/>
          </a:xfrm>
          <a:prstGeom prst="rect">
            <a:avLst/>
          </a:prstGeom>
          <a:noFill/>
          <a:ln w="9525">
            <a:noFill/>
            <a:miter lim="800000"/>
            <a:headEnd/>
            <a:tailEnd/>
          </a:ln>
        </p:spPr>
      </p:pic>
      <p:sp>
        <p:nvSpPr>
          <p:cNvPr id="79878" name="AutoShape 6"/>
          <p:cNvSpPr>
            <a:spLocks noChangeArrowheads="1"/>
          </p:cNvSpPr>
          <p:nvPr/>
        </p:nvSpPr>
        <p:spPr bwMode="auto">
          <a:xfrm>
            <a:off x="5795963" y="4221163"/>
            <a:ext cx="144462" cy="136525"/>
          </a:xfrm>
          <a:prstGeom prst="star5">
            <a:avLst/>
          </a:prstGeom>
          <a:solidFill>
            <a:srgbClr val="FF0000"/>
          </a:solidFill>
          <a:ln w="9525">
            <a:noFill/>
            <a:miter lim="800000"/>
            <a:headEnd/>
            <a:tailEnd/>
          </a:ln>
          <a:effectLst/>
        </p:spPr>
        <p:txBody>
          <a:bodyPr wrap="none" anchor="ctr"/>
          <a:lstStyle/>
          <a:p>
            <a:pPr>
              <a:defRPr/>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p:cNvPicPr>
            <a:picLocks noChangeAspect="1" noChangeArrowheads="1"/>
          </p:cNvPicPr>
          <p:nvPr/>
        </p:nvPicPr>
        <p:blipFill>
          <a:blip r:embed="rId2"/>
          <a:srcRect l="35234" t="21724" r="23424" b="22543"/>
          <a:stretch>
            <a:fillRect/>
          </a:stretch>
        </p:blipFill>
        <p:spPr bwMode="auto">
          <a:xfrm>
            <a:off x="3635375" y="981075"/>
            <a:ext cx="5040313" cy="4968875"/>
          </a:xfrm>
          <a:prstGeom prst="rect">
            <a:avLst/>
          </a:prstGeom>
          <a:noFill/>
          <a:ln w="9525">
            <a:noFill/>
            <a:miter lim="800000"/>
            <a:headEnd/>
            <a:tailEnd/>
          </a:ln>
        </p:spPr>
      </p:pic>
      <p:sp>
        <p:nvSpPr>
          <p:cNvPr id="18435" name="Rectangle 2"/>
          <p:cNvSpPr>
            <a:spLocks noGrp="1" noChangeArrowheads="1"/>
          </p:cNvSpPr>
          <p:nvPr>
            <p:ph type="title"/>
          </p:nvPr>
        </p:nvSpPr>
        <p:spPr>
          <a:xfrm>
            <a:off x="1370013" y="301625"/>
            <a:ext cx="2841625" cy="1143000"/>
          </a:xfrm>
        </p:spPr>
        <p:txBody>
          <a:bodyPr/>
          <a:lstStyle/>
          <a:p>
            <a:pPr eaLnBrk="1" hangingPunct="1"/>
            <a:r>
              <a:rPr lang="en-GB" sz="3200" smtClean="0"/>
              <a:t>Peckham 2006</a:t>
            </a:r>
          </a:p>
        </p:txBody>
      </p:sp>
      <p:sp>
        <p:nvSpPr>
          <p:cNvPr id="80900" name="AutoShape 4"/>
          <p:cNvSpPr>
            <a:spLocks noChangeArrowheads="1"/>
          </p:cNvSpPr>
          <p:nvPr/>
        </p:nvSpPr>
        <p:spPr bwMode="auto">
          <a:xfrm>
            <a:off x="6084888" y="4005263"/>
            <a:ext cx="144462" cy="136525"/>
          </a:xfrm>
          <a:prstGeom prst="star5">
            <a:avLst/>
          </a:prstGeom>
          <a:solidFill>
            <a:srgbClr val="FF0000"/>
          </a:solidFill>
          <a:ln w="9525">
            <a:noFill/>
            <a:miter lim="800000"/>
            <a:headEnd/>
            <a:tailEnd/>
          </a:ln>
          <a:effectLst/>
        </p:spPr>
        <p:txBody>
          <a:bodyPr wrap="none" anchor="ctr"/>
          <a:lstStyle/>
          <a:p>
            <a:pPr>
              <a:defRPr/>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Public health</a:t>
            </a:r>
          </a:p>
        </p:txBody>
      </p:sp>
      <p:sp>
        <p:nvSpPr>
          <p:cNvPr id="19459" name="Rectangle 3"/>
          <p:cNvSpPr>
            <a:spLocks noGrp="1" noChangeArrowheads="1"/>
          </p:cNvSpPr>
          <p:nvPr>
            <p:ph type="body" idx="1"/>
          </p:nvPr>
        </p:nvSpPr>
        <p:spPr/>
        <p:txBody>
          <a:bodyPr/>
          <a:lstStyle/>
          <a:p>
            <a:pPr eaLnBrk="1" hangingPunct="1"/>
            <a:r>
              <a:rPr lang="en-GB" sz="2500" smtClean="0"/>
              <a:t>No running water</a:t>
            </a:r>
          </a:p>
          <a:p>
            <a:pPr eaLnBrk="1" hangingPunct="1"/>
            <a:r>
              <a:rPr lang="en-GB" sz="2500" smtClean="0"/>
              <a:t>Outside toilets and sewage in streets</a:t>
            </a:r>
          </a:p>
          <a:p>
            <a:pPr eaLnBrk="1" hangingPunct="1"/>
            <a:r>
              <a:rPr lang="en-GB" sz="2500" smtClean="0"/>
              <a:t>Drinking water was taken from rivers in which sewage was deposited</a:t>
            </a:r>
          </a:p>
          <a:p>
            <a:pPr eaLnBrk="1" hangingPunct="1"/>
            <a:r>
              <a:rPr lang="en-GB" sz="2500" smtClean="0"/>
              <a:t>Factory smoke and domestic fires burned coal day and night</a:t>
            </a:r>
          </a:p>
          <a:p>
            <a:pPr eaLnBrk="1" hangingPunct="1"/>
            <a:r>
              <a:rPr lang="en-GB" sz="2500" smtClean="0"/>
              <a:t>Diseases</a:t>
            </a:r>
          </a:p>
          <a:p>
            <a:pPr lvl="1" eaLnBrk="1" hangingPunct="1"/>
            <a:r>
              <a:rPr lang="en-GB" sz="2100" smtClean="0"/>
              <a:t>Cholera, typhus, smallpox and dysentery</a:t>
            </a:r>
          </a:p>
          <a:p>
            <a:pPr eaLnBrk="1" hangingPunct="1"/>
            <a:r>
              <a:rPr lang="en-GB" sz="2500" smtClean="0"/>
              <a:t>Low life expectancy</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Poor quality housing</a:t>
            </a:r>
          </a:p>
        </p:txBody>
      </p:sp>
      <p:pic>
        <p:nvPicPr>
          <p:cNvPr id="20483" name="Picture 4" descr="19th Century slum dwellings in Manchester"/>
          <p:cNvPicPr>
            <a:picLocks noChangeAspect="1" noChangeArrowheads="1"/>
          </p:cNvPicPr>
          <p:nvPr/>
        </p:nvPicPr>
        <p:blipFill>
          <a:blip r:embed="rId2"/>
          <a:srcRect/>
          <a:stretch>
            <a:fillRect/>
          </a:stretch>
        </p:blipFill>
        <p:spPr bwMode="auto">
          <a:xfrm>
            <a:off x="827088" y="1844675"/>
            <a:ext cx="2303462" cy="1735138"/>
          </a:xfrm>
          <a:prstGeom prst="rect">
            <a:avLst/>
          </a:prstGeom>
          <a:noFill/>
          <a:ln w="9525">
            <a:noFill/>
            <a:miter lim="800000"/>
            <a:headEnd/>
            <a:tailEnd/>
          </a:ln>
        </p:spPr>
      </p:pic>
      <p:pic>
        <p:nvPicPr>
          <p:cNvPr id="20484" name="Picture 8" descr="pov_York_slums_street_1900"/>
          <p:cNvPicPr>
            <a:picLocks noChangeAspect="1" noChangeArrowheads="1"/>
          </p:cNvPicPr>
          <p:nvPr/>
        </p:nvPicPr>
        <p:blipFill>
          <a:blip r:embed="rId3"/>
          <a:srcRect/>
          <a:stretch>
            <a:fillRect/>
          </a:stretch>
        </p:blipFill>
        <p:spPr bwMode="auto">
          <a:xfrm>
            <a:off x="179388" y="3644900"/>
            <a:ext cx="2619375" cy="1943100"/>
          </a:xfrm>
          <a:prstGeom prst="rect">
            <a:avLst/>
          </a:prstGeom>
          <a:noFill/>
          <a:ln w="9525">
            <a:noFill/>
            <a:miter lim="800000"/>
            <a:headEnd/>
            <a:tailEnd/>
          </a:ln>
        </p:spPr>
      </p:pic>
      <p:pic>
        <p:nvPicPr>
          <p:cNvPr id="20485" name="Picture 10" descr="ctc_04_img0954"/>
          <p:cNvPicPr>
            <a:picLocks noChangeAspect="1" noChangeArrowheads="1"/>
          </p:cNvPicPr>
          <p:nvPr/>
        </p:nvPicPr>
        <p:blipFill>
          <a:blip r:embed="rId4"/>
          <a:srcRect/>
          <a:stretch>
            <a:fillRect/>
          </a:stretch>
        </p:blipFill>
        <p:spPr bwMode="auto">
          <a:xfrm>
            <a:off x="2916238" y="3644900"/>
            <a:ext cx="2016125" cy="2016125"/>
          </a:xfrm>
          <a:prstGeom prst="rect">
            <a:avLst/>
          </a:prstGeom>
          <a:noFill/>
          <a:ln w="9525">
            <a:noFill/>
            <a:miter lim="800000"/>
            <a:headEnd/>
            <a:tailEnd/>
          </a:ln>
        </p:spPr>
      </p:pic>
      <p:pic>
        <p:nvPicPr>
          <p:cNvPr id="20486" name="Picture 12" descr="Glamorgan,%20Rhondda%20Valleys,%20Treorchy,%20Cwmdare%20Colliery"/>
          <p:cNvPicPr>
            <a:picLocks noChangeAspect="1" noChangeArrowheads="1"/>
          </p:cNvPicPr>
          <p:nvPr/>
        </p:nvPicPr>
        <p:blipFill>
          <a:blip r:embed="rId5"/>
          <a:srcRect/>
          <a:stretch>
            <a:fillRect/>
          </a:stretch>
        </p:blipFill>
        <p:spPr bwMode="auto">
          <a:xfrm>
            <a:off x="3203575" y="1654175"/>
            <a:ext cx="3095625" cy="1897063"/>
          </a:xfrm>
          <a:prstGeom prst="rect">
            <a:avLst/>
          </a:prstGeom>
          <a:noFill/>
          <a:ln w="9525">
            <a:noFill/>
            <a:miter lim="800000"/>
            <a:headEnd/>
            <a:tailEnd/>
          </a:ln>
        </p:spPr>
      </p:pic>
      <p:pic>
        <p:nvPicPr>
          <p:cNvPr id="20487" name="Picture 16" descr="Breconshire,%20Erwood"/>
          <p:cNvPicPr>
            <a:picLocks noChangeAspect="1" noChangeArrowheads="1"/>
          </p:cNvPicPr>
          <p:nvPr/>
        </p:nvPicPr>
        <p:blipFill>
          <a:blip r:embed="rId6"/>
          <a:srcRect/>
          <a:stretch>
            <a:fillRect/>
          </a:stretch>
        </p:blipFill>
        <p:spPr bwMode="auto">
          <a:xfrm>
            <a:off x="5003800" y="3573463"/>
            <a:ext cx="4032250" cy="2366962"/>
          </a:xfrm>
          <a:prstGeom prst="rect">
            <a:avLst/>
          </a:prstGeom>
          <a:noFill/>
          <a:ln w="9525">
            <a:noFill/>
            <a:miter lim="800000"/>
            <a:headEnd/>
            <a:tailEnd/>
          </a:ln>
        </p:spPr>
      </p:pic>
      <p:pic>
        <p:nvPicPr>
          <p:cNvPr id="20488" name="Picture 18" descr="pontrhydcottage"/>
          <p:cNvPicPr>
            <a:picLocks noChangeAspect="1" noChangeArrowheads="1"/>
          </p:cNvPicPr>
          <p:nvPr/>
        </p:nvPicPr>
        <p:blipFill>
          <a:blip r:embed="rId7">
            <a:lum bright="-24000" contrast="6000"/>
          </a:blip>
          <a:srcRect l="6288" t="4668" r="5594" b="11256"/>
          <a:stretch>
            <a:fillRect/>
          </a:stretch>
        </p:blipFill>
        <p:spPr bwMode="auto">
          <a:xfrm>
            <a:off x="6372225" y="1763713"/>
            <a:ext cx="2592388" cy="1665287"/>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Public health reform</a:t>
            </a:r>
          </a:p>
        </p:txBody>
      </p:sp>
      <p:sp>
        <p:nvSpPr>
          <p:cNvPr id="21507" name="Rectangle 3"/>
          <p:cNvSpPr>
            <a:spLocks noGrp="1" noChangeArrowheads="1"/>
          </p:cNvSpPr>
          <p:nvPr>
            <p:ph type="body" idx="1"/>
          </p:nvPr>
        </p:nvSpPr>
        <p:spPr>
          <a:xfrm>
            <a:off x="1370013" y="1827213"/>
            <a:ext cx="5794375" cy="4114800"/>
          </a:xfrm>
        </p:spPr>
        <p:txBody>
          <a:bodyPr/>
          <a:lstStyle/>
          <a:p>
            <a:pPr eaLnBrk="1" hangingPunct="1"/>
            <a:r>
              <a:rPr lang="en-GB" smtClean="0"/>
              <a:t>1842 Sir Edwin Chadwick </a:t>
            </a:r>
          </a:p>
          <a:p>
            <a:pPr eaLnBrk="1" hangingPunct="1"/>
            <a:r>
              <a:rPr lang="en-GB" smtClean="0"/>
              <a:t>Report on The Sanitary Conditions of the Labouring Population</a:t>
            </a:r>
          </a:p>
          <a:p>
            <a:pPr lvl="1" eaLnBrk="1" hangingPunct="1"/>
            <a:r>
              <a:rPr lang="en-GB" smtClean="0"/>
              <a:t>Healthier population would work harder and cost less to keep alive!</a:t>
            </a:r>
          </a:p>
          <a:p>
            <a:pPr eaLnBrk="1" hangingPunct="1"/>
            <a:r>
              <a:rPr lang="en-GB" smtClean="0"/>
              <a:t>Planning has its roots in public health reforms</a:t>
            </a:r>
          </a:p>
        </p:txBody>
      </p:sp>
      <p:pic>
        <p:nvPicPr>
          <p:cNvPr id="21508" name="Picture 5" descr="Sir Edwin Chadwick"/>
          <p:cNvPicPr>
            <a:picLocks noChangeAspect="1" noChangeArrowheads="1"/>
          </p:cNvPicPr>
          <p:nvPr/>
        </p:nvPicPr>
        <p:blipFill>
          <a:blip r:embed="rId2"/>
          <a:srcRect/>
          <a:stretch>
            <a:fillRect/>
          </a:stretch>
        </p:blipFill>
        <p:spPr bwMode="auto">
          <a:xfrm>
            <a:off x="7235825" y="1628775"/>
            <a:ext cx="1428750" cy="189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t>Timeline</a:t>
            </a:r>
          </a:p>
        </p:txBody>
      </p:sp>
      <p:sp>
        <p:nvSpPr>
          <p:cNvPr id="22531" name="Rectangle 3"/>
          <p:cNvSpPr>
            <a:spLocks noGrp="1" noChangeArrowheads="1"/>
          </p:cNvSpPr>
          <p:nvPr>
            <p:ph type="body" idx="1"/>
          </p:nvPr>
        </p:nvSpPr>
        <p:spPr/>
        <p:txBody>
          <a:bodyPr/>
          <a:lstStyle/>
          <a:p>
            <a:pPr eaLnBrk="1" hangingPunct="1"/>
            <a:r>
              <a:rPr lang="en-GB" sz="2800" smtClean="0"/>
              <a:t>Industrialists recognised that the health and wellbeing of the workforce was an economic issue</a:t>
            </a:r>
          </a:p>
          <a:p>
            <a:pPr eaLnBrk="1" hangingPunct="1"/>
            <a:r>
              <a:rPr lang="en-GB" sz="2800" smtClean="0"/>
              <a:t>1878 Bournville (Birmingham) founded by Cadbury family</a:t>
            </a:r>
          </a:p>
          <a:p>
            <a:pPr eaLnBrk="1" hangingPunct="1"/>
            <a:r>
              <a:rPr lang="en-GB" sz="2800" smtClean="0"/>
              <a:t>1887 Port Sunlight (Liverpool) founded by Lever family</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title"/>
          </p:nvPr>
        </p:nvSpPr>
        <p:spPr/>
        <p:txBody>
          <a:bodyPr/>
          <a:lstStyle/>
          <a:p>
            <a:pPr eaLnBrk="1" hangingPunct="1"/>
            <a:r>
              <a:rPr lang="en-GB" smtClean="0"/>
              <a:t>Port Sunlight</a:t>
            </a:r>
          </a:p>
        </p:txBody>
      </p:sp>
      <p:pic>
        <p:nvPicPr>
          <p:cNvPr id="23555" name="Picture 6" descr="sunlight01a"/>
          <p:cNvPicPr>
            <a:picLocks noChangeAspect="1" noChangeArrowheads="1"/>
          </p:cNvPicPr>
          <p:nvPr/>
        </p:nvPicPr>
        <p:blipFill>
          <a:blip r:embed="rId2"/>
          <a:srcRect/>
          <a:stretch>
            <a:fillRect/>
          </a:stretch>
        </p:blipFill>
        <p:spPr bwMode="auto">
          <a:xfrm>
            <a:off x="4787900" y="1700213"/>
            <a:ext cx="3671888" cy="2441575"/>
          </a:xfrm>
          <a:prstGeom prst="rect">
            <a:avLst/>
          </a:prstGeom>
          <a:noFill/>
          <a:ln w="9525">
            <a:noFill/>
            <a:miter lim="800000"/>
            <a:headEnd/>
            <a:tailEnd/>
          </a:ln>
        </p:spPr>
      </p:pic>
      <p:pic>
        <p:nvPicPr>
          <p:cNvPr id="23556" name="Picture 8" descr="size_dscf0061"/>
          <p:cNvPicPr>
            <a:picLocks noChangeAspect="1" noChangeArrowheads="1"/>
          </p:cNvPicPr>
          <p:nvPr/>
        </p:nvPicPr>
        <p:blipFill>
          <a:blip r:embed="rId3"/>
          <a:srcRect/>
          <a:stretch>
            <a:fillRect/>
          </a:stretch>
        </p:blipFill>
        <p:spPr bwMode="auto">
          <a:xfrm>
            <a:off x="1403350" y="1628775"/>
            <a:ext cx="3305175" cy="2479675"/>
          </a:xfrm>
          <a:prstGeom prst="rect">
            <a:avLst/>
          </a:prstGeom>
          <a:noFill/>
          <a:ln w="9525">
            <a:noFill/>
            <a:miter lim="800000"/>
            <a:headEnd/>
            <a:tailEnd/>
          </a:ln>
        </p:spPr>
      </p:pic>
      <p:pic>
        <p:nvPicPr>
          <p:cNvPr id="23557" name="Picture 14" descr="size_dscf0007"/>
          <p:cNvPicPr>
            <a:picLocks noChangeAspect="1" noChangeArrowheads="1"/>
          </p:cNvPicPr>
          <p:nvPr/>
        </p:nvPicPr>
        <p:blipFill>
          <a:blip r:embed="rId4"/>
          <a:srcRect/>
          <a:stretch>
            <a:fillRect/>
          </a:stretch>
        </p:blipFill>
        <p:spPr bwMode="auto">
          <a:xfrm>
            <a:off x="1403350" y="4149725"/>
            <a:ext cx="3313113" cy="2486025"/>
          </a:xfrm>
          <a:prstGeom prst="rect">
            <a:avLst/>
          </a:prstGeom>
          <a:noFill/>
          <a:ln w="9525">
            <a:noFill/>
            <a:miter lim="800000"/>
            <a:headEnd/>
            <a:tailEnd/>
          </a:ln>
        </p:spPr>
      </p:pic>
      <p:pic>
        <p:nvPicPr>
          <p:cNvPr id="23558" name="Picture 16" descr="size_dscf0021"/>
          <p:cNvPicPr>
            <a:picLocks noChangeAspect="1" noChangeArrowheads="1"/>
          </p:cNvPicPr>
          <p:nvPr/>
        </p:nvPicPr>
        <p:blipFill>
          <a:blip r:embed="rId5"/>
          <a:srcRect/>
          <a:stretch>
            <a:fillRect/>
          </a:stretch>
        </p:blipFill>
        <p:spPr bwMode="auto">
          <a:xfrm>
            <a:off x="4787900" y="4221163"/>
            <a:ext cx="1778000" cy="2370137"/>
          </a:xfrm>
          <a:prstGeom prst="rect">
            <a:avLst/>
          </a:prstGeom>
          <a:noFill/>
          <a:ln w="9525">
            <a:noFill/>
            <a:miter lim="800000"/>
            <a:headEnd/>
            <a:tailEnd/>
          </a:ln>
        </p:spPr>
      </p:pic>
      <p:pic>
        <p:nvPicPr>
          <p:cNvPr id="23559" name="Picture 18" descr="size_dscf0055"/>
          <p:cNvPicPr>
            <a:picLocks noChangeAspect="1" noChangeArrowheads="1"/>
          </p:cNvPicPr>
          <p:nvPr/>
        </p:nvPicPr>
        <p:blipFill>
          <a:blip r:embed="rId6"/>
          <a:srcRect/>
          <a:stretch>
            <a:fillRect/>
          </a:stretch>
        </p:blipFill>
        <p:spPr bwMode="auto">
          <a:xfrm>
            <a:off x="6659563" y="4221163"/>
            <a:ext cx="1782762" cy="23764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Bournville</a:t>
            </a:r>
          </a:p>
        </p:txBody>
      </p:sp>
      <p:pic>
        <p:nvPicPr>
          <p:cNvPr id="24579" name="Picture 5" descr="Bournville village in Birmingham"/>
          <p:cNvPicPr>
            <a:picLocks noChangeAspect="1" noChangeArrowheads="1"/>
          </p:cNvPicPr>
          <p:nvPr/>
        </p:nvPicPr>
        <p:blipFill>
          <a:blip r:embed="rId2"/>
          <a:srcRect/>
          <a:stretch>
            <a:fillRect/>
          </a:stretch>
        </p:blipFill>
        <p:spPr bwMode="auto">
          <a:xfrm>
            <a:off x="1403350" y="1700213"/>
            <a:ext cx="2376488" cy="2376487"/>
          </a:xfrm>
          <a:prstGeom prst="rect">
            <a:avLst/>
          </a:prstGeom>
          <a:noFill/>
          <a:ln w="9525">
            <a:noFill/>
            <a:miter lim="800000"/>
            <a:headEnd/>
            <a:tailEnd/>
          </a:ln>
        </p:spPr>
      </p:pic>
      <p:pic>
        <p:nvPicPr>
          <p:cNvPr id="24580" name="Picture 7" descr="5"/>
          <p:cNvPicPr>
            <a:picLocks noChangeAspect="1" noChangeArrowheads="1"/>
          </p:cNvPicPr>
          <p:nvPr/>
        </p:nvPicPr>
        <p:blipFill>
          <a:blip r:embed="rId3"/>
          <a:srcRect/>
          <a:stretch>
            <a:fillRect/>
          </a:stretch>
        </p:blipFill>
        <p:spPr bwMode="auto">
          <a:xfrm>
            <a:off x="5219700" y="1773238"/>
            <a:ext cx="3433763" cy="3433762"/>
          </a:xfrm>
          <a:prstGeom prst="rect">
            <a:avLst/>
          </a:prstGeom>
          <a:noFill/>
          <a:ln w="9525">
            <a:noFill/>
            <a:miter lim="800000"/>
            <a:headEnd/>
            <a:tailEnd/>
          </a:ln>
        </p:spPr>
      </p:pic>
      <p:pic>
        <p:nvPicPr>
          <p:cNvPr id="24581" name="Picture 9" descr="1893_bournv"/>
          <p:cNvPicPr>
            <a:picLocks noChangeAspect="1" noChangeArrowheads="1"/>
          </p:cNvPicPr>
          <p:nvPr/>
        </p:nvPicPr>
        <p:blipFill>
          <a:blip r:embed="rId4"/>
          <a:srcRect/>
          <a:stretch>
            <a:fillRect/>
          </a:stretch>
        </p:blipFill>
        <p:spPr bwMode="auto">
          <a:xfrm>
            <a:off x="1403350" y="4221163"/>
            <a:ext cx="2376488" cy="1674812"/>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z="3700" smtClean="0"/>
              <a:t>Garden Cities 1899 </a:t>
            </a:r>
          </a:p>
        </p:txBody>
      </p:sp>
      <p:sp>
        <p:nvSpPr>
          <p:cNvPr id="25603" name="Rectangle 3"/>
          <p:cNvSpPr>
            <a:spLocks noGrp="1" noChangeArrowheads="1"/>
          </p:cNvSpPr>
          <p:nvPr>
            <p:ph type="body" idx="1"/>
          </p:nvPr>
        </p:nvSpPr>
        <p:spPr>
          <a:xfrm>
            <a:off x="1370013" y="1827213"/>
            <a:ext cx="5073650" cy="2825750"/>
          </a:xfrm>
        </p:spPr>
        <p:txBody>
          <a:bodyPr/>
          <a:lstStyle/>
          <a:p>
            <a:pPr eaLnBrk="1" hangingPunct="1">
              <a:lnSpc>
                <a:spcPct val="90000"/>
              </a:lnSpc>
            </a:pPr>
            <a:r>
              <a:rPr lang="en-GB" smtClean="0"/>
              <a:t>Sir Ebenezer Howard (1850-1928)</a:t>
            </a:r>
          </a:p>
          <a:p>
            <a:pPr eaLnBrk="1" hangingPunct="1">
              <a:lnSpc>
                <a:spcPct val="90000"/>
              </a:lnSpc>
            </a:pPr>
            <a:r>
              <a:rPr lang="en-GB" smtClean="0"/>
              <a:t>‘Garden Cities of Tomorrow’</a:t>
            </a:r>
          </a:p>
          <a:p>
            <a:pPr eaLnBrk="1" hangingPunct="1">
              <a:lnSpc>
                <a:spcPct val="90000"/>
              </a:lnSpc>
            </a:pPr>
            <a:r>
              <a:rPr lang="en-GB" smtClean="0"/>
              <a:t>Laid foundations for ‘New Towns’</a:t>
            </a:r>
          </a:p>
          <a:p>
            <a:pPr eaLnBrk="1" hangingPunct="1">
              <a:lnSpc>
                <a:spcPct val="90000"/>
              </a:lnSpc>
            </a:pPr>
            <a:r>
              <a:rPr lang="en-GB" smtClean="0"/>
              <a:t>Letchworth, Welwyn Garden City…….</a:t>
            </a:r>
            <a:endParaRPr lang="en-GB" i="1" smtClean="0"/>
          </a:p>
        </p:txBody>
      </p:sp>
      <p:pic>
        <p:nvPicPr>
          <p:cNvPr id="25604" name="Picture 5" descr="Ebenezer Howard">
            <a:hlinkClick r:id="rId2" tooltip="Ebenezer Howard"/>
          </p:cNvPr>
          <p:cNvPicPr>
            <a:picLocks noChangeAspect="1" noChangeArrowheads="1"/>
          </p:cNvPicPr>
          <p:nvPr/>
        </p:nvPicPr>
        <p:blipFill>
          <a:blip r:embed="rId3"/>
          <a:srcRect/>
          <a:stretch>
            <a:fillRect/>
          </a:stretch>
        </p:blipFill>
        <p:spPr bwMode="auto">
          <a:xfrm>
            <a:off x="6659563" y="1557338"/>
            <a:ext cx="2019300" cy="2609850"/>
          </a:xfrm>
          <a:prstGeom prst="rect">
            <a:avLst/>
          </a:prstGeom>
          <a:noFill/>
          <a:ln w="9525">
            <a:noFill/>
            <a:miter lim="800000"/>
            <a:headEnd/>
            <a:tailEnd/>
          </a:ln>
        </p:spPr>
      </p:pic>
      <p:sp>
        <p:nvSpPr>
          <p:cNvPr id="25605" name="Text Box 6"/>
          <p:cNvSpPr txBox="1">
            <a:spLocks noChangeArrowheads="1"/>
          </p:cNvSpPr>
          <p:nvPr/>
        </p:nvSpPr>
        <p:spPr bwMode="auto">
          <a:xfrm>
            <a:off x="1258888" y="5084763"/>
            <a:ext cx="7345362" cy="1190625"/>
          </a:xfrm>
          <a:prstGeom prst="rect">
            <a:avLst/>
          </a:prstGeom>
          <a:noFill/>
          <a:ln w="9525">
            <a:noFill/>
            <a:miter lim="800000"/>
            <a:headEnd/>
            <a:tailEnd/>
          </a:ln>
        </p:spPr>
        <p:txBody>
          <a:bodyPr>
            <a:spAutoFit/>
          </a:bodyPr>
          <a:lstStyle/>
          <a:p>
            <a:pPr>
              <a:spcBef>
                <a:spcPct val="50000"/>
              </a:spcBef>
            </a:pPr>
            <a:r>
              <a:rPr lang="en-GB" i="1"/>
              <a:t>“….by so laying out a Garden City that, as it grows, the free gifts of Nature - fresh air, sunlight, breathing room and playing room- shall be still retained in all needed abundance….”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noChangeArrowheads="1"/>
          </p:cNvSpPr>
          <p:nvPr>
            <p:ph type="title"/>
          </p:nvPr>
        </p:nvSpPr>
        <p:spPr/>
        <p:txBody>
          <a:bodyPr/>
          <a:lstStyle/>
          <a:p>
            <a:pPr eaLnBrk="1" hangingPunct="1"/>
            <a:r>
              <a:rPr lang="en-GB" smtClean="0"/>
              <a:t>Three magnets diagram</a:t>
            </a:r>
          </a:p>
        </p:txBody>
      </p:sp>
      <p:pic>
        <p:nvPicPr>
          <p:cNvPr id="26627" name="Picture 6" descr="Image:Howard-three-magnets.png"/>
          <p:cNvPicPr>
            <a:picLocks noChangeAspect="1" noChangeArrowheads="1"/>
          </p:cNvPicPr>
          <p:nvPr/>
        </p:nvPicPr>
        <p:blipFill>
          <a:blip r:embed="rId2"/>
          <a:srcRect/>
          <a:stretch>
            <a:fillRect/>
          </a:stretch>
        </p:blipFill>
        <p:spPr bwMode="auto">
          <a:xfrm>
            <a:off x="2484438" y="1439863"/>
            <a:ext cx="4954587" cy="5229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title"/>
          </p:nvPr>
        </p:nvSpPr>
        <p:spPr>
          <a:xfrm>
            <a:off x="1370013" y="301625"/>
            <a:ext cx="7305675" cy="1143000"/>
          </a:xfrm>
        </p:spPr>
        <p:txBody>
          <a:bodyPr/>
          <a:lstStyle/>
          <a:p>
            <a:pPr eaLnBrk="1" hangingPunct="1"/>
            <a:r>
              <a:rPr lang="en-GB" smtClean="0"/>
              <a:t>Welwyn Garden City</a:t>
            </a:r>
          </a:p>
        </p:txBody>
      </p:sp>
      <p:pic>
        <p:nvPicPr>
          <p:cNvPr id="27651" name="Picture 6" descr="howard3b"/>
          <p:cNvPicPr>
            <a:picLocks noChangeAspect="1" noChangeArrowheads="1"/>
          </p:cNvPicPr>
          <p:nvPr/>
        </p:nvPicPr>
        <p:blipFill>
          <a:blip r:embed="rId2"/>
          <a:srcRect/>
          <a:stretch>
            <a:fillRect/>
          </a:stretch>
        </p:blipFill>
        <p:spPr bwMode="auto">
          <a:xfrm>
            <a:off x="5219700" y="1700213"/>
            <a:ext cx="3467100" cy="4897437"/>
          </a:xfrm>
          <a:prstGeom prst="rect">
            <a:avLst/>
          </a:prstGeom>
          <a:noFill/>
          <a:ln w="9525">
            <a:noFill/>
            <a:miter lim="800000"/>
            <a:headEnd/>
            <a:tailEnd/>
          </a:ln>
        </p:spPr>
      </p:pic>
      <p:pic>
        <p:nvPicPr>
          <p:cNvPr id="27652" name="Picture 10" descr="Welwyn Garden City Site Plan"/>
          <p:cNvPicPr>
            <a:picLocks noChangeAspect="1" noChangeArrowheads="1"/>
          </p:cNvPicPr>
          <p:nvPr/>
        </p:nvPicPr>
        <p:blipFill>
          <a:blip r:embed="rId3"/>
          <a:srcRect/>
          <a:stretch>
            <a:fillRect/>
          </a:stretch>
        </p:blipFill>
        <p:spPr bwMode="auto">
          <a:xfrm>
            <a:off x="1403350" y="1628775"/>
            <a:ext cx="3694113" cy="5040313"/>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4" descr="letchworth"/>
          <p:cNvPicPr>
            <a:picLocks noChangeAspect="1" noChangeArrowheads="1"/>
          </p:cNvPicPr>
          <p:nvPr/>
        </p:nvPicPr>
        <p:blipFill>
          <a:blip r:embed="rId2"/>
          <a:srcRect/>
          <a:stretch>
            <a:fillRect/>
          </a:stretch>
        </p:blipFill>
        <p:spPr bwMode="auto">
          <a:xfrm>
            <a:off x="-419100" y="-657225"/>
            <a:ext cx="9982200" cy="8172450"/>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z="3500" smtClean="0"/>
              <a:t>Timeline</a:t>
            </a:r>
          </a:p>
        </p:txBody>
      </p:sp>
      <p:sp>
        <p:nvSpPr>
          <p:cNvPr id="29699" name="Rectangle 3"/>
          <p:cNvSpPr>
            <a:spLocks noGrp="1" noChangeArrowheads="1"/>
          </p:cNvSpPr>
          <p:nvPr>
            <p:ph type="body" idx="1"/>
          </p:nvPr>
        </p:nvSpPr>
        <p:spPr/>
        <p:txBody>
          <a:bodyPr/>
          <a:lstStyle/>
          <a:p>
            <a:pPr eaLnBrk="1" hangingPunct="1"/>
            <a:r>
              <a:rPr lang="en-GB" sz="2800" smtClean="0"/>
              <a:t>1909 Town Planning Act</a:t>
            </a:r>
          </a:p>
          <a:p>
            <a:pPr lvl="1" eaLnBrk="1" hangingPunct="1"/>
            <a:r>
              <a:rPr lang="en-GB" sz="2400" smtClean="0"/>
              <a:t>Raising the standards of </a:t>
            </a:r>
            <a:r>
              <a:rPr lang="en-GB" sz="2400" b="1" smtClean="0">
                <a:solidFill>
                  <a:srgbClr val="FF0000"/>
                </a:solidFill>
              </a:rPr>
              <a:t>NEW</a:t>
            </a:r>
            <a:r>
              <a:rPr lang="en-GB" sz="2400" smtClean="0"/>
              <a:t> housing</a:t>
            </a:r>
          </a:p>
          <a:p>
            <a:pPr lvl="1" eaLnBrk="1" hangingPunct="1"/>
            <a:r>
              <a:rPr lang="en-GB" sz="2400" smtClean="0"/>
              <a:t>Local Authorities to produce housing plans</a:t>
            </a:r>
          </a:p>
          <a:p>
            <a:pPr lvl="1" eaLnBrk="1" hangingPunct="1"/>
            <a:r>
              <a:rPr lang="en-GB" sz="2400" smtClean="0"/>
              <a:t>Builders required to build to a certain standard Further back to back housing illegal</a:t>
            </a:r>
          </a:p>
          <a:p>
            <a:pPr lvl="1" eaLnBrk="1" hangingPunct="1"/>
            <a:endParaRPr lang="en-GB" sz="2400" smtClean="0"/>
          </a:p>
        </p:txBody>
      </p:sp>
      <p:pic>
        <p:nvPicPr>
          <p:cNvPr id="29700" name="Picture 5" descr="(Wolverhampton's first council houses Birmingham Road, built 1902 L2/BIR/3/3))"/>
          <p:cNvPicPr>
            <a:picLocks noChangeAspect="1" noChangeArrowheads="1"/>
          </p:cNvPicPr>
          <p:nvPr/>
        </p:nvPicPr>
        <p:blipFill>
          <a:blip r:embed="rId2"/>
          <a:srcRect/>
          <a:stretch>
            <a:fillRect/>
          </a:stretch>
        </p:blipFill>
        <p:spPr bwMode="auto">
          <a:xfrm>
            <a:off x="5508625" y="4221163"/>
            <a:ext cx="2816225" cy="21097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Back to back housing</a:t>
            </a:r>
          </a:p>
        </p:txBody>
      </p:sp>
      <p:pic>
        <p:nvPicPr>
          <p:cNvPr id="30723" name="Picture 5" descr="mage of back-to-back housing in Staithes, Yorkshire, late 19th century"/>
          <p:cNvPicPr>
            <a:picLocks noChangeAspect="1" noChangeArrowheads="1"/>
          </p:cNvPicPr>
          <p:nvPr/>
        </p:nvPicPr>
        <p:blipFill>
          <a:blip r:embed="rId2"/>
          <a:srcRect/>
          <a:stretch>
            <a:fillRect/>
          </a:stretch>
        </p:blipFill>
        <p:spPr bwMode="auto">
          <a:xfrm>
            <a:off x="1403350" y="1628775"/>
            <a:ext cx="2124075" cy="2592388"/>
          </a:xfrm>
          <a:prstGeom prst="rect">
            <a:avLst/>
          </a:prstGeom>
          <a:noFill/>
          <a:ln w="9525">
            <a:noFill/>
            <a:miter lim="800000"/>
            <a:headEnd/>
            <a:tailEnd/>
          </a:ln>
        </p:spPr>
      </p:pic>
      <p:pic>
        <p:nvPicPr>
          <p:cNvPr id="30724" name="Picture 7" descr="Back to back housing"/>
          <p:cNvPicPr>
            <a:picLocks noChangeAspect="1" noChangeArrowheads="1"/>
          </p:cNvPicPr>
          <p:nvPr/>
        </p:nvPicPr>
        <p:blipFill>
          <a:blip r:embed="rId3"/>
          <a:srcRect/>
          <a:stretch>
            <a:fillRect/>
          </a:stretch>
        </p:blipFill>
        <p:spPr bwMode="auto">
          <a:xfrm>
            <a:off x="827088" y="4437063"/>
            <a:ext cx="2808287" cy="2116137"/>
          </a:xfrm>
          <a:prstGeom prst="rect">
            <a:avLst/>
          </a:prstGeom>
          <a:noFill/>
          <a:ln w="9525">
            <a:noFill/>
            <a:miter lim="800000"/>
            <a:headEnd/>
            <a:tailEnd/>
          </a:ln>
        </p:spPr>
      </p:pic>
      <p:pic>
        <p:nvPicPr>
          <p:cNvPr id="30725" name="Picture 9" descr="2004114_64214051"/>
          <p:cNvPicPr>
            <a:picLocks noChangeAspect="1" noChangeArrowheads="1"/>
          </p:cNvPicPr>
          <p:nvPr/>
        </p:nvPicPr>
        <p:blipFill>
          <a:blip r:embed="rId4"/>
          <a:srcRect/>
          <a:stretch>
            <a:fillRect/>
          </a:stretch>
        </p:blipFill>
        <p:spPr bwMode="auto">
          <a:xfrm>
            <a:off x="3851275" y="1557338"/>
            <a:ext cx="4835525" cy="3741737"/>
          </a:xfrm>
          <a:prstGeom prst="rect">
            <a:avLst/>
          </a:prstGeom>
          <a:noFill/>
          <a:ln w="9525">
            <a:noFill/>
            <a:miter lim="800000"/>
            <a:headEnd/>
            <a:tailEnd/>
          </a:ln>
        </p:spPr>
      </p:pic>
      <p:sp>
        <p:nvSpPr>
          <p:cNvPr id="30726" name="Text Box 11"/>
          <p:cNvSpPr txBox="1">
            <a:spLocks noChangeArrowheads="1"/>
          </p:cNvSpPr>
          <p:nvPr/>
        </p:nvSpPr>
        <p:spPr bwMode="auto">
          <a:xfrm>
            <a:off x="3851275" y="5445125"/>
            <a:ext cx="4824413" cy="1049338"/>
          </a:xfrm>
          <a:prstGeom prst="rect">
            <a:avLst/>
          </a:prstGeom>
          <a:noFill/>
          <a:ln w="9525">
            <a:noFill/>
            <a:miter lim="800000"/>
            <a:headEnd/>
            <a:tailEnd/>
          </a:ln>
        </p:spPr>
        <p:txBody>
          <a:bodyPr>
            <a:spAutoFit/>
          </a:bodyPr>
          <a:lstStyle/>
          <a:p>
            <a:pPr>
              <a:spcBef>
                <a:spcPct val="50000"/>
              </a:spcBef>
            </a:pPr>
            <a:r>
              <a:rPr lang="en-GB" sz="1400"/>
              <a:t>50–54 Inge Street and 55–63 Hurst Street are the last surviving back-to-back houses in Birmingham and are run as a museum by the National Trust.</a:t>
            </a:r>
          </a:p>
          <a:p>
            <a:pPr>
              <a:spcBef>
                <a:spcPct val="50000"/>
              </a:spcBef>
            </a:pPr>
            <a:endParaRPr lang="en-GB" sz="140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reeform 154"/>
          <p:cNvSpPr>
            <a:spLocks/>
          </p:cNvSpPr>
          <p:nvPr/>
        </p:nvSpPr>
        <p:spPr bwMode="auto">
          <a:xfrm>
            <a:off x="1835150" y="3498850"/>
            <a:ext cx="1155700" cy="1514475"/>
          </a:xfrm>
          <a:custGeom>
            <a:avLst/>
            <a:gdLst>
              <a:gd name="T0" fmla="*/ 721 w 728"/>
              <a:gd name="T1" fmla="*/ 768 h 954"/>
              <a:gd name="T2" fmla="*/ 728 w 728"/>
              <a:gd name="T3" fmla="*/ 0 h 954"/>
              <a:gd name="T4" fmla="*/ 0 w 728"/>
              <a:gd name="T5" fmla="*/ 183 h 954"/>
              <a:gd name="T6" fmla="*/ 0 w 728"/>
              <a:gd name="T7" fmla="*/ 954 h 954"/>
              <a:gd name="T8" fmla="*/ 721 w 728"/>
              <a:gd name="T9" fmla="*/ 768 h 954"/>
              <a:gd name="T10" fmla="*/ 0 60000 65536"/>
              <a:gd name="T11" fmla="*/ 0 60000 65536"/>
              <a:gd name="T12" fmla="*/ 0 60000 65536"/>
              <a:gd name="T13" fmla="*/ 0 60000 65536"/>
              <a:gd name="T14" fmla="*/ 0 60000 65536"/>
              <a:gd name="T15" fmla="*/ 0 w 728"/>
              <a:gd name="T16" fmla="*/ 0 h 954"/>
              <a:gd name="T17" fmla="*/ 728 w 728"/>
              <a:gd name="T18" fmla="*/ 954 h 954"/>
            </a:gdLst>
            <a:ahLst/>
            <a:cxnLst>
              <a:cxn ang="T10">
                <a:pos x="T0" y="T1"/>
              </a:cxn>
              <a:cxn ang="T11">
                <a:pos x="T2" y="T3"/>
              </a:cxn>
              <a:cxn ang="T12">
                <a:pos x="T4" y="T5"/>
              </a:cxn>
              <a:cxn ang="T13">
                <a:pos x="T6" y="T7"/>
              </a:cxn>
              <a:cxn ang="T14">
                <a:pos x="T8" y="T9"/>
              </a:cxn>
            </a:cxnLst>
            <a:rect l="T15" t="T16" r="T17" b="T18"/>
            <a:pathLst>
              <a:path w="728" h="954">
                <a:moveTo>
                  <a:pt x="721" y="768"/>
                </a:moveTo>
                <a:lnTo>
                  <a:pt x="728" y="0"/>
                </a:lnTo>
                <a:lnTo>
                  <a:pt x="0" y="183"/>
                </a:lnTo>
                <a:lnTo>
                  <a:pt x="0" y="954"/>
                </a:lnTo>
                <a:lnTo>
                  <a:pt x="721" y="768"/>
                </a:lnTo>
                <a:close/>
              </a:path>
            </a:pathLst>
          </a:custGeom>
          <a:solidFill>
            <a:srgbClr val="0000FF">
              <a:alpha val="54117"/>
            </a:srgbClr>
          </a:solidFill>
          <a:ln w="9525">
            <a:solidFill>
              <a:schemeClr val="tx1"/>
            </a:solidFill>
            <a:round/>
            <a:headEnd/>
            <a:tailEnd/>
          </a:ln>
        </p:spPr>
        <p:txBody>
          <a:bodyPr/>
          <a:lstStyle/>
          <a:p>
            <a:endParaRPr lang="en-US"/>
          </a:p>
        </p:txBody>
      </p:sp>
      <p:sp>
        <p:nvSpPr>
          <p:cNvPr id="31747" name="Freeform 155"/>
          <p:cNvSpPr>
            <a:spLocks/>
          </p:cNvSpPr>
          <p:nvPr/>
        </p:nvSpPr>
        <p:spPr bwMode="auto">
          <a:xfrm>
            <a:off x="2987675" y="3213100"/>
            <a:ext cx="1155700" cy="1514475"/>
          </a:xfrm>
          <a:custGeom>
            <a:avLst/>
            <a:gdLst>
              <a:gd name="T0" fmla="*/ 721 w 728"/>
              <a:gd name="T1" fmla="*/ 768 h 954"/>
              <a:gd name="T2" fmla="*/ 728 w 728"/>
              <a:gd name="T3" fmla="*/ 0 h 954"/>
              <a:gd name="T4" fmla="*/ 0 w 728"/>
              <a:gd name="T5" fmla="*/ 183 h 954"/>
              <a:gd name="T6" fmla="*/ 0 w 728"/>
              <a:gd name="T7" fmla="*/ 954 h 954"/>
              <a:gd name="T8" fmla="*/ 721 w 728"/>
              <a:gd name="T9" fmla="*/ 768 h 954"/>
              <a:gd name="T10" fmla="*/ 0 60000 65536"/>
              <a:gd name="T11" fmla="*/ 0 60000 65536"/>
              <a:gd name="T12" fmla="*/ 0 60000 65536"/>
              <a:gd name="T13" fmla="*/ 0 60000 65536"/>
              <a:gd name="T14" fmla="*/ 0 60000 65536"/>
              <a:gd name="T15" fmla="*/ 0 w 728"/>
              <a:gd name="T16" fmla="*/ 0 h 954"/>
              <a:gd name="T17" fmla="*/ 728 w 728"/>
              <a:gd name="T18" fmla="*/ 954 h 954"/>
            </a:gdLst>
            <a:ahLst/>
            <a:cxnLst>
              <a:cxn ang="T10">
                <a:pos x="T0" y="T1"/>
              </a:cxn>
              <a:cxn ang="T11">
                <a:pos x="T2" y="T3"/>
              </a:cxn>
              <a:cxn ang="T12">
                <a:pos x="T4" y="T5"/>
              </a:cxn>
              <a:cxn ang="T13">
                <a:pos x="T6" y="T7"/>
              </a:cxn>
              <a:cxn ang="T14">
                <a:pos x="T8" y="T9"/>
              </a:cxn>
            </a:cxnLst>
            <a:rect l="T15" t="T16" r="T17" b="T18"/>
            <a:pathLst>
              <a:path w="728" h="954">
                <a:moveTo>
                  <a:pt x="721" y="768"/>
                </a:moveTo>
                <a:lnTo>
                  <a:pt x="728" y="0"/>
                </a:lnTo>
                <a:lnTo>
                  <a:pt x="0" y="183"/>
                </a:lnTo>
                <a:lnTo>
                  <a:pt x="0" y="954"/>
                </a:lnTo>
                <a:lnTo>
                  <a:pt x="721" y="768"/>
                </a:lnTo>
                <a:close/>
              </a:path>
            </a:pathLst>
          </a:custGeom>
          <a:solidFill>
            <a:srgbClr val="0000FF">
              <a:alpha val="54117"/>
            </a:srgbClr>
          </a:solidFill>
          <a:ln w="9525">
            <a:solidFill>
              <a:schemeClr val="tx1"/>
            </a:solidFill>
            <a:round/>
            <a:headEnd/>
            <a:tailEnd/>
          </a:ln>
        </p:spPr>
        <p:txBody>
          <a:bodyPr/>
          <a:lstStyle/>
          <a:p>
            <a:endParaRPr lang="en-US"/>
          </a:p>
        </p:txBody>
      </p:sp>
      <p:sp>
        <p:nvSpPr>
          <p:cNvPr id="31748" name="Freeform 158"/>
          <p:cNvSpPr>
            <a:spLocks/>
          </p:cNvSpPr>
          <p:nvPr/>
        </p:nvSpPr>
        <p:spPr bwMode="auto">
          <a:xfrm>
            <a:off x="6443663" y="2349500"/>
            <a:ext cx="1155700" cy="1514475"/>
          </a:xfrm>
          <a:custGeom>
            <a:avLst/>
            <a:gdLst>
              <a:gd name="T0" fmla="*/ 721 w 728"/>
              <a:gd name="T1" fmla="*/ 768 h 954"/>
              <a:gd name="T2" fmla="*/ 728 w 728"/>
              <a:gd name="T3" fmla="*/ 0 h 954"/>
              <a:gd name="T4" fmla="*/ 0 w 728"/>
              <a:gd name="T5" fmla="*/ 183 h 954"/>
              <a:gd name="T6" fmla="*/ 0 w 728"/>
              <a:gd name="T7" fmla="*/ 954 h 954"/>
              <a:gd name="T8" fmla="*/ 721 w 728"/>
              <a:gd name="T9" fmla="*/ 768 h 954"/>
              <a:gd name="T10" fmla="*/ 0 60000 65536"/>
              <a:gd name="T11" fmla="*/ 0 60000 65536"/>
              <a:gd name="T12" fmla="*/ 0 60000 65536"/>
              <a:gd name="T13" fmla="*/ 0 60000 65536"/>
              <a:gd name="T14" fmla="*/ 0 60000 65536"/>
              <a:gd name="T15" fmla="*/ 0 w 728"/>
              <a:gd name="T16" fmla="*/ 0 h 954"/>
              <a:gd name="T17" fmla="*/ 728 w 728"/>
              <a:gd name="T18" fmla="*/ 954 h 954"/>
            </a:gdLst>
            <a:ahLst/>
            <a:cxnLst>
              <a:cxn ang="T10">
                <a:pos x="T0" y="T1"/>
              </a:cxn>
              <a:cxn ang="T11">
                <a:pos x="T2" y="T3"/>
              </a:cxn>
              <a:cxn ang="T12">
                <a:pos x="T4" y="T5"/>
              </a:cxn>
              <a:cxn ang="T13">
                <a:pos x="T6" y="T7"/>
              </a:cxn>
              <a:cxn ang="T14">
                <a:pos x="T8" y="T9"/>
              </a:cxn>
            </a:cxnLst>
            <a:rect l="T15" t="T16" r="T17" b="T18"/>
            <a:pathLst>
              <a:path w="728" h="954">
                <a:moveTo>
                  <a:pt x="721" y="768"/>
                </a:moveTo>
                <a:lnTo>
                  <a:pt x="728" y="0"/>
                </a:lnTo>
                <a:lnTo>
                  <a:pt x="0" y="183"/>
                </a:lnTo>
                <a:lnTo>
                  <a:pt x="0" y="954"/>
                </a:lnTo>
                <a:lnTo>
                  <a:pt x="721" y="768"/>
                </a:lnTo>
                <a:close/>
              </a:path>
            </a:pathLst>
          </a:custGeom>
          <a:solidFill>
            <a:srgbClr val="0000FF">
              <a:alpha val="54117"/>
            </a:srgbClr>
          </a:solidFill>
          <a:ln w="9525">
            <a:solidFill>
              <a:schemeClr val="tx1"/>
            </a:solidFill>
            <a:round/>
            <a:headEnd/>
            <a:tailEnd/>
          </a:ln>
        </p:spPr>
        <p:txBody>
          <a:bodyPr/>
          <a:lstStyle/>
          <a:p>
            <a:endParaRPr lang="en-US"/>
          </a:p>
        </p:txBody>
      </p:sp>
      <p:sp>
        <p:nvSpPr>
          <p:cNvPr id="31749" name="Freeform 157"/>
          <p:cNvSpPr>
            <a:spLocks/>
          </p:cNvSpPr>
          <p:nvPr/>
        </p:nvSpPr>
        <p:spPr bwMode="auto">
          <a:xfrm>
            <a:off x="5292725" y="2636838"/>
            <a:ext cx="1155700" cy="1514475"/>
          </a:xfrm>
          <a:custGeom>
            <a:avLst/>
            <a:gdLst>
              <a:gd name="T0" fmla="*/ 721 w 728"/>
              <a:gd name="T1" fmla="*/ 768 h 954"/>
              <a:gd name="T2" fmla="*/ 728 w 728"/>
              <a:gd name="T3" fmla="*/ 0 h 954"/>
              <a:gd name="T4" fmla="*/ 0 w 728"/>
              <a:gd name="T5" fmla="*/ 183 h 954"/>
              <a:gd name="T6" fmla="*/ 0 w 728"/>
              <a:gd name="T7" fmla="*/ 954 h 954"/>
              <a:gd name="T8" fmla="*/ 721 w 728"/>
              <a:gd name="T9" fmla="*/ 768 h 954"/>
              <a:gd name="T10" fmla="*/ 0 60000 65536"/>
              <a:gd name="T11" fmla="*/ 0 60000 65536"/>
              <a:gd name="T12" fmla="*/ 0 60000 65536"/>
              <a:gd name="T13" fmla="*/ 0 60000 65536"/>
              <a:gd name="T14" fmla="*/ 0 60000 65536"/>
              <a:gd name="T15" fmla="*/ 0 w 728"/>
              <a:gd name="T16" fmla="*/ 0 h 954"/>
              <a:gd name="T17" fmla="*/ 728 w 728"/>
              <a:gd name="T18" fmla="*/ 954 h 954"/>
            </a:gdLst>
            <a:ahLst/>
            <a:cxnLst>
              <a:cxn ang="T10">
                <a:pos x="T0" y="T1"/>
              </a:cxn>
              <a:cxn ang="T11">
                <a:pos x="T2" y="T3"/>
              </a:cxn>
              <a:cxn ang="T12">
                <a:pos x="T4" y="T5"/>
              </a:cxn>
              <a:cxn ang="T13">
                <a:pos x="T6" y="T7"/>
              </a:cxn>
              <a:cxn ang="T14">
                <a:pos x="T8" y="T9"/>
              </a:cxn>
            </a:cxnLst>
            <a:rect l="T15" t="T16" r="T17" b="T18"/>
            <a:pathLst>
              <a:path w="728" h="954">
                <a:moveTo>
                  <a:pt x="721" y="768"/>
                </a:moveTo>
                <a:lnTo>
                  <a:pt x="728" y="0"/>
                </a:lnTo>
                <a:lnTo>
                  <a:pt x="0" y="183"/>
                </a:lnTo>
                <a:lnTo>
                  <a:pt x="0" y="954"/>
                </a:lnTo>
                <a:lnTo>
                  <a:pt x="721" y="768"/>
                </a:lnTo>
                <a:close/>
              </a:path>
            </a:pathLst>
          </a:custGeom>
          <a:solidFill>
            <a:srgbClr val="0000FF">
              <a:alpha val="54117"/>
            </a:srgbClr>
          </a:solidFill>
          <a:ln w="9525">
            <a:solidFill>
              <a:schemeClr val="tx1"/>
            </a:solidFill>
            <a:round/>
            <a:headEnd/>
            <a:tailEnd/>
          </a:ln>
        </p:spPr>
        <p:txBody>
          <a:bodyPr/>
          <a:lstStyle/>
          <a:p>
            <a:endParaRPr lang="en-US"/>
          </a:p>
        </p:txBody>
      </p:sp>
      <p:sp>
        <p:nvSpPr>
          <p:cNvPr id="31750" name="Freeform 156"/>
          <p:cNvSpPr>
            <a:spLocks/>
          </p:cNvSpPr>
          <p:nvPr/>
        </p:nvSpPr>
        <p:spPr bwMode="auto">
          <a:xfrm>
            <a:off x="4140200" y="2924175"/>
            <a:ext cx="1155700" cy="1514475"/>
          </a:xfrm>
          <a:custGeom>
            <a:avLst/>
            <a:gdLst>
              <a:gd name="T0" fmla="*/ 721 w 728"/>
              <a:gd name="T1" fmla="*/ 768 h 954"/>
              <a:gd name="T2" fmla="*/ 728 w 728"/>
              <a:gd name="T3" fmla="*/ 0 h 954"/>
              <a:gd name="T4" fmla="*/ 0 w 728"/>
              <a:gd name="T5" fmla="*/ 183 h 954"/>
              <a:gd name="T6" fmla="*/ 0 w 728"/>
              <a:gd name="T7" fmla="*/ 954 h 954"/>
              <a:gd name="T8" fmla="*/ 721 w 728"/>
              <a:gd name="T9" fmla="*/ 768 h 954"/>
              <a:gd name="T10" fmla="*/ 0 60000 65536"/>
              <a:gd name="T11" fmla="*/ 0 60000 65536"/>
              <a:gd name="T12" fmla="*/ 0 60000 65536"/>
              <a:gd name="T13" fmla="*/ 0 60000 65536"/>
              <a:gd name="T14" fmla="*/ 0 60000 65536"/>
              <a:gd name="T15" fmla="*/ 0 w 728"/>
              <a:gd name="T16" fmla="*/ 0 h 954"/>
              <a:gd name="T17" fmla="*/ 728 w 728"/>
              <a:gd name="T18" fmla="*/ 954 h 954"/>
            </a:gdLst>
            <a:ahLst/>
            <a:cxnLst>
              <a:cxn ang="T10">
                <a:pos x="T0" y="T1"/>
              </a:cxn>
              <a:cxn ang="T11">
                <a:pos x="T2" y="T3"/>
              </a:cxn>
              <a:cxn ang="T12">
                <a:pos x="T4" y="T5"/>
              </a:cxn>
              <a:cxn ang="T13">
                <a:pos x="T6" y="T7"/>
              </a:cxn>
              <a:cxn ang="T14">
                <a:pos x="T8" y="T9"/>
              </a:cxn>
            </a:cxnLst>
            <a:rect l="T15" t="T16" r="T17" b="T18"/>
            <a:pathLst>
              <a:path w="728" h="954">
                <a:moveTo>
                  <a:pt x="721" y="768"/>
                </a:moveTo>
                <a:lnTo>
                  <a:pt x="728" y="0"/>
                </a:lnTo>
                <a:lnTo>
                  <a:pt x="0" y="183"/>
                </a:lnTo>
                <a:lnTo>
                  <a:pt x="0" y="954"/>
                </a:lnTo>
                <a:lnTo>
                  <a:pt x="721" y="768"/>
                </a:lnTo>
                <a:close/>
              </a:path>
            </a:pathLst>
          </a:custGeom>
          <a:solidFill>
            <a:srgbClr val="0000FF">
              <a:alpha val="54117"/>
            </a:srgbClr>
          </a:solidFill>
          <a:ln w="9525">
            <a:solidFill>
              <a:schemeClr val="tx1"/>
            </a:solidFill>
            <a:round/>
            <a:headEnd/>
            <a:tailEnd/>
          </a:ln>
        </p:spPr>
        <p:txBody>
          <a:bodyPr/>
          <a:lstStyle/>
          <a:p>
            <a:endParaRPr lang="en-US"/>
          </a:p>
        </p:txBody>
      </p:sp>
      <p:sp>
        <p:nvSpPr>
          <p:cNvPr id="31751" name="Freeform 153"/>
          <p:cNvSpPr>
            <a:spLocks/>
          </p:cNvSpPr>
          <p:nvPr/>
        </p:nvSpPr>
        <p:spPr bwMode="auto">
          <a:xfrm>
            <a:off x="5292725" y="2924175"/>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
        <p:nvSpPr>
          <p:cNvPr id="31752" name="Rectangle 2"/>
          <p:cNvSpPr>
            <a:spLocks noGrp="1" noChangeArrowheads="1"/>
          </p:cNvSpPr>
          <p:nvPr>
            <p:ph type="title"/>
          </p:nvPr>
        </p:nvSpPr>
        <p:spPr/>
        <p:txBody>
          <a:bodyPr/>
          <a:lstStyle/>
          <a:p>
            <a:pPr eaLnBrk="1" hangingPunct="1"/>
            <a:r>
              <a:rPr lang="en-GB" smtClean="0"/>
              <a:t>Back to back housing</a:t>
            </a:r>
          </a:p>
        </p:txBody>
      </p:sp>
      <p:grpSp>
        <p:nvGrpSpPr>
          <p:cNvPr id="31753" name="Group 142"/>
          <p:cNvGrpSpPr>
            <a:grpSpLocks/>
          </p:cNvGrpSpPr>
          <p:nvPr/>
        </p:nvGrpSpPr>
        <p:grpSpPr bwMode="auto">
          <a:xfrm>
            <a:off x="1331913" y="2276475"/>
            <a:ext cx="6770687" cy="3168650"/>
            <a:chOff x="703" y="2070"/>
            <a:chExt cx="4265" cy="1996"/>
          </a:xfrm>
        </p:grpSpPr>
        <p:grpSp>
          <p:nvGrpSpPr>
            <p:cNvPr id="31761" name="Group 80"/>
            <p:cNvGrpSpPr>
              <a:grpSpLocks/>
            </p:cNvGrpSpPr>
            <p:nvPr/>
          </p:nvGrpSpPr>
          <p:grpSpPr bwMode="auto">
            <a:xfrm>
              <a:off x="703" y="2795"/>
              <a:ext cx="1362" cy="1271"/>
              <a:chOff x="1791" y="1888"/>
              <a:chExt cx="1362" cy="1271"/>
            </a:xfrm>
          </p:grpSpPr>
          <p:sp>
            <p:nvSpPr>
              <p:cNvPr id="31820" name="Line 12"/>
              <p:cNvSpPr>
                <a:spLocks noChangeShapeType="1"/>
              </p:cNvSpPr>
              <p:nvPr/>
            </p:nvSpPr>
            <p:spPr bwMode="auto">
              <a:xfrm>
                <a:off x="2426" y="2614"/>
                <a:ext cx="0" cy="544"/>
              </a:xfrm>
              <a:prstGeom prst="line">
                <a:avLst/>
              </a:prstGeom>
              <a:noFill/>
              <a:ln w="9525">
                <a:solidFill>
                  <a:schemeClr val="tx1"/>
                </a:solidFill>
                <a:round/>
                <a:headEnd/>
                <a:tailEnd/>
              </a:ln>
            </p:spPr>
            <p:txBody>
              <a:bodyPr/>
              <a:lstStyle/>
              <a:p>
                <a:endParaRPr lang="en-GB"/>
              </a:p>
            </p:txBody>
          </p:sp>
          <p:sp>
            <p:nvSpPr>
              <p:cNvPr id="31821" name="Line 13"/>
              <p:cNvSpPr>
                <a:spLocks noChangeShapeType="1"/>
              </p:cNvSpPr>
              <p:nvPr/>
            </p:nvSpPr>
            <p:spPr bwMode="auto">
              <a:xfrm>
                <a:off x="3151" y="2432"/>
                <a:ext cx="0" cy="544"/>
              </a:xfrm>
              <a:prstGeom prst="line">
                <a:avLst/>
              </a:prstGeom>
              <a:noFill/>
              <a:ln w="9525">
                <a:solidFill>
                  <a:schemeClr val="tx1"/>
                </a:solidFill>
                <a:round/>
                <a:headEnd/>
                <a:tailEnd/>
              </a:ln>
            </p:spPr>
            <p:txBody>
              <a:bodyPr/>
              <a:lstStyle/>
              <a:p>
                <a:endParaRPr lang="en-GB"/>
              </a:p>
            </p:txBody>
          </p:sp>
          <p:sp>
            <p:nvSpPr>
              <p:cNvPr id="31822" name="Line 14"/>
              <p:cNvSpPr>
                <a:spLocks noChangeShapeType="1"/>
              </p:cNvSpPr>
              <p:nvPr/>
            </p:nvSpPr>
            <p:spPr bwMode="auto">
              <a:xfrm flipH="1" flipV="1">
                <a:off x="2108" y="2115"/>
                <a:ext cx="318" cy="499"/>
              </a:xfrm>
              <a:prstGeom prst="line">
                <a:avLst/>
              </a:prstGeom>
              <a:noFill/>
              <a:ln w="9525">
                <a:solidFill>
                  <a:schemeClr val="tx1"/>
                </a:solidFill>
                <a:round/>
                <a:headEnd/>
                <a:tailEnd/>
              </a:ln>
            </p:spPr>
            <p:txBody>
              <a:bodyPr/>
              <a:lstStyle/>
              <a:p>
                <a:endParaRPr lang="en-GB"/>
              </a:p>
            </p:txBody>
          </p:sp>
          <p:sp>
            <p:nvSpPr>
              <p:cNvPr id="31823" name="Line 15"/>
              <p:cNvSpPr>
                <a:spLocks noChangeShapeType="1"/>
              </p:cNvSpPr>
              <p:nvPr/>
            </p:nvSpPr>
            <p:spPr bwMode="auto">
              <a:xfrm flipH="1" flipV="1">
                <a:off x="2834" y="1933"/>
                <a:ext cx="318" cy="499"/>
              </a:xfrm>
              <a:prstGeom prst="line">
                <a:avLst/>
              </a:prstGeom>
              <a:noFill/>
              <a:ln w="9525">
                <a:solidFill>
                  <a:schemeClr val="tx1"/>
                </a:solidFill>
                <a:round/>
                <a:headEnd/>
                <a:tailEnd/>
              </a:ln>
            </p:spPr>
            <p:txBody>
              <a:bodyPr/>
              <a:lstStyle/>
              <a:p>
                <a:endParaRPr lang="en-GB"/>
              </a:p>
            </p:txBody>
          </p:sp>
          <p:sp>
            <p:nvSpPr>
              <p:cNvPr id="31824" name="Line 16"/>
              <p:cNvSpPr>
                <a:spLocks noChangeShapeType="1"/>
              </p:cNvSpPr>
              <p:nvPr/>
            </p:nvSpPr>
            <p:spPr bwMode="auto">
              <a:xfrm flipV="1">
                <a:off x="2426" y="2432"/>
                <a:ext cx="725" cy="182"/>
              </a:xfrm>
              <a:prstGeom prst="line">
                <a:avLst/>
              </a:prstGeom>
              <a:noFill/>
              <a:ln w="9525">
                <a:solidFill>
                  <a:schemeClr val="tx1"/>
                </a:solidFill>
                <a:round/>
                <a:headEnd/>
                <a:tailEnd/>
              </a:ln>
            </p:spPr>
            <p:txBody>
              <a:bodyPr/>
              <a:lstStyle/>
              <a:p>
                <a:endParaRPr lang="en-GB"/>
              </a:p>
            </p:txBody>
          </p:sp>
          <p:sp>
            <p:nvSpPr>
              <p:cNvPr id="31825" name="Line 17"/>
              <p:cNvSpPr>
                <a:spLocks noChangeShapeType="1"/>
              </p:cNvSpPr>
              <p:nvPr/>
            </p:nvSpPr>
            <p:spPr bwMode="auto">
              <a:xfrm flipV="1">
                <a:off x="2426" y="2977"/>
                <a:ext cx="725" cy="182"/>
              </a:xfrm>
              <a:prstGeom prst="line">
                <a:avLst/>
              </a:prstGeom>
              <a:noFill/>
              <a:ln w="9525">
                <a:solidFill>
                  <a:schemeClr val="tx1"/>
                </a:solidFill>
                <a:round/>
                <a:headEnd/>
                <a:tailEnd/>
              </a:ln>
            </p:spPr>
            <p:txBody>
              <a:bodyPr/>
              <a:lstStyle/>
              <a:p>
                <a:endParaRPr lang="en-GB"/>
              </a:p>
            </p:txBody>
          </p:sp>
          <p:sp>
            <p:nvSpPr>
              <p:cNvPr id="31826" name="Line 18"/>
              <p:cNvSpPr>
                <a:spLocks noChangeShapeType="1"/>
              </p:cNvSpPr>
              <p:nvPr/>
            </p:nvSpPr>
            <p:spPr bwMode="auto">
              <a:xfrm flipH="1" flipV="1">
                <a:off x="2108" y="2886"/>
                <a:ext cx="318" cy="272"/>
              </a:xfrm>
              <a:prstGeom prst="line">
                <a:avLst/>
              </a:prstGeom>
              <a:noFill/>
              <a:ln w="9525">
                <a:solidFill>
                  <a:schemeClr val="tx1"/>
                </a:solidFill>
                <a:round/>
                <a:headEnd/>
                <a:tailEnd/>
              </a:ln>
            </p:spPr>
            <p:txBody>
              <a:bodyPr/>
              <a:lstStyle/>
              <a:p>
                <a:endParaRPr lang="en-GB"/>
              </a:p>
            </p:txBody>
          </p:sp>
          <p:sp>
            <p:nvSpPr>
              <p:cNvPr id="31827" name="Line 19"/>
              <p:cNvSpPr>
                <a:spLocks noChangeShapeType="1"/>
              </p:cNvSpPr>
              <p:nvPr/>
            </p:nvSpPr>
            <p:spPr bwMode="auto">
              <a:xfrm>
                <a:off x="2108" y="2115"/>
                <a:ext cx="0" cy="771"/>
              </a:xfrm>
              <a:prstGeom prst="line">
                <a:avLst/>
              </a:prstGeom>
              <a:noFill/>
              <a:ln w="9525">
                <a:solidFill>
                  <a:schemeClr val="tx1"/>
                </a:solidFill>
                <a:round/>
                <a:headEnd/>
                <a:tailEnd/>
              </a:ln>
            </p:spPr>
            <p:txBody>
              <a:bodyPr/>
              <a:lstStyle/>
              <a:p>
                <a:endParaRPr lang="en-GB"/>
              </a:p>
            </p:txBody>
          </p:sp>
          <p:sp>
            <p:nvSpPr>
              <p:cNvPr id="31828" name="Line 20"/>
              <p:cNvSpPr>
                <a:spLocks noChangeShapeType="1"/>
              </p:cNvSpPr>
              <p:nvPr/>
            </p:nvSpPr>
            <p:spPr bwMode="auto">
              <a:xfrm flipV="1">
                <a:off x="2108" y="1933"/>
                <a:ext cx="725" cy="182"/>
              </a:xfrm>
              <a:prstGeom prst="line">
                <a:avLst/>
              </a:prstGeom>
              <a:noFill/>
              <a:ln w="9525">
                <a:solidFill>
                  <a:schemeClr val="tx1"/>
                </a:solidFill>
                <a:round/>
                <a:headEnd/>
                <a:tailEnd/>
              </a:ln>
            </p:spPr>
            <p:txBody>
              <a:bodyPr/>
              <a:lstStyle/>
              <a:p>
                <a:endParaRPr lang="en-GB"/>
              </a:p>
            </p:txBody>
          </p:sp>
          <p:sp>
            <p:nvSpPr>
              <p:cNvPr id="31829" name="Line 33"/>
              <p:cNvSpPr>
                <a:spLocks noChangeShapeType="1"/>
              </p:cNvSpPr>
              <p:nvPr/>
            </p:nvSpPr>
            <p:spPr bwMode="auto">
              <a:xfrm>
                <a:off x="1791" y="2069"/>
                <a:ext cx="0" cy="544"/>
              </a:xfrm>
              <a:prstGeom prst="line">
                <a:avLst/>
              </a:prstGeom>
              <a:noFill/>
              <a:ln w="9525">
                <a:solidFill>
                  <a:schemeClr val="tx1"/>
                </a:solidFill>
                <a:round/>
                <a:headEnd/>
                <a:tailEnd/>
              </a:ln>
            </p:spPr>
            <p:txBody>
              <a:bodyPr/>
              <a:lstStyle/>
              <a:p>
                <a:endParaRPr lang="en-GB"/>
              </a:p>
            </p:txBody>
          </p:sp>
          <p:sp>
            <p:nvSpPr>
              <p:cNvPr id="31830" name="Line 37"/>
              <p:cNvSpPr>
                <a:spLocks noChangeShapeType="1"/>
              </p:cNvSpPr>
              <p:nvPr/>
            </p:nvSpPr>
            <p:spPr bwMode="auto">
              <a:xfrm flipV="1">
                <a:off x="1791" y="1888"/>
                <a:ext cx="725" cy="182"/>
              </a:xfrm>
              <a:prstGeom prst="line">
                <a:avLst/>
              </a:prstGeom>
              <a:noFill/>
              <a:ln w="9525">
                <a:solidFill>
                  <a:schemeClr val="tx1"/>
                </a:solidFill>
                <a:round/>
                <a:headEnd/>
                <a:tailEnd/>
              </a:ln>
            </p:spPr>
            <p:txBody>
              <a:bodyPr/>
              <a:lstStyle/>
              <a:p>
                <a:endParaRPr lang="en-GB"/>
              </a:p>
            </p:txBody>
          </p:sp>
          <p:sp>
            <p:nvSpPr>
              <p:cNvPr id="31831" name="Line 39"/>
              <p:cNvSpPr>
                <a:spLocks noChangeShapeType="1"/>
              </p:cNvSpPr>
              <p:nvPr/>
            </p:nvSpPr>
            <p:spPr bwMode="auto">
              <a:xfrm flipH="1" flipV="1">
                <a:off x="1791" y="2614"/>
                <a:ext cx="318" cy="272"/>
              </a:xfrm>
              <a:prstGeom prst="line">
                <a:avLst/>
              </a:prstGeom>
              <a:noFill/>
              <a:ln w="9525">
                <a:solidFill>
                  <a:schemeClr val="tx1"/>
                </a:solidFill>
                <a:round/>
                <a:headEnd/>
                <a:tailEnd/>
              </a:ln>
            </p:spPr>
            <p:txBody>
              <a:bodyPr/>
              <a:lstStyle/>
              <a:p>
                <a:endParaRPr lang="en-GB"/>
              </a:p>
            </p:txBody>
          </p:sp>
          <p:sp>
            <p:nvSpPr>
              <p:cNvPr id="31832" name="Line 42"/>
              <p:cNvSpPr>
                <a:spLocks noChangeShapeType="1"/>
              </p:cNvSpPr>
              <p:nvPr/>
            </p:nvSpPr>
            <p:spPr bwMode="auto">
              <a:xfrm>
                <a:off x="1791" y="2069"/>
                <a:ext cx="317" cy="46"/>
              </a:xfrm>
              <a:prstGeom prst="line">
                <a:avLst/>
              </a:prstGeom>
              <a:noFill/>
              <a:ln w="9525">
                <a:solidFill>
                  <a:schemeClr val="tx1"/>
                </a:solidFill>
                <a:round/>
                <a:headEnd/>
                <a:tailEnd/>
              </a:ln>
            </p:spPr>
            <p:txBody>
              <a:bodyPr/>
              <a:lstStyle/>
              <a:p>
                <a:endParaRPr lang="en-GB"/>
              </a:p>
            </p:txBody>
          </p:sp>
          <p:sp>
            <p:nvSpPr>
              <p:cNvPr id="31833" name="Line 43"/>
              <p:cNvSpPr>
                <a:spLocks noChangeShapeType="1"/>
              </p:cNvSpPr>
              <p:nvPr/>
            </p:nvSpPr>
            <p:spPr bwMode="auto">
              <a:xfrm>
                <a:off x="2516" y="1888"/>
                <a:ext cx="317" cy="46"/>
              </a:xfrm>
              <a:prstGeom prst="line">
                <a:avLst/>
              </a:prstGeom>
              <a:noFill/>
              <a:ln w="9525">
                <a:solidFill>
                  <a:schemeClr val="tx1"/>
                </a:solidFill>
                <a:round/>
                <a:headEnd/>
                <a:tailEnd/>
              </a:ln>
            </p:spPr>
            <p:txBody>
              <a:bodyPr/>
              <a:lstStyle/>
              <a:p>
                <a:endParaRPr lang="en-GB"/>
              </a:p>
            </p:txBody>
          </p:sp>
          <p:sp>
            <p:nvSpPr>
              <p:cNvPr id="31834" name="Line 77"/>
              <p:cNvSpPr>
                <a:spLocks noChangeShapeType="1"/>
              </p:cNvSpPr>
              <p:nvPr/>
            </p:nvSpPr>
            <p:spPr bwMode="auto">
              <a:xfrm flipH="1" flipV="1">
                <a:off x="2835" y="2704"/>
                <a:ext cx="318" cy="272"/>
              </a:xfrm>
              <a:prstGeom prst="line">
                <a:avLst/>
              </a:prstGeom>
              <a:noFill/>
              <a:ln w="9525">
                <a:solidFill>
                  <a:schemeClr val="tx1"/>
                </a:solidFill>
                <a:round/>
                <a:headEnd/>
                <a:tailEnd/>
              </a:ln>
            </p:spPr>
            <p:txBody>
              <a:bodyPr/>
              <a:lstStyle/>
              <a:p>
                <a:endParaRPr lang="en-GB"/>
              </a:p>
            </p:txBody>
          </p:sp>
          <p:sp>
            <p:nvSpPr>
              <p:cNvPr id="31835" name="Line 78"/>
              <p:cNvSpPr>
                <a:spLocks noChangeShapeType="1"/>
              </p:cNvSpPr>
              <p:nvPr/>
            </p:nvSpPr>
            <p:spPr bwMode="auto">
              <a:xfrm>
                <a:off x="2835" y="1933"/>
                <a:ext cx="0" cy="771"/>
              </a:xfrm>
              <a:prstGeom prst="line">
                <a:avLst/>
              </a:prstGeom>
              <a:noFill/>
              <a:ln w="9525">
                <a:solidFill>
                  <a:schemeClr val="tx1"/>
                </a:solidFill>
                <a:round/>
                <a:headEnd/>
                <a:tailEnd/>
              </a:ln>
            </p:spPr>
            <p:txBody>
              <a:bodyPr/>
              <a:lstStyle/>
              <a:p>
                <a:endParaRPr lang="en-GB"/>
              </a:p>
            </p:txBody>
          </p:sp>
          <p:sp>
            <p:nvSpPr>
              <p:cNvPr id="31836" name="Line 79"/>
              <p:cNvSpPr>
                <a:spLocks noChangeShapeType="1"/>
              </p:cNvSpPr>
              <p:nvPr/>
            </p:nvSpPr>
            <p:spPr bwMode="auto">
              <a:xfrm flipV="1">
                <a:off x="2109" y="2704"/>
                <a:ext cx="725" cy="182"/>
              </a:xfrm>
              <a:prstGeom prst="line">
                <a:avLst/>
              </a:prstGeom>
              <a:noFill/>
              <a:ln w="9525">
                <a:solidFill>
                  <a:schemeClr val="tx1"/>
                </a:solidFill>
                <a:round/>
                <a:headEnd/>
                <a:tailEnd/>
              </a:ln>
            </p:spPr>
            <p:txBody>
              <a:bodyPr/>
              <a:lstStyle/>
              <a:p>
                <a:endParaRPr lang="en-GB"/>
              </a:p>
            </p:txBody>
          </p:sp>
        </p:grpSp>
        <p:sp>
          <p:nvSpPr>
            <p:cNvPr id="31762" name="Line 82"/>
            <p:cNvSpPr>
              <a:spLocks noChangeShapeType="1"/>
            </p:cNvSpPr>
            <p:nvPr/>
          </p:nvSpPr>
          <p:spPr bwMode="auto">
            <a:xfrm>
              <a:off x="2064" y="3340"/>
              <a:ext cx="0" cy="544"/>
            </a:xfrm>
            <a:prstGeom prst="line">
              <a:avLst/>
            </a:prstGeom>
            <a:noFill/>
            <a:ln w="9525">
              <a:solidFill>
                <a:schemeClr val="tx1"/>
              </a:solidFill>
              <a:round/>
              <a:headEnd/>
              <a:tailEnd/>
            </a:ln>
          </p:spPr>
          <p:txBody>
            <a:bodyPr/>
            <a:lstStyle/>
            <a:p>
              <a:endParaRPr lang="en-GB"/>
            </a:p>
          </p:txBody>
        </p:sp>
        <p:sp>
          <p:nvSpPr>
            <p:cNvPr id="31763" name="Line 83"/>
            <p:cNvSpPr>
              <a:spLocks noChangeShapeType="1"/>
            </p:cNvSpPr>
            <p:nvPr/>
          </p:nvSpPr>
          <p:spPr bwMode="auto">
            <a:xfrm>
              <a:off x="2789" y="3158"/>
              <a:ext cx="0" cy="544"/>
            </a:xfrm>
            <a:prstGeom prst="line">
              <a:avLst/>
            </a:prstGeom>
            <a:noFill/>
            <a:ln w="9525">
              <a:solidFill>
                <a:schemeClr val="tx1"/>
              </a:solidFill>
              <a:round/>
              <a:headEnd/>
              <a:tailEnd/>
            </a:ln>
          </p:spPr>
          <p:txBody>
            <a:bodyPr/>
            <a:lstStyle/>
            <a:p>
              <a:endParaRPr lang="en-GB"/>
            </a:p>
          </p:txBody>
        </p:sp>
        <p:sp>
          <p:nvSpPr>
            <p:cNvPr id="31764" name="Line 84"/>
            <p:cNvSpPr>
              <a:spLocks noChangeShapeType="1"/>
            </p:cNvSpPr>
            <p:nvPr/>
          </p:nvSpPr>
          <p:spPr bwMode="auto">
            <a:xfrm flipH="1" flipV="1">
              <a:off x="1746" y="2841"/>
              <a:ext cx="318" cy="499"/>
            </a:xfrm>
            <a:prstGeom prst="line">
              <a:avLst/>
            </a:prstGeom>
            <a:noFill/>
            <a:ln w="9525">
              <a:solidFill>
                <a:schemeClr val="tx1"/>
              </a:solidFill>
              <a:round/>
              <a:headEnd/>
              <a:tailEnd/>
            </a:ln>
          </p:spPr>
          <p:txBody>
            <a:bodyPr/>
            <a:lstStyle/>
            <a:p>
              <a:endParaRPr lang="en-GB"/>
            </a:p>
          </p:txBody>
        </p:sp>
        <p:sp>
          <p:nvSpPr>
            <p:cNvPr id="31765" name="Line 85"/>
            <p:cNvSpPr>
              <a:spLocks noChangeShapeType="1"/>
            </p:cNvSpPr>
            <p:nvPr/>
          </p:nvSpPr>
          <p:spPr bwMode="auto">
            <a:xfrm flipH="1" flipV="1">
              <a:off x="2472" y="2659"/>
              <a:ext cx="318" cy="499"/>
            </a:xfrm>
            <a:prstGeom prst="line">
              <a:avLst/>
            </a:prstGeom>
            <a:noFill/>
            <a:ln w="9525">
              <a:solidFill>
                <a:schemeClr val="tx1"/>
              </a:solidFill>
              <a:round/>
              <a:headEnd/>
              <a:tailEnd/>
            </a:ln>
          </p:spPr>
          <p:txBody>
            <a:bodyPr/>
            <a:lstStyle/>
            <a:p>
              <a:endParaRPr lang="en-GB"/>
            </a:p>
          </p:txBody>
        </p:sp>
        <p:sp>
          <p:nvSpPr>
            <p:cNvPr id="31766" name="Line 86"/>
            <p:cNvSpPr>
              <a:spLocks noChangeShapeType="1"/>
            </p:cNvSpPr>
            <p:nvPr/>
          </p:nvSpPr>
          <p:spPr bwMode="auto">
            <a:xfrm flipV="1">
              <a:off x="2064" y="3158"/>
              <a:ext cx="725" cy="182"/>
            </a:xfrm>
            <a:prstGeom prst="line">
              <a:avLst/>
            </a:prstGeom>
            <a:noFill/>
            <a:ln w="9525">
              <a:solidFill>
                <a:schemeClr val="tx1"/>
              </a:solidFill>
              <a:round/>
              <a:headEnd/>
              <a:tailEnd/>
            </a:ln>
          </p:spPr>
          <p:txBody>
            <a:bodyPr/>
            <a:lstStyle/>
            <a:p>
              <a:endParaRPr lang="en-GB"/>
            </a:p>
          </p:txBody>
        </p:sp>
        <p:sp>
          <p:nvSpPr>
            <p:cNvPr id="31767" name="Line 87"/>
            <p:cNvSpPr>
              <a:spLocks noChangeShapeType="1"/>
            </p:cNvSpPr>
            <p:nvPr/>
          </p:nvSpPr>
          <p:spPr bwMode="auto">
            <a:xfrm flipV="1">
              <a:off x="2064" y="3703"/>
              <a:ext cx="725" cy="182"/>
            </a:xfrm>
            <a:prstGeom prst="line">
              <a:avLst/>
            </a:prstGeom>
            <a:noFill/>
            <a:ln w="9525">
              <a:solidFill>
                <a:schemeClr val="tx1"/>
              </a:solidFill>
              <a:round/>
              <a:headEnd/>
              <a:tailEnd/>
            </a:ln>
          </p:spPr>
          <p:txBody>
            <a:bodyPr/>
            <a:lstStyle/>
            <a:p>
              <a:endParaRPr lang="en-GB"/>
            </a:p>
          </p:txBody>
        </p:sp>
        <p:sp>
          <p:nvSpPr>
            <p:cNvPr id="31768" name="Line 88"/>
            <p:cNvSpPr>
              <a:spLocks noChangeShapeType="1"/>
            </p:cNvSpPr>
            <p:nvPr/>
          </p:nvSpPr>
          <p:spPr bwMode="auto">
            <a:xfrm flipH="1" flipV="1">
              <a:off x="1746" y="3612"/>
              <a:ext cx="318" cy="272"/>
            </a:xfrm>
            <a:prstGeom prst="line">
              <a:avLst/>
            </a:prstGeom>
            <a:noFill/>
            <a:ln w="9525">
              <a:solidFill>
                <a:schemeClr val="tx1"/>
              </a:solidFill>
              <a:round/>
              <a:headEnd/>
              <a:tailEnd/>
            </a:ln>
          </p:spPr>
          <p:txBody>
            <a:bodyPr/>
            <a:lstStyle/>
            <a:p>
              <a:endParaRPr lang="en-GB"/>
            </a:p>
          </p:txBody>
        </p:sp>
        <p:sp>
          <p:nvSpPr>
            <p:cNvPr id="31769" name="Line 89"/>
            <p:cNvSpPr>
              <a:spLocks noChangeShapeType="1"/>
            </p:cNvSpPr>
            <p:nvPr/>
          </p:nvSpPr>
          <p:spPr bwMode="auto">
            <a:xfrm>
              <a:off x="1746" y="2841"/>
              <a:ext cx="0" cy="771"/>
            </a:xfrm>
            <a:prstGeom prst="line">
              <a:avLst/>
            </a:prstGeom>
            <a:noFill/>
            <a:ln w="9525">
              <a:solidFill>
                <a:schemeClr val="tx1"/>
              </a:solidFill>
              <a:round/>
              <a:headEnd/>
              <a:tailEnd/>
            </a:ln>
          </p:spPr>
          <p:txBody>
            <a:bodyPr/>
            <a:lstStyle/>
            <a:p>
              <a:endParaRPr lang="en-GB"/>
            </a:p>
          </p:txBody>
        </p:sp>
        <p:sp>
          <p:nvSpPr>
            <p:cNvPr id="31770" name="Line 90"/>
            <p:cNvSpPr>
              <a:spLocks noChangeShapeType="1"/>
            </p:cNvSpPr>
            <p:nvPr/>
          </p:nvSpPr>
          <p:spPr bwMode="auto">
            <a:xfrm flipV="1">
              <a:off x="1746" y="2659"/>
              <a:ext cx="725" cy="182"/>
            </a:xfrm>
            <a:prstGeom prst="line">
              <a:avLst/>
            </a:prstGeom>
            <a:noFill/>
            <a:ln w="9525">
              <a:solidFill>
                <a:schemeClr val="tx1"/>
              </a:solidFill>
              <a:round/>
              <a:headEnd/>
              <a:tailEnd/>
            </a:ln>
          </p:spPr>
          <p:txBody>
            <a:bodyPr/>
            <a:lstStyle/>
            <a:p>
              <a:endParaRPr lang="en-GB"/>
            </a:p>
          </p:txBody>
        </p:sp>
        <p:sp>
          <p:nvSpPr>
            <p:cNvPr id="31771" name="Line 92"/>
            <p:cNvSpPr>
              <a:spLocks noChangeShapeType="1"/>
            </p:cNvSpPr>
            <p:nvPr/>
          </p:nvSpPr>
          <p:spPr bwMode="auto">
            <a:xfrm flipV="1">
              <a:off x="1429" y="2614"/>
              <a:ext cx="725" cy="182"/>
            </a:xfrm>
            <a:prstGeom prst="line">
              <a:avLst/>
            </a:prstGeom>
            <a:noFill/>
            <a:ln w="9525">
              <a:solidFill>
                <a:schemeClr val="tx1"/>
              </a:solidFill>
              <a:round/>
              <a:headEnd/>
              <a:tailEnd/>
            </a:ln>
          </p:spPr>
          <p:txBody>
            <a:bodyPr/>
            <a:lstStyle/>
            <a:p>
              <a:endParaRPr lang="en-GB"/>
            </a:p>
          </p:txBody>
        </p:sp>
        <p:sp>
          <p:nvSpPr>
            <p:cNvPr id="31772" name="Line 94"/>
            <p:cNvSpPr>
              <a:spLocks noChangeShapeType="1"/>
            </p:cNvSpPr>
            <p:nvPr/>
          </p:nvSpPr>
          <p:spPr bwMode="auto">
            <a:xfrm>
              <a:off x="1429" y="2795"/>
              <a:ext cx="317" cy="46"/>
            </a:xfrm>
            <a:prstGeom prst="line">
              <a:avLst/>
            </a:prstGeom>
            <a:noFill/>
            <a:ln w="9525">
              <a:solidFill>
                <a:schemeClr val="tx1"/>
              </a:solidFill>
              <a:round/>
              <a:headEnd/>
              <a:tailEnd/>
            </a:ln>
          </p:spPr>
          <p:txBody>
            <a:bodyPr/>
            <a:lstStyle/>
            <a:p>
              <a:endParaRPr lang="en-GB"/>
            </a:p>
          </p:txBody>
        </p:sp>
        <p:sp>
          <p:nvSpPr>
            <p:cNvPr id="31773" name="Line 95"/>
            <p:cNvSpPr>
              <a:spLocks noChangeShapeType="1"/>
            </p:cNvSpPr>
            <p:nvPr/>
          </p:nvSpPr>
          <p:spPr bwMode="auto">
            <a:xfrm>
              <a:off x="2154" y="2614"/>
              <a:ext cx="317" cy="46"/>
            </a:xfrm>
            <a:prstGeom prst="line">
              <a:avLst/>
            </a:prstGeom>
            <a:noFill/>
            <a:ln w="9525">
              <a:solidFill>
                <a:schemeClr val="tx1"/>
              </a:solidFill>
              <a:round/>
              <a:headEnd/>
              <a:tailEnd/>
            </a:ln>
          </p:spPr>
          <p:txBody>
            <a:bodyPr/>
            <a:lstStyle/>
            <a:p>
              <a:endParaRPr lang="en-GB"/>
            </a:p>
          </p:txBody>
        </p:sp>
        <p:sp>
          <p:nvSpPr>
            <p:cNvPr id="31774" name="Line 96"/>
            <p:cNvSpPr>
              <a:spLocks noChangeShapeType="1"/>
            </p:cNvSpPr>
            <p:nvPr/>
          </p:nvSpPr>
          <p:spPr bwMode="auto">
            <a:xfrm flipH="1" flipV="1">
              <a:off x="2473" y="3430"/>
              <a:ext cx="318" cy="272"/>
            </a:xfrm>
            <a:prstGeom prst="line">
              <a:avLst/>
            </a:prstGeom>
            <a:noFill/>
            <a:ln w="9525">
              <a:solidFill>
                <a:schemeClr val="tx1"/>
              </a:solidFill>
              <a:round/>
              <a:headEnd/>
              <a:tailEnd/>
            </a:ln>
          </p:spPr>
          <p:txBody>
            <a:bodyPr/>
            <a:lstStyle/>
            <a:p>
              <a:endParaRPr lang="en-GB"/>
            </a:p>
          </p:txBody>
        </p:sp>
        <p:sp>
          <p:nvSpPr>
            <p:cNvPr id="31775" name="Line 97"/>
            <p:cNvSpPr>
              <a:spLocks noChangeShapeType="1"/>
            </p:cNvSpPr>
            <p:nvPr/>
          </p:nvSpPr>
          <p:spPr bwMode="auto">
            <a:xfrm>
              <a:off x="2473" y="2659"/>
              <a:ext cx="0" cy="771"/>
            </a:xfrm>
            <a:prstGeom prst="line">
              <a:avLst/>
            </a:prstGeom>
            <a:noFill/>
            <a:ln w="9525">
              <a:solidFill>
                <a:schemeClr val="tx1"/>
              </a:solidFill>
              <a:round/>
              <a:headEnd/>
              <a:tailEnd/>
            </a:ln>
          </p:spPr>
          <p:txBody>
            <a:bodyPr/>
            <a:lstStyle/>
            <a:p>
              <a:endParaRPr lang="en-GB"/>
            </a:p>
          </p:txBody>
        </p:sp>
        <p:sp>
          <p:nvSpPr>
            <p:cNvPr id="31776" name="Line 98"/>
            <p:cNvSpPr>
              <a:spLocks noChangeShapeType="1"/>
            </p:cNvSpPr>
            <p:nvPr/>
          </p:nvSpPr>
          <p:spPr bwMode="auto">
            <a:xfrm flipV="1">
              <a:off x="1747" y="3430"/>
              <a:ext cx="725" cy="182"/>
            </a:xfrm>
            <a:prstGeom prst="line">
              <a:avLst/>
            </a:prstGeom>
            <a:noFill/>
            <a:ln w="9525">
              <a:solidFill>
                <a:schemeClr val="tx1"/>
              </a:solidFill>
              <a:round/>
              <a:headEnd/>
              <a:tailEnd/>
            </a:ln>
          </p:spPr>
          <p:txBody>
            <a:bodyPr/>
            <a:lstStyle/>
            <a:p>
              <a:endParaRPr lang="en-GB"/>
            </a:p>
          </p:txBody>
        </p:sp>
        <p:grpSp>
          <p:nvGrpSpPr>
            <p:cNvPr id="31777" name="Group 112"/>
            <p:cNvGrpSpPr>
              <a:grpSpLocks/>
            </p:cNvGrpSpPr>
            <p:nvPr/>
          </p:nvGrpSpPr>
          <p:grpSpPr bwMode="auto">
            <a:xfrm>
              <a:off x="2155" y="2433"/>
              <a:ext cx="1362" cy="1271"/>
              <a:chOff x="2155" y="2433"/>
              <a:chExt cx="1362" cy="1271"/>
            </a:xfrm>
          </p:grpSpPr>
          <p:sp>
            <p:nvSpPr>
              <p:cNvPr id="31807" name="Line 99"/>
              <p:cNvSpPr>
                <a:spLocks noChangeShapeType="1"/>
              </p:cNvSpPr>
              <p:nvPr/>
            </p:nvSpPr>
            <p:spPr bwMode="auto">
              <a:xfrm flipH="1" flipV="1">
                <a:off x="2472" y="2660"/>
                <a:ext cx="318" cy="499"/>
              </a:xfrm>
              <a:prstGeom prst="line">
                <a:avLst/>
              </a:prstGeom>
              <a:noFill/>
              <a:ln w="9525">
                <a:solidFill>
                  <a:schemeClr val="tx1"/>
                </a:solidFill>
                <a:round/>
                <a:headEnd/>
                <a:tailEnd/>
              </a:ln>
            </p:spPr>
            <p:txBody>
              <a:bodyPr/>
              <a:lstStyle/>
              <a:p>
                <a:endParaRPr lang="en-GB"/>
              </a:p>
            </p:txBody>
          </p:sp>
          <p:sp>
            <p:nvSpPr>
              <p:cNvPr id="31808" name="Line 100"/>
              <p:cNvSpPr>
                <a:spLocks noChangeShapeType="1"/>
              </p:cNvSpPr>
              <p:nvPr/>
            </p:nvSpPr>
            <p:spPr bwMode="auto">
              <a:xfrm flipH="1" flipV="1">
                <a:off x="3198" y="2478"/>
                <a:ext cx="318" cy="499"/>
              </a:xfrm>
              <a:prstGeom prst="line">
                <a:avLst/>
              </a:prstGeom>
              <a:noFill/>
              <a:ln w="9525">
                <a:solidFill>
                  <a:schemeClr val="tx1"/>
                </a:solidFill>
                <a:round/>
                <a:headEnd/>
                <a:tailEnd/>
              </a:ln>
            </p:spPr>
            <p:txBody>
              <a:bodyPr/>
              <a:lstStyle/>
              <a:p>
                <a:endParaRPr lang="en-GB"/>
              </a:p>
            </p:txBody>
          </p:sp>
          <p:sp>
            <p:nvSpPr>
              <p:cNvPr id="31809" name="Line 101"/>
              <p:cNvSpPr>
                <a:spLocks noChangeShapeType="1"/>
              </p:cNvSpPr>
              <p:nvPr/>
            </p:nvSpPr>
            <p:spPr bwMode="auto">
              <a:xfrm flipV="1">
                <a:off x="2790" y="2977"/>
                <a:ext cx="725" cy="182"/>
              </a:xfrm>
              <a:prstGeom prst="line">
                <a:avLst/>
              </a:prstGeom>
              <a:noFill/>
              <a:ln w="9525">
                <a:solidFill>
                  <a:schemeClr val="tx1"/>
                </a:solidFill>
                <a:round/>
                <a:headEnd/>
                <a:tailEnd/>
              </a:ln>
            </p:spPr>
            <p:txBody>
              <a:bodyPr/>
              <a:lstStyle/>
              <a:p>
                <a:endParaRPr lang="en-GB"/>
              </a:p>
            </p:txBody>
          </p:sp>
          <p:sp>
            <p:nvSpPr>
              <p:cNvPr id="31810" name="Line 102"/>
              <p:cNvSpPr>
                <a:spLocks noChangeShapeType="1"/>
              </p:cNvSpPr>
              <p:nvPr/>
            </p:nvSpPr>
            <p:spPr bwMode="auto">
              <a:xfrm flipV="1">
                <a:off x="2790" y="3522"/>
                <a:ext cx="725" cy="182"/>
              </a:xfrm>
              <a:prstGeom prst="line">
                <a:avLst/>
              </a:prstGeom>
              <a:noFill/>
              <a:ln w="9525">
                <a:solidFill>
                  <a:schemeClr val="tx1"/>
                </a:solidFill>
                <a:round/>
                <a:headEnd/>
                <a:tailEnd/>
              </a:ln>
            </p:spPr>
            <p:txBody>
              <a:bodyPr/>
              <a:lstStyle/>
              <a:p>
                <a:endParaRPr lang="en-GB"/>
              </a:p>
            </p:txBody>
          </p:sp>
          <p:sp>
            <p:nvSpPr>
              <p:cNvPr id="31811" name="Line 103"/>
              <p:cNvSpPr>
                <a:spLocks noChangeShapeType="1"/>
              </p:cNvSpPr>
              <p:nvPr/>
            </p:nvSpPr>
            <p:spPr bwMode="auto">
              <a:xfrm flipH="1" flipV="1">
                <a:off x="2472" y="3431"/>
                <a:ext cx="318" cy="272"/>
              </a:xfrm>
              <a:prstGeom prst="line">
                <a:avLst/>
              </a:prstGeom>
              <a:noFill/>
              <a:ln w="9525">
                <a:solidFill>
                  <a:schemeClr val="tx1"/>
                </a:solidFill>
                <a:round/>
                <a:headEnd/>
                <a:tailEnd/>
              </a:ln>
            </p:spPr>
            <p:txBody>
              <a:bodyPr/>
              <a:lstStyle/>
              <a:p>
                <a:endParaRPr lang="en-GB"/>
              </a:p>
            </p:txBody>
          </p:sp>
          <p:sp>
            <p:nvSpPr>
              <p:cNvPr id="31812" name="Line 104"/>
              <p:cNvSpPr>
                <a:spLocks noChangeShapeType="1"/>
              </p:cNvSpPr>
              <p:nvPr/>
            </p:nvSpPr>
            <p:spPr bwMode="auto">
              <a:xfrm>
                <a:off x="2472" y="2660"/>
                <a:ext cx="0" cy="771"/>
              </a:xfrm>
              <a:prstGeom prst="line">
                <a:avLst/>
              </a:prstGeom>
              <a:noFill/>
              <a:ln w="9525">
                <a:solidFill>
                  <a:schemeClr val="tx1"/>
                </a:solidFill>
                <a:round/>
                <a:headEnd/>
                <a:tailEnd/>
              </a:ln>
            </p:spPr>
            <p:txBody>
              <a:bodyPr/>
              <a:lstStyle/>
              <a:p>
                <a:endParaRPr lang="en-GB"/>
              </a:p>
            </p:txBody>
          </p:sp>
          <p:sp>
            <p:nvSpPr>
              <p:cNvPr id="31813" name="Line 105"/>
              <p:cNvSpPr>
                <a:spLocks noChangeShapeType="1"/>
              </p:cNvSpPr>
              <p:nvPr/>
            </p:nvSpPr>
            <p:spPr bwMode="auto">
              <a:xfrm flipV="1">
                <a:off x="2472" y="2478"/>
                <a:ext cx="725" cy="182"/>
              </a:xfrm>
              <a:prstGeom prst="line">
                <a:avLst/>
              </a:prstGeom>
              <a:noFill/>
              <a:ln w="9525">
                <a:solidFill>
                  <a:schemeClr val="tx1"/>
                </a:solidFill>
                <a:round/>
                <a:headEnd/>
                <a:tailEnd/>
              </a:ln>
            </p:spPr>
            <p:txBody>
              <a:bodyPr/>
              <a:lstStyle/>
              <a:p>
                <a:endParaRPr lang="en-GB"/>
              </a:p>
            </p:txBody>
          </p:sp>
          <p:sp>
            <p:nvSpPr>
              <p:cNvPr id="31814" name="Line 106"/>
              <p:cNvSpPr>
                <a:spLocks noChangeShapeType="1"/>
              </p:cNvSpPr>
              <p:nvPr/>
            </p:nvSpPr>
            <p:spPr bwMode="auto">
              <a:xfrm flipV="1">
                <a:off x="2155" y="2433"/>
                <a:ext cx="725" cy="182"/>
              </a:xfrm>
              <a:prstGeom prst="line">
                <a:avLst/>
              </a:prstGeom>
              <a:noFill/>
              <a:ln w="9525">
                <a:solidFill>
                  <a:schemeClr val="tx1"/>
                </a:solidFill>
                <a:round/>
                <a:headEnd/>
                <a:tailEnd/>
              </a:ln>
            </p:spPr>
            <p:txBody>
              <a:bodyPr/>
              <a:lstStyle/>
              <a:p>
                <a:endParaRPr lang="en-GB"/>
              </a:p>
            </p:txBody>
          </p:sp>
          <p:sp>
            <p:nvSpPr>
              <p:cNvPr id="31815" name="Line 107"/>
              <p:cNvSpPr>
                <a:spLocks noChangeShapeType="1"/>
              </p:cNvSpPr>
              <p:nvPr/>
            </p:nvSpPr>
            <p:spPr bwMode="auto">
              <a:xfrm>
                <a:off x="2155" y="2614"/>
                <a:ext cx="317" cy="46"/>
              </a:xfrm>
              <a:prstGeom prst="line">
                <a:avLst/>
              </a:prstGeom>
              <a:noFill/>
              <a:ln w="9525">
                <a:solidFill>
                  <a:schemeClr val="tx1"/>
                </a:solidFill>
                <a:round/>
                <a:headEnd/>
                <a:tailEnd/>
              </a:ln>
            </p:spPr>
            <p:txBody>
              <a:bodyPr/>
              <a:lstStyle/>
              <a:p>
                <a:endParaRPr lang="en-GB"/>
              </a:p>
            </p:txBody>
          </p:sp>
          <p:sp>
            <p:nvSpPr>
              <p:cNvPr id="31816" name="Line 108"/>
              <p:cNvSpPr>
                <a:spLocks noChangeShapeType="1"/>
              </p:cNvSpPr>
              <p:nvPr/>
            </p:nvSpPr>
            <p:spPr bwMode="auto">
              <a:xfrm>
                <a:off x="2880" y="2433"/>
                <a:ext cx="317" cy="46"/>
              </a:xfrm>
              <a:prstGeom prst="line">
                <a:avLst/>
              </a:prstGeom>
              <a:noFill/>
              <a:ln w="9525">
                <a:solidFill>
                  <a:schemeClr val="tx1"/>
                </a:solidFill>
                <a:round/>
                <a:headEnd/>
                <a:tailEnd/>
              </a:ln>
            </p:spPr>
            <p:txBody>
              <a:bodyPr/>
              <a:lstStyle/>
              <a:p>
                <a:endParaRPr lang="en-GB"/>
              </a:p>
            </p:txBody>
          </p:sp>
          <p:sp>
            <p:nvSpPr>
              <p:cNvPr id="31817" name="Line 109"/>
              <p:cNvSpPr>
                <a:spLocks noChangeShapeType="1"/>
              </p:cNvSpPr>
              <p:nvPr/>
            </p:nvSpPr>
            <p:spPr bwMode="auto">
              <a:xfrm flipH="1" flipV="1">
                <a:off x="3199" y="3249"/>
                <a:ext cx="318" cy="272"/>
              </a:xfrm>
              <a:prstGeom prst="line">
                <a:avLst/>
              </a:prstGeom>
              <a:noFill/>
              <a:ln w="9525">
                <a:solidFill>
                  <a:schemeClr val="tx1"/>
                </a:solidFill>
                <a:round/>
                <a:headEnd/>
                <a:tailEnd/>
              </a:ln>
            </p:spPr>
            <p:txBody>
              <a:bodyPr/>
              <a:lstStyle/>
              <a:p>
                <a:endParaRPr lang="en-GB"/>
              </a:p>
            </p:txBody>
          </p:sp>
          <p:sp>
            <p:nvSpPr>
              <p:cNvPr id="31818" name="Line 110"/>
              <p:cNvSpPr>
                <a:spLocks noChangeShapeType="1"/>
              </p:cNvSpPr>
              <p:nvPr/>
            </p:nvSpPr>
            <p:spPr bwMode="auto">
              <a:xfrm>
                <a:off x="3199" y="2478"/>
                <a:ext cx="0" cy="771"/>
              </a:xfrm>
              <a:prstGeom prst="line">
                <a:avLst/>
              </a:prstGeom>
              <a:noFill/>
              <a:ln w="9525">
                <a:solidFill>
                  <a:schemeClr val="tx1"/>
                </a:solidFill>
                <a:round/>
                <a:headEnd/>
                <a:tailEnd/>
              </a:ln>
            </p:spPr>
            <p:txBody>
              <a:bodyPr/>
              <a:lstStyle/>
              <a:p>
                <a:endParaRPr lang="en-GB"/>
              </a:p>
            </p:txBody>
          </p:sp>
          <p:sp>
            <p:nvSpPr>
              <p:cNvPr id="31819" name="Line 111"/>
              <p:cNvSpPr>
                <a:spLocks noChangeShapeType="1"/>
              </p:cNvSpPr>
              <p:nvPr/>
            </p:nvSpPr>
            <p:spPr bwMode="auto">
              <a:xfrm flipV="1">
                <a:off x="2473" y="3249"/>
                <a:ext cx="725" cy="182"/>
              </a:xfrm>
              <a:prstGeom prst="line">
                <a:avLst/>
              </a:prstGeom>
              <a:noFill/>
              <a:ln w="9525">
                <a:solidFill>
                  <a:schemeClr val="tx1"/>
                </a:solidFill>
                <a:round/>
                <a:headEnd/>
                <a:tailEnd/>
              </a:ln>
            </p:spPr>
            <p:txBody>
              <a:bodyPr/>
              <a:lstStyle/>
              <a:p>
                <a:endParaRPr lang="en-GB"/>
              </a:p>
            </p:txBody>
          </p:sp>
        </p:grpSp>
        <p:sp>
          <p:nvSpPr>
            <p:cNvPr id="31778" name="Line 113"/>
            <p:cNvSpPr>
              <a:spLocks noChangeShapeType="1"/>
            </p:cNvSpPr>
            <p:nvPr/>
          </p:nvSpPr>
          <p:spPr bwMode="auto">
            <a:xfrm flipH="1" flipV="1">
              <a:off x="3198" y="2478"/>
              <a:ext cx="318" cy="499"/>
            </a:xfrm>
            <a:prstGeom prst="line">
              <a:avLst/>
            </a:prstGeom>
            <a:noFill/>
            <a:ln w="9525">
              <a:solidFill>
                <a:schemeClr val="tx1"/>
              </a:solidFill>
              <a:round/>
              <a:headEnd/>
              <a:tailEnd/>
            </a:ln>
          </p:spPr>
          <p:txBody>
            <a:bodyPr/>
            <a:lstStyle/>
            <a:p>
              <a:endParaRPr lang="en-GB"/>
            </a:p>
          </p:txBody>
        </p:sp>
        <p:sp>
          <p:nvSpPr>
            <p:cNvPr id="31779" name="Line 114"/>
            <p:cNvSpPr>
              <a:spLocks noChangeShapeType="1"/>
            </p:cNvSpPr>
            <p:nvPr/>
          </p:nvSpPr>
          <p:spPr bwMode="auto">
            <a:xfrm flipH="1" flipV="1">
              <a:off x="3924" y="2296"/>
              <a:ext cx="318" cy="499"/>
            </a:xfrm>
            <a:prstGeom prst="line">
              <a:avLst/>
            </a:prstGeom>
            <a:noFill/>
            <a:ln w="9525">
              <a:solidFill>
                <a:schemeClr val="tx1"/>
              </a:solidFill>
              <a:round/>
              <a:headEnd/>
              <a:tailEnd/>
            </a:ln>
          </p:spPr>
          <p:txBody>
            <a:bodyPr/>
            <a:lstStyle/>
            <a:p>
              <a:endParaRPr lang="en-GB"/>
            </a:p>
          </p:txBody>
        </p:sp>
        <p:sp>
          <p:nvSpPr>
            <p:cNvPr id="31780" name="Line 115"/>
            <p:cNvSpPr>
              <a:spLocks noChangeShapeType="1"/>
            </p:cNvSpPr>
            <p:nvPr/>
          </p:nvSpPr>
          <p:spPr bwMode="auto">
            <a:xfrm flipV="1">
              <a:off x="3516" y="2795"/>
              <a:ext cx="725" cy="182"/>
            </a:xfrm>
            <a:prstGeom prst="line">
              <a:avLst/>
            </a:prstGeom>
            <a:noFill/>
            <a:ln w="9525">
              <a:solidFill>
                <a:schemeClr val="tx1"/>
              </a:solidFill>
              <a:round/>
              <a:headEnd/>
              <a:tailEnd/>
            </a:ln>
          </p:spPr>
          <p:txBody>
            <a:bodyPr/>
            <a:lstStyle/>
            <a:p>
              <a:endParaRPr lang="en-GB"/>
            </a:p>
          </p:txBody>
        </p:sp>
        <p:sp>
          <p:nvSpPr>
            <p:cNvPr id="31781" name="Line 116"/>
            <p:cNvSpPr>
              <a:spLocks noChangeShapeType="1"/>
            </p:cNvSpPr>
            <p:nvPr/>
          </p:nvSpPr>
          <p:spPr bwMode="auto">
            <a:xfrm flipV="1">
              <a:off x="3516" y="3340"/>
              <a:ext cx="725" cy="182"/>
            </a:xfrm>
            <a:prstGeom prst="line">
              <a:avLst/>
            </a:prstGeom>
            <a:noFill/>
            <a:ln w="9525">
              <a:solidFill>
                <a:schemeClr val="tx1"/>
              </a:solidFill>
              <a:round/>
              <a:headEnd/>
              <a:tailEnd/>
            </a:ln>
          </p:spPr>
          <p:txBody>
            <a:bodyPr/>
            <a:lstStyle/>
            <a:p>
              <a:endParaRPr lang="en-GB"/>
            </a:p>
          </p:txBody>
        </p:sp>
        <p:sp>
          <p:nvSpPr>
            <p:cNvPr id="31782" name="Line 117"/>
            <p:cNvSpPr>
              <a:spLocks noChangeShapeType="1"/>
            </p:cNvSpPr>
            <p:nvPr/>
          </p:nvSpPr>
          <p:spPr bwMode="auto">
            <a:xfrm flipH="1" flipV="1">
              <a:off x="3198" y="3249"/>
              <a:ext cx="318" cy="272"/>
            </a:xfrm>
            <a:prstGeom prst="line">
              <a:avLst/>
            </a:prstGeom>
            <a:noFill/>
            <a:ln w="9525">
              <a:solidFill>
                <a:schemeClr val="tx1"/>
              </a:solidFill>
              <a:round/>
              <a:headEnd/>
              <a:tailEnd/>
            </a:ln>
          </p:spPr>
          <p:txBody>
            <a:bodyPr/>
            <a:lstStyle/>
            <a:p>
              <a:endParaRPr lang="en-GB"/>
            </a:p>
          </p:txBody>
        </p:sp>
        <p:sp>
          <p:nvSpPr>
            <p:cNvPr id="31783" name="Line 118"/>
            <p:cNvSpPr>
              <a:spLocks noChangeShapeType="1"/>
            </p:cNvSpPr>
            <p:nvPr/>
          </p:nvSpPr>
          <p:spPr bwMode="auto">
            <a:xfrm>
              <a:off x="3198" y="2478"/>
              <a:ext cx="0" cy="771"/>
            </a:xfrm>
            <a:prstGeom prst="line">
              <a:avLst/>
            </a:prstGeom>
            <a:noFill/>
            <a:ln w="9525">
              <a:solidFill>
                <a:schemeClr val="tx1"/>
              </a:solidFill>
              <a:round/>
              <a:headEnd/>
              <a:tailEnd/>
            </a:ln>
          </p:spPr>
          <p:txBody>
            <a:bodyPr/>
            <a:lstStyle/>
            <a:p>
              <a:endParaRPr lang="en-GB"/>
            </a:p>
          </p:txBody>
        </p:sp>
        <p:sp>
          <p:nvSpPr>
            <p:cNvPr id="31784" name="Line 119"/>
            <p:cNvSpPr>
              <a:spLocks noChangeShapeType="1"/>
            </p:cNvSpPr>
            <p:nvPr/>
          </p:nvSpPr>
          <p:spPr bwMode="auto">
            <a:xfrm flipV="1">
              <a:off x="3198" y="2296"/>
              <a:ext cx="725" cy="182"/>
            </a:xfrm>
            <a:prstGeom prst="line">
              <a:avLst/>
            </a:prstGeom>
            <a:noFill/>
            <a:ln w="9525">
              <a:solidFill>
                <a:schemeClr val="tx1"/>
              </a:solidFill>
              <a:round/>
              <a:headEnd/>
              <a:tailEnd/>
            </a:ln>
          </p:spPr>
          <p:txBody>
            <a:bodyPr/>
            <a:lstStyle/>
            <a:p>
              <a:endParaRPr lang="en-GB"/>
            </a:p>
          </p:txBody>
        </p:sp>
        <p:sp>
          <p:nvSpPr>
            <p:cNvPr id="31785" name="Line 120"/>
            <p:cNvSpPr>
              <a:spLocks noChangeShapeType="1"/>
            </p:cNvSpPr>
            <p:nvPr/>
          </p:nvSpPr>
          <p:spPr bwMode="auto">
            <a:xfrm flipV="1">
              <a:off x="2881" y="2251"/>
              <a:ext cx="725" cy="182"/>
            </a:xfrm>
            <a:prstGeom prst="line">
              <a:avLst/>
            </a:prstGeom>
            <a:noFill/>
            <a:ln w="9525">
              <a:solidFill>
                <a:schemeClr val="tx1"/>
              </a:solidFill>
              <a:round/>
              <a:headEnd/>
              <a:tailEnd/>
            </a:ln>
          </p:spPr>
          <p:txBody>
            <a:bodyPr/>
            <a:lstStyle/>
            <a:p>
              <a:endParaRPr lang="en-GB"/>
            </a:p>
          </p:txBody>
        </p:sp>
        <p:sp>
          <p:nvSpPr>
            <p:cNvPr id="31786" name="Line 121"/>
            <p:cNvSpPr>
              <a:spLocks noChangeShapeType="1"/>
            </p:cNvSpPr>
            <p:nvPr/>
          </p:nvSpPr>
          <p:spPr bwMode="auto">
            <a:xfrm>
              <a:off x="2881" y="2432"/>
              <a:ext cx="317" cy="46"/>
            </a:xfrm>
            <a:prstGeom prst="line">
              <a:avLst/>
            </a:prstGeom>
            <a:noFill/>
            <a:ln w="9525">
              <a:solidFill>
                <a:schemeClr val="tx1"/>
              </a:solidFill>
              <a:round/>
              <a:headEnd/>
              <a:tailEnd/>
            </a:ln>
          </p:spPr>
          <p:txBody>
            <a:bodyPr/>
            <a:lstStyle/>
            <a:p>
              <a:endParaRPr lang="en-GB"/>
            </a:p>
          </p:txBody>
        </p:sp>
        <p:sp>
          <p:nvSpPr>
            <p:cNvPr id="31787" name="Line 122"/>
            <p:cNvSpPr>
              <a:spLocks noChangeShapeType="1"/>
            </p:cNvSpPr>
            <p:nvPr/>
          </p:nvSpPr>
          <p:spPr bwMode="auto">
            <a:xfrm>
              <a:off x="3606" y="2251"/>
              <a:ext cx="317" cy="46"/>
            </a:xfrm>
            <a:prstGeom prst="line">
              <a:avLst/>
            </a:prstGeom>
            <a:noFill/>
            <a:ln w="9525">
              <a:solidFill>
                <a:schemeClr val="tx1"/>
              </a:solidFill>
              <a:round/>
              <a:headEnd/>
              <a:tailEnd/>
            </a:ln>
          </p:spPr>
          <p:txBody>
            <a:bodyPr/>
            <a:lstStyle/>
            <a:p>
              <a:endParaRPr lang="en-GB"/>
            </a:p>
          </p:txBody>
        </p:sp>
        <p:sp>
          <p:nvSpPr>
            <p:cNvPr id="31788" name="Line 123"/>
            <p:cNvSpPr>
              <a:spLocks noChangeShapeType="1"/>
            </p:cNvSpPr>
            <p:nvPr/>
          </p:nvSpPr>
          <p:spPr bwMode="auto">
            <a:xfrm flipH="1" flipV="1">
              <a:off x="3925" y="3067"/>
              <a:ext cx="318" cy="272"/>
            </a:xfrm>
            <a:prstGeom prst="line">
              <a:avLst/>
            </a:prstGeom>
            <a:noFill/>
            <a:ln w="9525">
              <a:solidFill>
                <a:schemeClr val="tx1"/>
              </a:solidFill>
              <a:round/>
              <a:headEnd/>
              <a:tailEnd/>
            </a:ln>
          </p:spPr>
          <p:txBody>
            <a:bodyPr/>
            <a:lstStyle/>
            <a:p>
              <a:endParaRPr lang="en-GB"/>
            </a:p>
          </p:txBody>
        </p:sp>
        <p:sp>
          <p:nvSpPr>
            <p:cNvPr id="31789" name="Line 124"/>
            <p:cNvSpPr>
              <a:spLocks noChangeShapeType="1"/>
            </p:cNvSpPr>
            <p:nvPr/>
          </p:nvSpPr>
          <p:spPr bwMode="auto">
            <a:xfrm>
              <a:off x="3925" y="2296"/>
              <a:ext cx="0" cy="771"/>
            </a:xfrm>
            <a:prstGeom prst="line">
              <a:avLst/>
            </a:prstGeom>
            <a:noFill/>
            <a:ln w="9525">
              <a:solidFill>
                <a:schemeClr val="tx1"/>
              </a:solidFill>
              <a:round/>
              <a:headEnd/>
              <a:tailEnd/>
            </a:ln>
          </p:spPr>
          <p:txBody>
            <a:bodyPr/>
            <a:lstStyle/>
            <a:p>
              <a:endParaRPr lang="en-GB"/>
            </a:p>
          </p:txBody>
        </p:sp>
        <p:sp>
          <p:nvSpPr>
            <p:cNvPr id="31790" name="Line 125"/>
            <p:cNvSpPr>
              <a:spLocks noChangeShapeType="1"/>
            </p:cNvSpPr>
            <p:nvPr/>
          </p:nvSpPr>
          <p:spPr bwMode="auto">
            <a:xfrm flipV="1">
              <a:off x="3199" y="3067"/>
              <a:ext cx="725" cy="182"/>
            </a:xfrm>
            <a:prstGeom prst="line">
              <a:avLst/>
            </a:prstGeom>
            <a:noFill/>
            <a:ln w="9525">
              <a:solidFill>
                <a:schemeClr val="tx1"/>
              </a:solidFill>
              <a:round/>
              <a:headEnd/>
              <a:tailEnd/>
            </a:ln>
          </p:spPr>
          <p:txBody>
            <a:bodyPr/>
            <a:lstStyle/>
            <a:p>
              <a:endParaRPr lang="en-GB"/>
            </a:p>
          </p:txBody>
        </p:sp>
        <p:sp>
          <p:nvSpPr>
            <p:cNvPr id="31791" name="Line 126"/>
            <p:cNvSpPr>
              <a:spLocks noChangeShapeType="1"/>
            </p:cNvSpPr>
            <p:nvPr/>
          </p:nvSpPr>
          <p:spPr bwMode="auto">
            <a:xfrm flipH="1" flipV="1">
              <a:off x="3923" y="2297"/>
              <a:ext cx="318" cy="499"/>
            </a:xfrm>
            <a:prstGeom prst="line">
              <a:avLst/>
            </a:prstGeom>
            <a:noFill/>
            <a:ln w="9525">
              <a:solidFill>
                <a:schemeClr val="tx1"/>
              </a:solidFill>
              <a:round/>
              <a:headEnd/>
              <a:tailEnd/>
            </a:ln>
          </p:spPr>
          <p:txBody>
            <a:bodyPr/>
            <a:lstStyle/>
            <a:p>
              <a:endParaRPr lang="en-GB"/>
            </a:p>
          </p:txBody>
        </p:sp>
        <p:sp>
          <p:nvSpPr>
            <p:cNvPr id="31792" name="Line 127"/>
            <p:cNvSpPr>
              <a:spLocks noChangeShapeType="1"/>
            </p:cNvSpPr>
            <p:nvPr/>
          </p:nvSpPr>
          <p:spPr bwMode="auto">
            <a:xfrm flipH="1" flipV="1">
              <a:off x="4649" y="2115"/>
              <a:ext cx="318" cy="499"/>
            </a:xfrm>
            <a:prstGeom prst="line">
              <a:avLst/>
            </a:prstGeom>
            <a:noFill/>
            <a:ln w="9525">
              <a:solidFill>
                <a:schemeClr val="tx1"/>
              </a:solidFill>
              <a:round/>
              <a:headEnd/>
              <a:tailEnd/>
            </a:ln>
          </p:spPr>
          <p:txBody>
            <a:bodyPr/>
            <a:lstStyle/>
            <a:p>
              <a:endParaRPr lang="en-GB"/>
            </a:p>
          </p:txBody>
        </p:sp>
        <p:sp>
          <p:nvSpPr>
            <p:cNvPr id="31793" name="Line 128"/>
            <p:cNvSpPr>
              <a:spLocks noChangeShapeType="1"/>
            </p:cNvSpPr>
            <p:nvPr/>
          </p:nvSpPr>
          <p:spPr bwMode="auto">
            <a:xfrm flipV="1">
              <a:off x="4241" y="2614"/>
              <a:ext cx="725" cy="182"/>
            </a:xfrm>
            <a:prstGeom prst="line">
              <a:avLst/>
            </a:prstGeom>
            <a:noFill/>
            <a:ln w="9525">
              <a:solidFill>
                <a:schemeClr val="tx1"/>
              </a:solidFill>
              <a:round/>
              <a:headEnd/>
              <a:tailEnd/>
            </a:ln>
          </p:spPr>
          <p:txBody>
            <a:bodyPr/>
            <a:lstStyle/>
            <a:p>
              <a:endParaRPr lang="en-GB"/>
            </a:p>
          </p:txBody>
        </p:sp>
        <p:sp>
          <p:nvSpPr>
            <p:cNvPr id="31794" name="Line 129"/>
            <p:cNvSpPr>
              <a:spLocks noChangeShapeType="1"/>
            </p:cNvSpPr>
            <p:nvPr/>
          </p:nvSpPr>
          <p:spPr bwMode="auto">
            <a:xfrm flipV="1">
              <a:off x="4241" y="3159"/>
              <a:ext cx="725" cy="182"/>
            </a:xfrm>
            <a:prstGeom prst="line">
              <a:avLst/>
            </a:prstGeom>
            <a:noFill/>
            <a:ln w="9525">
              <a:solidFill>
                <a:schemeClr val="tx1"/>
              </a:solidFill>
              <a:round/>
              <a:headEnd/>
              <a:tailEnd/>
            </a:ln>
          </p:spPr>
          <p:txBody>
            <a:bodyPr/>
            <a:lstStyle/>
            <a:p>
              <a:endParaRPr lang="en-GB"/>
            </a:p>
          </p:txBody>
        </p:sp>
        <p:sp>
          <p:nvSpPr>
            <p:cNvPr id="31795" name="Line 130"/>
            <p:cNvSpPr>
              <a:spLocks noChangeShapeType="1"/>
            </p:cNvSpPr>
            <p:nvPr/>
          </p:nvSpPr>
          <p:spPr bwMode="auto">
            <a:xfrm flipH="1" flipV="1">
              <a:off x="3923" y="3068"/>
              <a:ext cx="318" cy="272"/>
            </a:xfrm>
            <a:prstGeom prst="line">
              <a:avLst/>
            </a:prstGeom>
            <a:noFill/>
            <a:ln w="9525">
              <a:solidFill>
                <a:schemeClr val="tx1"/>
              </a:solidFill>
              <a:round/>
              <a:headEnd/>
              <a:tailEnd/>
            </a:ln>
          </p:spPr>
          <p:txBody>
            <a:bodyPr/>
            <a:lstStyle/>
            <a:p>
              <a:endParaRPr lang="en-GB"/>
            </a:p>
          </p:txBody>
        </p:sp>
        <p:sp>
          <p:nvSpPr>
            <p:cNvPr id="31796" name="Line 131"/>
            <p:cNvSpPr>
              <a:spLocks noChangeShapeType="1"/>
            </p:cNvSpPr>
            <p:nvPr/>
          </p:nvSpPr>
          <p:spPr bwMode="auto">
            <a:xfrm>
              <a:off x="3923" y="2297"/>
              <a:ext cx="0" cy="771"/>
            </a:xfrm>
            <a:prstGeom prst="line">
              <a:avLst/>
            </a:prstGeom>
            <a:noFill/>
            <a:ln w="9525">
              <a:solidFill>
                <a:schemeClr val="tx1"/>
              </a:solidFill>
              <a:round/>
              <a:headEnd/>
              <a:tailEnd/>
            </a:ln>
          </p:spPr>
          <p:txBody>
            <a:bodyPr/>
            <a:lstStyle/>
            <a:p>
              <a:endParaRPr lang="en-GB"/>
            </a:p>
          </p:txBody>
        </p:sp>
        <p:sp>
          <p:nvSpPr>
            <p:cNvPr id="31797" name="Line 132"/>
            <p:cNvSpPr>
              <a:spLocks noChangeShapeType="1"/>
            </p:cNvSpPr>
            <p:nvPr/>
          </p:nvSpPr>
          <p:spPr bwMode="auto">
            <a:xfrm flipV="1">
              <a:off x="3923" y="2115"/>
              <a:ext cx="725" cy="182"/>
            </a:xfrm>
            <a:prstGeom prst="line">
              <a:avLst/>
            </a:prstGeom>
            <a:noFill/>
            <a:ln w="9525">
              <a:solidFill>
                <a:schemeClr val="tx1"/>
              </a:solidFill>
              <a:round/>
              <a:headEnd/>
              <a:tailEnd/>
            </a:ln>
          </p:spPr>
          <p:txBody>
            <a:bodyPr/>
            <a:lstStyle/>
            <a:p>
              <a:endParaRPr lang="en-GB"/>
            </a:p>
          </p:txBody>
        </p:sp>
        <p:sp>
          <p:nvSpPr>
            <p:cNvPr id="31798" name="Line 133"/>
            <p:cNvSpPr>
              <a:spLocks noChangeShapeType="1"/>
            </p:cNvSpPr>
            <p:nvPr/>
          </p:nvSpPr>
          <p:spPr bwMode="auto">
            <a:xfrm flipV="1">
              <a:off x="3606" y="2070"/>
              <a:ext cx="725" cy="182"/>
            </a:xfrm>
            <a:prstGeom prst="line">
              <a:avLst/>
            </a:prstGeom>
            <a:noFill/>
            <a:ln w="9525">
              <a:solidFill>
                <a:schemeClr val="tx1"/>
              </a:solidFill>
              <a:round/>
              <a:headEnd/>
              <a:tailEnd/>
            </a:ln>
          </p:spPr>
          <p:txBody>
            <a:bodyPr/>
            <a:lstStyle/>
            <a:p>
              <a:endParaRPr lang="en-GB"/>
            </a:p>
          </p:txBody>
        </p:sp>
        <p:sp>
          <p:nvSpPr>
            <p:cNvPr id="31799" name="Line 134"/>
            <p:cNvSpPr>
              <a:spLocks noChangeShapeType="1"/>
            </p:cNvSpPr>
            <p:nvPr/>
          </p:nvSpPr>
          <p:spPr bwMode="auto">
            <a:xfrm>
              <a:off x="3606" y="2251"/>
              <a:ext cx="317" cy="46"/>
            </a:xfrm>
            <a:prstGeom prst="line">
              <a:avLst/>
            </a:prstGeom>
            <a:noFill/>
            <a:ln w="9525">
              <a:solidFill>
                <a:schemeClr val="tx1"/>
              </a:solidFill>
              <a:round/>
              <a:headEnd/>
              <a:tailEnd/>
            </a:ln>
          </p:spPr>
          <p:txBody>
            <a:bodyPr/>
            <a:lstStyle/>
            <a:p>
              <a:endParaRPr lang="en-GB"/>
            </a:p>
          </p:txBody>
        </p:sp>
        <p:sp>
          <p:nvSpPr>
            <p:cNvPr id="31800" name="Line 135"/>
            <p:cNvSpPr>
              <a:spLocks noChangeShapeType="1"/>
            </p:cNvSpPr>
            <p:nvPr/>
          </p:nvSpPr>
          <p:spPr bwMode="auto">
            <a:xfrm>
              <a:off x="4331" y="2070"/>
              <a:ext cx="317" cy="46"/>
            </a:xfrm>
            <a:prstGeom prst="line">
              <a:avLst/>
            </a:prstGeom>
            <a:noFill/>
            <a:ln w="9525">
              <a:solidFill>
                <a:schemeClr val="tx1"/>
              </a:solidFill>
              <a:round/>
              <a:headEnd/>
              <a:tailEnd/>
            </a:ln>
          </p:spPr>
          <p:txBody>
            <a:bodyPr/>
            <a:lstStyle/>
            <a:p>
              <a:endParaRPr lang="en-GB"/>
            </a:p>
          </p:txBody>
        </p:sp>
        <p:sp>
          <p:nvSpPr>
            <p:cNvPr id="31801" name="Line 136"/>
            <p:cNvSpPr>
              <a:spLocks noChangeShapeType="1"/>
            </p:cNvSpPr>
            <p:nvPr/>
          </p:nvSpPr>
          <p:spPr bwMode="auto">
            <a:xfrm flipH="1" flipV="1">
              <a:off x="4650" y="2886"/>
              <a:ext cx="318" cy="272"/>
            </a:xfrm>
            <a:prstGeom prst="line">
              <a:avLst/>
            </a:prstGeom>
            <a:noFill/>
            <a:ln w="9525">
              <a:solidFill>
                <a:schemeClr val="tx1"/>
              </a:solidFill>
              <a:round/>
              <a:headEnd/>
              <a:tailEnd/>
            </a:ln>
          </p:spPr>
          <p:txBody>
            <a:bodyPr/>
            <a:lstStyle/>
            <a:p>
              <a:endParaRPr lang="en-GB"/>
            </a:p>
          </p:txBody>
        </p:sp>
        <p:sp>
          <p:nvSpPr>
            <p:cNvPr id="31802" name="Line 137"/>
            <p:cNvSpPr>
              <a:spLocks noChangeShapeType="1"/>
            </p:cNvSpPr>
            <p:nvPr/>
          </p:nvSpPr>
          <p:spPr bwMode="auto">
            <a:xfrm>
              <a:off x="4650" y="2115"/>
              <a:ext cx="0" cy="771"/>
            </a:xfrm>
            <a:prstGeom prst="line">
              <a:avLst/>
            </a:prstGeom>
            <a:noFill/>
            <a:ln w="9525">
              <a:solidFill>
                <a:schemeClr val="tx1"/>
              </a:solidFill>
              <a:round/>
              <a:headEnd/>
              <a:tailEnd/>
            </a:ln>
          </p:spPr>
          <p:txBody>
            <a:bodyPr/>
            <a:lstStyle/>
            <a:p>
              <a:endParaRPr lang="en-GB"/>
            </a:p>
          </p:txBody>
        </p:sp>
        <p:sp>
          <p:nvSpPr>
            <p:cNvPr id="31803" name="Line 138"/>
            <p:cNvSpPr>
              <a:spLocks noChangeShapeType="1"/>
            </p:cNvSpPr>
            <p:nvPr/>
          </p:nvSpPr>
          <p:spPr bwMode="auto">
            <a:xfrm flipV="1">
              <a:off x="3924" y="2886"/>
              <a:ext cx="725" cy="182"/>
            </a:xfrm>
            <a:prstGeom prst="line">
              <a:avLst/>
            </a:prstGeom>
            <a:noFill/>
            <a:ln w="9525">
              <a:solidFill>
                <a:schemeClr val="tx1"/>
              </a:solidFill>
              <a:round/>
              <a:headEnd/>
              <a:tailEnd/>
            </a:ln>
          </p:spPr>
          <p:txBody>
            <a:bodyPr/>
            <a:lstStyle/>
            <a:p>
              <a:endParaRPr lang="en-GB"/>
            </a:p>
          </p:txBody>
        </p:sp>
        <p:sp>
          <p:nvSpPr>
            <p:cNvPr id="31804" name="Line 139"/>
            <p:cNvSpPr>
              <a:spLocks noChangeShapeType="1"/>
            </p:cNvSpPr>
            <p:nvPr/>
          </p:nvSpPr>
          <p:spPr bwMode="auto">
            <a:xfrm>
              <a:off x="3515" y="2976"/>
              <a:ext cx="0" cy="544"/>
            </a:xfrm>
            <a:prstGeom prst="line">
              <a:avLst/>
            </a:prstGeom>
            <a:noFill/>
            <a:ln w="9525">
              <a:solidFill>
                <a:schemeClr val="tx1"/>
              </a:solidFill>
              <a:round/>
              <a:headEnd/>
              <a:tailEnd/>
            </a:ln>
          </p:spPr>
          <p:txBody>
            <a:bodyPr/>
            <a:lstStyle/>
            <a:p>
              <a:endParaRPr lang="en-GB"/>
            </a:p>
          </p:txBody>
        </p:sp>
        <p:sp>
          <p:nvSpPr>
            <p:cNvPr id="31805" name="Line 140"/>
            <p:cNvSpPr>
              <a:spLocks noChangeShapeType="1"/>
            </p:cNvSpPr>
            <p:nvPr/>
          </p:nvSpPr>
          <p:spPr bwMode="auto">
            <a:xfrm>
              <a:off x="4241" y="2795"/>
              <a:ext cx="0" cy="544"/>
            </a:xfrm>
            <a:prstGeom prst="line">
              <a:avLst/>
            </a:prstGeom>
            <a:noFill/>
            <a:ln w="9525">
              <a:solidFill>
                <a:schemeClr val="tx1"/>
              </a:solidFill>
              <a:round/>
              <a:headEnd/>
              <a:tailEnd/>
            </a:ln>
          </p:spPr>
          <p:txBody>
            <a:bodyPr/>
            <a:lstStyle/>
            <a:p>
              <a:endParaRPr lang="en-GB"/>
            </a:p>
          </p:txBody>
        </p:sp>
        <p:sp>
          <p:nvSpPr>
            <p:cNvPr id="31806" name="Line 141"/>
            <p:cNvSpPr>
              <a:spLocks noChangeShapeType="1"/>
            </p:cNvSpPr>
            <p:nvPr/>
          </p:nvSpPr>
          <p:spPr bwMode="auto">
            <a:xfrm>
              <a:off x="4967" y="2614"/>
              <a:ext cx="0" cy="544"/>
            </a:xfrm>
            <a:prstGeom prst="line">
              <a:avLst/>
            </a:prstGeom>
            <a:noFill/>
            <a:ln w="9525">
              <a:solidFill>
                <a:schemeClr val="tx1"/>
              </a:solidFill>
              <a:round/>
              <a:headEnd/>
              <a:tailEnd/>
            </a:ln>
          </p:spPr>
          <p:txBody>
            <a:bodyPr/>
            <a:lstStyle/>
            <a:p>
              <a:endParaRPr lang="en-GB"/>
            </a:p>
          </p:txBody>
        </p:sp>
      </p:grpSp>
      <p:sp>
        <p:nvSpPr>
          <p:cNvPr id="31754" name="Freeform 145"/>
          <p:cNvSpPr>
            <a:spLocks/>
          </p:cNvSpPr>
          <p:nvPr/>
        </p:nvSpPr>
        <p:spPr bwMode="auto">
          <a:xfrm>
            <a:off x="4643438" y="3716338"/>
            <a:ext cx="1152525" cy="1152525"/>
          </a:xfrm>
          <a:custGeom>
            <a:avLst/>
            <a:gdLst>
              <a:gd name="T0" fmla="*/ 0 w 726"/>
              <a:gd name="T1" fmla="*/ 182 h 726"/>
              <a:gd name="T2" fmla="*/ 0 w 726"/>
              <a:gd name="T3" fmla="*/ 726 h 726"/>
              <a:gd name="T4" fmla="*/ 726 w 726"/>
              <a:gd name="T5" fmla="*/ 545 h 726"/>
              <a:gd name="T6" fmla="*/ 726 w 726"/>
              <a:gd name="T7" fmla="*/ 0 h 726"/>
              <a:gd name="T8" fmla="*/ 0 w 726"/>
              <a:gd name="T9" fmla="*/ 182 h 726"/>
              <a:gd name="T10" fmla="*/ 0 60000 65536"/>
              <a:gd name="T11" fmla="*/ 0 60000 65536"/>
              <a:gd name="T12" fmla="*/ 0 60000 65536"/>
              <a:gd name="T13" fmla="*/ 0 60000 65536"/>
              <a:gd name="T14" fmla="*/ 0 60000 65536"/>
              <a:gd name="T15" fmla="*/ 0 w 726"/>
              <a:gd name="T16" fmla="*/ 0 h 726"/>
              <a:gd name="T17" fmla="*/ 726 w 726"/>
              <a:gd name="T18" fmla="*/ 726 h 726"/>
            </a:gdLst>
            <a:ahLst/>
            <a:cxnLst>
              <a:cxn ang="T10">
                <a:pos x="T0" y="T1"/>
              </a:cxn>
              <a:cxn ang="T11">
                <a:pos x="T2" y="T3"/>
              </a:cxn>
              <a:cxn ang="T12">
                <a:pos x="T4" y="T5"/>
              </a:cxn>
              <a:cxn ang="T13">
                <a:pos x="T6" y="T7"/>
              </a:cxn>
              <a:cxn ang="T14">
                <a:pos x="T8" y="T9"/>
              </a:cxn>
            </a:cxnLst>
            <a:rect l="T15" t="T16" r="T17" b="T18"/>
            <a:pathLst>
              <a:path w="726" h="726">
                <a:moveTo>
                  <a:pt x="0" y="182"/>
                </a:moveTo>
                <a:lnTo>
                  <a:pt x="0" y="726"/>
                </a:lnTo>
                <a:lnTo>
                  <a:pt x="726" y="545"/>
                </a:lnTo>
                <a:lnTo>
                  <a:pt x="726" y="0"/>
                </a:lnTo>
                <a:lnTo>
                  <a:pt x="0" y="182"/>
                </a:lnTo>
                <a:close/>
              </a:path>
            </a:pathLst>
          </a:custGeom>
          <a:solidFill>
            <a:srgbClr val="FF0000">
              <a:alpha val="50195"/>
            </a:srgbClr>
          </a:solidFill>
          <a:ln w="9525">
            <a:solidFill>
              <a:schemeClr val="tx1"/>
            </a:solidFill>
            <a:round/>
            <a:headEnd/>
            <a:tailEnd/>
          </a:ln>
        </p:spPr>
        <p:txBody>
          <a:bodyPr/>
          <a:lstStyle/>
          <a:p>
            <a:endParaRPr lang="en-US"/>
          </a:p>
        </p:txBody>
      </p:sp>
      <p:sp>
        <p:nvSpPr>
          <p:cNvPr id="31755" name="Text Box 146"/>
          <p:cNvSpPr txBox="1">
            <a:spLocks noChangeArrowheads="1"/>
          </p:cNvSpPr>
          <p:nvPr/>
        </p:nvSpPr>
        <p:spPr bwMode="auto">
          <a:xfrm>
            <a:off x="6300788" y="4868863"/>
            <a:ext cx="2665412" cy="1368425"/>
          </a:xfrm>
          <a:prstGeom prst="rect">
            <a:avLst/>
          </a:prstGeom>
          <a:noFill/>
          <a:ln w="9525">
            <a:noFill/>
            <a:miter lim="800000"/>
            <a:headEnd/>
            <a:tailEnd/>
          </a:ln>
        </p:spPr>
        <p:txBody>
          <a:bodyPr>
            <a:spAutoFit/>
          </a:bodyPr>
          <a:lstStyle/>
          <a:p>
            <a:pPr marL="180975" indent="-180975">
              <a:spcBef>
                <a:spcPct val="50000"/>
              </a:spcBef>
              <a:buFontTx/>
              <a:buChar char="•"/>
            </a:pPr>
            <a:r>
              <a:rPr lang="en-GB" sz="1400"/>
              <a:t>Single wall with door and windows</a:t>
            </a:r>
          </a:p>
          <a:p>
            <a:pPr marL="180975" indent="-180975">
              <a:spcBef>
                <a:spcPct val="50000"/>
              </a:spcBef>
              <a:buFontTx/>
              <a:buChar char="•"/>
            </a:pPr>
            <a:r>
              <a:rPr lang="en-GB" sz="1400"/>
              <a:t>3 shared party walls</a:t>
            </a:r>
          </a:p>
          <a:p>
            <a:pPr marL="180975" indent="-180975">
              <a:spcBef>
                <a:spcPct val="50000"/>
              </a:spcBef>
              <a:buFontTx/>
              <a:buChar char="•"/>
            </a:pPr>
            <a:r>
              <a:rPr lang="en-GB" sz="1400"/>
              <a:t>Dark, damp, poorly ventilated</a:t>
            </a:r>
          </a:p>
        </p:txBody>
      </p:sp>
      <p:sp>
        <p:nvSpPr>
          <p:cNvPr id="31756" name="Freeform 148"/>
          <p:cNvSpPr>
            <a:spLocks/>
          </p:cNvSpPr>
          <p:nvPr/>
        </p:nvSpPr>
        <p:spPr bwMode="auto">
          <a:xfrm>
            <a:off x="2987675" y="3500438"/>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
        <p:nvSpPr>
          <p:cNvPr id="31757" name="Freeform 149"/>
          <p:cNvSpPr>
            <a:spLocks/>
          </p:cNvSpPr>
          <p:nvPr/>
        </p:nvSpPr>
        <p:spPr bwMode="auto">
          <a:xfrm>
            <a:off x="4140200" y="3213100"/>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
        <p:nvSpPr>
          <p:cNvPr id="31758" name="Freeform 150"/>
          <p:cNvSpPr>
            <a:spLocks/>
          </p:cNvSpPr>
          <p:nvPr/>
        </p:nvSpPr>
        <p:spPr bwMode="auto">
          <a:xfrm>
            <a:off x="6443663" y="2636838"/>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
        <p:nvSpPr>
          <p:cNvPr id="31759" name="Freeform 151"/>
          <p:cNvSpPr>
            <a:spLocks/>
          </p:cNvSpPr>
          <p:nvPr/>
        </p:nvSpPr>
        <p:spPr bwMode="auto">
          <a:xfrm>
            <a:off x="7596188" y="2349500"/>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
        <p:nvSpPr>
          <p:cNvPr id="31760" name="Freeform 152"/>
          <p:cNvSpPr>
            <a:spLocks/>
          </p:cNvSpPr>
          <p:nvPr/>
        </p:nvSpPr>
        <p:spPr bwMode="auto">
          <a:xfrm>
            <a:off x="1835150" y="3789363"/>
            <a:ext cx="504825" cy="1657350"/>
          </a:xfrm>
          <a:custGeom>
            <a:avLst/>
            <a:gdLst>
              <a:gd name="T0" fmla="*/ 318 w 318"/>
              <a:gd name="T1" fmla="*/ 1044 h 1044"/>
              <a:gd name="T2" fmla="*/ 318 w 318"/>
              <a:gd name="T3" fmla="*/ 499 h 1044"/>
              <a:gd name="T4" fmla="*/ 0 w 318"/>
              <a:gd name="T5" fmla="*/ 0 h 1044"/>
              <a:gd name="T6" fmla="*/ 0 w 318"/>
              <a:gd name="T7" fmla="*/ 771 h 1044"/>
              <a:gd name="T8" fmla="*/ 318 w 318"/>
              <a:gd name="T9" fmla="*/ 1044 h 1044"/>
              <a:gd name="T10" fmla="*/ 0 60000 65536"/>
              <a:gd name="T11" fmla="*/ 0 60000 65536"/>
              <a:gd name="T12" fmla="*/ 0 60000 65536"/>
              <a:gd name="T13" fmla="*/ 0 60000 65536"/>
              <a:gd name="T14" fmla="*/ 0 60000 65536"/>
              <a:gd name="T15" fmla="*/ 0 w 318"/>
              <a:gd name="T16" fmla="*/ 0 h 1044"/>
              <a:gd name="T17" fmla="*/ 318 w 318"/>
              <a:gd name="T18" fmla="*/ 1044 h 1044"/>
            </a:gdLst>
            <a:ahLst/>
            <a:cxnLst>
              <a:cxn ang="T10">
                <a:pos x="T0" y="T1"/>
              </a:cxn>
              <a:cxn ang="T11">
                <a:pos x="T2" y="T3"/>
              </a:cxn>
              <a:cxn ang="T12">
                <a:pos x="T4" y="T5"/>
              </a:cxn>
              <a:cxn ang="T13">
                <a:pos x="T6" y="T7"/>
              </a:cxn>
              <a:cxn ang="T14">
                <a:pos x="T8" y="T9"/>
              </a:cxn>
            </a:cxnLst>
            <a:rect l="T15" t="T16" r="T17" b="T18"/>
            <a:pathLst>
              <a:path w="318" h="1044">
                <a:moveTo>
                  <a:pt x="318" y="1044"/>
                </a:moveTo>
                <a:lnTo>
                  <a:pt x="318" y="499"/>
                </a:lnTo>
                <a:lnTo>
                  <a:pt x="0" y="0"/>
                </a:lnTo>
                <a:lnTo>
                  <a:pt x="0" y="771"/>
                </a:lnTo>
                <a:lnTo>
                  <a:pt x="318" y="1044"/>
                </a:lnTo>
                <a:close/>
              </a:path>
            </a:pathLst>
          </a:custGeom>
          <a:solidFill>
            <a:srgbClr val="3366FF">
              <a:alpha val="54117"/>
            </a:srgbClr>
          </a:solidFill>
          <a:ln w="9525">
            <a:solidFill>
              <a:schemeClr val="tx1"/>
            </a:solidFill>
            <a:round/>
            <a:headEnd/>
            <a:tailEnd/>
          </a:ln>
        </p:spPr>
        <p:txBody>
          <a:bodyPr/>
          <a:lstStyle/>
          <a:p>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p:cNvSpPr>
            <a:spLocks noGrp="1" noChangeArrowheads="1"/>
          </p:cNvSpPr>
          <p:nvPr>
            <p:ph type="title"/>
          </p:nvPr>
        </p:nvSpPr>
        <p:spPr/>
        <p:txBody>
          <a:bodyPr/>
          <a:lstStyle/>
          <a:p>
            <a:pPr eaLnBrk="1" hangingPunct="1"/>
            <a:r>
              <a:rPr lang="en-GB" smtClean="0"/>
              <a:t>Toxteth</a:t>
            </a:r>
          </a:p>
        </p:txBody>
      </p:sp>
      <p:pic>
        <p:nvPicPr>
          <p:cNvPr id="32771" name="Picture 5"/>
          <p:cNvPicPr>
            <a:picLocks noChangeAspect="1" noChangeArrowheads="1"/>
          </p:cNvPicPr>
          <p:nvPr/>
        </p:nvPicPr>
        <p:blipFill>
          <a:blip r:embed="rId2"/>
          <a:srcRect l="3125" t="16466" r="19727" b="6317"/>
          <a:stretch>
            <a:fillRect/>
          </a:stretch>
        </p:blipFill>
        <p:spPr bwMode="auto">
          <a:xfrm>
            <a:off x="1403350" y="1773238"/>
            <a:ext cx="6048375" cy="43989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lstStyle/>
          <a:p>
            <a:pPr eaLnBrk="1" hangingPunct="1"/>
            <a:r>
              <a:rPr lang="en-GB" smtClean="0"/>
              <a:t>Collins Street Toxteth</a:t>
            </a:r>
          </a:p>
        </p:txBody>
      </p:sp>
      <p:pic>
        <p:nvPicPr>
          <p:cNvPr id="33795" name="Picture 6" descr="collins%20street"/>
          <p:cNvPicPr>
            <a:picLocks noChangeAspect="1" noChangeArrowheads="1"/>
          </p:cNvPicPr>
          <p:nvPr/>
        </p:nvPicPr>
        <p:blipFill>
          <a:blip r:embed="rId2"/>
          <a:srcRect/>
          <a:stretch>
            <a:fillRect/>
          </a:stretch>
        </p:blipFill>
        <p:spPr bwMode="auto">
          <a:xfrm>
            <a:off x="1908175" y="1773238"/>
            <a:ext cx="5715000" cy="4286250"/>
          </a:xfrm>
          <a:prstGeom prst="rect">
            <a:avLst/>
          </a:prstGeom>
          <a:noFill/>
          <a:ln w="9525">
            <a:noFill/>
            <a:miter lim="800000"/>
            <a:headEnd/>
            <a:tailEnd/>
          </a:ln>
        </p:spPr>
      </p:pic>
      <p:sp>
        <p:nvSpPr>
          <p:cNvPr id="33796" name="Rectangle 7"/>
          <p:cNvSpPr>
            <a:spLocks noChangeArrowheads="1"/>
          </p:cNvSpPr>
          <p:nvPr/>
        </p:nvSpPr>
        <p:spPr bwMode="auto">
          <a:xfrm>
            <a:off x="1908175" y="6165850"/>
            <a:ext cx="3559175" cy="366713"/>
          </a:xfrm>
          <a:prstGeom prst="rect">
            <a:avLst/>
          </a:prstGeom>
          <a:noFill/>
          <a:ln w="9525">
            <a:noFill/>
            <a:miter lim="800000"/>
            <a:headEnd/>
            <a:tailEnd/>
          </a:ln>
        </p:spPr>
        <p:txBody>
          <a:bodyPr wrap="none" anchor="ctr">
            <a:spAutoFit/>
          </a:bodyPr>
          <a:lstStyle/>
          <a:p>
            <a:r>
              <a:rPr lang="en-GB"/>
              <a:t>Copyright © J. Hutchinson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Timeline</a:t>
            </a:r>
          </a:p>
        </p:txBody>
      </p:sp>
      <p:sp>
        <p:nvSpPr>
          <p:cNvPr id="34819" name="Rectangle 3"/>
          <p:cNvSpPr>
            <a:spLocks noGrp="1" noChangeArrowheads="1"/>
          </p:cNvSpPr>
          <p:nvPr>
            <p:ph type="body" idx="1"/>
          </p:nvPr>
        </p:nvSpPr>
        <p:spPr>
          <a:xfrm>
            <a:off x="1370013" y="1827213"/>
            <a:ext cx="3922712" cy="4114800"/>
          </a:xfrm>
        </p:spPr>
        <p:txBody>
          <a:bodyPr/>
          <a:lstStyle/>
          <a:p>
            <a:pPr eaLnBrk="1" hangingPunct="1">
              <a:lnSpc>
                <a:spcPct val="90000"/>
              </a:lnSpc>
            </a:pPr>
            <a:r>
              <a:rPr lang="en-GB" sz="2000" smtClean="0"/>
              <a:t>1919 Housing and Town Planning Act</a:t>
            </a:r>
          </a:p>
          <a:p>
            <a:pPr lvl="1" eaLnBrk="1" hangingPunct="1">
              <a:lnSpc>
                <a:spcPct val="90000"/>
              </a:lnSpc>
            </a:pPr>
            <a:r>
              <a:rPr lang="en-GB" sz="1800" smtClean="0"/>
              <a:t>Ministry of Health power to approve housing design</a:t>
            </a:r>
          </a:p>
          <a:p>
            <a:pPr lvl="1" eaLnBrk="1" hangingPunct="1">
              <a:lnSpc>
                <a:spcPct val="90000"/>
              </a:lnSpc>
            </a:pPr>
            <a:r>
              <a:rPr lang="en-GB" sz="1800" smtClean="0"/>
              <a:t>"homes fit for heroes to live in“</a:t>
            </a:r>
          </a:p>
          <a:p>
            <a:pPr lvl="1" eaLnBrk="1" hangingPunct="1">
              <a:lnSpc>
                <a:spcPct val="90000"/>
              </a:lnSpc>
            </a:pPr>
            <a:r>
              <a:rPr lang="en-GB" sz="1800" smtClean="0"/>
              <a:t>First state subsidised council houses</a:t>
            </a:r>
          </a:p>
          <a:p>
            <a:pPr eaLnBrk="1" hangingPunct="1">
              <a:lnSpc>
                <a:spcPct val="90000"/>
              </a:lnSpc>
            </a:pPr>
            <a:r>
              <a:rPr lang="en-GB" sz="2000" smtClean="0"/>
              <a:t>1930 Housing Act</a:t>
            </a:r>
          </a:p>
          <a:p>
            <a:pPr lvl="1" eaLnBrk="1" hangingPunct="1">
              <a:lnSpc>
                <a:spcPct val="90000"/>
              </a:lnSpc>
            </a:pPr>
            <a:r>
              <a:rPr lang="en-GB" sz="1800" smtClean="0"/>
              <a:t>Clearance of slums in designated areas</a:t>
            </a:r>
          </a:p>
          <a:p>
            <a:pPr lvl="1" eaLnBrk="1" hangingPunct="1">
              <a:lnSpc>
                <a:spcPct val="90000"/>
              </a:lnSpc>
            </a:pPr>
            <a:r>
              <a:rPr lang="en-GB" sz="1800" smtClean="0"/>
              <a:t>Local authorities required to provide housing for those made homeless – ‘Council Houses’</a:t>
            </a:r>
          </a:p>
        </p:txBody>
      </p:sp>
      <p:pic>
        <p:nvPicPr>
          <p:cNvPr id="34820" name="Picture 5" descr="pic06.jpg (88208 bytes)"/>
          <p:cNvPicPr>
            <a:picLocks noChangeAspect="1" noChangeArrowheads="1"/>
          </p:cNvPicPr>
          <p:nvPr/>
        </p:nvPicPr>
        <p:blipFill>
          <a:blip r:embed="rId2"/>
          <a:srcRect/>
          <a:stretch>
            <a:fillRect/>
          </a:stretch>
        </p:blipFill>
        <p:spPr bwMode="auto">
          <a:xfrm>
            <a:off x="5508625" y="1700213"/>
            <a:ext cx="3168650" cy="2311400"/>
          </a:xfrm>
          <a:prstGeom prst="rect">
            <a:avLst/>
          </a:prstGeom>
          <a:noFill/>
          <a:ln w="9525">
            <a:noFill/>
            <a:miter lim="800000"/>
            <a:headEnd/>
            <a:tailEnd/>
          </a:ln>
        </p:spPr>
      </p:pic>
      <p:pic>
        <p:nvPicPr>
          <p:cNvPr id="34821" name="Picture 7" descr="pic44.jpg (51307 bytes)"/>
          <p:cNvPicPr>
            <a:picLocks noChangeAspect="1" noChangeArrowheads="1"/>
          </p:cNvPicPr>
          <p:nvPr/>
        </p:nvPicPr>
        <p:blipFill>
          <a:blip r:embed="rId3"/>
          <a:srcRect/>
          <a:stretch>
            <a:fillRect/>
          </a:stretch>
        </p:blipFill>
        <p:spPr bwMode="auto">
          <a:xfrm>
            <a:off x="5508625" y="4149725"/>
            <a:ext cx="3167063" cy="2349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z="3500" smtClean="0"/>
              <a:t>Timeline</a:t>
            </a:r>
          </a:p>
        </p:txBody>
      </p:sp>
      <p:sp>
        <p:nvSpPr>
          <p:cNvPr id="35843" name="Rectangle 3"/>
          <p:cNvSpPr>
            <a:spLocks noGrp="1" noChangeArrowheads="1"/>
          </p:cNvSpPr>
          <p:nvPr>
            <p:ph type="body" idx="1"/>
          </p:nvPr>
        </p:nvSpPr>
        <p:spPr/>
        <p:txBody>
          <a:bodyPr/>
          <a:lstStyle/>
          <a:p>
            <a:pPr eaLnBrk="1" hangingPunct="1"/>
            <a:r>
              <a:rPr lang="en-GB" sz="2800" smtClean="0"/>
              <a:t>1932 Town and Country Planning Act</a:t>
            </a:r>
          </a:p>
          <a:p>
            <a:pPr lvl="1" eaLnBrk="1" hangingPunct="1"/>
            <a:r>
              <a:rPr lang="en-GB" sz="2400" smtClean="0"/>
              <a:t>Introduced rural planning</a:t>
            </a:r>
          </a:p>
          <a:p>
            <a:pPr eaLnBrk="1" hangingPunct="1"/>
            <a:r>
              <a:rPr lang="en-GB" sz="2800" smtClean="0"/>
              <a:t>1935 Restriction of Ribbon Development Act</a:t>
            </a:r>
          </a:p>
          <a:p>
            <a:pPr lvl="1" eaLnBrk="1" hangingPunct="1"/>
            <a:r>
              <a:rPr lang="en-GB" sz="2400" smtClean="0"/>
              <a:t>Prevention of linear development of rows of buildings along main roads leading out of towns</a:t>
            </a:r>
          </a:p>
          <a:p>
            <a:pPr lvl="1" eaLnBrk="1" hangingPunct="1"/>
            <a:endParaRPr lang="en-GB" sz="240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5" descr="ribbon"/>
          <p:cNvPicPr>
            <a:picLocks noChangeAspect="1" noChangeArrowheads="1"/>
          </p:cNvPicPr>
          <p:nvPr/>
        </p:nvPicPr>
        <p:blipFill>
          <a:blip r:embed="rId2"/>
          <a:srcRect/>
          <a:stretch>
            <a:fillRect/>
          </a:stretch>
        </p:blipFill>
        <p:spPr bwMode="auto">
          <a:xfrm>
            <a:off x="-419100" y="-657225"/>
            <a:ext cx="9982200" cy="8172450"/>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z="3400" smtClean="0"/>
              <a:t>Timeline</a:t>
            </a:r>
          </a:p>
        </p:txBody>
      </p:sp>
      <p:sp>
        <p:nvSpPr>
          <p:cNvPr id="37891" name="Rectangle 3"/>
          <p:cNvSpPr>
            <a:spLocks noGrp="1" noChangeArrowheads="1"/>
          </p:cNvSpPr>
          <p:nvPr>
            <p:ph type="body" idx="1"/>
          </p:nvPr>
        </p:nvSpPr>
        <p:spPr/>
        <p:txBody>
          <a:bodyPr/>
          <a:lstStyle/>
          <a:p>
            <a:pPr eaLnBrk="1" hangingPunct="1"/>
            <a:r>
              <a:rPr lang="en-GB" sz="2700" smtClean="0"/>
              <a:t>1942 Scott Committee</a:t>
            </a:r>
          </a:p>
          <a:p>
            <a:pPr lvl="1" eaLnBrk="1" hangingPunct="1"/>
            <a:r>
              <a:rPr lang="en-GB" sz="2400" smtClean="0"/>
              <a:t>Report of the Committee on Land Utilisation in Rural Areas</a:t>
            </a:r>
            <a:r>
              <a:rPr lang="en-GB" smtClean="0"/>
              <a:t> </a:t>
            </a:r>
            <a:endParaRPr lang="en-GB" sz="2400" smtClean="0"/>
          </a:p>
          <a:p>
            <a:pPr lvl="1" eaLnBrk="1" hangingPunct="1"/>
            <a:r>
              <a:rPr lang="en-GB" sz="2400" smtClean="0"/>
              <a:t>Proposed a national planning system</a:t>
            </a:r>
          </a:p>
          <a:p>
            <a:pPr lvl="1" eaLnBrk="1" hangingPunct="1"/>
            <a:r>
              <a:rPr lang="en-GB" sz="2400" smtClean="0"/>
              <a:t>Laid foundations for 1947 Act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Timeline</a:t>
            </a:r>
          </a:p>
        </p:txBody>
      </p:sp>
      <p:sp>
        <p:nvSpPr>
          <p:cNvPr id="38915" name="Rectangle 3"/>
          <p:cNvSpPr>
            <a:spLocks noGrp="1" noChangeArrowheads="1"/>
          </p:cNvSpPr>
          <p:nvPr>
            <p:ph type="body" idx="1"/>
          </p:nvPr>
        </p:nvSpPr>
        <p:spPr/>
        <p:txBody>
          <a:bodyPr/>
          <a:lstStyle/>
          <a:p>
            <a:pPr eaLnBrk="1" hangingPunct="1"/>
            <a:r>
              <a:rPr lang="en-GB" smtClean="0"/>
              <a:t>1946 New Towns Act</a:t>
            </a:r>
          </a:p>
          <a:p>
            <a:pPr lvl="1" eaLnBrk="1" hangingPunct="1"/>
            <a:r>
              <a:rPr lang="en-GB" sz="2400" smtClean="0"/>
              <a:t>11 towns 1946-1955</a:t>
            </a:r>
          </a:p>
          <a:p>
            <a:pPr lvl="1" eaLnBrk="1" hangingPunct="1"/>
            <a:r>
              <a:rPr lang="en-GB" sz="2400" smtClean="0"/>
              <a:t>Basildon, Bracknell, Central Lancashire (Preston, Chorley &amp; Leyland), Corby, Crawley, Harlow, Hemel Hempstead, Milton Keynes, Northampton, Peterborough, Redditch, Runcorn, Skelmersdale, Stevenage, Telford, Warrington, Washington, Welwyn and Hatfield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4" descr="miltonk"/>
          <p:cNvPicPr>
            <a:picLocks noChangeAspect="1" noChangeArrowheads="1"/>
          </p:cNvPicPr>
          <p:nvPr/>
        </p:nvPicPr>
        <p:blipFill>
          <a:blip r:embed="rId2"/>
          <a:srcRect/>
          <a:stretch>
            <a:fillRect/>
          </a:stretch>
        </p:blipFill>
        <p:spPr bwMode="auto">
          <a:xfrm>
            <a:off x="-419100" y="-657225"/>
            <a:ext cx="9982200" cy="8172450"/>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4" descr="basildon"/>
          <p:cNvPicPr>
            <a:picLocks noChangeAspect="1" noChangeArrowheads="1"/>
          </p:cNvPicPr>
          <p:nvPr/>
        </p:nvPicPr>
        <p:blipFill>
          <a:blip r:embed="rId2"/>
          <a:srcRect/>
          <a:stretch>
            <a:fillRect/>
          </a:stretch>
        </p:blipFill>
        <p:spPr bwMode="auto">
          <a:xfrm>
            <a:off x="-419100" y="-657225"/>
            <a:ext cx="9982200" cy="817245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descr="lincoln"/>
          <p:cNvPicPr>
            <a:picLocks noChangeAspect="1" noChangeArrowheads="1"/>
          </p:cNvPicPr>
          <p:nvPr/>
        </p:nvPicPr>
        <p:blipFill>
          <a:blip r:embed="rId2"/>
          <a:srcRect/>
          <a:stretch>
            <a:fillRect/>
          </a:stretch>
        </p:blipFill>
        <p:spPr bwMode="auto">
          <a:xfrm>
            <a:off x="-419100" y="-657225"/>
            <a:ext cx="9982200" cy="8172450"/>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3100" smtClean="0"/>
              <a:t>Timeline – the start of planning as we know it</a:t>
            </a:r>
          </a:p>
        </p:txBody>
      </p:sp>
      <p:sp>
        <p:nvSpPr>
          <p:cNvPr id="43011" name="Rectangle 3"/>
          <p:cNvSpPr>
            <a:spLocks noGrp="1" noChangeArrowheads="1"/>
          </p:cNvSpPr>
          <p:nvPr>
            <p:ph type="body" idx="1"/>
          </p:nvPr>
        </p:nvSpPr>
        <p:spPr/>
        <p:txBody>
          <a:bodyPr/>
          <a:lstStyle/>
          <a:p>
            <a:pPr eaLnBrk="1" hangingPunct="1">
              <a:lnSpc>
                <a:spcPct val="90000"/>
              </a:lnSpc>
            </a:pPr>
            <a:r>
              <a:rPr lang="en-GB" sz="2000" smtClean="0"/>
              <a:t>Prior to 1947 planning had a regulatory role only</a:t>
            </a:r>
          </a:p>
          <a:p>
            <a:pPr eaLnBrk="1" hangingPunct="1">
              <a:lnSpc>
                <a:spcPct val="90000"/>
              </a:lnSpc>
            </a:pPr>
            <a:r>
              <a:rPr lang="en-GB" sz="2000" smtClean="0"/>
              <a:t>1947 Town and Country Planning Act</a:t>
            </a:r>
          </a:p>
          <a:p>
            <a:pPr lvl="1" eaLnBrk="1" hangingPunct="1">
              <a:lnSpc>
                <a:spcPct val="90000"/>
              </a:lnSpc>
            </a:pPr>
            <a:r>
              <a:rPr lang="en-GB" sz="1900" smtClean="0"/>
              <a:t>Planning system to rebuild bombed towns and cities and to reorganise industry</a:t>
            </a:r>
          </a:p>
          <a:p>
            <a:pPr lvl="1" eaLnBrk="1" hangingPunct="1">
              <a:lnSpc>
                <a:spcPct val="90000"/>
              </a:lnSpc>
            </a:pPr>
            <a:r>
              <a:rPr lang="en-GB" sz="1900" smtClean="0"/>
              <a:t>Local authorities to prepare a local plan</a:t>
            </a:r>
          </a:p>
          <a:p>
            <a:pPr lvl="2" eaLnBrk="1" hangingPunct="1">
              <a:lnSpc>
                <a:spcPct val="90000"/>
              </a:lnSpc>
            </a:pPr>
            <a:r>
              <a:rPr lang="en-GB" sz="1900" smtClean="0"/>
              <a:t>policies for the development and use of land in a district</a:t>
            </a:r>
          </a:p>
          <a:p>
            <a:pPr lvl="1" eaLnBrk="1" hangingPunct="1">
              <a:lnSpc>
                <a:spcPct val="90000"/>
              </a:lnSpc>
            </a:pPr>
            <a:r>
              <a:rPr lang="en-GB" sz="1900" smtClean="0"/>
              <a:t>Planning permission required for development</a:t>
            </a:r>
          </a:p>
          <a:p>
            <a:pPr lvl="1" eaLnBrk="1" hangingPunct="1">
              <a:lnSpc>
                <a:spcPct val="90000"/>
              </a:lnSpc>
            </a:pPr>
            <a:r>
              <a:rPr lang="en-GB" sz="1900" smtClean="0"/>
              <a:t>Permitted development rights for agriculture</a:t>
            </a:r>
          </a:p>
          <a:p>
            <a:pPr lvl="1" eaLnBrk="1" hangingPunct="1">
              <a:lnSpc>
                <a:spcPct val="90000"/>
              </a:lnSpc>
            </a:pPr>
            <a:r>
              <a:rPr lang="en-GB" sz="1900" smtClean="0"/>
              <a:t>Control of outdoor advertising</a:t>
            </a:r>
          </a:p>
          <a:p>
            <a:pPr lvl="1" eaLnBrk="1" hangingPunct="1">
              <a:lnSpc>
                <a:spcPct val="90000"/>
              </a:lnSpc>
            </a:pPr>
            <a:r>
              <a:rPr lang="en-GB" sz="1900" smtClean="0"/>
              <a:t>Preservation of woodland</a:t>
            </a:r>
          </a:p>
          <a:p>
            <a:pPr lvl="1" eaLnBrk="1" hangingPunct="1">
              <a:lnSpc>
                <a:spcPct val="90000"/>
              </a:lnSpc>
            </a:pPr>
            <a:r>
              <a:rPr lang="en-GB" sz="1900" smtClean="0"/>
              <a:t>Preservation of buildings of architectural or historic interest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p:cNvSpPr>
            <a:spLocks noGrp="1" noChangeArrowheads="1"/>
          </p:cNvSpPr>
          <p:nvPr>
            <p:ph type="title"/>
          </p:nvPr>
        </p:nvSpPr>
        <p:spPr/>
        <p:txBody>
          <a:bodyPr/>
          <a:lstStyle/>
          <a:p>
            <a:pPr eaLnBrk="1" hangingPunct="1"/>
            <a:r>
              <a:rPr lang="en-GB" sz="3200" smtClean="0"/>
              <a:t>Preservation of the countryside becoming more important in planning</a:t>
            </a:r>
          </a:p>
        </p:txBody>
      </p:sp>
      <p:sp>
        <p:nvSpPr>
          <p:cNvPr id="44035" name="Rectangle 7"/>
          <p:cNvSpPr>
            <a:spLocks noChangeArrowheads="1"/>
          </p:cNvSpPr>
          <p:nvPr/>
        </p:nvSpPr>
        <p:spPr bwMode="auto">
          <a:xfrm>
            <a:off x="1187450" y="6165850"/>
            <a:ext cx="7561263" cy="366713"/>
          </a:xfrm>
          <a:prstGeom prst="rect">
            <a:avLst/>
          </a:prstGeom>
          <a:noFill/>
          <a:ln w="9525">
            <a:noFill/>
            <a:miter lim="800000"/>
            <a:headEnd/>
            <a:tailEnd/>
          </a:ln>
        </p:spPr>
        <p:txBody>
          <a:bodyPr anchor="ctr">
            <a:spAutoFit/>
          </a:bodyPr>
          <a:lstStyle/>
          <a:p>
            <a:r>
              <a:rPr lang="en-GB" b="1"/>
              <a:t>Richard Wilson </a:t>
            </a:r>
            <a:r>
              <a:rPr lang="en-GB" b="1" i="1"/>
              <a:t>Llyn-y-Cau, Cader Idris</a:t>
            </a:r>
            <a:r>
              <a:rPr lang="en-GB"/>
              <a:t> </a:t>
            </a:r>
            <a:r>
              <a:rPr lang="en-GB" b="1"/>
              <a:t>(exhibited 1774)</a:t>
            </a:r>
            <a:r>
              <a:rPr lang="en-GB"/>
              <a:t> </a:t>
            </a:r>
          </a:p>
        </p:txBody>
      </p:sp>
      <p:pic>
        <p:nvPicPr>
          <p:cNvPr id="44036" name="Picture 9" descr="Richard Wilson Llyn-y-Cau, Cader Idris ?exhibited 1774"/>
          <p:cNvPicPr>
            <a:picLocks noChangeAspect="1" noChangeArrowheads="1"/>
          </p:cNvPicPr>
          <p:nvPr/>
        </p:nvPicPr>
        <p:blipFill>
          <a:blip r:embed="rId2"/>
          <a:srcRect/>
          <a:stretch>
            <a:fillRect/>
          </a:stretch>
        </p:blipFill>
        <p:spPr bwMode="auto">
          <a:xfrm>
            <a:off x="1763713" y="1628775"/>
            <a:ext cx="5976937" cy="4143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Timeline</a:t>
            </a:r>
          </a:p>
        </p:txBody>
      </p:sp>
      <p:sp>
        <p:nvSpPr>
          <p:cNvPr id="45059" name="Rectangle 3"/>
          <p:cNvSpPr>
            <a:spLocks noGrp="1" noChangeArrowheads="1"/>
          </p:cNvSpPr>
          <p:nvPr>
            <p:ph type="body" idx="1"/>
          </p:nvPr>
        </p:nvSpPr>
        <p:spPr/>
        <p:txBody>
          <a:bodyPr/>
          <a:lstStyle/>
          <a:p>
            <a:pPr eaLnBrk="1" hangingPunct="1"/>
            <a:r>
              <a:rPr lang="en-GB" smtClean="0"/>
              <a:t>1949 National Parks and Access to the Countryside Act</a:t>
            </a:r>
          </a:p>
          <a:p>
            <a:pPr lvl="1" eaLnBrk="1" hangingPunct="1"/>
            <a:r>
              <a:rPr lang="en-GB" smtClean="0"/>
              <a:t>National Park established as planning authority with duty to preserve and enhance the environment</a:t>
            </a:r>
          </a:p>
          <a:p>
            <a:pPr lvl="1" eaLnBrk="1" hangingPunct="1"/>
            <a:r>
              <a:rPr lang="en-GB" smtClean="0"/>
              <a:t>Restriction on development</a:t>
            </a:r>
          </a:p>
          <a:p>
            <a:pPr lvl="1" eaLnBrk="1" hangingPunct="1"/>
            <a:r>
              <a:rPr lang="en-GB" smtClean="0"/>
              <a:t>Removal of some or all permitted development rights</a:t>
            </a:r>
          </a:p>
          <a:p>
            <a:pPr lvl="1" eaLnBrk="1" hangingPunct="1"/>
            <a:endParaRPr lang="en-GB" smtClean="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z="3500" smtClean="0"/>
              <a:t>Timeline</a:t>
            </a:r>
          </a:p>
        </p:txBody>
      </p:sp>
      <p:sp>
        <p:nvSpPr>
          <p:cNvPr id="46083" name="Rectangle 3"/>
          <p:cNvSpPr>
            <a:spLocks noGrp="1" noChangeArrowheads="1"/>
          </p:cNvSpPr>
          <p:nvPr>
            <p:ph type="body" idx="1"/>
          </p:nvPr>
        </p:nvSpPr>
        <p:spPr/>
        <p:txBody>
          <a:bodyPr/>
          <a:lstStyle/>
          <a:p>
            <a:pPr eaLnBrk="1" hangingPunct="1"/>
            <a:r>
              <a:rPr lang="en-GB" sz="2800" smtClean="0"/>
              <a:t>1955 Green Belts</a:t>
            </a:r>
          </a:p>
          <a:p>
            <a:pPr lvl="1" eaLnBrk="1" hangingPunct="1"/>
            <a:r>
              <a:rPr lang="en-GB" sz="2400" smtClean="0"/>
              <a:t>To prevent unrestricted urban sprawl</a:t>
            </a:r>
          </a:p>
          <a:p>
            <a:pPr lvl="1" eaLnBrk="1" hangingPunct="1"/>
            <a:r>
              <a:rPr lang="en-GB" sz="2400" smtClean="0"/>
              <a:t>To prevent neighbouring towns from merging into one another</a:t>
            </a:r>
          </a:p>
          <a:p>
            <a:pPr lvl="1" eaLnBrk="1" hangingPunct="1"/>
            <a:r>
              <a:rPr lang="en-GB" sz="2400" smtClean="0"/>
              <a:t>Safeguard the countryside from encroachment</a:t>
            </a:r>
          </a:p>
          <a:p>
            <a:pPr lvl="1" eaLnBrk="1" hangingPunct="1"/>
            <a:r>
              <a:rPr lang="en-GB" sz="2400" smtClean="0"/>
              <a:t>Preserve the character of historic towns</a:t>
            </a:r>
          </a:p>
          <a:p>
            <a:pPr lvl="1" eaLnBrk="1" hangingPunct="1"/>
            <a:r>
              <a:rPr lang="en-GB" sz="2400" smtClean="0"/>
              <a:t>Encourage use of derelict and other urban land for urban regeneration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z="3500" smtClean="0"/>
              <a:t>Green Belts</a:t>
            </a:r>
          </a:p>
        </p:txBody>
      </p:sp>
      <p:pic>
        <p:nvPicPr>
          <p:cNvPr id="47107" name="Picture 5" descr="A Map Highlighting the Green Belt Areas"/>
          <p:cNvPicPr>
            <a:picLocks noChangeAspect="1" noChangeArrowheads="1"/>
          </p:cNvPicPr>
          <p:nvPr/>
        </p:nvPicPr>
        <p:blipFill>
          <a:blip r:embed="rId2"/>
          <a:srcRect/>
          <a:stretch>
            <a:fillRect/>
          </a:stretch>
        </p:blipFill>
        <p:spPr bwMode="auto">
          <a:xfrm>
            <a:off x="1403350" y="1700213"/>
            <a:ext cx="3730625" cy="4572000"/>
          </a:xfrm>
          <a:prstGeom prst="rect">
            <a:avLst/>
          </a:prstGeom>
          <a:noFill/>
          <a:ln w="9525">
            <a:noFill/>
            <a:miter lim="800000"/>
            <a:headEnd/>
            <a:tailEnd/>
          </a:ln>
        </p:spPr>
      </p:pic>
      <p:sp>
        <p:nvSpPr>
          <p:cNvPr id="47108" name="Rectangle 6"/>
          <p:cNvSpPr>
            <a:spLocks noChangeArrowheads="1"/>
          </p:cNvSpPr>
          <p:nvPr/>
        </p:nvSpPr>
        <p:spPr bwMode="auto">
          <a:xfrm>
            <a:off x="5364163" y="1773238"/>
            <a:ext cx="3313112" cy="641350"/>
          </a:xfrm>
          <a:prstGeom prst="rect">
            <a:avLst/>
          </a:prstGeom>
          <a:noFill/>
          <a:ln w="9525">
            <a:noFill/>
            <a:miter lim="800000"/>
            <a:headEnd/>
            <a:tailEnd/>
          </a:ln>
        </p:spPr>
        <p:txBody>
          <a:bodyPr anchor="ctr">
            <a:spAutoFit/>
          </a:bodyPr>
          <a:lstStyle/>
          <a:p>
            <a:r>
              <a:rPr lang="en-GB"/>
              <a:t>Planning Policy Guidance Note 2 (PPG2 Green Belts)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z="3500" smtClean="0"/>
              <a:t>Timeline</a:t>
            </a:r>
          </a:p>
        </p:txBody>
      </p:sp>
      <p:sp>
        <p:nvSpPr>
          <p:cNvPr id="48131" name="Rectangle 3"/>
          <p:cNvSpPr>
            <a:spLocks noGrp="1" noChangeArrowheads="1"/>
          </p:cNvSpPr>
          <p:nvPr>
            <p:ph type="body" idx="1"/>
          </p:nvPr>
        </p:nvSpPr>
        <p:spPr/>
        <p:txBody>
          <a:bodyPr/>
          <a:lstStyle/>
          <a:p>
            <a:pPr eaLnBrk="1" hangingPunct="1"/>
            <a:r>
              <a:rPr lang="en-GB" sz="2800" smtClean="0"/>
              <a:t>1968 Town and Country Planning Act</a:t>
            </a:r>
          </a:p>
          <a:p>
            <a:pPr lvl="1" eaLnBrk="1" hangingPunct="1"/>
            <a:r>
              <a:rPr lang="en-GB" sz="2400" smtClean="0"/>
              <a:t>County structure plans to coordinate local plans</a:t>
            </a:r>
          </a:p>
          <a:p>
            <a:pPr eaLnBrk="1" hangingPunct="1"/>
            <a:r>
              <a:rPr lang="en-GB" sz="2800" smtClean="0"/>
              <a:t>1972 Local government reorganisation</a:t>
            </a:r>
          </a:p>
          <a:p>
            <a:pPr lvl="1" eaLnBrk="1" hangingPunct="1"/>
            <a:r>
              <a:rPr lang="en-GB" sz="2400" smtClean="0"/>
              <a:t>District and County Councils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Timeline</a:t>
            </a:r>
            <a:endParaRPr lang="en-GB" sz="3500" smtClean="0"/>
          </a:p>
        </p:txBody>
      </p:sp>
      <p:sp>
        <p:nvSpPr>
          <p:cNvPr id="49155" name="Rectangle 3"/>
          <p:cNvSpPr>
            <a:spLocks noGrp="1" noChangeArrowheads="1"/>
          </p:cNvSpPr>
          <p:nvPr>
            <p:ph type="body" idx="1"/>
          </p:nvPr>
        </p:nvSpPr>
        <p:spPr/>
        <p:txBody>
          <a:bodyPr/>
          <a:lstStyle/>
          <a:p>
            <a:pPr eaLnBrk="1" hangingPunct="1">
              <a:lnSpc>
                <a:spcPct val="90000"/>
              </a:lnSpc>
            </a:pPr>
            <a:r>
              <a:rPr lang="en-GB" sz="2400" smtClean="0"/>
              <a:t>1985 EC Directive Council Directive </a:t>
            </a:r>
            <a:r>
              <a:rPr lang="en-GB" sz="2400" smtClean="0">
                <a:hlinkClick r:id="rId2"/>
              </a:rPr>
              <a:t>85/337/EEC</a:t>
            </a:r>
            <a:r>
              <a:rPr lang="en-GB" sz="2400" smtClean="0"/>
              <a:t> </a:t>
            </a:r>
            <a:r>
              <a:rPr lang="en-GB" sz="2400" smtClean="0">
                <a:solidFill>
                  <a:srgbClr val="FF0000"/>
                </a:solidFill>
              </a:rPr>
              <a:t>'The Assessment Of The Effects Of Certain Public And Private Projects On The Environment'</a:t>
            </a:r>
            <a:r>
              <a:rPr lang="en-GB" sz="2400" smtClean="0"/>
              <a:t> </a:t>
            </a:r>
          </a:p>
          <a:p>
            <a:pPr lvl="1" eaLnBrk="1" hangingPunct="1">
              <a:lnSpc>
                <a:spcPct val="90000"/>
              </a:lnSpc>
            </a:pPr>
            <a:r>
              <a:rPr lang="en-GB" sz="2000" smtClean="0"/>
              <a:t>Effective from 1988</a:t>
            </a:r>
          </a:p>
          <a:p>
            <a:pPr lvl="1" eaLnBrk="1" hangingPunct="1">
              <a:lnSpc>
                <a:spcPct val="90000"/>
              </a:lnSpc>
            </a:pPr>
            <a:r>
              <a:rPr lang="en-GB" sz="2000" smtClean="0"/>
              <a:t>Introduced Environmental Impact Assessment for larger projects</a:t>
            </a:r>
          </a:p>
          <a:p>
            <a:pPr eaLnBrk="1" hangingPunct="1">
              <a:lnSpc>
                <a:spcPct val="90000"/>
              </a:lnSpc>
            </a:pPr>
            <a:r>
              <a:rPr lang="en-GB" sz="2400" smtClean="0"/>
              <a:t>1988 Town and Country Planning (Assessment of Environmental Effects) Regulations and Town and Country Planning General Development Order</a:t>
            </a:r>
          </a:p>
          <a:p>
            <a:pPr eaLnBrk="1" hangingPunct="1">
              <a:lnSpc>
                <a:spcPct val="90000"/>
              </a:lnSpc>
            </a:pPr>
            <a:r>
              <a:rPr lang="en-GB" sz="2400" smtClean="0"/>
              <a:t>1988 Regional development plans to coordinate county plans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smtClean="0"/>
              <a:t>Timeline</a:t>
            </a:r>
            <a:r>
              <a:rPr lang="en-GB" sz="3500" smtClean="0"/>
              <a:t> </a:t>
            </a:r>
          </a:p>
        </p:txBody>
      </p:sp>
      <p:sp>
        <p:nvSpPr>
          <p:cNvPr id="50179" name="Rectangle 3"/>
          <p:cNvSpPr>
            <a:spLocks noGrp="1" noChangeArrowheads="1"/>
          </p:cNvSpPr>
          <p:nvPr>
            <p:ph type="body" idx="1"/>
          </p:nvPr>
        </p:nvSpPr>
        <p:spPr/>
        <p:txBody>
          <a:bodyPr/>
          <a:lstStyle/>
          <a:p>
            <a:pPr eaLnBrk="1" hangingPunct="1"/>
            <a:r>
              <a:rPr lang="en-GB" sz="2800" smtClean="0"/>
              <a:t>1990 Town and Country Planning Act</a:t>
            </a:r>
          </a:p>
          <a:p>
            <a:pPr lvl="1" eaLnBrk="1" hangingPunct="1"/>
            <a:r>
              <a:rPr lang="en-GB" sz="2400" smtClean="0"/>
              <a:t>Forward planning</a:t>
            </a:r>
          </a:p>
          <a:p>
            <a:pPr lvl="2" eaLnBrk="1" hangingPunct="1"/>
            <a:r>
              <a:rPr lang="en-GB" sz="2100" smtClean="0"/>
              <a:t>Create strategic development plan</a:t>
            </a:r>
          </a:p>
          <a:p>
            <a:pPr lvl="1" eaLnBrk="1" hangingPunct="1"/>
            <a:r>
              <a:rPr lang="en-GB" sz="2400" smtClean="0"/>
              <a:t>Development control</a:t>
            </a:r>
          </a:p>
          <a:p>
            <a:pPr eaLnBrk="1" hangingPunct="1"/>
            <a:r>
              <a:rPr lang="en-GB" sz="2800" smtClean="0"/>
              <a:t>1990 Planning (Hazardous Substances) Act</a:t>
            </a:r>
          </a:p>
          <a:p>
            <a:pPr lvl="1" eaLnBrk="1" hangingPunct="1"/>
            <a:r>
              <a:rPr lang="en-GB" sz="2400" smtClean="0"/>
              <a:t>Control presence of hazardous substances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Definition of Development</a:t>
            </a:r>
          </a:p>
        </p:txBody>
      </p:sp>
      <p:sp>
        <p:nvSpPr>
          <p:cNvPr id="51203" name="Rectangle 3"/>
          <p:cNvSpPr>
            <a:spLocks noGrp="1" noChangeArrowheads="1"/>
          </p:cNvSpPr>
          <p:nvPr>
            <p:ph type="body" idx="1"/>
          </p:nvPr>
        </p:nvSpPr>
        <p:spPr/>
        <p:txBody>
          <a:bodyPr/>
          <a:lstStyle/>
          <a:p>
            <a:pPr marL="88900" indent="0" eaLnBrk="1" hangingPunct="1">
              <a:buFont typeface="Wingdings" pitchFamily="2" charset="2"/>
              <a:buNone/>
            </a:pPr>
            <a:r>
              <a:rPr lang="en-GB" sz="2100" b="1" smtClean="0"/>
              <a:t>TOWN AND COUNTRY PLANNING ACT 1990</a:t>
            </a:r>
            <a:endParaRPr lang="en-GB" sz="2100" smtClean="0"/>
          </a:p>
          <a:p>
            <a:pPr marL="88900" indent="0" eaLnBrk="1" hangingPunct="1">
              <a:buFont typeface="Wingdings" pitchFamily="2" charset="2"/>
              <a:buNone/>
            </a:pPr>
            <a:r>
              <a:rPr lang="en-GB" sz="2500" smtClean="0"/>
              <a:t>“….Carrying out of building, engineering, mining and other operations in, on, over or under land, or the making of any material change in the use of any buildings or other land….”</a:t>
            </a:r>
          </a:p>
          <a:p>
            <a:pPr marL="88900" indent="0" eaLnBrk="1" hangingPunct="1">
              <a:buFont typeface="Wingdings" pitchFamily="2" charset="2"/>
              <a:buNone/>
            </a:pPr>
            <a:r>
              <a:rPr lang="en-GB" sz="2100" b="1" smtClean="0">
                <a:solidFill>
                  <a:srgbClr val="FF0066"/>
                </a:solidFill>
              </a:rPr>
              <a:t>with the exception of</a:t>
            </a:r>
            <a:endParaRPr lang="en-GB" smtClean="0"/>
          </a:p>
          <a:p>
            <a:pPr marL="88900" indent="0" eaLnBrk="1" hangingPunct="1">
              <a:buFont typeface="Wingdings" pitchFamily="2" charset="2"/>
              <a:buNone/>
            </a:pPr>
            <a:r>
              <a:rPr lang="en-GB" sz="2500" smtClean="0"/>
              <a:t>“….Land used for the purpose of agriculture or forestry….”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z="3500" smtClean="0"/>
              <a:t>Timeline</a:t>
            </a:r>
          </a:p>
        </p:txBody>
      </p:sp>
      <p:sp>
        <p:nvSpPr>
          <p:cNvPr id="52227" name="Rectangle 3"/>
          <p:cNvSpPr>
            <a:spLocks noGrp="1" noChangeArrowheads="1"/>
          </p:cNvSpPr>
          <p:nvPr>
            <p:ph type="body" idx="1"/>
          </p:nvPr>
        </p:nvSpPr>
        <p:spPr/>
        <p:txBody>
          <a:bodyPr/>
          <a:lstStyle/>
          <a:p>
            <a:pPr eaLnBrk="1" hangingPunct="1"/>
            <a:r>
              <a:rPr lang="en-GB" sz="2800" smtClean="0"/>
              <a:t>1991 Planning and Compensation Act</a:t>
            </a:r>
          </a:p>
          <a:p>
            <a:pPr lvl="1" eaLnBrk="1" hangingPunct="1"/>
            <a:r>
              <a:rPr lang="en-GB" sz="2400" smtClean="0"/>
              <a:t>Introduces plan-led system</a:t>
            </a:r>
          </a:p>
          <a:p>
            <a:pPr lvl="1" eaLnBrk="1" hangingPunct="1"/>
            <a:r>
              <a:rPr lang="en-GB" sz="2400" smtClean="0"/>
              <a:t>Planning applications decided by contents of development plan</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z="3400" smtClean="0"/>
              <a:t>Timeline</a:t>
            </a:r>
          </a:p>
        </p:txBody>
      </p:sp>
      <p:sp>
        <p:nvSpPr>
          <p:cNvPr id="53251" name="Rectangle 3"/>
          <p:cNvSpPr>
            <a:spLocks noGrp="1" noChangeArrowheads="1"/>
          </p:cNvSpPr>
          <p:nvPr>
            <p:ph type="body" idx="1"/>
          </p:nvPr>
        </p:nvSpPr>
        <p:spPr/>
        <p:txBody>
          <a:bodyPr/>
          <a:lstStyle/>
          <a:p>
            <a:pPr eaLnBrk="1" hangingPunct="1"/>
            <a:r>
              <a:rPr lang="en-GB" sz="2800" smtClean="0"/>
              <a:t>1992 Agenda 21</a:t>
            </a:r>
          </a:p>
          <a:p>
            <a:pPr eaLnBrk="1" hangingPunct="1"/>
            <a:endParaRPr lang="en-GB" sz="2800" smtClean="0"/>
          </a:p>
          <a:p>
            <a:pPr lvl="1" eaLnBrk="1" hangingPunct="1"/>
            <a:r>
              <a:rPr lang="en-GB" sz="2400" i="1" smtClean="0"/>
              <a:t>“</a:t>
            </a:r>
            <a:r>
              <a:rPr lang="en-GB" i="1" smtClean="0"/>
              <a:t>Agenda 21 is a comprehensive plan of action to be taken globally, nationally and locally by organizations of the United Nations System, Governments, and Major Groups in every area in which human impacts on the environment.“</a:t>
            </a:r>
          </a:p>
          <a:p>
            <a:pPr lvl="1" eaLnBrk="1" hangingPunct="1"/>
            <a:endParaRPr lang="en-GB" i="1" smtClean="0"/>
          </a:p>
          <a:p>
            <a:pPr lvl="1" eaLnBrk="1" hangingPunct="1"/>
            <a:r>
              <a:rPr lang="en-GB" sz="2400" smtClean="0"/>
              <a:t>Sustainable development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z="3400" smtClean="0"/>
              <a:t>Timeline</a:t>
            </a:r>
          </a:p>
        </p:txBody>
      </p:sp>
      <p:sp>
        <p:nvSpPr>
          <p:cNvPr id="54275" name="Rectangle 3"/>
          <p:cNvSpPr>
            <a:spLocks noGrp="1" noChangeArrowheads="1"/>
          </p:cNvSpPr>
          <p:nvPr>
            <p:ph type="body" idx="1"/>
          </p:nvPr>
        </p:nvSpPr>
        <p:spPr/>
        <p:txBody>
          <a:bodyPr/>
          <a:lstStyle/>
          <a:p>
            <a:pPr eaLnBrk="1" hangingPunct="1"/>
            <a:r>
              <a:rPr lang="en-GB" sz="2800" smtClean="0"/>
              <a:t>1999 Devolution of planning – Scotland, Wales, Northern Ireland</a:t>
            </a:r>
          </a:p>
          <a:p>
            <a:pPr eaLnBrk="1" hangingPunct="1"/>
            <a:r>
              <a:rPr lang="en-GB" sz="2800" smtClean="0"/>
              <a:t>1999 Planning (Listed Buildings and Conservations Areas) Act</a:t>
            </a:r>
          </a:p>
          <a:p>
            <a:pPr lvl="1" eaLnBrk="1" hangingPunct="1"/>
            <a:r>
              <a:rPr lang="en-GB" sz="2400" smtClean="0"/>
              <a:t>Preservation of historical buildings</a:t>
            </a:r>
          </a:p>
          <a:p>
            <a:pPr lvl="1" eaLnBrk="1" hangingPunct="1"/>
            <a:r>
              <a:rPr lang="en-GB" sz="2400" smtClean="0"/>
              <a:t>Management of historical built environment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Devolution</a:t>
            </a:r>
          </a:p>
        </p:txBody>
      </p:sp>
      <p:sp>
        <p:nvSpPr>
          <p:cNvPr id="55299" name="Rectangle 3"/>
          <p:cNvSpPr>
            <a:spLocks noGrp="1" noChangeArrowheads="1"/>
          </p:cNvSpPr>
          <p:nvPr>
            <p:ph type="body" idx="1"/>
          </p:nvPr>
        </p:nvSpPr>
        <p:spPr/>
        <p:txBody>
          <a:bodyPr/>
          <a:lstStyle/>
          <a:p>
            <a:pPr eaLnBrk="1" hangingPunct="1"/>
            <a:r>
              <a:rPr lang="en-GB" smtClean="0"/>
              <a:t>Planning is a devolved activity with different policies in England, Wales, Scotland and Northern Ireland.</a:t>
            </a:r>
          </a:p>
          <a:p>
            <a:pPr eaLnBrk="1" hangingPunct="1"/>
            <a:r>
              <a:rPr lang="en-GB" smtClean="0"/>
              <a:t>Primary legislation from Westminster applies in England, Wales and Northern Ireland but NOT in Scotland</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z="3500" smtClean="0"/>
              <a:t>Timeline</a:t>
            </a:r>
          </a:p>
        </p:txBody>
      </p:sp>
      <p:sp>
        <p:nvSpPr>
          <p:cNvPr id="56323" name="Rectangle 3"/>
          <p:cNvSpPr>
            <a:spLocks noGrp="1" noChangeArrowheads="1"/>
          </p:cNvSpPr>
          <p:nvPr>
            <p:ph type="body" idx="1"/>
          </p:nvPr>
        </p:nvSpPr>
        <p:spPr/>
        <p:txBody>
          <a:bodyPr/>
          <a:lstStyle/>
          <a:p>
            <a:pPr eaLnBrk="1" hangingPunct="1">
              <a:lnSpc>
                <a:spcPct val="80000"/>
              </a:lnSpc>
            </a:pPr>
            <a:r>
              <a:rPr lang="en-GB" sz="2000" smtClean="0">
                <a:hlinkClick r:id="rId2"/>
              </a:rPr>
              <a:t>2004 </a:t>
            </a:r>
            <a:r>
              <a:rPr lang="en-GB" sz="2100" smtClean="0">
                <a:hlinkClick r:id="rId2"/>
              </a:rPr>
              <a:t>Planning and Compulsory Purchase Act </a:t>
            </a:r>
            <a:endParaRPr lang="en-GB" sz="2100" smtClean="0"/>
          </a:p>
          <a:p>
            <a:pPr lvl="1" eaLnBrk="1" hangingPunct="1">
              <a:lnSpc>
                <a:spcPct val="80000"/>
              </a:lnSpc>
            </a:pPr>
            <a:endParaRPr lang="en-GB" sz="1900" smtClean="0"/>
          </a:p>
          <a:p>
            <a:pPr eaLnBrk="1" hangingPunct="1">
              <a:lnSpc>
                <a:spcPct val="80000"/>
              </a:lnSpc>
            </a:pPr>
            <a:r>
              <a:rPr lang="en-GB" sz="2100" smtClean="0"/>
              <a:t>An Act to make provision relating to spatial development and town and country planning; and the compulsory acquisition of land.</a:t>
            </a:r>
          </a:p>
          <a:p>
            <a:pPr lvl="1" eaLnBrk="1" hangingPunct="1">
              <a:lnSpc>
                <a:spcPct val="80000"/>
              </a:lnSpc>
            </a:pPr>
            <a:r>
              <a:rPr lang="en-GB" sz="1900" smtClean="0"/>
              <a:t>Speeding up the planning system</a:t>
            </a:r>
          </a:p>
          <a:p>
            <a:pPr lvl="1" eaLnBrk="1" hangingPunct="1">
              <a:lnSpc>
                <a:spcPct val="80000"/>
              </a:lnSpc>
            </a:pPr>
            <a:r>
              <a:rPr lang="en-GB" sz="1900" smtClean="0"/>
              <a:t>Increase in the predictability of planning decisions,</a:t>
            </a:r>
          </a:p>
          <a:p>
            <a:pPr lvl="1" eaLnBrk="1" hangingPunct="1">
              <a:lnSpc>
                <a:spcPct val="80000"/>
              </a:lnSpc>
            </a:pPr>
            <a:r>
              <a:rPr lang="en-GB" sz="1900" smtClean="0"/>
              <a:t>Scraps county led planning</a:t>
            </a:r>
          </a:p>
          <a:p>
            <a:pPr lvl="1" eaLnBrk="1" hangingPunct="1">
              <a:lnSpc>
                <a:spcPct val="80000"/>
              </a:lnSpc>
            </a:pPr>
            <a:r>
              <a:rPr lang="en-GB" sz="1900" smtClean="0"/>
              <a:t>Introduction of statutory regional planning (regional spatial strategies)</a:t>
            </a:r>
          </a:p>
          <a:p>
            <a:pPr lvl="1" eaLnBrk="1" hangingPunct="1">
              <a:lnSpc>
                <a:spcPct val="80000"/>
              </a:lnSpc>
            </a:pPr>
            <a:r>
              <a:rPr lang="en-GB" sz="1900" smtClean="0"/>
              <a:t>Development plans must incorporate sustainable development</a:t>
            </a:r>
          </a:p>
          <a:p>
            <a:pPr lvl="1" eaLnBrk="1" hangingPunct="1">
              <a:lnSpc>
                <a:spcPct val="80000"/>
              </a:lnSpc>
            </a:pPr>
            <a:r>
              <a:rPr lang="en-GB" sz="1900" smtClean="0"/>
              <a:t>Speeds up the handling of major infrastructure projects</a:t>
            </a:r>
          </a:p>
          <a:p>
            <a:pPr lvl="1" eaLnBrk="1" hangingPunct="1">
              <a:lnSpc>
                <a:spcPct val="80000"/>
              </a:lnSpc>
            </a:pPr>
            <a:r>
              <a:rPr lang="en-GB" sz="1900" smtClean="0"/>
              <a:t>Removes crown immunity from planning processes</a:t>
            </a:r>
          </a:p>
          <a:p>
            <a:pPr lvl="1" eaLnBrk="1" hangingPunct="1">
              <a:lnSpc>
                <a:spcPct val="80000"/>
              </a:lnSpc>
            </a:pPr>
            <a:r>
              <a:rPr lang="en-GB" sz="1900" smtClean="0"/>
              <a:t>Simplifies compulsory purchase regime</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643437" y="301625"/>
            <a:ext cx="4040187" cy="1143000"/>
          </a:xfrm>
        </p:spPr>
        <p:txBody>
          <a:bodyPr/>
          <a:lstStyle/>
          <a:p>
            <a:pPr eaLnBrk="1" hangingPunct="1"/>
            <a:r>
              <a:rPr lang="en-GB" dirty="0" smtClean="0"/>
              <a:t>Spatial plans</a:t>
            </a:r>
          </a:p>
        </p:txBody>
      </p:sp>
      <p:sp>
        <p:nvSpPr>
          <p:cNvPr id="57347" name="Rectangle 5"/>
          <p:cNvSpPr>
            <a:spLocks noGrp="1" noChangeArrowheads="1"/>
          </p:cNvSpPr>
          <p:nvPr>
            <p:ph type="body" sz="half" idx="2"/>
          </p:nvPr>
        </p:nvSpPr>
        <p:spPr>
          <a:xfrm>
            <a:off x="4357686" y="1571612"/>
            <a:ext cx="4786313" cy="5072098"/>
          </a:xfrm>
        </p:spPr>
        <p:txBody>
          <a:bodyPr/>
          <a:lstStyle/>
          <a:p>
            <a:pPr eaLnBrk="1" hangingPunct="1">
              <a:lnSpc>
                <a:spcPct val="80000"/>
              </a:lnSpc>
            </a:pPr>
            <a:r>
              <a:rPr lang="en-GB" sz="2000" dirty="0" smtClean="0"/>
              <a:t>"Spatial planning refers to the methods used largely by the public sector to influence the </a:t>
            </a:r>
            <a:r>
              <a:rPr lang="en-GB" sz="2000" dirty="0" smtClean="0">
                <a:solidFill>
                  <a:srgbClr val="FF0000"/>
                </a:solidFill>
              </a:rPr>
              <a:t>future distribution of activities in space</a:t>
            </a:r>
            <a:r>
              <a:rPr lang="en-GB" sz="2000" dirty="0" smtClean="0"/>
              <a:t>. It is undertaken with the aims of creating a </a:t>
            </a:r>
            <a:r>
              <a:rPr lang="en-GB" sz="2000" dirty="0" smtClean="0">
                <a:solidFill>
                  <a:srgbClr val="FF0000"/>
                </a:solidFill>
              </a:rPr>
              <a:t>more rational territorial organisation of land uses</a:t>
            </a:r>
            <a:r>
              <a:rPr lang="en-GB" sz="2000" dirty="0" smtClean="0"/>
              <a:t> and the linkages between them, to </a:t>
            </a:r>
            <a:r>
              <a:rPr lang="en-GB" sz="2000" dirty="0" smtClean="0">
                <a:solidFill>
                  <a:srgbClr val="FF0000"/>
                </a:solidFill>
              </a:rPr>
              <a:t>balance demands for development with the need to protect the environment</a:t>
            </a:r>
            <a:r>
              <a:rPr lang="en-GB" sz="2000" dirty="0" smtClean="0"/>
              <a:t>, and to achieve social and economic objectives. Spatial planning embraces measures to </a:t>
            </a:r>
            <a:r>
              <a:rPr lang="en-GB" sz="2000" dirty="0" smtClean="0">
                <a:solidFill>
                  <a:srgbClr val="FF0000"/>
                </a:solidFill>
              </a:rPr>
              <a:t>co-ordinate the spatial impacts of other sector policies, to achieve a more</a:t>
            </a:r>
            <a:r>
              <a:rPr lang="en-GB" sz="2000" dirty="0" smtClean="0"/>
              <a:t> </a:t>
            </a:r>
            <a:r>
              <a:rPr lang="en-GB" sz="2000" dirty="0" smtClean="0">
                <a:solidFill>
                  <a:srgbClr val="FF0000"/>
                </a:solidFill>
              </a:rPr>
              <a:t>even distribution of economic development</a:t>
            </a:r>
            <a:r>
              <a:rPr lang="en-GB" sz="2000" dirty="0" smtClean="0"/>
              <a:t> between regions than would otherwise be created by market forces, and to </a:t>
            </a:r>
            <a:r>
              <a:rPr lang="en-GB" sz="2000" dirty="0" smtClean="0">
                <a:solidFill>
                  <a:srgbClr val="FF0000"/>
                </a:solidFill>
              </a:rPr>
              <a:t>regulate the conversion of land and property uses</a:t>
            </a:r>
            <a:r>
              <a:rPr lang="en-GB" sz="2000" dirty="0" smtClean="0"/>
              <a:t>." (European Commission 1997, Compendium of European Spatial Planning Systems, p.24) </a:t>
            </a:r>
          </a:p>
          <a:p>
            <a:pPr eaLnBrk="1" hangingPunct="1">
              <a:lnSpc>
                <a:spcPct val="80000"/>
              </a:lnSpc>
            </a:pPr>
            <a:endParaRPr lang="en-GB" sz="2000" dirty="0" smtClean="0"/>
          </a:p>
        </p:txBody>
      </p:sp>
      <p:pic>
        <p:nvPicPr>
          <p:cNvPr id="57348" name="Picture 6"/>
          <p:cNvPicPr>
            <a:picLocks noChangeAspect="1" noChangeArrowheads="1"/>
          </p:cNvPicPr>
          <p:nvPr/>
        </p:nvPicPr>
        <p:blipFill>
          <a:blip r:embed="rId2">
            <a:lum bright="-10000" contrast="-10000"/>
          </a:blip>
          <a:srcRect/>
          <a:stretch>
            <a:fillRect/>
          </a:stretch>
        </p:blipFill>
        <p:spPr bwMode="auto">
          <a:xfrm>
            <a:off x="0" y="285729"/>
            <a:ext cx="4714875" cy="578647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mtClean="0"/>
              <a:t>Body of precedence - law</a:t>
            </a:r>
          </a:p>
        </p:txBody>
      </p:sp>
      <p:sp>
        <p:nvSpPr>
          <p:cNvPr id="58371" name="Rectangle 3"/>
          <p:cNvSpPr>
            <a:spLocks noGrp="1" noChangeArrowheads="1"/>
          </p:cNvSpPr>
          <p:nvPr>
            <p:ph type="body" idx="1"/>
          </p:nvPr>
        </p:nvSpPr>
        <p:spPr/>
        <p:txBody>
          <a:bodyPr/>
          <a:lstStyle/>
          <a:p>
            <a:pPr eaLnBrk="1" hangingPunct="1"/>
            <a:r>
              <a:rPr lang="en-GB" smtClean="0"/>
              <a:t>English law operates on the basis of:-</a:t>
            </a:r>
          </a:p>
          <a:p>
            <a:pPr lvl="1" eaLnBrk="1" hangingPunct="1"/>
            <a:r>
              <a:rPr lang="en-GB" smtClean="0"/>
              <a:t>Legal statute – legislation agreed in parliament</a:t>
            </a:r>
          </a:p>
          <a:p>
            <a:pPr lvl="1" eaLnBrk="1" hangingPunct="1"/>
            <a:r>
              <a:rPr lang="en-GB" smtClean="0"/>
              <a:t>Judgements in a higher court are binding on lower courts – precedence</a:t>
            </a:r>
          </a:p>
          <a:p>
            <a:pPr eaLnBrk="1" hangingPunct="1"/>
            <a:r>
              <a:rPr lang="en-GB" smtClean="0"/>
              <a:t>Substantial legal precedence attached to </a:t>
            </a:r>
            <a:r>
              <a:rPr lang="en-GB" b="1" smtClean="0">
                <a:solidFill>
                  <a:srgbClr val="FF0000"/>
                </a:solidFill>
              </a:rPr>
              <a:t>planning law</a:t>
            </a:r>
            <a:r>
              <a:rPr lang="en-GB" smtClean="0"/>
              <a:t> due to relationship with land law</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pPr eaLnBrk="1" hangingPunct="1"/>
            <a:r>
              <a:rPr lang="en-GB" smtClean="0"/>
              <a:t>Dwelling stock vs UK population</a:t>
            </a:r>
          </a:p>
        </p:txBody>
      </p:sp>
      <p:graphicFrame>
        <p:nvGraphicFramePr>
          <p:cNvPr id="2050" name="Object 4"/>
          <p:cNvGraphicFramePr>
            <a:graphicFrameLocks noChangeAspect="1"/>
          </p:cNvGraphicFramePr>
          <p:nvPr>
            <p:ph idx="1"/>
          </p:nvPr>
        </p:nvGraphicFramePr>
        <p:xfrm>
          <a:off x="1370013" y="1827213"/>
          <a:ext cx="7313612" cy="4113212"/>
        </p:xfrm>
        <a:graphic>
          <a:graphicData uri="http://schemas.openxmlformats.org/presentationml/2006/ole">
            <p:oleObj spid="_x0000_s2050" name="Chart" r:id="rId3" imgW="7315200" imgH="4114800" progId="MSGraph.Chart.8">
              <p:embed followColorScheme="full"/>
            </p:oleObj>
          </a:graphicData>
        </a:graphic>
      </p:graphicFrame>
      <p:sp>
        <p:nvSpPr>
          <p:cNvPr id="2052" name="Text Box 5"/>
          <p:cNvSpPr txBox="1">
            <a:spLocks noChangeArrowheads="1"/>
          </p:cNvSpPr>
          <p:nvPr/>
        </p:nvSpPr>
        <p:spPr bwMode="auto">
          <a:xfrm>
            <a:off x="4356100" y="6237288"/>
            <a:ext cx="2881313" cy="274637"/>
          </a:xfrm>
          <a:prstGeom prst="rect">
            <a:avLst/>
          </a:prstGeom>
          <a:noFill/>
          <a:ln w="9525">
            <a:noFill/>
            <a:miter lim="800000"/>
            <a:headEnd/>
            <a:tailEnd/>
          </a:ln>
        </p:spPr>
        <p:txBody>
          <a:bodyPr>
            <a:spAutoFit/>
          </a:bodyPr>
          <a:lstStyle/>
          <a:p>
            <a:pPr algn="r">
              <a:spcBef>
                <a:spcPct val="50000"/>
              </a:spcBef>
            </a:pPr>
            <a:r>
              <a:rPr lang="en-GB" sz="1200"/>
              <a:t>Source :- www.statistics.gov.uk</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pPr eaLnBrk="1" hangingPunct="1"/>
            <a:r>
              <a:rPr lang="en-GB" smtClean="0"/>
              <a:t>Population per dwelling</a:t>
            </a:r>
          </a:p>
        </p:txBody>
      </p:sp>
      <p:graphicFrame>
        <p:nvGraphicFramePr>
          <p:cNvPr id="3074" name="Object 4"/>
          <p:cNvGraphicFramePr>
            <a:graphicFrameLocks noChangeAspect="1"/>
          </p:cNvGraphicFramePr>
          <p:nvPr>
            <p:ph idx="1"/>
          </p:nvPr>
        </p:nvGraphicFramePr>
        <p:xfrm>
          <a:off x="1370013" y="1827213"/>
          <a:ext cx="7313612" cy="4113212"/>
        </p:xfrm>
        <a:graphic>
          <a:graphicData uri="http://schemas.openxmlformats.org/presentationml/2006/ole">
            <p:oleObj spid="_x0000_s3074" name="Chart" r:id="rId3" imgW="7315200" imgH="4114800" progId="MSGraph.Chart.8">
              <p:embed followColorScheme="full"/>
            </p:oleObj>
          </a:graphicData>
        </a:graphic>
      </p:graphicFrame>
      <p:sp>
        <p:nvSpPr>
          <p:cNvPr id="3076" name="Text Box 5"/>
          <p:cNvSpPr txBox="1">
            <a:spLocks noChangeArrowheads="1"/>
          </p:cNvSpPr>
          <p:nvPr/>
        </p:nvSpPr>
        <p:spPr bwMode="auto">
          <a:xfrm>
            <a:off x="5580063" y="6237288"/>
            <a:ext cx="2881312" cy="274637"/>
          </a:xfrm>
          <a:prstGeom prst="rect">
            <a:avLst/>
          </a:prstGeom>
          <a:noFill/>
          <a:ln w="9525">
            <a:noFill/>
            <a:miter lim="800000"/>
            <a:headEnd/>
            <a:tailEnd/>
          </a:ln>
        </p:spPr>
        <p:txBody>
          <a:bodyPr>
            <a:spAutoFit/>
          </a:bodyPr>
          <a:lstStyle/>
          <a:p>
            <a:pPr algn="r">
              <a:spcBef>
                <a:spcPct val="50000"/>
              </a:spcBef>
            </a:pPr>
            <a:r>
              <a:rPr lang="en-GB" sz="1200"/>
              <a:t>Source :- www.statistics.gov.uk</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lstStyle/>
          <a:p>
            <a:pPr eaLnBrk="1" hangingPunct="1"/>
            <a:r>
              <a:rPr lang="en-GB" smtClean="0"/>
              <a:t>House prices (Nationwide BS)</a:t>
            </a:r>
          </a:p>
        </p:txBody>
      </p:sp>
      <p:graphicFrame>
        <p:nvGraphicFramePr>
          <p:cNvPr id="4098" name="Object 4"/>
          <p:cNvGraphicFramePr>
            <a:graphicFrameLocks noChangeAspect="1"/>
          </p:cNvGraphicFramePr>
          <p:nvPr/>
        </p:nvGraphicFramePr>
        <p:xfrm>
          <a:off x="2116138" y="1695450"/>
          <a:ext cx="5435600" cy="4551363"/>
        </p:xfrm>
        <a:graphic>
          <a:graphicData uri="http://schemas.openxmlformats.org/presentationml/2006/ole">
            <p:oleObj spid="_x0000_s4098" name="Chart" r:id="rId3" imgW="5419725" imgH="4533900" progId="Excel.Sheet.8">
              <p:embed/>
            </p:oleObj>
          </a:graphicData>
        </a:graphic>
      </p:graphicFrame>
      <p:sp>
        <p:nvSpPr>
          <p:cNvPr id="4100" name="Rectangle 5"/>
          <p:cNvSpPr>
            <a:spLocks noChangeArrowheads="1"/>
          </p:cNvSpPr>
          <p:nvPr/>
        </p:nvSpPr>
        <p:spPr bwMode="auto">
          <a:xfrm>
            <a:off x="2195513" y="6308725"/>
            <a:ext cx="5408612" cy="366713"/>
          </a:xfrm>
          <a:prstGeom prst="rect">
            <a:avLst/>
          </a:prstGeom>
          <a:noFill/>
          <a:ln w="9525">
            <a:noFill/>
            <a:miter lim="800000"/>
            <a:headEnd/>
            <a:tailEnd/>
          </a:ln>
        </p:spPr>
        <p:txBody>
          <a:bodyPr wrap="none">
            <a:spAutoFit/>
          </a:bodyPr>
          <a:lstStyle/>
          <a:p>
            <a:r>
              <a:rPr lang="en-GB">
                <a:solidFill>
                  <a:schemeClr val="tx2"/>
                </a:solidFill>
                <a:hlinkClick r:id="rId4"/>
              </a:rPr>
              <a:t>http://www.nationwide.co.uk/hpi/review.htm</a:t>
            </a:r>
            <a:endParaRPr lang="en-GB">
              <a:solidFill>
                <a:schemeClr val="tx2"/>
              </a:solidFil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4"/>
          <p:cNvSpPr>
            <a:spLocks noGrp="1" noChangeArrowheads="1"/>
          </p:cNvSpPr>
          <p:nvPr>
            <p:ph type="title"/>
          </p:nvPr>
        </p:nvSpPr>
        <p:spPr/>
        <p:txBody>
          <a:bodyPr/>
          <a:lstStyle/>
          <a:p>
            <a:pPr eaLnBrk="1" hangingPunct="1"/>
            <a:r>
              <a:rPr lang="en-GB" smtClean="0"/>
              <a:t>Affordability Index</a:t>
            </a:r>
          </a:p>
        </p:txBody>
      </p:sp>
      <p:graphicFrame>
        <p:nvGraphicFramePr>
          <p:cNvPr id="5122" name="Object 5"/>
          <p:cNvGraphicFramePr>
            <a:graphicFrameLocks noChangeAspect="1"/>
          </p:cNvGraphicFramePr>
          <p:nvPr>
            <p:ph idx="1"/>
          </p:nvPr>
        </p:nvGraphicFramePr>
        <p:xfrm>
          <a:off x="1370013" y="1827213"/>
          <a:ext cx="7313612" cy="4113212"/>
        </p:xfrm>
        <a:graphic>
          <a:graphicData uri="http://schemas.openxmlformats.org/presentationml/2006/ole">
            <p:oleObj spid="_x0000_s5122" name="Chart" r:id="rId3" imgW="7315200" imgH="4114800" progId="MSGraph.Chart.8">
              <p:embed followColorScheme="full"/>
            </p:oleObj>
          </a:graphicData>
        </a:graphic>
      </p:graphicFrame>
      <p:sp>
        <p:nvSpPr>
          <p:cNvPr id="5124" name="Rectangle 6"/>
          <p:cNvSpPr>
            <a:spLocks noChangeArrowheads="1"/>
          </p:cNvSpPr>
          <p:nvPr/>
        </p:nvSpPr>
        <p:spPr bwMode="auto">
          <a:xfrm>
            <a:off x="2195513" y="6308725"/>
            <a:ext cx="5408612" cy="366713"/>
          </a:xfrm>
          <a:prstGeom prst="rect">
            <a:avLst/>
          </a:prstGeom>
          <a:noFill/>
          <a:ln w="9525">
            <a:noFill/>
            <a:miter lim="800000"/>
            <a:headEnd/>
            <a:tailEnd/>
          </a:ln>
        </p:spPr>
        <p:txBody>
          <a:bodyPr wrap="none">
            <a:spAutoFit/>
          </a:bodyPr>
          <a:lstStyle/>
          <a:p>
            <a:r>
              <a:rPr lang="en-GB">
                <a:solidFill>
                  <a:schemeClr val="tx2"/>
                </a:solidFill>
                <a:hlinkClick r:id="rId4"/>
              </a:rPr>
              <a:t>http://www.nationwide.co.uk/hpi/review.htm</a:t>
            </a:r>
            <a:endParaRPr lang="en-GB">
              <a:solidFill>
                <a:schemeClr val="tx2"/>
              </a:solidFill>
            </a:endParaRP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mtClean="0"/>
              <a:t>The future</a:t>
            </a:r>
          </a:p>
        </p:txBody>
      </p:sp>
      <p:sp>
        <p:nvSpPr>
          <p:cNvPr id="59395" name="Rectangle 3"/>
          <p:cNvSpPr>
            <a:spLocks noGrp="1" noChangeArrowheads="1"/>
          </p:cNvSpPr>
          <p:nvPr>
            <p:ph type="body" idx="1"/>
          </p:nvPr>
        </p:nvSpPr>
        <p:spPr/>
        <p:txBody>
          <a:bodyPr/>
          <a:lstStyle/>
          <a:p>
            <a:pPr eaLnBrk="1" hangingPunct="1"/>
            <a:r>
              <a:rPr lang="en-GB" sz="2500" smtClean="0"/>
              <a:t>Increased pressure for housing development</a:t>
            </a:r>
          </a:p>
          <a:p>
            <a:pPr lvl="1" eaLnBrk="1" hangingPunct="1"/>
            <a:r>
              <a:rPr lang="en-GB" sz="2100" smtClean="0"/>
              <a:t>Increasing population</a:t>
            </a:r>
          </a:p>
          <a:p>
            <a:pPr lvl="1" eaLnBrk="1" hangingPunct="1"/>
            <a:r>
              <a:rPr lang="en-GB" sz="2100" smtClean="0"/>
              <a:t>Fewer inhabitants per dwelling</a:t>
            </a:r>
          </a:p>
          <a:p>
            <a:pPr eaLnBrk="1" hangingPunct="1"/>
            <a:r>
              <a:rPr lang="en-GB" sz="2500" smtClean="0"/>
              <a:t>Affordable housing</a:t>
            </a:r>
          </a:p>
          <a:p>
            <a:pPr eaLnBrk="1" hangingPunct="1"/>
            <a:r>
              <a:rPr lang="en-GB" sz="2500" smtClean="0"/>
              <a:t>Protection of the environment</a:t>
            </a:r>
          </a:p>
          <a:p>
            <a:pPr eaLnBrk="1" hangingPunct="1"/>
            <a:r>
              <a:rPr lang="en-GB" sz="2500" smtClean="0"/>
              <a:t>Sustainable development</a:t>
            </a:r>
          </a:p>
          <a:p>
            <a:pPr eaLnBrk="1" hangingPunct="1"/>
            <a:r>
              <a:rPr lang="en-GB" sz="2500" smtClean="0"/>
              <a:t>Sustainable materials</a:t>
            </a:r>
          </a:p>
          <a:p>
            <a:pPr eaLnBrk="1" hangingPunct="1"/>
            <a:r>
              <a:rPr lang="en-GB" sz="2500" smtClean="0"/>
              <a:t>Larger projects with limited local consultation e.g. wind farms, nuclear, airports, refineries etc</a:t>
            </a:r>
          </a:p>
          <a:p>
            <a:pPr lvl="1" eaLnBrk="1" hangingPunct="1"/>
            <a:endParaRPr lang="en-GB" sz="2100" smtClean="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Future (2)</a:t>
            </a:r>
            <a:endParaRPr lang="en-GB" dirty="0"/>
          </a:p>
        </p:txBody>
      </p:sp>
      <p:sp>
        <p:nvSpPr>
          <p:cNvPr id="3" name="Content Placeholder 2"/>
          <p:cNvSpPr>
            <a:spLocks noGrp="1"/>
          </p:cNvSpPr>
          <p:nvPr>
            <p:ph idx="1"/>
          </p:nvPr>
        </p:nvSpPr>
        <p:spPr/>
        <p:txBody>
          <a:bodyPr/>
          <a:lstStyle/>
          <a:p>
            <a:r>
              <a:rPr lang="en-GB" dirty="0" smtClean="0"/>
              <a:t>Unitary development plans replaced by Local Development plans.</a:t>
            </a:r>
          </a:p>
          <a:p>
            <a:r>
              <a:rPr lang="en-GB" dirty="0" smtClean="0"/>
              <a:t>LDP’s place within the Spatial Plan.</a:t>
            </a:r>
          </a:p>
          <a:p>
            <a:r>
              <a:rPr lang="en-GB" dirty="0" smtClean="0"/>
              <a:t>New Planning Policy Statements.</a:t>
            </a:r>
          </a:p>
          <a:p>
            <a:r>
              <a:rPr lang="en-GB" dirty="0" smtClean="0"/>
              <a:t>Affordable housing.</a:t>
            </a:r>
          </a:p>
          <a:p>
            <a:r>
              <a:rPr lang="en-GB" dirty="0" smtClean="0"/>
              <a:t>Brownfield site developments.</a:t>
            </a:r>
          </a:p>
          <a:p>
            <a:r>
              <a:rPr lang="en-GB" dirty="0" smtClean="0"/>
              <a:t>Social Housing stocks.</a:t>
            </a:r>
          </a:p>
          <a:p>
            <a:r>
              <a:rPr lang="en-GB" dirty="0" smtClean="0"/>
              <a:t>Changed demographic.</a:t>
            </a:r>
          </a:p>
          <a:p>
            <a:endParaRPr lang="en-GB" dirty="0"/>
          </a:p>
        </p:txBody>
      </p:sp>
    </p:spTree>
  </p:cSld>
  <p:clrMapOvr>
    <a:masterClrMapping/>
  </p:clrMapOvr>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Eclipse</Template>
  <TotalTime>1259</TotalTime>
  <Words>1393</Words>
  <Application>Microsoft Office PowerPoint</Application>
  <PresentationFormat>On-screen Show (4:3)</PresentationFormat>
  <Paragraphs>208</Paragraphs>
  <Slides>57</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57</vt:i4>
      </vt:variant>
    </vt:vector>
  </HeadingPairs>
  <TitlesOfParts>
    <vt:vector size="59" baseType="lpstr">
      <vt:lpstr>Eclipse</vt:lpstr>
      <vt:lpstr>Chart</vt:lpstr>
      <vt:lpstr>History and Evolution of Planning</vt:lpstr>
      <vt:lpstr>UK population</vt:lpstr>
      <vt:lpstr>Survival</vt:lpstr>
      <vt:lpstr>"The Dance of Death" by Hans Holbein the Younger </vt:lpstr>
      <vt:lpstr>Agricultural revolution (1750-1900)</vt:lpstr>
      <vt:lpstr>Industrial revolution (1760-1830)</vt:lpstr>
      <vt:lpstr>Historical perspective</vt:lpstr>
      <vt:lpstr>Demographic transition model</vt:lpstr>
      <vt:lpstr>Density of population (per hectare)</vt:lpstr>
      <vt:lpstr>Peckham 1842</vt:lpstr>
      <vt:lpstr>Peckham 1891</vt:lpstr>
      <vt:lpstr>Peckham 2006</vt:lpstr>
      <vt:lpstr>Public health</vt:lpstr>
      <vt:lpstr>Poor quality housing</vt:lpstr>
      <vt:lpstr>Public health reform</vt:lpstr>
      <vt:lpstr>Timeline</vt:lpstr>
      <vt:lpstr>Port Sunlight</vt:lpstr>
      <vt:lpstr>Bournville</vt:lpstr>
      <vt:lpstr>Garden Cities 1899 </vt:lpstr>
      <vt:lpstr>Three magnets diagram</vt:lpstr>
      <vt:lpstr>Welwyn Garden City</vt:lpstr>
      <vt:lpstr>Slide 22</vt:lpstr>
      <vt:lpstr>Timeline</vt:lpstr>
      <vt:lpstr>Back to back housing</vt:lpstr>
      <vt:lpstr>Back to back housing</vt:lpstr>
      <vt:lpstr>Toxteth</vt:lpstr>
      <vt:lpstr>Collins Street Toxteth</vt:lpstr>
      <vt:lpstr>Timeline</vt:lpstr>
      <vt:lpstr>Timeline</vt:lpstr>
      <vt:lpstr>Slide 30</vt:lpstr>
      <vt:lpstr>Timeline</vt:lpstr>
      <vt:lpstr>Timeline</vt:lpstr>
      <vt:lpstr>Slide 33</vt:lpstr>
      <vt:lpstr>Slide 34</vt:lpstr>
      <vt:lpstr>Slide 35</vt:lpstr>
      <vt:lpstr>Timeline – the start of planning as we know it</vt:lpstr>
      <vt:lpstr>Preservation of the countryside becoming more important in planning</vt:lpstr>
      <vt:lpstr>Timeline</vt:lpstr>
      <vt:lpstr>Timeline</vt:lpstr>
      <vt:lpstr>Green Belts</vt:lpstr>
      <vt:lpstr>Timeline</vt:lpstr>
      <vt:lpstr>Timeline</vt:lpstr>
      <vt:lpstr>Timeline </vt:lpstr>
      <vt:lpstr>Definition of Development</vt:lpstr>
      <vt:lpstr>Timeline</vt:lpstr>
      <vt:lpstr>Timeline</vt:lpstr>
      <vt:lpstr>Timeline</vt:lpstr>
      <vt:lpstr>Devolution</vt:lpstr>
      <vt:lpstr>Timeline</vt:lpstr>
      <vt:lpstr>Spatial plans</vt:lpstr>
      <vt:lpstr>Body of precedence - law</vt:lpstr>
      <vt:lpstr>Dwelling stock vs UK population</vt:lpstr>
      <vt:lpstr>Population per dwelling</vt:lpstr>
      <vt:lpstr>House prices (Nationwide BS)</vt:lpstr>
      <vt:lpstr>Affordability Index</vt:lpstr>
      <vt:lpstr>The future</vt:lpstr>
      <vt:lpstr>The Future (2)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wpj</dc:creator>
  <cp:lastModifiedBy>bus-lr</cp:lastModifiedBy>
  <cp:revision>128</cp:revision>
  <dcterms:created xsi:type="dcterms:W3CDTF">2006-07-17T12:56:17Z</dcterms:created>
  <dcterms:modified xsi:type="dcterms:W3CDTF">2014-01-21T12:51:39Z</dcterms:modified>
</cp:coreProperties>
</file>