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916E3-8487-4002-BA04-63433F4C4D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6D72F3-4FC5-4B62-9893-386F2376A5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ED5DA8-B3B7-4941-86E2-E64D2DB85C6C}"/>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5" name="Footer Placeholder 4">
            <a:extLst>
              <a:ext uri="{FF2B5EF4-FFF2-40B4-BE49-F238E27FC236}">
                <a16:creationId xmlns:a16="http://schemas.microsoft.com/office/drawing/2014/main" id="{3C8C0337-0E3D-4267-AC04-EA68E88AD1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23AE7B-E401-4651-9F2D-A1578F3D4B62}"/>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1925293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A4456-065C-4B41-8D03-9B988C1204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5AEBBB-16E1-4D90-A656-A7B5AF550E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8A4210-68AE-4B22-A752-EDD26E86A5E4}"/>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5" name="Footer Placeholder 4">
            <a:extLst>
              <a:ext uri="{FF2B5EF4-FFF2-40B4-BE49-F238E27FC236}">
                <a16:creationId xmlns:a16="http://schemas.microsoft.com/office/drawing/2014/main" id="{88DCFA28-1CA6-4714-A943-F83642B92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9A69FA-55EB-4068-B893-FE86D86EC78E}"/>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1872469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692B6-8E54-4052-813E-9BE7998C4F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685146-1BD3-4093-8E49-BB5B87D9CF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D4199BD-5AA5-4DCB-B0D1-7C1B178116F4}"/>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5" name="Footer Placeholder 4">
            <a:extLst>
              <a:ext uri="{FF2B5EF4-FFF2-40B4-BE49-F238E27FC236}">
                <a16:creationId xmlns:a16="http://schemas.microsoft.com/office/drawing/2014/main" id="{955A1D01-0248-4F3A-94CB-27BD7BDEDB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09486A-6CE9-45D5-A885-21EFA748A6D7}"/>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5281943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D28E6-8B83-43DD-B547-FE11CFB3B1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7BA323-2B7F-41D6-99A0-FE2C037A4F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A509E0-D214-4F6D-BBBE-64C6981543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0F8B76-7C87-459D-A90A-C90CBCD63BBF}"/>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6" name="Footer Placeholder 5">
            <a:extLst>
              <a:ext uri="{FF2B5EF4-FFF2-40B4-BE49-F238E27FC236}">
                <a16:creationId xmlns:a16="http://schemas.microsoft.com/office/drawing/2014/main" id="{D791B959-D265-4B75-AE80-0793EE58E9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B794A2-223E-4C98-A815-DAA26E2258DB}"/>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1045508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56708-5B8D-4E75-9AFD-CAEF28C958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CD3AF3-6FB5-4B23-B040-BECB412D2E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6D6182-7DC8-4E96-8D59-2A3CC918C8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EB7056-3AE5-41EB-AEC6-7761451AA7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C4E1076-D977-4A20-BD73-FAAC998240B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5731F17-2D86-4B1B-ADB3-C43D3E335DD4}"/>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8" name="Footer Placeholder 7">
            <a:extLst>
              <a:ext uri="{FF2B5EF4-FFF2-40B4-BE49-F238E27FC236}">
                <a16:creationId xmlns:a16="http://schemas.microsoft.com/office/drawing/2014/main" id="{BDD1544C-1B76-46F1-B8EB-82D0A9AFCD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898D95-B994-49EC-9667-6D714AA13648}"/>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3879443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F11A4-6D6B-41E9-BE39-35DE7033A9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FFA67E-863A-4CFD-B95C-54861274978B}"/>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4" name="Footer Placeholder 3">
            <a:extLst>
              <a:ext uri="{FF2B5EF4-FFF2-40B4-BE49-F238E27FC236}">
                <a16:creationId xmlns:a16="http://schemas.microsoft.com/office/drawing/2014/main" id="{7E5FDF03-B3C1-470B-B83F-0AFE0A4A83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14060FF-2C97-4E0C-98B6-265B1B2A79AB}"/>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1753639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6680BB-E582-4A31-B611-2A1D2EF26752}"/>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3" name="Footer Placeholder 2">
            <a:extLst>
              <a:ext uri="{FF2B5EF4-FFF2-40B4-BE49-F238E27FC236}">
                <a16:creationId xmlns:a16="http://schemas.microsoft.com/office/drawing/2014/main" id="{7334B9A2-8FA1-4569-B8F0-7433ED07F4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E775C8E-A059-417E-809C-6104681929B1}"/>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2247219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8069C-2E3E-4023-85CD-E376137DEF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5A2E6D-AD91-4D16-A953-7AD02CA5D2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F290C3D-DB5E-4831-A6F4-C371FD6FE6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EC7D14-07E7-4607-B77E-F2514BBE2065}"/>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6" name="Footer Placeholder 5">
            <a:extLst>
              <a:ext uri="{FF2B5EF4-FFF2-40B4-BE49-F238E27FC236}">
                <a16:creationId xmlns:a16="http://schemas.microsoft.com/office/drawing/2014/main" id="{7AFAE565-497C-4490-9486-D5725F294A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9E4E49-A70C-4A3B-8D6B-7DB4C552B051}"/>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1222594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B13E5-1FCB-4D99-B9DA-A20B936E0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AF10DA-82BD-4ABD-991F-A2BBC3F2DB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F90C775-4909-4D83-B1D8-4EF5440BB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483D35-5412-417A-A498-930313D2824F}"/>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6" name="Footer Placeholder 5">
            <a:extLst>
              <a:ext uri="{FF2B5EF4-FFF2-40B4-BE49-F238E27FC236}">
                <a16:creationId xmlns:a16="http://schemas.microsoft.com/office/drawing/2014/main" id="{7A4D9420-C464-466F-9CC7-9B7711E3DA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70E3D9-63B0-43CB-998A-762271B47CDE}"/>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3027602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6916D-3D3D-4CD1-B2EF-42F77FF8E7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461AE6-4AB5-4807-917F-C33BEA8588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039AE-5586-47BD-B8A1-E78EDDE64AC2}"/>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5" name="Footer Placeholder 4">
            <a:extLst>
              <a:ext uri="{FF2B5EF4-FFF2-40B4-BE49-F238E27FC236}">
                <a16:creationId xmlns:a16="http://schemas.microsoft.com/office/drawing/2014/main" id="{F01042B9-5A88-4BF1-97F4-B7CEAC60CC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ED6AA0-1633-467A-8936-F8C757943A37}"/>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2790328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EA19A9-6CF8-4A3A-98B5-CD54748D7CC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C2535F-10F0-4FD5-95C7-A9B238C875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E2787C-D772-4217-9FD3-85BAC76D87B9}"/>
              </a:ext>
            </a:extLst>
          </p:cNvPr>
          <p:cNvSpPr>
            <a:spLocks noGrp="1"/>
          </p:cNvSpPr>
          <p:nvPr>
            <p:ph type="dt" sz="half" idx="10"/>
          </p:nvPr>
        </p:nvSpPr>
        <p:spPr/>
        <p:txBody>
          <a:bodyPr/>
          <a:lstStyle/>
          <a:p>
            <a:fld id="{8A32B943-0A4F-4CF5-924C-6107B82A4D9B}" type="datetimeFigureOut">
              <a:rPr lang="en-GB" smtClean="0"/>
              <a:t>05/06/2020</a:t>
            </a:fld>
            <a:endParaRPr lang="en-GB"/>
          </a:p>
        </p:txBody>
      </p:sp>
      <p:sp>
        <p:nvSpPr>
          <p:cNvPr id="5" name="Footer Placeholder 4">
            <a:extLst>
              <a:ext uri="{FF2B5EF4-FFF2-40B4-BE49-F238E27FC236}">
                <a16:creationId xmlns:a16="http://schemas.microsoft.com/office/drawing/2014/main" id="{439C3B8B-31FE-46FD-9528-957B39586B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CBC298-B9DA-43FD-8CBA-BDD1FF404CC0}"/>
              </a:ext>
            </a:extLst>
          </p:cNvPr>
          <p:cNvSpPr>
            <a:spLocks noGrp="1"/>
          </p:cNvSpPr>
          <p:nvPr>
            <p:ph type="sldNum" sz="quarter" idx="12"/>
          </p:nvPr>
        </p:nvSpPr>
        <p:spPr/>
        <p:txBody>
          <a:bodyPr/>
          <a:lstStyle/>
          <a:p>
            <a:fld id="{6CFA22B2-F9E0-421E-B0E6-CC15AD79D085}" type="slidenum">
              <a:rPr lang="en-GB" smtClean="0"/>
              <a:t>‹#›</a:t>
            </a:fld>
            <a:endParaRPr lang="en-GB"/>
          </a:p>
        </p:txBody>
      </p:sp>
    </p:spTree>
    <p:extLst>
      <p:ext uri="{BB962C8B-B14F-4D97-AF65-F5344CB8AC3E}">
        <p14:creationId xmlns:p14="http://schemas.microsoft.com/office/powerpoint/2010/main" val="1091983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99FF">
            <a:alpha val="45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647381-F939-4D52-B51F-ED9A833BDC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CBFDB-5DF9-4606-B0B9-5B731FFEEF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64A843-92B4-4781-ACB6-5DD87C1CF0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32B943-0A4F-4CF5-924C-6107B82A4D9B}" type="datetimeFigureOut">
              <a:rPr lang="en-GB" smtClean="0"/>
              <a:t>05/06/2020</a:t>
            </a:fld>
            <a:endParaRPr lang="en-GB"/>
          </a:p>
        </p:txBody>
      </p:sp>
      <p:sp>
        <p:nvSpPr>
          <p:cNvPr id="5" name="Footer Placeholder 4">
            <a:extLst>
              <a:ext uri="{FF2B5EF4-FFF2-40B4-BE49-F238E27FC236}">
                <a16:creationId xmlns:a16="http://schemas.microsoft.com/office/drawing/2014/main" id="{495BF8DB-7F0D-43AB-A477-5BF49C8B0E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8AE498-3AF2-4A73-B293-DFCD3F5D93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FA22B2-F9E0-421E-B0E6-CC15AD79D085}" type="slidenum">
              <a:rPr lang="en-GB" smtClean="0"/>
              <a:t>‹#›</a:t>
            </a:fld>
            <a:endParaRPr lang="en-GB"/>
          </a:p>
        </p:txBody>
      </p:sp>
    </p:spTree>
    <p:extLst>
      <p:ext uri="{BB962C8B-B14F-4D97-AF65-F5344CB8AC3E}">
        <p14:creationId xmlns:p14="http://schemas.microsoft.com/office/powerpoint/2010/main" val="3254723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fqrst-VzZM4?start=277&amp;feature=oembed" TargetMode="External"/><Relationship Id="rId4" Type="http://schemas.openxmlformats.org/officeDocument/2006/relationships/hyperlink" Target="https://www.youtube.com/watch?v=fqrst-VzZM4"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livius.org/articles/concept/roman-jewish-wars/roman-jewish-wars-4/" TargetMode="External"/><Relationship Id="rId2" Type="http://schemas.openxmlformats.org/officeDocument/2006/relationships/hyperlink" Target="https://www.livius.org/articles/concept/roman-jewish-wars/roman-jewish-wars-3/" TargetMode="External"/><Relationship Id="rId1" Type="http://schemas.openxmlformats.org/officeDocument/2006/relationships/slideLayout" Target="../slideLayouts/slideLayout2.xml"/><Relationship Id="rId4" Type="http://schemas.openxmlformats.org/officeDocument/2006/relationships/hyperlink" Target="https://www.youtube.com/watch?v=fqrst-VzZM4"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commons.wikimedia.org/wiki/File:TitusNorthDetail.jpg" TargetMode="External"/><Relationship Id="rId3" Type="http://schemas.openxmlformats.org/officeDocument/2006/relationships/hyperlink" Target="https://commons.wikimedia.org/wiki/File:Vespasianus01_pushkin_edit.png" TargetMode="External"/><Relationship Id="rId7" Type="http://schemas.openxmlformats.org/officeDocument/2006/relationships/hyperlink" Target="https://commons.wikimedia.org/wiki/File:View_from_Palatine_Hill_2011_7.jpg" TargetMode="External"/><Relationship Id="rId2" Type="http://schemas.openxmlformats.org/officeDocument/2006/relationships/hyperlink" Target="https://www.britishmuseum.org/collection/object/P_1841-0809-55" TargetMode="External"/><Relationship Id="rId1" Type="http://schemas.openxmlformats.org/officeDocument/2006/relationships/slideLayout" Target="../slideLayouts/slideLayout2.xml"/><Relationship Id="rId6" Type="http://schemas.openxmlformats.org/officeDocument/2006/relationships/hyperlink" Target="https://commons.wikimedia.org/wiki/File:Arc_de_titus_frontal.jpg" TargetMode="External"/><Relationship Id="rId5" Type="http://schemas.openxmlformats.org/officeDocument/2006/relationships/hyperlink" Target="https://commons.wikimedia.org/wiki/File:Arch_of_Titus_20190917.jpg" TargetMode="External"/><Relationship Id="rId10" Type="http://schemas.openxmlformats.org/officeDocument/2006/relationships/hyperlink" Target="https://commons.wikimedia.org/wiki/File:Roberts_Siege_and_Destruction_of_Jerusalem.jpg" TargetMode="External"/><Relationship Id="rId4" Type="http://schemas.openxmlformats.org/officeDocument/2006/relationships/hyperlink" Target="https://commons.wikimedia.org/wiki/File:Vespasianus_Titus_Flavius.jpg" TargetMode="External"/><Relationship Id="rId9" Type="http://schemas.openxmlformats.org/officeDocument/2006/relationships/hyperlink" Target="https://commons.wikimedia.org/wiki/File:Arch_of_Titus_Menorah.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450B-524B-4DC8-97B9-E7AC19CC0DB3}"/>
              </a:ext>
            </a:extLst>
          </p:cNvPr>
          <p:cNvSpPr>
            <a:spLocks noGrp="1"/>
          </p:cNvSpPr>
          <p:nvPr>
            <p:ph type="ctrTitle"/>
          </p:nvPr>
        </p:nvSpPr>
        <p:spPr/>
        <p:txBody>
          <a:bodyPr/>
          <a:lstStyle/>
          <a:p>
            <a:r>
              <a:rPr lang="en-GB" dirty="0"/>
              <a:t>The Arch of Titus</a:t>
            </a:r>
          </a:p>
        </p:txBody>
      </p:sp>
      <p:sp>
        <p:nvSpPr>
          <p:cNvPr id="3" name="Subtitle 2">
            <a:extLst>
              <a:ext uri="{FF2B5EF4-FFF2-40B4-BE49-F238E27FC236}">
                <a16:creationId xmlns:a16="http://schemas.microsoft.com/office/drawing/2014/main" id="{15A92C73-C808-4B94-BAF6-686A29046016}"/>
              </a:ext>
            </a:extLst>
          </p:cNvPr>
          <p:cNvSpPr>
            <a:spLocks noGrp="1"/>
          </p:cNvSpPr>
          <p:nvPr>
            <p:ph type="subTitle" idx="1"/>
          </p:nvPr>
        </p:nvSpPr>
        <p:spPr/>
        <p:txBody>
          <a:bodyPr/>
          <a:lstStyle/>
          <a:p>
            <a:r>
              <a:rPr lang="en-GB" dirty="0"/>
              <a:t>Sophie Taylor</a:t>
            </a:r>
          </a:p>
          <a:p>
            <a:r>
              <a:rPr lang="en-GB" dirty="0"/>
              <a:t>(1700991)</a:t>
            </a:r>
          </a:p>
        </p:txBody>
      </p:sp>
      <p:pic>
        <p:nvPicPr>
          <p:cNvPr id="4" name="Picture 3">
            <a:extLst>
              <a:ext uri="{FF2B5EF4-FFF2-40B4-BE49-F238E27FC236}">
                <a16:creationId xmlns:a16="http://schemas.microsoft.com/office/drawing/2014/main" id="{092F71E2-DE7B-4B26-8046-B5466AEABD3B}"/>
              </a:ext>
            </a:extLst>
          </p:cNvPr>
          <p:cNvPicPr>
            <a:picLocks noChangeAspect="1"/>
          </p:cNvPicPr>
          <p:nvPr/>
        </p:nvPicPr>
        <p:blipFill>
          <a:blip r:embed="rId2"/>
          <a:stretch>
            <a:fillRect/>
          </a:stretch>
        </p:blipFill>
        <p:spPr>
          <a:xfrm>
            <a:off x="9908332" y="4498132"/>
            <a:ext cx="1519335" cy="1519335"/>
          </a:xfrm>
          <a:prstGeom prst="rect">
            <a:avLst/>
          </a:prstGeom>
        </p:spPr>
      </p:pic>
    </p:spTree>
    <p:extLst>
      <p:ext uri="{BB962C8B-B14F-4D97-AF65-F5344CB8AC3E}">
        <p14:creationId xmlns:p14="http://schemas.microsoft.com/office/powerpoint/2010/main" val="1892693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DF66F-799F-46CD-B3A0-672DE41CC15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37C7F1D-AD3E-41A3-BFB8-4CFFB75541E7}"/>
              </a:ext>
            </a:extLst>
          </p:cNvPr>
          <p:cNvSpPr>
            <a:spLocks noGrp="1"/>
          </p:cNvSpPr>
          <p:nvPr>
            <p:ph idx="1"/>
          </p:nvPr>
        </p:nvSpPr>
        <p:spPr/>
        <p:txBody>
          <a:bodyPr>
            <a:normAutofit lnSpcReduction="10000"/>
          </a:bodyPr>
          <a:lstStyle/>
          <a:p>
            <a:r>
              <a:rPr lang="en-GB" dirty="0"/>
              <a:t>Aims – </a:t>
            </a:r>
          </a:p>
          <a:p>
            <a:pPr lvl="1">
              <a:buFont typeface="Wingdings" panose="05000000000000000000" pitchFamily="2" charset="2"/>
              <a:buChar char="Ø"/>
            </a:pPr>
            <a:r>
              <a:rPr lang="en-GB" dirty="0"/>
              <a:t>Investigate the defeat of Judea and the destruction of the Second Temple</a:t>
            </a:r>
          </a:p>
          <a:p>
            <a:pPr lvl="1">
              <a:buFont typeface="Wingdings" panose="05000000000000000000" pitchFamily="2" charset="2"/>
              <a:buChar char="Ø"/>
            </a:pPr>
            <a:r>
              <a:rPr lang="en-GB" dirty="0"/>
              <a:t>Explore how the Flavian Dynasty utilised this victory for imperial control</a:t>
            </a:r>
          </a:p>
          <a:p>
            <a:pPr marL="457200" lvl="1" indent="0">
              <a:buNone/>
            </a:pPr>
            <a:endParaRPr lang="en-GB" dirty="0"/>
          </a:p>
          <a:p>
            <a:r>
              <a:rPr lang="en-GB" dirty="0"/>
              <a:t>Outline – </a:t>
            </a:r>
          </a:p>
          <a:p>
            <a:pPr lvl="1">
              <a:buFont typeface="Wingdings" panose="05000000000000000000" pitchFamily="2" charset="2"/>
              <a:buChar char="Ø"/>
            </a:pPr>
            <a:r>
              <a:rPr lang="en-GB" dirty="0"/>
              <a:t>Basic and brief context outlined (Jewish War and Siege of Jerusalem)</a:t>
            </a:r>
          </a:p>
          <a:p>
            <a:pPr lvl="1">
              <a:buFont typeface="Wingdings" panose="05000000000000000000" pitchFamily="2" charset="2"/>
              <a:buChar char="Ø"/>
            </a:pPr>
            <a:r>
              <a:rPr lang="en-GB" dirty="0"/>
              <a:t>Arch of Titus </a:t>
            </a:r>
          </a:p>
          <a:p>
            <a:pPr lvl="1">
              <a:buFont typeface="Wingdings" panose="05000000000000000000" pitchFamily="2" charset="2"/>
              <a:buChar char="Ø"/>
            </a:pPr>
            <a:r>
              <a:rPr lang="en-GB" dirty="0"/>
              <a:t>Detailed look at the interior panels</a:t>
            </a:r>
          </a:p>
          <a:p>
            <a:pPr lvl="1">
              <a:buFont typeface="Wingdings" panose="05000000000000000000" pitchFamily="2" charset="2"/>
              <a:buChar char="Ø"/>
            </a:pPr>
            <a:r>
              <a:rPr lang="en-GB" dirty="0"/>
              <a:t>Contextual consideration (personal, politics, religion, imperialism)</a:t>
            </a:r>
          </a:p>
          <a:p>
            <a:pPr lvl="1">
              <a:buFont typeface="Wingdings" panose="05000000000000000000" pitchFamily="2" charset="2"/>
              <a:buChar char="Ø"/>
            </a:pPr>
            <a:r>
              <a:rPr lang="en-GB" dirty="0"/>
              <a:t>Source consolidation and conflict</a:t>
            </a:r>
          </a:p>
          <a:p>
            <a:pPr lvl="1">
              <a:buFont typeface="Wingdings" panose="05000000000000000000" pitchFamily="2" charset="2"/>
              <a:buChar char="Ø"/>
            </a:pPr>
            <a:r>
              <a:rPr lang="en-GB" dirty="0"/>
              <a:t>Impact – Ancient and Modern</a:t>
            </a:r>
          </a:p>
          <a:p>
            <a:pPr lvl="1">
              <a:buFont typeface="Wingdings" panose="05000000000000000000" pitchFamily="2" charset="2"/>
              <a:buChar char="Ø"/>
            </a:pPr>
            <a:endParaRPr lang="en-GB" dirty="0"/>
          </a:p>
        </p:txBody>
      </p:sp>
    </p:spTree>
    <p:extLst>
      <p:ext uri="{BB962C8B-B14F-4D97-AF65-F5344CB8AC3E}">
        <p14:creationId xmlns:p14="http://schemas.microsoft.com/office/powerpoint/2010/main" val="503792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AEEEF-36C4-42C9-B7FB-02C2B3490BD2}"/>
              </a:ext>
            </a:extLst>
          </p:cNvPr>
          <p:cNvSpPr>
            <a:spLocks noGrp="1"/>
          </p:cNvSpPr>
          <p:nvPr>
            <p:ph type="title"/>
          </p:nvPr>
        </p:nvSpPr>
        <p:spPr>
          <a:xfrm>
            <a:off x="627986" y="205580"/>
            <a:ext cx="10515600" cy="1325563"/>
          </a:xfrm>
        </p:spPr>
        <p:txBody>
          <a:bodyPr/>
          <a:lstStyle/>
          <a:p>
            <a:r>
              <a:rPr lang="en-GB" dirty="0"/>
              <a:t>The Jewish War</a:t>
            </a:r>
          </a:p>
        </p:txBody>
      </p:sp>
      <p:graphicFrame>
        <p:nvGraphicFramePr>
          <p:cNvPr id="6" name="Table 6">
            <a:extLst>
              <a:ext uri="{FF2B5EF4-FFF2-40B4-BE49-F238E27FC236}">
                <a16:creationId xmlns:a16="http://schemas.microsoft.com/office/drawing/2014/main" id="{FE8D44AD-30FF-45FA-9D45-4F2D2FB8E3EB}"/>
              </a:ext>
            </a:extLst>
          </p:cNvPr>
          <p:cNvGraphicFramePr>
            <a:graphicFrameLocks noGrp="1"/>
          </p:cNvGraphicFramePr>
          <p:nvPr>
            <p:ph idx="1"/>
            <p:extLst>
              <p:ext uri="{D42A27DB-BD31-4B8C-83A1-F6EECF244321}">
                <p14:modId xmlns:p14="http://schemas.microsoft.com/office/powerpoint/2010/main" val="4077243746"/>
              </p:ext>
            </p:extLst>
          </p:nvPr>
        </p:nvGraphicFramePr>
        <p:xfrm>
          <a:off x="627986" y="1131539"/>
          <a:ext cx="7819726" cy="5624046"/>
        </p:xfrm>
        <a:graphic>
          <a:graphicData uri="http://schemas.openxmlformats.org/drawingml/2006/table">
            <a:tbl>
              <a:tblPr firstRow="1" bandRow="1">
                <a:tableStyleId>{2D5ABB26-0587-4C30-8999-92F81FD0307C}</a:tableStyleId>
              </a:tblPr>
              <a:tblGrid>
                <a:gridCol w="1250632">
                  <a:extLst>
                    <a:ext uri="{9D8B030D-6E8A-4147-A177-3AD203B41FA5}">
                      <a16:colId xmlns:a16="http://schemas.microsoft.com/office/drawing/2014/main" val="3516577347"/>
                    </a:ext>
                  </a:extLst>
                </a:gridCol>
                <a:gridCol w="6569094">
                  <a:extLst>
                    <a:ext uri="{9D8B030D-6E8A-4147-A177-3AD203B41FA5}">
                      <a16:colId xmlns:a16="http://schemas.microsoft.com/office/drawing/2014/main" val="2935417695"/>
                    </a:ext>
                  </a:extLst>
                </a:gridCol>
              </a:tblGrid>
              <a:tr h="441958">
                <a:tc>
                  <a:txBody>
                    <a:bodyPr/>
                    <a:lstStyle/>
                    <a:p>
                      <a:pPr algn="ctr"/>
                      <a:r>
                        <a:rPr lang="en-GB" sz="2400" u="sng" dirty="0"/>
                        <a:t>Year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u="sng" dirty="0"/>
                        <a:t>Events pertaining to Jewish War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67355792"/>
                  </a:ext>
                </a:extLst>
              </a:tr>
              <a:tr h="808206">
                <a:tc>
                  <a:txBody>
                    <a:bodyPr/>
                    <a:lstStyle/>
                    <a:p>
                      <a:pPr algn="ctr"/>
                      <a:r>
                        <a:rPr lang="en-GB" sz="2000" dirty="0"/>
                        <a:t>64 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err="1"/>
                        <a:t>Gessius</a:t>
                      </a:r>
                      <a:r>
                        <a:rPr lang="en-GB" sz="2000" dirty="0"/>
                        <a:t> </a:t>
                      </a:r>
                      <a:r>
                        <a:rPr lang="en-GB" sz="2000" dirty="0" err="1"/>
                        <a:t>Florus</a:t>
                      </a:r>
                      <a:r>
                        <a:rPr lang="en-GB" sz="2000" dirty="0"/>
                        <a:t> appointed procurator of Judaea.</a:t>
                      </a:r>
                    </a:p>
                    <a:p>
                      <a:pPr algn="r"/>
                      <a:r>
                        <a:rPr lang="en-GB" sz="1800" dirty="0"/>
                        <a:t>(Hornblower, 2012)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40226799"/>
                  </a:ext>
                </a:extLst>
              </a:tr>
              <a:tr h="3830305">
                <a:tc>
                  <a:txBody>
                    <a:bodyPr/>
                    <a:lstStyle/>
                    <a:p>
                      <a:pPr algn="ctr"/>
                      <a:r>
                        <a:rPr lang="en-GB" sz="2000" dirty="0"/>
                        <a:t>66 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err="1"/>
                        <a:t>Gessius</a:t>
                      </a:r>
                      <a:r>
                        <a:rPr lang="en-GB" sz="2000" dirty="0"/>
                        <a:t> took money from the Temple in Judea. </a:t>
                      </a:r>
                    </a:p>
                    <a:p>
                      <a:pPr algn="r"/>
                      <a:r>
                        <a:rPr lang="en-GB" sz="1800" dirty="0"/>
                        <a:t>(</a:t>
                      </a:r>
                      <a:r>
                        <a:rPr lang="en-GB" sz="1800" dirty="0" err="1"/>
                        <a:t>Lendering</a:t>
                      </a:r>
                      <a:r>
                        <a:rPr lang="en-GB" sz="1800" dirty="0"/>
                        <a:t>, 1998)</a:t>
                      </a:r>
                    </a:p>
                    <a:p>
                      <a:r>
                        <a:rPr lang="en-GB" sz="2000" dirty="0"/>
                        <a:t>Having been mocked by the people he orders their punishment, arrest and crucifixion. </a:t>
                      </a:r>
                    </a:p>
                    <a:p>
                      <a:pPr algn="r"/>
                      <a:r>
                        <a:rPr lang="en-GB" sz="1800" dirty="0"/>
                        <a:t>(Josephus, </a:t>
                      </a:r>
                      <a:r>
                        <a:rPr lang="en-GB" sz="1800" i="1" dirty="0"/>
                        <a:t>JW</a:t>
                      </a:r>
                      <a:r>
                        <a:rPr lang="en-GB" sz="1800" i="0" dirty="0"/>
                        <a:t>, 2.295)</a:t>
                      </a:r>
                    </a:p>
                    <a:p>
                      <a:pPr algn="l"/>
                      <a:r>
                        <a:rPr lang="en-GB" sz="2000" i="0" dirty="0" err="1"/>
                        <a:t>Gessius</a:t>
                      </a:r>
                      <a:r>
                        <a:rPr lang="en-GB" sz="2000" i="0" dirty="0"/>
                        <a:t> attempts to enforce polytheism upon the Jewish people, The Great Jewish Revolt ensues as a result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i="0" dirty="0"/>
                        <a:t>Attacks on Roman citizens, garrisons and government officials</a:t>
                      </a:r>
                    </a:p>
                    <a:p>
                      <a:pPr algn="l"/>
                      <a:r>
                        <a:rPr lang="en-GB" sz="2000" i="0" dirty="0"/>
                        <a:t>[September] Roman surrender</a:t>
                      </a:r>
                    </a:p>
                    <a:p>
                      <a:pPr algn="l"/>
                      <a:r>
                        <a:rPr lang="en-GB" sz="2000" i="0" dirty="0" err="1"/>
                        <a:t>Gessius</a:t>
                      </a:r>
                      <a:r>
                        <a:rPr lang="en-GB" sz="2000" i="0" dirty="0"/>
                        <a:t> replaced with Marcus Antonius Julianus</a:t>
                      </a:r>
                    </a:p>
                    <a:p>
                      <a:pPr algn="l"/>
                      <a:r>
                        <a:rPr lang="en-GB" sz="2000" i="0" dirty="0"/>
                        <a:t>Romans regain Galilee and </a:t>
                      </a:r>
                      <a:r>
                        <a:rPr lang="en-GB" sz="2000" i="0" dirty="0" err="1"/>
                        <a:t>Sepphoris</a:t>
                      </a:r>
                      <a:r>
                        <a:rPr lang="en-GB" sz="2000" i="0" dirty="0"/>
                        <a:t> </a:t>
                      </a:r>
                    </a:p>
                    <a:p>
                      <a:pPr algn="l"/>
                      <a:r>
                        <a:rPr lang="en-GB" sz="2000" i="0" dirty="0"/>
                        <a:t>[November] Defeated by Eleazar </a:t>
                      </a:r>
                    </a:p>
                    <a:p>
                      <a:pPr marL="0" marR="0" lvl="0" indent="0" algn="r" defTabSz="914400" rtl="0" eaLnBrk="1" fontAlgn="auto" latinLnBrk="0" hangingPunct="1">
                        <a:lnSpc>
                          <a:spcPct val="100000"/>
                        </a:lnSpc>
                        <a:spcBef>
                          <a:spcPts val="0"/>
                        </a:spcBef>
                        <a:spcAft>
                          <a:spcPts val="0"/>
                        </a:spcAft>
                        <a:buClrTx/>
                        <a:buSzTx/>
                        <a:buFontTx/>
                        <a:buNone/>
                        <a:tabLst/>
                        <a:defRPr/>
                      </a:pPr>
                      <a:r>
                        <a:rPr lang="en-GB" sz="1800" dirty="0"/>
                        <a:t>(</a:t>
                      </a:r>
                      <a:r>
                        <a:rPr lang="en-GB" sz="1800" dirty="0" err="1"/>
                        <a:t>Lendering</a:t>
                      </a:r>
                      <a:r>
                        <a:rPr lang="en-GB" sz="1800" dirty="0"/>
                        <a:t>, 1998)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53943859"/>
                  </a:ext>
                </a:extLst>
              </a:tr>
              <a:tr h="383031">
                <a:tc>
                  <a:txBody>
                    <a:bodyPr/>
                    <a:lstStyle/>
                    <a:p>
                      <a:pPr algn="ctr"/>
                      <a:r>
                        <a:rPr lang="en-GB" sz="2000" dirty="0"/>
                        <a:t>67 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Titus Flavius Vespasianus appointed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12347644"/>
                  </a:ext>
                </a:extLst>
              </a:tr>
            </a:tbl>
          </a:graphicData>
        </a:graphic>
      </p:graphicFrame>
      <p:pic>
        <p:nvPicPr>
          <p:cNvPr id="4" name="Picture 3">
            <a:extLst>
              <a:ext uri="{FF2B5EF4-FFF2-40B4-BE49-F238E27FC236}">
                <a16:creationId xmlns:a16="http://schemas.microsoft.com/office/drawing/2014/main" id="{49D2B969-574C-4D67-9D91-A7F58955CE7F}"/>
              </a:ext>
            </a:extLst>
          </p:cNvPr>
          <p:cNvPicPr>
            <a:picLocks noChangeAspect="1"/>
          </p:cNvPicPr>
          <p:nvPr/>
        </p:nvPicPr>
        <p:blipFill rotWithShape="1">
          <a:blip r:embed="rId2"/>
          <a:srcRect l="34591" t="5203" r="34413" b="4609"/>
          <a:stretch/>
        </p:blipFill>
        <p:spPr>
          <a:xfrm>
            <a:off x="8637065" y="1315741"/>
            <a:ext cx="3142623" cy="5059680"/>
          </a:xfrm>
          <a:prstGeom prst="rect">
            <a:avLst/>
          </a:prstGeom>
        </p:spPr>
      </p:pic>
      <p:sp>
        <p:nvSpPr>
          <p:cNvPr id="5" name="TextBox 4">
            <a:extLst>
              <a:ext uri="{FF2B5EF4-FFF2-40B4-BE49-F238E27FC236}">
                <a16:creationId xmlns:a16="http://schemas.microsoft.com/office/drawing/2014/main" id="{35144C3E-0BBE-48AB-9916-FCE5B70218C8}"/>
              </a:ext>
            </a:extLst>
          </p:cNvPr>
          <p:cNvSpPr txBox="1"/>
          <p:nvPr/>
        </p:nvSpPr>
        <p:spPr>
          <a:xfrm>
            <a:off x="8873602" y="6375421"/>
            <a:ext cx="2906086" cy="276999"/>
          </a:xfrm>
          <a:prstGeom prst="rect">
            <a:avLst/>
          </a:prstGeom>
          <a:noFill/>
        </p:spPr>
        <p:txBody>
          <a:bodyPr wrap="square" rtlCol="0">
            <a:spAutoFit/>
          </a:bodyPr>
          <a:lstStyle/>
          <a:p>
            <a:r>
              <a:rPr lang="en-GB" sz="1200" dirty="0"/>
              <a:t>Figure. 1. Portrait of Emperor Nero.</a:t>
            </a:r>
          </a:p>
        </p:txBody>
      </p:sp>
    </p:spTree>
    <p:extLst>
      <p:ext uri="{BB962C8B-B14F-4D97-AF65-F5344CB8AC3E}">
        <p14:creationId xmlns:p14="http://schemas.microsoft.com/office/powerpoint/2010/main" val="3251879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B2DB-9ADF-4026-8281-0F156F1F85B1}"/>
              </a:ext>
            </a:extLst>
          </p:cNvPr>
          <p:cNvSpPr>
            <a:spLocks noGrp="1"/>
          </p:cNvSpPr>
          <p:nvPr>
            <p:ph type="title"/>
          </p:nvPr>
        </p:nvSpPr>
        <p:spPr/>
        <p:txBody>
          <a:bodyPr/>
          <a:lstStyle/>
          <a:p>
            <a:r>
              <a:rPr lang="en-GB" dirty="0"/>
              <a:t>The Jewish War</a:t>
            </a:r>
          </a:p>
        </p:txBody>
      </p:sp>
      <p:sp>
        <p:nvSpPr>
          <p:cNvPr id="3" name="Content Placeholder 2">
            <a:extLst>
              <a:ext uri="{FF2B5EF4-FFF2-40B4-BE49-F238E27FC236}">
                <a16:creationId xmlns:a16="http://schemas.microsoft.com/office/drawing/2014/main" id="{50093305-BCA9-4225-BCA8-351C494C5CEF}"/>
              </a:ext>
            </a:extLst>
          </p:cNvPr>
          <p:cNvSpPr>
            <a:spLocks noGrp="1"/>
          </p:cNvSpPr>
          <p:nvPr>
            <p:ph idx="1"/>
          </p:nvPr>
        </p:nvSpPr>
        <p:spPr>
          <a:xfrm>
            <a:off x="793867" y="1828511"/>
            <a:ext cx="5257800" cy="4351338"/>
          </a:xfrm>
        </p:spPr>
        <p:txBody>
          <a:bodyPr/>
          <a:lstStyle/>
          <a:p>
            <a:r>
              <a:rPr lang="en-GB" dirty="0"/>
              <a:t>War was inevitable due to growing tensions between the people of Judea and the Roman occupation there. </a:t>
            </a:r>
          </a:p>
          <a:p>
            <a:pPr marL="0" indent="0">
              <a:buNone/>
            </a:pPr>
            <a:endParaRPr lang="en-GB" dirty="0"/>
          </a:p>
          <a:p>
            <a:r>
              <a:rPr lang="en-GB" dirty="0"/>
              <a:t>Class divides, local and senatorial corruption, heavy taxation and procurator cruelty all had a part to play in causing the revolt.</a:t>
            </a:r>
          </a:p>
          <a:p>
            <a:pPr marL="0" indent="0">
              <a:buNone/>
            </a:pPr>
            <a:endParaRPr lang="en-GB" dirty="0"/>
          </a:p>
        </p:txBody>
      </p:sp>
      <p:cxnSp>
        <p:nvCxnSpPr>
          <p:cNvPr id="6" name="Straight Connector 5">
            <a:extLst>
              <a:ext uri="{FF2B5EF4-FFF2-40B4-BE49-F238E27FC236}">
                <a16:creationId xmlns:a16="http://schemas.microsoft.com/office/drawing/2014/main" id="{7B08A3CC-D88B-415B-B248-0128D5AE1350}"/>
              </a:ext>
            </a:extLst>
          </p:cNvPr>
          <p:cNvCxnSpPr>
            <a:cxnSpLocks/>
          </p:cNvCxnSpPr>
          <p:nvPr/>
        </p:nvCxnSpPr>
        <p:spPr>
          <a:xfrm flipV="1">
            <a:off x="6073833" y="1690688"/>
            <a:ext cx="0" cy="4626985"/>
          </a:xfrm>
          <a:prstGeom prst="line">
            <a:avLst/>
          </a:prstGeom>
        </p:spPr>
        <p:style>
          <a:lnRef idx="1">
            <a:schemeClr val="dk1"/>
          </a:lnRef>
          <a:fillRef idx="0">
            <a:schemeClr val="dk1"/>
          </a:fillRef>
          <a:effectRef idx="0">
            <a:schemeClr val="dk1"/>
          </a:effectRef>
          <a:fontRef idx="minor">
            <a:schemeClr val="tx1"/>
          </a:fontRef>
        </p:style>
      </p:cxnSp>
      <p:sp>
        <p:nvSpPr>
          <p:cNvPr id="10" name="Content Placeholder 2">
            <a:extLst>
              <a:ext uri="{FF2B5EF4-FFF2-40B4-BE49-F238E27FC236}">
                <a16:creationId xmlns:a16="http://schemas.microsoft.com/office/drawing/2014/main" id="{434CB619-ED44-4E4A-A69E-1ED8C6803466}"/>
              </a:ext>
            </a:extLst>
          </p:cNvPr>
          <p:cNvSpPr txBox="1">
            <a:spLocks/>
          </p:cNvSpPr>
          <p:nvPr/>
        </p:nvSpPr>
        <p:spPr>
          <a:xfrm>
            <a:off x="6096000" y="1828511"/>
            <a:ext cx="5257800"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0" i="0" dirty="0">
                <a:effectLst/>
                <a:latin typeface="Times New Roman" panose="02020603050405020304" pitchFamily="18" charset="0"/>
              </a:rPr>
              <a:t>“</a:t>
            </a:r>
            <a:r>
              <a:rPr lang="en-GB" b="0" i="0" dirty="0" err="1">
                <a:effectLst/>
                <a:latin typeface="Times New Roman" panose="02020603050405020304" pitchFamily="18" charset="0"/>
              </a:rPr>
              <a:t>Florus</a:t>
            </a:r>
            <a:r>
              <a:rPr lang="en-GB" b="0" i="0" dirty="0">
                <a:effectLst/>
                <a:latin typeface="Times New Roman" panose="02020603050405020304" pitchFamily="18" charset="0"/>
              </a:rPr>
              <a:t> acted herein as if he had been hired, and blew up the war into a flame, and sent some to take seventeen talents out of the sacred treasure (…) he marched hastily with an army of horsemen and footmen against Jerusalem, that he might gain his will by the arms of the Romans, and might by his terror, and by his </a:t>
            </a:r>
            <a:r>
              <a:rPr lang="en-GB" b="0" i="0" dirty="0" err="1">
                <a:effectLst/>
                <a:latin typeface="Times New Roman" panose="02020603050405020304" pitchFamily="18" charset="0"/>
              </a:rPr>
              <a:t>threatenings</a:t>
            </a:r>
            <a:r>
              <a:rPr lang="en-GB" b="0" i="0" dirty="0">
                <a:effectLst/>
                <a:latin typeface="Times New Roman" panose="02020603050405020304" pitchFamily="18" charset="0"/>
              </a:rPr>
              <a:t> bring the city into subjection.”</a:t>
            </a:r>
          </a:p>
          <a:p>
            <a:pPr marL="0" indent="0" algn="ctr">
              <a:buNone/>
            </a:pPr>
            <a:r>
              <a:rPr lang="en-GB" sz="2000" dirty="0">
                <a:latin typeface="Times New Roman" panose="02020603050405020304" pitchFamily="18" charset="0"/>
              </a:rPr>
              <a:t>(Josephus, </a:t>
            </a:r>
            <a:r>
              <a:rPr lang="en-GB" sz="2000" i="1" dirty="0">
                <a:latin typeface="Times New Roman" panose="02020603050405020304" pitchFamily="18" charset="0"/>
              </a:rPr>
              <a:t>JW</a:t>
            </a:r>
            <a:r>
              <a:rPr lang="en-GB" sz="2000" dirty="0">
                <a:latin typeface="Times New Roman" panose="02020603050405020304" pitchFamily="18" charset="0"/>
              </a:rPr>
              <a:t>, 2:14.6)</a:t>
            </a:r>
            <a:endParaRPr lang="en-GB" sz="2000" b="0" i="0" dirty="0">
              <a:effectLst/>
              <a:latin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8865073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C404E-F4B8-43AE-8801-B6F681CF208E}"/>
              </a:ext>
            </a:extLst>
          </p:cNvPr>
          <p:cNvSpPr>
            <a:spLocks noGrp="1"/>
          </p:cNvSpPr>
          <p:nvPr>
            <p:ph type="title"/>
          </p:nvPr>
        </p:nvSpPr>
        <p:spPr/>
        <p:txBody>
          <a:bodyPr/>
          <a:lstStyle/>
          <a:p>
            <a:r>
              <a:rPr lang="en-GB" dirty="0"/>
              <a:t>Vespasian sets his sights on the revolt</a:t>
            </a:r>
          </a:p>
        </p:txBody>
      </p:sp>
      <p:sp>
        <p:nvSpPr>
          <p:cNvPr id="3" name="Content Placeholder 2">
            <a:extLst>
              <a:ext uri="{FF2B5EF4-FFF2-40B4-BE49-F238E27FC236}">
                <a16:creationId xmlns:a16="http://schemas.microsoft.com/office/drawing/2014/main" id="{582F0794-3D7A-4622-850D-5511B379BC54}"/>
              </a:ext>
            </a:extLst>
          </p:cNvPr>
          <p:cNvSpPr>
            <a:spLocks noGrp="1"/>
          </p:cNvSpPr>
          <p:nvPr>
            <p:ph idx="1"/>
          </p:nvPr>
        </p:nvSpPr>
        <p:spPr>
          <a:xfrm>
            <a:off x="3669479" y="1825624"/>
            <a:ext cx="7684321" cy="4705509"/>
          </a:xfrm>
        </p:spPr>
        <p:txBody>
          <a:bodyPr>
            <a:normAutofit fontScale="92500" lnSpcReduction="10000"/>
          </a:bodyPr>
          <a:lstStyle/>
          <a:p>
            <a:r>
              <a:rPr lang="en-GB" dirty="0"/>
              <a:t>Vespasian regains control bit by bit </a:t>
            </a:r>
          </a:p>
          <a:p>
            <a:pPr lvl="1">
              <a:buFont typeface="Wingdings" panose="05000000000000000000" pitchFamily="2" charset="2"/>
              <a:buChar char="Ø"/>
            </a:pPr>
            <a:r>
              <a:rPr lang="en-GB" dirty="0"/>
              <a:t>Ptolemais (</a:t>
            </a:r>
            <a:r>
              <a:rPr lang="en-GB" i="1" dirty="0"/>
              <a:t>JW. </a:t>
            </a:r>
            <a:r>
              <a:rPr lang="en-GB" dirty="0"/>
              <a:t>3:2.4)</a:t>
            </a:r>
          </a:p>
          <a:p>
            <a:pPr lvl="1">
              <a:buFont typeface="Wingdings" panose="05000000000000000000" pitchFamily="2" charset="2"/>
              <a:buChar char="Ø"/>
            </a:pPr>
            <a:r>
              <a:rPr lang="en-GB" dirty="0"/>
              <a:t>Galilee (</a:t>
            </a:r>
            <a:r>
              <a:rPr lang="en-GB" i="1" dirty="0"/>
              <a:t>JW. </a:t>
            </a:r>
            <a:r>
              <a:rPr lang="en-GB" dirty="0"/>
              <a:t>3:6.3)</a:t>
            </a:r>
          </a:p>
          <a:p>
            <a:pPr lvl="1" algn="just">
              <a:buFont typeface="Wingdings" panose="05000000000000000000" pitchFamily="2" charset="2"/>
              <a:buChar char="Ø"/>
            </a:pPr>
            <a:r>
              <a:rPr lang="en-GB" dirty="0" err="1"/>
              <a:t>Jotapata</a:t>
            </a:r>
            <a:r>
              <a:rPr lang="en-GB" dirty="0"/>
              <a:t> (</a:t>
            </a:r>
            <a:r>
              <a:rPr lang="en-GB" i="1" dirty="0"/>
              <a:t>JW. </a:t>
            </a:r>
            <a:r>
              <a:rPr lang="en-GB" dirty="0"/>
              <a:t>3:7.3-35)</a:t>
            </a:r>
          </a:p>
          <a:p>
            <a:pPr lvl="1" algn="just">
              <a:buFont typeface="Wingdings" panose="05000000000000000000" pitchFamily="2" charset="2"/>
              <a:buChar char="Ø"/>
            </a:pPr>
            <a:r>
              <a:rPr lang="en-GB" dirty="0"/>
              <a:t>Joppa (</a:t>
            </a:r>
            <a:r>
              <a:rPr lang="en-GB" i="1" dirty="0"/>
              <a:t>JW. </a:t>
            </a:r>
            <a:r>
              <a:rPr lang="en-GB" dirty="0"/>
              <a:t>3:9.2-4)</a:t>
            </a:r>
          </a:p>
          <a:p>
            <a:pPr lvl="1" algn="just">
              <a:buFont typeface="Wingdings" panose="05000000000000000000" pitchFamily="2" charset="2"/>
              <a:buChar char="Ø"/>
            </a:pPr>
            <a:r>
              <a:rPr lang="en-GB" dirty="0" err="1"/>
              <a:t>Tarichaea</a:t>
            </a:r>
            <a:r>
              <a:rPr lang="en-GB" dirty="0"/>
              <a:t> (</a:t>
            </a:r>
            <a:r>
              <a:rPr lang="en-GB" i="1" dirty="0"/>
              <a:t>JW</a:t>
            </a:r>
            <a:r>
              <a:rPr lang="en-GB" dirty="0"/>
              <a:t>. 3:10.1-5)</a:t>
            </a:r>
          </a:p>
          <a:p>
            <a:pPr lvl="1" algn="just">
              <a:buFont typeface="Wingdings" panose="05000000000000000000" pitchFamily="2" charset="2"/>
              <a:buChar char="Ø"/>
            </a:pPr>
            <a:r>
              <a:rPr lang="en-GB" dirty="0" err="1"/>
              <a:t>Gamala</a:t>
            </a:r>
            <a:r>
              <a:rPr lang="en-GB" dirty="0"/>
              <a:t> (</a:t>
            </a:r>
            <a:r>
              <a:rPr lang="en-GB" i="1" dirty="0"/>
              <a:t>JW. </a:t>
            </a:r>
            <a:r>
              <a:rPr lang="en-GB" dirty="0"/>
              <a:t>4:1.1-10)</a:t>
            </a:r>
          </a:p>
          <a:p>
            <a:pPr lvl="1" algn="just">
              <a:buFont typeface="Wingdings" panose="05000000000000000000" pitchFamily="2" charset="2"/>
              <a:buChar char="Ø"/>
            </a:pPr>
            <a:r>
              <a:rPr lang="en-GB" dirty="0"/>
              <a:t>Gadara (</a:t>
            </a:r>
            <a:r>
              <a:rPr lang="en-GB" i="1" dirty="0"/>
              <a:t>JW. </a:t>
            </a:r>
            <a:r>
              <a:rPr lang="en-GB" dirty="0"/>
              <a:t>4:7.3-5)</a:t>
            </a:r>
          </a:p>
          <a:p>
            <a:pPr marL="457200" lvl="1" indent="0" algn="just">
              <a:buNone/>
            </a:pPr>
            <a:endParaRPr lang="en-GB" dirty="0"/>
          </a:p>
          <a:p>
            <a:r>
              <a:rPr lang="en-GB" dirty="0"/>
              <a:t>Nero’s death (68 CE)</a:t>
            </a:r>
          </a:p>
          <a:p>
            <a:pPr lvl="1">
              <a:buFont typeface="Wingdings" panose="05000000000000000000" pitchFamily="2" charset="2"/>
              <a:buChar char="Ø"/>
            </a:pPr>
            <a:r>
              <a:rPr lang="en-GB" dirty="0"/>
              <a:t>Civil War </a:t>
            </a:r>
          </a:p>
          <a:p>
            <a:pPr lvl="1">
              <a:buFont typeface="Wingdings" panose="05000000000000000000" pitchFamily="2" charset="2"/>
              <a:buChar char="Ø"/>
            </a:pPr>
            <a:r>
              <a:rPr lang="en-GB" dirty="0"/>
              <a:t>Year of the 4 Emperors</a:t>
            </a:r>
          </a:p>
          <a:p>
            <a:pPr lvl="1">
              <a:buFont typeface="Wingdings" panose="05000000000000000000" pitchFamily="2" charset="2"/>
              <a:buChar char="Ø"/>
            </a:pPr>
            <a:r>
              <a:rPr lang="en-GB" dirty="0"/>
              <a:t>Vespasian returns to Rome and becomes Emperor (69 CE)</a:t>
            </a:r>
          </a:p>
          <a:p>
            <a:pPr lvl="1">
              <a:buFont typeface="Wingdings" panose="05000000000000000000" pitchFamily="2" charset="2"/>
              <a:buChar char="Ø"/>
            </a:pPr>
            <a:endParaRPr lang="en-GB" dirty="0"/>
          </a:p>
          <a:p>
            <a:pPr marL="457200" lvl="1" indent="0" algn="just">
              <a:buNone/>
            </a:pPr>
            <a:endParaRPr lang="en-GB" dirty="0"/>
          </a:p>
        </p:txBody>
      </p:sp>
      <p:pic>
        <p:nvPicPr>
          <p:cNvPr id="5" name="Picture 4">
            <a:extLst>
              <a:ext uri="{FF2B5EF4-FFF2-40B4-BE49-F238E27FC236}">
                <a16:creationId xmlns:a16="http://schemas.microsoft.com/office/drawing/2014/main" id="{A770CCDD-8DD6-4942-BF14-2C71E12CE32E}"/>
              </a:ext>
            </a:extLst>
          </p:cNvPr>
          <p:cNvPicPr>
            <a:picLocks noChangeAspect="1"/>
          </p:cNvPicPr>
          <p:nvPr/>
        </p:nvPicPr>
        <p:blipFill rotWithShape="1">
          <a:blip r:embed="rId2"/>
          <a:srcRect t="4040"/>
          <a:stretch/>
        </p:blipFill>
        <p:spPr>
          <a:xfrm>
            <a:off x="292916" y="1471454"/>
            <a:ext cx="3142624" cy="5059680"/>
          </a:xfrm>
          <a:prstGeom prst="rect">
            <a:avLst/>
          </a:prstGeom>
        </p:spPr>
      </p:pic>
      <p:sp>
        <p:nvSpPr>
          <p:cNvPr id="6" name="TextBox 5">
            <a:extLst>
              <a:ext uri="{FF2B5EF4-FFF2-40B4-BE49-F238E27FC236}">
                <a16:creationId xmlns:a16="http://schemas.microsoft.com/office/drawing/2014/main" id="{0EB977D4-DA92-4858-821A-C0351FA1D354}"/>
              </a:ext>
            </a:extLst>
          </p:cNvPr>
          <p:cNvSpPr txBox="1"/>
          <p:nvPr/>
        </p:nvSpPr>
        <p:spPr>
          <a:xfrm>
            <a:off x="411185" y="6531133"/>
            <a:ext cx="2906086" cy="276999"/>
          </a:xfrm>
          <a:prstGeom prst="rect">
            <a:avLst/>
          </a:prstGeom>
          <a:noFill/>
        </p:spPr>
        <p:txBody>
          <a:bodyPr wrap="square" rtlCol="0">
            <a:spAutoFit/>
          </a:bodyPr>
          <a:lstStyle/>
          <a:p>
            <a:r>
              <a:rPr lang="en-GB" sz="1200" dirty="0"/>
              <a:t>Figure. 2. Bust of Vespasianus.</a:t>
            </a:r>
          </a:p>
        </p:txBody>
      </p:sp>
      <p:cxnSp>
        <p:nvCxnSpPr>
          <p:cNvPr id="7" name="Straight Connector 6">
            <a:extLst>
              <a:ext uri="{FF2B5EF4-FFF2-40B4-BE49-F238E27FC236}">
                <a16:creationId xmlns:a16="http://schemas.microsoft.com/office/drawing/2014/main" id="{0086753D-7D2C-41AE-8AB2-8286AB0287A1}"/>
              </a:ext>
            </a:extLst>
          </p:cNvPr>
          <p:cNvCxnSpPr>
            <a:cxnSpLocks/>
          </p:cNvCxnSpPr>
          <p:nvPr/>
        </p:nvCxnSpPr>
        <p:spPr>
          <a:xfrm flipV="1">
            <a:off x="3552509" y="1471455"/>
            <a:ext cx="0" cy="505967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72284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0D1C0-A044-4C82-9E30-3DE39E748A07}"/>
              </a:ext>
            </a:extLst>
          </p:cNvPr>
          <p:cNvSpPr>
            <a:spLocks noGrp="1"/>
          </p:cNvSpPr>
          <p:nvPr>
            <p:ph type="title"/>
          </p:nvPr>
        </p:nvSpPr>
        <p:spPr/>
        <p:txBody>
          <a:bodyPr/>
          <a:lstStyle/>
          <a:p>
            <a:r>
              <a:rPr lang="en-GB" dirty="0"/>
              <a:t>Siege of Jerusalem </a:t>
            </a:r>
          </a:p>
        </p:txBody>
      </p:sp>
      <p:sp>
        <p:nvSpPr>
          <p:cNvPr id="3" name="Content Placeholder 2">
            <a:extLst>
              <a:ext uri="{FF2B5EF4-FFF2-40B4-BE49-F238E27FC236}">
                <a16:creationId xmlns:a16="http://schemas.microsoft.com/office/drawing/2014/main" id="{7CF46B5F-8C50-4553-8CB0-ADBF52CCE5A9}"/>
              </a:ext>
            </a:extLst>
          </p:cNvPr>
          <p:cNvSpPr>
            <a:spLocks noGrp="1"/>
          </p:cNvSpPr>
          <p:nvPr>
            <p:ph idx="1"/>
          </p:nvPr>
        </p:nvSpPr>
        <p:spPr>
          <a:xfrm>
            <a:off x="838200" y="1825625"/>
            <a:ext cx="7640782" cy="4351338"/>
          </a:xfrm>
        </p:spPr>
        <p:txBody>
          <a:bodyPr>
            <a:normAutofit fontScale="85000" lnSpcReduction="20000"/>
          </a:bodyPr>
          <a:lstStyle/>
          <a:p>
            <a:r>
              <a:rPr lang="en-GB" dirty="0"/>
              <a:t>Vespasian leaves Titus to quell the revolt and end the war</a:t>
            </a:r>
          </a:p>
          <a:p>
            <a:r>
              <a:rPr lang="en-GB" dirty="0"/>
              <a:t>The Jewish rebels proved difficult to subdue</a:t>
            </a:r>
          </a:p>
          <a:p>
            <a:r>
              <a:rPr lang="en-GB" dirty="0"/>
              <a:t>Both sides achieved minor and major victories and defeats </a:t>
            </a:r>
          </a:p>
          <a:p>
            <a:r>
              <a:rPr lang="en-GB" dirty="0"/>
              <a:t>The Romans broke through the third and second wall reaching Antonia </a:t>
            </a:r>
          </a:p>
          <a:p>
            <a:r>
              <a:rPr lang="en-GB" dirty="0"/>
              <a:t>The final stand took place atop the Temple Mount, within and around the Temple of Solomon</a:t>
            </a:r>
          </a:p>
          <a:p>
            <a:r>
              <a:rPr lang="en-GB" dirty="0"/>
              <a:t>The Siege ended in September (70 CE) when the Temple was taken, set alight and destroyed. </a:t>
            </a:r>
          </a:p>
          <a:p>
            <a:pPr marL="0" indent="0" algn="r">
              <a:buNone/>
            </a:pPr>
            <a:r>
              <a:rPr lang="en-GB" sz="2400" dirty="0"/>
              <a:t>(</a:t>
            </a:r>
            <a:r>
              <a:rPr lang="en-GB" sz="2400" i="1" dirty="0"/>
              <a:t>JW.</a:t>
            </a:r>
            <a:r>
              <a:rPr lang="en-GB" sz="2400" dirty="0"/>
              <a:t> 6:2.9; 6:3.5)</a:t>
            </a:r>
          </a:p>
          <a:p>
            <a:pPr marL="0" indent="0" algn="r">
              <a:buNone/>
            </a:pPr>
            <a:r>
              <a:rPr lang="en-GB" sz="2400" dirty="0"/>
              <a:t>(Tacitus. </a:t>
            </a:r>
            <a:r>
              <a:rPr lang="en-GB" sz="2400" i="1" dirty="0"/>
              <a:t>Histories</a:t>
            </a:r>
            <a:r>
              <a:rPr lang="en-GB" sz="2400" dirty="0"/>
              <a:t>. Fr.2)</a:t>
            </a:r>
          </a:p>
          <a:p>
            <a:pPr marL="0" indent="0" algn="r">
              <a:buNone/>
            </a:pPr>
            <a:r>
              <a:rPr lang="en-GB" sz="2400" dirty="0"/>
              <a:t>(</a:t>
            </a:r>
            <a:r>
              <a:rPr lang="en-GB" sz="2400" dirty="0" err="1"/>
              <a:t>Lendering</a:t>
            </a:r>
            <a:r>
              <a:rPr lang="en-GB" sz="2400" dirty="0"/>
              <a:t>, 1998)</a:t>
            </a:r>
          </a:p>
          <a:p>
            <a:pPr marL="0" indent="0" algn="r">
              <a:buNone/>
            </a:pPr>
            <a:endParaRPr lang="en-GB" dirty="0"/>
          </a:p>
          <a:p>
            <a:endParaRPr lang="en-GB" dirty="0"/>
          </a:p>
        </p:txBody>
      </p:sp>
      <p:pic>
        <p:nvPicPr>
          <p:cNvPr id="4" name="Picture 3">
            <a:extLst>
              <a:ext uri="{FF2B5EF4-FFF2-40B4-BE49-F238E27FC236}">
                <a16:creationId xmlns:a16="http://schemas.microsoft.com/office/drawing/2014/main" id="{28310D2B-FE0F-4EF9-A7AB-6919CAA7EB02}"/>
              </a:ext>
            </a:extLst>
          </p:cNvPr>
          <p:cNvPicPr>
            <a:picLocks noChangeAspect="1"/>
          </p:cNvPicPr>
          <p:nvPr/>
        </p:nvPicPr>
        <p:blipFill rotWithShape="1">
          <a:blip r:embed="rId2"/>
          <a:srcRect t="4254" r="5810" b="20691"/>
          <a:stretch/>
        </p:blipFill>
        <p:spPr>
          <a:xfrm>
            <a:off x="8653690" y="1453977"/>
            <a:ext cx="3142623" cy="5038898"/>
          </a:xfrm>
          <a:prstGeom prst="rect">
            <a:avLst/>
          </a:prstGeom>
        </p:spPr>
      </p:pic>
      <p:sp>
        <p:nvSpPr>
          <p:cNvPr id="5" name="TextBox 4">
            <a:extLst>
              <a:ext uri="{FF2B5EF4-FFF2-40B4-BE49-F238E27FC236}">
                <a16:creationId xmlns:a16="http://schemas.microsoft.com/office/drawing/2014/main" id="{5EBD0D26-C3BB-4C45-89AA-19537F67ED79}"/>
              </a:ext>
            </a:extLst>
          </p:cNvPr>
          <p:cNvSpPr txBox="1"/>
          <p:nvPr/>
        </p:nvSpPr>
        <p:spPr>
          <a:xfrm>
            <a:off x="8771958" y="6492875"/>
            <a:ext cx="2906086" cy="276999"/>
          </a:xfrm>
          <a:prstGeom prst="rect">
            <a:avLst/>
          </a:prstGeom>
          <a:noFill/>
        </p:spPr>
        <p:txBody>
          <a:bodyPr wrap="square" rtlCol="0">
            <a:spAutoFit/>
          </a:bodyPr>
          <a:lstStyle/>
          <a:p>
            <a:r>
              <a:rPr lang="en-GB" sz="1200" dirty="0"/>
              <a:t>Figure. 3. Portrait of Emperor Titus.</a:t>
            </a:r>
          </a:p>
        </p:txBody>
      </p:sp>
      <p:cxnSp>
        <p:nvCxnSpPr>
          <p:cNvPr id="6" name="Straight Connector 5">
            <a:extLst>
              <a:ext uri="{FF2B5EF4-FFF2-40B4-BE49-F238E27FC236}">
                <a16:creationId xmlns:a16="http://schemas.microsoft.com/office/drawing/2014/main" id="{A6D3286F-2586-4561-8841-82AE21BF4B44}"/>
              </a:ext>
            </a:extLst>
          </p:cNvPr>
          <p:cNvCxnSpPr>
            <a:cxnSpLocks/>
          </p:cNvCxnSpPr>
          <p:nvPr/>
        </p:nvCxnSpPr>
        <p:spPr>
          <a:xfrm flipV="1">
            <a:off x="8534400" y="1453977"/>
            <a:ext cx="0" cy="5038899"/>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06589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3450B-524B-4DC8-97B9-E7AC19CC0DB3}"/>
              </a:ext>
            </a:extLst>
          </p:cNvPr>
          <p:cNvSpPr>
            <a:spLocks noGrp="1"/>
          </p:cNvSpPr>
          <p:nvPr>
            <p:ph type="ctrTitle"/>
          </p:nvPr>
        </p:nvSpPr>
        <p:spPr>
          <a:xfrm>
            <a:off x="1524000" y="2954178"/>
            <a:ext cx="9144000" cy="949643"/>
          </a:xfrm>
        </p:spPr>
        <p:txBody>
          <a:bodyPr/>
          <a:lstStyle/>
          <a:p>
            <a:r>
              <a:rPr lang="en-GB" dirty="0"/>
              <a:t>The Arch of Titus</a:t>
            </a:r>
          </a:p>
        </p:txBody>
      </p:sp>
      <p:pic>
        <p:nvPicPr>
          <p:cNvPr id="9" name="Picture 8">
            <a:extLst>
              <a:ext uri="{FF2B5EF4-FFF2-40B4-BE49-F238E27FC236}">
                <a16:creationId xmlns:a16="http://schemas.microsoft.com/office/drawing/2014/main" id="{42B65818-7455-4234-90EE-EB6D8BC3C681}"/>
              </a:ext>
            </a:extLst>
          </p:cNvPr>
          <p:cNvPicPr>
            <a:picLocks noChangeAspect="1"/>
          </p:cNvPicPr>
          <p:nvPr/>
        </p:nvPicPr>
        <p:blipFill>
          <a:blip r:embed="rId2"/>
          <a:stretch>
            <a:fillRect/>
          </a:stretch>
        </p:blipFill>
        <p:spPr>
          <a:xfrm>
            <a:off x="8889076" y="1714499"/>
            <a:ext cx="2917844" cy="3428999"/>
          </a:xfrm>
          <a:prstGeom prst="rect">
            <a:avLst/>
          </a:prstGeom>
        </p:spPr>
      </p:pic>
      <p:sp>
        <p:nvSpPr>
          <p:cNvPr id="10" name="TextBox 9">
            <a:extLst>
              <a:ext uri="{FF2B5EF4-FFF2-40B4-BE49-F238E27FC236}">
                <a16:creationId xmlns:a16="http://schemas.microsoft.com/office/drawing/2014/main" id="{95259EB0-6640-47E6-A580-3BD2547C9BDA}"/>
              </a:ext>
            </a:extLst>
          </p:cNvPr>
          <p:cNvSpPr txBox="1"/>
          <p:nvPr/>
        </p:nvSpPr>
        <p:spPr>
          <a:xfrm>
            <a:off x="8900834" y="5143498"/>
            <a:ext cx="2906086" cy="276999"/>
          </a:xfrm>
          <a:prstGeom prst="rect">
            <a:avLst/>
          </a:prstGeom>
          <a:noFill/>
        </p:spPr>
        <p:txBody>
          <a:bodyPr wrap="square" rtlCol="0">
            <a:spAutoFit/>
          </a:bodyPr>
          <a:lstStyle/>
          <a:p>
            <a:r>
              <a:rPr lang="en-GB" sz="1200" dirty="0"/>
              <a:t>Figure. 5. Arch of Titus. Frontal.</a:t>
            </a:r>
          </a:p>
        </p:txBody>
      </p:sp>
      <p:pic>
        <p:nvPicPr>
          <p:cNvPr id="11" name="Picture 10">
            <a:extLst>
              <a:ext uri="{FF2B5EF4-FFF2-40B4-BE49-F238E27FC236}">
                <a16:creationId xmlns:a16="http://schemas.microsoft.com/office/drawing/2014/main" id="{FE1C16D0-475D-4ECF-8C2E-18DD6D652383}"/>
              </a:ext>
            </a:extLst>
          </p:cNvPr>
          <p:cNvPicPr>
            <a:picLocks noChangeAspect="1"/>
          </p:cNvPicPr>
          <p:nvPr/>
        </p:nvPicPr>
        <p:blipFill>
          <a:blip r:embed="rId3"/>
          <a:stretch>
            <a:fillRect/>
          </a:stretch>
        </p:blipFill>
        <p:spPr>
          <a:xfrm>
            <a:off x="385082" y="1714499"/>
            <a:ext cx="2917843" cy="3421149"/>
          </a:xfrm>
          <a:prstGeom prst="rect">
            <a:avLst/>
          </a:prstGeom>
        </p:spPr>
      </p:pic>
      <p:sp>
        <p:nvSpPr>
          <p:cNvPr id="13" name="TextBox 12">
            <a:extLst>
              <a:ext uri="{FF2B5EF4-FFF2-40B4-BE49-F238E27FC236}">
                <a16:creationId xmlns:a16="http://schemas.microsoft.com/office/drawing/2014/main" id="{29548683-9BB7-4A0C-9CDF-1BA0911059E5}"/>
              </a:ext>
            </a:extLst>
          </p:cNvPr>
          <p:cNvSpPr txBox="1"/>
          <p:nvPr/>
        </p:nvSpPr>
        <p:spPr>
          <a:xfrm>
            <a:off x="385080" y="5143498"/>
            <a:ext cx="2906086" cy="276999"/>
          </a:xfrm>
          <a:prstGeom prst="rect">
            <a:avLst/>
          </a:prstGeom>
          <a:noFill/>
        </p:spPr>
        <p:txBody>
          <a:bodyPr wrap="square" rtlCol="0">
            <a:spAutoFit/>
          </a:bodyPr>
          <a:lstStyle/>
          <a:p>
            <a:r>
              <a:rPr lang="en-GB" sz="1200" dirty="0"/>
              <a:t>Figure. 4. Arch of Titus. Interior detail.</a:t>
            </a:r>
          </a:p>
        </p:txBody>
      </p:sp>
    </p:spTree>
    <p:extLst>
      <p:ext uri="{BB962C8B-B14F-4D97-AF65-F5344CB8AC3E}">
        <p14:creationId xmlns:p14="http://schemas.microsoft.com/office/powerpoint/2010/main" val="4269400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C210A-CA58-4719-A68C-BB23360DC1E3}"/>
              </a:ext>
            </a:extLst>
          </p:cNvPr>
          <p:cNvSpPr>
            <a:spLocks noGrp="1"/>
          </p:cNvSpPr>
          <p:nvPr>
            <p:ph type="title"/>
          </p:nvPr>
        </p:nvSpPr>
        <p:spPr/>
        <p:txBody>
          <a:bodyPr/>
          <a:lstStyle/>
          <a:p>
            <a:r>
              <a:rPr lang="en-GB" dirty="0"/>
              <a:t>Roman Triumphal Arches</a:t>
            </a:r>
          </a:p>
        </p:txBody>
      </p:sp>
      <p:sp>
        <p:nvSpPr>
          <p:cNvPr id="3" name="Content Placeholder 2">
            <a:extLst>
              <a:ext uri="{FF2B5EF4-FFF2-40B4-BE49-F238E27FC236}">
                <a16:creationId xmlns:a16="http://schemas.microsoft.com/office/drawing/2014/main" id="{A0B13D6C-2F88-45DD-A36E-409C54D69841}"/>
              </a:ext>
            </a:extLst>
          </p:cNvPr>
          <p:cNvSpPr>
            <a:spLocks noGrp="1"/>
          </p:cNvSpPr>
          <p:nvPr>
            <p:ph idx="1"/>
          </p:nvPr>
        </p:nvSpPr>
        <p:spPr/>
        <p:txBody>
          <a:bodyPr>
            <a:normAutofit lnSpcReduction="10000"/>
          </a:bodyPr>
          <a:lstStyle/>
          <a:p>
            <a:r>
              <a:rPr lang="en-GB" dirty="0"/>
              <a:t>Throughout Roman Antiquity it was common to celebrate military success through the commission of triumphal arches. </a:t>
            </a:r>
          </a:p>
          <a:p>
            <a:r>
              <a:rPr lang="en-GB" dirty="0"/>
              <a:t>These arches represented a formal commemoration of the victory itself or the individual who ensured it. </a:t>
            </a:r>
          </a:p>
          <a:p>
            <a:r>
              <a:rPr lang="en-GB" dirty="0"/>
              <a:t>Examples include:</a:t>
            </a:r>
          </a:p>
          <a:p>
            <a:pPr lvl="1">
              <a:buFont typeface="Wingdings" panose="05000000000000000000" pitchFamily="2" charset="2"/>
              <a:buChar char="Ø"/>
            </a:pPr>
            <a:r>
              <a:rPr lang="en-GB" dirty="0"/>
              <a:t>Arch of Tiberius (C1</a:t>
            </a:r>
            <a:r>
              <a:rPr lang="en-GB" baseline="30000" dirty="0"/>
              <a:t>st</a:t>
            </a:r>
            <a:r>
              <a:rPr lang="en-GB" dirty="0"/>
              <a:t> BCE)</a:t>
            </a:r>
          </a:p>
          <a:p>
            <a:pPr lvl="1">
              <a:buFont typeface="Wingdings" panose="05000000000000000000" pitchFamily="2" charset="2"/>
              <a:buChar char="Ø"/>
            </a:pPr>
            <a:r>
              <a:rPr lang="en-GB" dirty="0"/>
              <a:t>Arch of Constantine (312-15 CE)</a:t>
            </a:r>
          </a:p>
          <a:p>
            <a:pPr lvl="1">
              <a:buFont typeface="Wingdings" panose="05000000000000000000" pitchFamily="2" charset="2"/>
              <a:buChar char="Ø"/>
            </a:pPr>
            <a:r>
              <a:rPr lang="en-GB" dirty="0"/>
              <a:t>Arch of Septimius Severus (203 CE)</a:t>
            </a:r>
          </a:p>
          <a:p>
            <a:pPr marL="0" indent="0" algn="r">
              <a:buNone/>
            </a:pPr>
            <a:r>
              <a:rPr lang="en-GB" sz="2400" dirty="0"/>
              <a:t>(Curl, 2006)</a:t>
            </a:r>
          </a:p>
          <a:p>
            <a:r>
              <a:rPr lang="en-GB" dirty="0"/>
              <a:t>The Arch of Titus is one further example…</a:t>
            </a:r>
            <a:endParaRPr lang="en-GB" sz="3200" dirty="0"/>
          </a:p>
        </p:txBody>
      </p:sp>
    </p:spTree>
    <p:extLst>
      <p:ext uri="{BB962C8B-B14F-4D97-AF65-F5344CB8AC3E}">
        <p14:creationId xmlns:p14="http://schemas.microsoft.com/office/powerpoint/2010/main" val="211272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52C2-0D1C-4BCA-B7D9-43012ACF5C28}"/>
              </a:ext>
            </a:extLst>
          </p:cNvPr>
          <p:cNvSpPr>
            <a:spLocks noGrp="1"/>
          </p:cNvSpPr>
          <p:nvPr>
            <p:ph type="title"/>
          </p:nvPr>
        </p:nvSpPr>
        <p:spPr/>
        <p:txBody>
          <a:bodyPr/>
          <a:lstStyle/>
          <a:p>
            <a:r>
              <a:rPr lang="en-GB" dirty="0"/>
              <a:t>The Arch of Titus</a:t>
            </a:r>
          </a:p>
        </p:txBody>
      </p:sp>
      <p:sp>
        <p:nvSpPr>
          <p:cNvPr id="3" name="Content Placeholder 2">
            <a:extLst>
              <a:ext uri="{FF2B5EF4-FFF2-40B4-BE49-F238E27FC236}">
                <a16:creationId xmlns:a16="http://schemas.microsoft.com/office/drawing/2014/main" id="{FFBE02F7-8614-4660-8042-15A66F2A79E2}"/>
              </a:ext>
            </a:extLst>
          </p:cNvPr>
          <p:cNvSpPr>
            <a:spLocks noGrp="1"/>
          </p:cNvSpPr>
          <p:nvPr>
            <p:ph idx="1"/>
          </p:nvPr>
        </p:nvSpPr>
        <p:spPr>
          <a:xfrm>
            <a:off x="3661662" y="1471234"/>
            <a:ext cx="7692138" cy="5038899"/>
          </a:xfrm>
        </p:spPr>
        <p:txBody>
          <a:bodyPr>
            <a:normAutofit fontScale="70000" lnSpcReduction="20000"/>
          </a:bodyPr>
          <a:lstStyle/>
          <a:p>
            <a:r>
              <a:rPr lang="en-GB" dirty="0"/>
              <a:t>What?</a:t>
            </a:r>
          </a:p>
          <a:p>
            <a:pPr lvl="1">
              <a:buFont typeface="Wingdings" panose="05000000000000000000" pitchFamily="2" charset="2"/>
              <a:buChar char="Ø"/>
            </a:pPr>
            <a:r>
              <a:rPr lang="en-GB" dirty="0"/>
              <a:t>Large rectangular structure with an inner arch</a:t>
            </a:r>
          </a:p>
          <a:p>
            <a:pPr lvl="1">
              <a:buFont typeface="Wingdings" panose="05000000000000000000" pitchFamily="2" charset="2"/>
              <a:buChar char="Ø"/>
            </a:pPr>
            <a:r>
              <a:rPr lang="en-GB" dirty="0"/>
              <a:t>15m tall, 13m wide and 5m in depth</a:t>
            </a:r>
          </a:p>
          <a:p>
            <a:pPr lvl="1">
              <a:buFont typeface="Wingdings" panose="05000000000000000000" pitchFamily="2" charset="2"/>
              <a:buChar char="Ø"/>
            </a:pPr>
            <a:r>
              <a:rPr lang="en-GB" dirty="0"/>
              <a:t>Materials used differ (due to restoration)</a:t>
            </a:r>
          </a:p>
          <a:p>
            <a:pPr lvl="2"/>
            <a:r>
              <a:rPr lang="en-GB" dirty="0"/>
              <a:t>Core = travertine</a:t>
            </a:r>
          </a:p>
          <a:p>
            <a:pPr lvl="2"/>
            <a:r>
              <a:rPr lang="en-GB" dirty="0"/>
              <a:t>Outer Case = marble</a:t>
            </a:r>
          </a:p>
          <a:p>
            <a:pPr lvl="2"/>
            <a:r>
              <a:rPr lang="en-GB" dirty="0"/>
              <a:t>Lower Section = Pentelic marble </a:t>
            </a:r>
          </a:p>
          <a:p>
            <a:pPr marL="914400" lvl="2" indent="0" algn="r">
              <a:buNone/>
            </a:pPr>
            <a:r>
              <a:rPr lang="en-GB" sz="1800" dirty="0"/>
              <a:t>(Davies, 2010, 20-23)</a:t>
            </a:r>
          </a:p>
          <a:p>
            <a:r>
              <a:rPr lang="en-GB" dirty="0"/>
              <a:t>Where?</a:t>
            </a:r>
          </a:p>
          <a:p>
            <a:pPr lvl="1">
              <a:buFont typeface="Wingdings" panose="05000000000000000000" pitchFamily="2" charset="2"/>
              <a:buChar char="Ø"/>
            </a:pPr>
            <a:r>
              <a:rPr lang="en-GB" dirty="0"/>
              <a:t>Placed directly upon the road connecting the Colosseum and Forum in the centre of Rome</a:t>
            </a:r>
          </a:p>
          <a:p>
            <a:r>
              <a:rPr lang="en-GB" dirty="0"/>
              <a:t>When?</a:t>
            </a:r>
          </a:p>
          <a:p>
            <a:pPr lvl="1">
              <a:buFont typeface="Wingdings" panose="05000000000000000000" pitchFamily="2" charset="2"/>
              <a:buChar char="Ø"/>
            </a:pPr>
            <a:r>
              <a:rPr lang="en-GB" dirty="0"/>
              <a:t>Built in 94CE </a:t>
            </a:r>
          </a:p>
          <a:p>
            <a:r>
              <a:rPr lang="en-GB" dirty="0"/>
              <a:t>Who?</a:t>
            </a:r>
          </a:p>
          <a:p>
            <a:pPr lvl="1">
              <a:buFont typeface="Wingdings" panose="05000000000000000000" pitchFamily="2" charset="2"/>
              <a:buChar char="Ø"/>
            </a:pPr>
            <a:r>
              <a:rPr lang="en-GB" dirty="0"/>
              <a:t>Domitian, brother or Titus, upon assuming the Emperorship commission the Arch</a:t>
            </a:r>
          </a:p>
          <a:p>
            <a:r>
              <a:rPr lang="en-GB" dirty="0"/>
              <a:t>Why?</a:t>
            </a:r>
          </a:p>
          <a:p>
            <a:pPr lvl="1">
              <a:buFont typeface="Wingdings" panose="05000000000000000000" pitchFamily="2" charset="2"/>
              <a:buChar char="Ø"/>
            </a:pPr>
            <a:r>
              <a:rPr lang="en-GB" dirty="0"/>
              <a:t>Domitian's motivation for having the Arch of Titus built is not necessarily as obvious or singular as we might hope…</a:t>
            </a:r>
          </a:p>
        </p:txBody>
      </p:sp>
      <p:pic>
        <p:nvPicPr>
          <p:cNvPr id="4" name="Picture 3">
            <a:extLst>
              <a:ext uri="{FF2B5EF4-FFF2-40B4-BE49-F238E27FC236}">
                <a16:creationId xmlns:a16="http://schemas.microsoft.com/office/drawing/2014/main" id="{2714F0D1-FB58-4EA0-B90C-F1365DBFC3C9}"/>
              </a:ext>
            </a:extLst>
          </p:cNvPr>
          <p:cNvPicPr>
            <a:picLocks noChangeAspect="1"/>
          </p:cNvPicPr>
          <p:nvPr/>
        </p:nvPicPr>
        <p:blipFill>
          <a:blip r:embed="rId2"/>
          <a:stretch>
            <a:fillRect/>
          </a:stretch>
        </p:blipFill>
        <p:spPr>
          <a:xfrm>
            <a:off x="318083" y="1471234"/>
            <a:ext cx="3139712" cy="5060119"/>
          </a:xfrm>
          <a:prstGeom prst="rect">
            <a:avLst/>
          </a:prstGeom>
        </p:spPr>
      </p:pic>
      <p:cxnSp>
        <p:nvCxnSpPr>
          <p:cNvPr id="5" name="Straight Connector 4">
            <a:extLst>
              <a:ext uri="{FF2B5EF4-FFF2-40B4-BE49-F238E27FC236}">
                <a16:creationId xmlns:a16="http://schemas.microsoft.com/office/drawing/2014/main" id="{3E50138A-2C8C-429E-AB93-41BF3A5817F2}"/>
              </a:ext>
            </a:extLst>
          </p:cNvPr>
          <p:cNvCxnSpPr>
            <a:cxnSpLocks/>
          </p:cNvCxnSpPr>
          <p:nvPr/>
        </p:nvCxnSpPr>
        <p:spPr>
          <a:xfrm flipV="1">
            <a:off x="3559728" y="1471234"/>
            <a:ext cx="0" cy="5038899"/>
          </a:xfrm>
          <a:prstGeom prst="line">
            <a:avLst/>
          </a:prstGeom>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A40E1FCD-1839-4A0C-B3ED-9101D2CCE3CB}"/>
              </a:ext>
            </a:extLst>
          </p:cNvPr>
          <p:cNvSpPr txBox="1"/>
          <p:nvPr/>
        </p:nvSpPr>
        <p:spPr>
          <a:xfrm>
            <a:off x="411185" y="6531133"/>
            <a:ext cx="2906086" cy="276999"/>
          </a:xfrm>
          <a:prstGeom prst="rect">
            <a:avLst/>
          </a:prstGeom>
          <a:noFill/>
        </p:spPr>
        <p:txBody>
          <a:bodyPr wrap="square" rtlCol="0">
            <a:spAutoFit/>
          </a:bodyPr>
          <a:lstStyle/>
          <a:p>
            <a:r>
              <a:rPr lang="en-GB" sz="1200" dirty="0"/>
              <a:t>Figure. 6. The Arch from the Palatine.</a:t>
            </a:r>
          </a:p>
        </p:txBody>
      </p:sp>
    </p:spTree>
    <p:extLst>
      <p:ext uri="{BB962C8B-B14F-4D97-AF65-F5344CB8AC3E}">
        <p14:creationId xmlns:p14="http://schemas.microsoft.com/office/powerpoint/2010/main" val="1677907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2EC6D-5593-45F2-A402-53D446F377E7}"/>
              </a:ext>
            </a:extLst>
          </p:cNvPr>
          <p:cNvSpPr>
            <a:spLocks noGrp="1"/>
          </p:cNvSpPr>
          <p:nvPr>
            <p:ph type="title"/>
          </p:nvPr>
        </p:nvSpPr>
        <p:spPr/>
        <p:txBody>
          <a:bodyPr/>
          <a:lstStyle/>
          <a:p>
            <a:r>
              <a:rPr lang="en-GB" dirty="0"/>
              <a:t>Domitian's Motives?</a:t>
            </a:r>
          </a:p>
        </p:txBody>
      </p:sp>
      <p:sp>
        <p:nvSpPr>
          <p:cNvPr id="3" name="Content Placeholder 2">
            <a:extLst>
              <a:ext uri="{FF2B5EF4-FFF2-40B4-BE49-F238E27FC236}">
                <a16:creationId xmlns:a16="http://schemas.microsoft.com/office/drawing/2014/main" id="{01987080-7C4F-49CC-A348-A43FDEBF2D3E}"/>
              </a:ext>
            </a:extLst>
          </p:cNvPr>
          <p:cNvSpPr>
            <a:spLocks noGrp="1"/>
          </p:cNvSpPr>
          <p:nvPr>
            <p:ph idx="1"/>
          </p:nvPr>
        </p:nvSpPr>
        <p:spPr>
          <a:xfrm>
            <a:off x="881892" y="1690688"/>
            <a:ext cx="10428215" cy="4802187"/>
          </a:xfrm>
        </p:spPr>
        <p:txBody>
          <a:bodyPr>
            <a:normAutofit fontScale="62500" lnSpcReduction="20000"/>
          </a:bodyPr>
          <a:lstStyle/>
          <a:p>
            <a:r>
              <a:rPr lang="en-GB" dirty="0"/>
              <a:t>Personal - Funerary Arch</a:t>
            </a:r>
          </a:p>
          <a:p>
            <a:pPr lvl="1">
              <a:buFont typeface="Wingdings" panose="05000000000000000000" pitchFamily="2" charset="2"/>
              <a:buChar char="Ø"/>
            </a:pPr>
            <a:r>
              <a:rPr lang="en-GB" dirty="0"/>
              <a:t>Domitian may well have simply wanted to record and commemorate his, recently deceased, brothers' greatest victory</a:t>
            </a:r>
          </a:p>
          <a:p>
            <a:pPr lvl="1">
              <a:buFont typeface="Wingdings" panose="05000000000000000000" pitchFamily="2" charset="2"/>
              <a:buChar char="Ø"/>
            </a:pPr>
            <a:r>
              <a:rPr lang="en-GB" dirty="0"/>
              <a:t>Titus gained the peoples favour for his generosity and as such should be appropriately mourned by them, the arch was a physical representation of this</a:t>
            </a:r>
          </a:p>
          <a:p>
            <a:pPr marL="457200" lvl="1" indent="0" algn="r">
              <a:buNone/>
            </a:pPr>
            <a:r>
              <a:rPr lang="en-GB" sz="2200" dirty="0"/>
              <a:t>(Cassius </a:t>
            </a:r>
            <a:r>
              <a:rPr lang="en-GB" sz="2200" dirty="0" err="1"/>
              <a:t>Dio</a:t>
            </a:r>
            <a:r>
              <a:rPr lang="en-GB" sz="2200" dirty="0"/>
              <a:t>. 76.8.3.; Gagarin, 2010)</a:t>
            </a:r>
          </a:p>
          <a:p>
            <a:r>
              <a:rPr lang="en-GB" dirty="0"/>
              <a:t>Political - Spectacle Arch</a:t>
            </a:r>
          </a:p>
          <a:p>
            <a:pPr lvl="1">
              <a:buFont typeface="Wingdings" panose="05000000000000000000" pitchFamily="2" charset="2"/>
              <a:buChar char="Ø"/>
            </a:pPr>
            <a:r>
              <a:rPr lang="en-GB" dirty="0"/>
              <a:t>Like any new Emperor Domitian needed to secure his position through validation </a:t>
            </a:r>
          </a:p>
          <a:p>
            <a:pPr lvl="1">
              <a:buFont typeface="Wingdings" panose="05000000000000000000" pitchFamily="2" charset="2"/>
              <a:buChar char="Ø"/>
            </a:pPr>
            <a:r>
              <a:rPr lang="en-GB" dirty="0"/>
              <a:t>Augustus set the precedence for a smooth succession via propaganda </a:t>
            </a:r>
          </a:p>
          <a:p>
            <a:pPr marL="1371600" lvl="2" indent="-457200">
              <a:buFont typeface="+mj-lt"/>
              <a:buAutoNum type="arabicPeriod"/>
            </a:pPr>
            <a:r>
              <a:rPr lang="en-GB" dirty="0"/>
              <a:t>Establish and solidify family ties to the prior Emperor / Emperors </a:t>
            </a:r>
          </a:p>
          <a:p>
            <a:pPr marL="1371600" lvl="2" indent="-457200">
              <a:buFont typeface="+mj-lt"/>
              <a:buAutoNum type="arabicPeriod"/>
            </a:pPr>
            <a:r>
              <a:rPr lang="en-GB" dirty="0"/>
              <a:t>Deify the deceased </a:t>
            </a:r>
          </a:p>
          <a:p>
            <a:pPr marL="1371600" lvl="2" indent="-457200">
              <a:buFont typeface="+mj-lt"/>
              <a:buAutoNum type="arabicPeriod"/>
            </a:pPr>
            <a:r>
              <a:rPr lang="en-GB" dirty="0"/>
              <a:t>Remind the people consistently (architectural programs, coinage, imperial worship etc)</a:t>
            </a:r>
          </a:p>
          <a:p>
            <a:pPr lvl="1">
              <a:buFont typeface="Wingdings" panose="05000000000000000000" pitchFamily="2" charset="2"/>
              <a:buChar char="Ø"/>
            </a:pPr>
            <a:r>
              <a:rPr lang="en-GB" dirty="0"/>
              <a:t>Titus can be seen upon an eagles back flying heavenward at the arch's summit </a:t>
            </a:r>
          </a:p>
          <a:p>
            <a:pPr lvl="1">
              <a:buFont typeface="Wingdings" panose="05000000000000000000" pitchFamily="2" charset="2"/>
              <a:buChar char="Ø"/>
            </a:pPr>
            <a:r>
              <a:rPr lang="en-GB" dirty="0"/>
              <a:t>Domitian in this way is following a pseudo tradition of Emperor succession </a:t>
            </a:r>
          </a:p>
          <a:p>
            <a:pPr marL="457200" lvl="1" indent="0" algn="r">
              <a:buNone/>
            </a:pPr>
            <a:r>
              <a:rPr lang="en-GB" sz="2200" dirty="0"/>
              <a:t>(Davies, 2010, 20-23)</a:t>
            </a:r>
            <a:endParaRPr lang="en-GB" dirty="0"/>
          </a:p>
          <a:p>
            <a:r>
              <a:rPr lang="en-GB" dirty="0"/>
              <a:t>Imperialism and Empire – Celebratory Arch</a:t>
            </a:r>
          </a:p>
          <a:p>
            <a:pPr lvl="1">
              <a:buFont typeface="Wingdings" panose="05000000000000000000" pitchFamily="2" charset="2"/>
              <a:buChar char="Ø"/>
            </a:pPr>
            <a:r>
              <a:rPr lang="en-GB" dirty="0"/>
              <a:t>Triumphal arches were utilised across the Empire as a means of permanently recounting victories of the Romans</a:t>
            </a:r>
          </a:p>
          <a:p>
            <a:pPr lvl="1">
              <a:buFont typeface="Wingdings" panose="05000000000000000000" pitchFamily="2" charset="2"/>
              <a:buChar char="Ø"/>
            </a:pPr>
            <a:r>
              <a:rPr lang="en-GB" dirty="0"/>
              <a:t>Literally cementing the success of the Empire in stone and displaying it for all the world to see</a:t>
            </a:r>
          </a:p>
          <a:p>
            <a:pPr lvl="1">
              <a:buFont typeface="Wingdings" panose="05000000000000000000" pitchFamily="2" charset="2"/>
              <a:buChar char="Ø"/>
            </a:pPr>
            <a:r>
              <a:rPr lang="en-GB" dirty="0"/>
              <a:t>They acted as a preservation of the moment of glory for evermore</a:t>
            </a:r>
          </a:p>
          <a:p>
            <a:pPr marL="457200" lvl="1" indent="0" algn="r">
              <a:buNone/>
            </a:pPr>
            <a:r>
              <a:rPr lang="en-GB" sz="2200" dirty="0"/>
              <a:t>(Coogan, 2001, 408)</a:t>
            </a:r>
          </a:p>
        </p:txBody>
      </p:sp>
    </p:spTree>
    <p:extLst>
      <p:ext uri="{BB962C8B-B14F-4D97-AF65-F5344CB8AC3E}">
        <p14:creationId xmlns:p14="http://schemas.microsoft.com/office/powerpoint/2010/main" val="1829716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842F0-2724-4CA4-B804-CEC9A2B1DD4E}"/>
              </a:ext>
            </a:extLst>
          </p:cNvPr>
          <p:cNvSpPr>
            <a:spLocks noGrp="1"/>
          </p:cNvSpPr>
          <p:nvPr>
            <p:ph type="title"/>
          </p:nvPr>
        </p:nvSpPr>
        <p:spPr/>
        <p:txBody>
          <a:bodyPr/>
          <a:lstStyle/>
          <a:p>
            <a:r>
              <a:rPr lang="en-GB" dirty="0"/>
              <a:t>Relevancy</a:t>
            </a:r>
          </a:p>
        </p:txBody>
      </p:sp>
      <p:sp>
        <p:nvSpPr>
          <p:cNvPr id="3" name="Content Placeholder 2">
            <a:extLst>
              <a:ext uri="{FF2B5EF4-FFF2-40B4-BE49-F238E27FC236}">
                <a16:creationId xmlns:a16="http://schemas.microsoft.com/office/drawing/2014/main" id="{5D9080C3-4655-46FB-9011-A6783176BF38}"/>
              </a:ext>
            </a:extLst>
          </p:cNvPr>
          <p:cNvSpPr>
            <a:spLocks noGrp="1"/>
          </p:cNvSpPr>
          <p:nvPr>
            <p:ph idx="1"/>
          </p:nvPr>
        </p:nvSpPr>
        <p:spPr>
          <a:xfrm>
            <a:off x="838199" y="1825625"/>
            <a:ext cx="7772805" cy="4351338"/>
          </a:xfrm>
        </p:spPr>
        <p:txBody>
          <a:bodyPr>
            <a:normAutofit fontScale="92500" lnSpcReduction="10000"/>
          </a:bodyPr>
          <a:lstStyle/>
          <a:p>
            <a:r>
              <a:rPr lang="en-GB" dirty="0"/>
              <a:t>Triumphal Arches were typically exquisitely decorated with incredible detail</a:t>
            </a:r>
          </a:p>
          <a:p>
            <a:r>
              <a:rPr lang="en-GB" dirty="0"/>
              <a:t>They often contained multiple separate panels with reliefs carved into them</a:t>
            </a:r>
          </a:p>
          <a:p>
            <a:r>
              <a:rPr lang="en-GB" dirty="0"/>
              <a:t>The reliefs depicted moments of the military battle, victory and subsequent celebratory procession</a:t>
            </a:r>
          </a:p>
          <a:p>
            <a:r>
              <a:rPr lang="en-GB" dirty="0"/>
              <a:t>The Arch of Titus is no different</a:t>
            </a:r>
          </a:p>
          <a:p>
            <a:r>
              <a:rPr lang="en-GB" dirty="0"/>
              <a:t>Within the internal arch there are two panels each with a relief showing significant aspects of the success of Titus against Judea </a:t>
            </a:r>
          </a:p>
          <a:p>
            <a:r>
              <a:rPr lang="en-GB" dirty="0"/>
              <a:t>The South panel is most relevant to us</a:t>
            </a:r>
          </a:p>
        </p:txBody>
      </p:sp>
      <p:pic>
        <p:nvPicPr>
          <p:cNvPr id="4" name="Picture 3">
            <a:extLst>
              <a:ext uri="{FF2B5EF4-FFF2-40B4-BE49-F238E27FC236}">
                <a16:creationId xmlns:a16="http://schemas.microsoft.com/office/drawing/2014/main" id="{125C5CDC-26C9-43C2-870E-7BE3C74BD6EB}"/>
              </a:ext>
            </a:extLst>
          </p:cNvPr>
          <p:cNvPicPr>
            <a:picLocks noChangeAspect="1"/>
          </p:cNvPicPr>
          <p:nvPr/>
        </p:nvPicPr>
        <p:blipFill>
          <a:blip r:embed="rId2"/>
          <a:stretch>
            <a:fillRect/>
          </a:stretch>
        </p:blipFill>
        <p:spPr>
          <a:xfrm>
            <a:off x="8770973" y="1471234"/>
            <a:ext cx="3139712" cy="5060119"/>
          </a:xfrm>
          <a:prstGeom prst="rect">
            <a:avLst/>
          </a:prstGeom>
        </p:spPr>
      </p:pic>
      <p:cxnSp>
        <p:nvCxnSpPr>
          <p:cNvPr id="5" name="Straight Connector 4">
            <a:extLst>
              <a:ext uri="{FF2B5EF4-FFF2-40B4-BE49-F238E27FC236}">
                <a16:creationId xmlns:a16="http://schemas.microsoft.com/office/drawing/2014/main" id="{CD21F4D5-34D2-4686-A5C6-038AFA46F5C2}"/>
              </a:ext>
            </a:extLst>
          </p:cNvPr>
          <p:cNvCxnSpPr>
            <a:cxnSpLocks/>
          </p:cNvCxnSpPr>
          <p:nvPr/>
        </p:nvCxnSpPr>
        <p:spPr>
          <a:xfrm flipV="1">
            <a:off x="8611004" y="1492454"/>
            <a:ext cx="0" cy="5038899"/>
          </a:xfrm>
          <a:prstGeom prst="line">
            <a:avLst/>
          </a:prstGeom>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D6037CBC-02AC-49A5-A1DB-ACF4BB7EC391}"/>
              </a:ext>
            </a:extLst>
          </p:cNvPr>
          <p:cNvSpPr txBox="1"/>
          <p:nvPr/>
        </p:nvSpPr>
        <p:spPr>
          <a:xfrm>
            <a:off x="8887786" y="6531353"/>
            <a:ext cx="2906086" cy="276999"/>
          </a:xfrm>
          <a:prstGeom prst="rect">
            <a:avLst/>
          </a:prstGeom>
          <a:noFill/>
        </p:spPr>
        <p:txBody>
          <a:bodyPr wrap="square" rtlCol="0">
            <a:spAutoFit/>
          </a:bodyPr>
          <a:lstStyle/>
          <a:p>
            <a:r>
              <a:rPr lang="en-GB" sz="1200" dirty="0"/>
              <a:t>Figure. 7. Internal North Panel.</a:t>
            </a:r>
          </a:p>
        </p:txBody>
      </p:sp>
    </p:spTree>
    <p:extLst>
      <p:ext uri="{BB962C8B-B14F-4D97-AF65-F5344CB8AC3E}">
        <p14:creationId xmlns:p14="http://schemas.microsoft.com/office/powerpoint/2010/main" val="128891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5F67E-81FF-4F7E-AF9C-50C228DC02ED}"/>
              </a:ext>
            </a:extLst>
          </p:cNvPr>
          <p:cNvSpPr>
            <a:spLocks noGrp="1"/>
          </p:cNvSpPr>
          <p:nvPr>
            <p:ph type="title"/>
          </p:nvPr>
        </p:nvSpPr>
        <p:spPr/>
        <p:txBody>
          <a:bodyPr/>
          <a:lstStyle/>
          <a:p>
            <a:r>
              <a:rPr lang="en-GB" dirty="0"/>
              <a:t>The South Panel </a:t>
            </a:r>
          </a:p>
        </p:txBody>
      </p:sp>
      <p:pic>
        <p:nvPicPr>
          <p:cNvPr id="4" name="Content Placeholder 3">
            <a:extLst>
              <a:ext uri="{FF2B5EF4-FFF2-40B4-BE49-F238E27FC236}">
                <a16:creationId xmlns:a16="http://schemas.microsoft.com/office/drawing/2014/main" id="{D52224E6-5E60-4D8E-9D40-F6A10B114B07}"/>
              </a:ext>
            </a:extLst>
          </p:cNvPr>
          <p:cNvPicPr>
            <a:picLocks noGrp="1" noChangeAspect="1"/>
          </p:cNvPicPr>
          <p:nvPr>
            <p:ph idx="1"/>
          </p:nvPr>
        </p:nvPicPr>
        <p:blipFill>
          <a:blip r:embed="rId2"/>
          <a:stretch>
            <a:fillRect/>
          </a:stretch>
        </p:blipFill>
        <p:spPr>
          <a:xfrm>
            <a:off x="2194275" y="1690688"/>
            <a:ext cx="7803450" cy="4351338"/>
          </a:xfrm>
          <a:prstGeom prst="rect">
            <a:avLst/>
          </a:prstGeom>
        </p:spPr>
      </p:pic>
      <p:sp>
        <p:nvSpPr>
          <p:cNvPr id="5" name="TextBox 4">
            <a:extLst>
              <a:ext uri="{FF2B5EF4-FFF2-40B4-BE49-F238E27FC236}">
                <a16:creationId xmlns:a16="http://schemas.microsoft.com/office/drawing/2014/main" id="{A4BC9FC4-C339-4D89-B18D-D96C09034862}"/>
              </a:ext>
            </a:extLst>
          </p:cNvPr>
          <p:cNvSpPr txBox="1"/>
          <p:nvPr/>
        </p:nvSpPr>
        <p:spPr>
          <a:xfrm>
            <a:off x="7904322" y="6042026"/>
            <a:ext cx="2093403" cy="274883"/>
          </a:xfrm>
          <a:prstGeom prst="rect">
            <a:avLst/>
          </a:prstGeom>
          <a:noFill/>
        </p:spPr>
        <p:txBody>
          <a:bodyPr wrap="square" rtlCol="0">
            <a:spAutoFit/>
          </a:bodyPr>
          <a:lstStyle/>
          <a:p>
            <a:r>
              <a:rPr lang="en-GB" sz="1200" dirty="0"/>
              <a:t>Figure. 8. Internal South Panel.</a:t>
            </a:r>
          </a:p>
        </p:txBody>
      </p:sp>
    </p:spTree>
    <p:extLst>
      <p:ext uri="{BB962C8B-B14F-4D97-AF65-F5344CB8AC3E}">
        <p14:creationId xmlns:p14="http://schemas.microsoft.com/office/powerpoint/2010/main" val="1897277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19233-0D3B-47FE-96D8-16036795D695}"/>
              </a:ext>
            </a:extLst>
          </p:cNvPr>
          <p:cNvSpPr>
            <a:spLocks noGrp="1"/>
          </p:cNvSpPr>
          <p:nvPr>
            <p:ph type="title"/>
          </p:nvPr>
        </p:nvSpPr>
        <p:spPr/>
        <p:txBody>
          <a:bodyPr/>
          <a:lstStyle/>
          <a:p>
            <a:r>
              <a:rPr lang="en-GB" dirty="0"/>
              <a:t>Description</a:t>
            </a:r>
          </a:p>
        </p:txBody>
      </p:sp>
      <p:sp>
        <p:nvSpPr>
          <p:cNvPr id="3" name="Content Placeholder 2">
            <a:extLst>
              <a:ext uri="{FF2B5EF4-FFF2-40B4-BE49-F238E27FC236}">
                <a16:creationId xmlns:a16="http://schemas.microsoft.com/office/drawing/2014/main" id="{3117B1FA-92EC-4704-B104-4DD4AD0640D5}"/>
              </a:ext>
            </a:extLst>
          </p:cNvPr>
          <p:cNvSpPr>
            <a:spLocks noGrp="1"/>
          </p:cNvSpPr>
          <p:nvPr>
            <p:ph idx="1"/>
          </p:nvPr>
        </p:nvSpPr>
        <p:spPr/>
        <p:txBody>
          <a:bodyPr>
            <a:normAutofit fontScale="92500" lnSpcReduction="20000"/>
          </a:bodyPr>
          <a:lstStyle/>
          <a:p>
            <a:r>
              <a:rPr lang="en-GB" dirty="0"/>
              <a:t>Within the South Panel relief around seventeen figures are visible</a:t>
            </a:r>
          </a:p>
          <a:p>
            <a:r>
              <a:rPr lang="en-GB" dirty="0"/>
              <a:t>They are dressed in a typically Roman fashion with a toga and head piece each  </a:t>
            </a:r>
          </a:p>
          <a:p>
            <a:r>
              <a:rPr lang="en-GB" dirty="0"/>
              <a:t>These figures can be seen carrying several items atop their shoulders</a:t>
            </a:r>
          </a:p>
          <a:p>
            <a:r>
              <a:rPr lang="en-GB" dirty="0"/>
              <a:t>Working from left to right the following are noted</a:t>
            </a:r>
          </a:p>
          <a:p>
            <a:pPr lvl="1">
              <a:buFont typeface="Wingdings" panose="05000000000000000000" pitchFamily="2" charset="2"/>
              <a:buChar char="Ø"/>
            </a:pPr>
            <a:r>
              <a:rPr lang="en-GB" dirty="0"/>
              <a:t>A rectangle attached by its base to a pole </a:t>
            </a:r>
          </a:p>
          <a:p>
            <a:pPr lvl="1">
              <a:buFont typeface="Wingdings" panose="05000000000000000000" pitchFamily="2" charset="2"/>
              <a:buChar char="Ø"/>
            </a:pPr>
            <a:r>
              <a:rPr lang="en-GB" dirty="0"/>
              <a:t>A candelabra of significant size that looks to be heavy, with a sizable two-tiered base</a:t>
            </a:r>
          </a:p>
          <a:p>
            <a:pPr lvl="1">
              <a:buFont typeface="Wingdings" panose="05000000000000000000" pitchFamily="2" charset="2"/>
              <a:buChar char="Ø"/>
            </a:pPr>
            <a:r>
              <a:rPr lang="en-GB" dirty="0"/>
              <a:t>A secondary rectangle upon a pole</a:t>
            </a:r>
          </a:p>
          <a:p>
            <a:pPr lvl="1">
              <a:buFont typeface="Wingdings" panose="05000000000000000000" pitchFamily="2" charset="2"/>
              <a:buChar char="Ø"/>
            </a:pPr>
            <a:r>
              <a:rPr lang="en-GB" dirty="0"/>
              <a:t>A barley visible table following a lifted table upon which a spherical object sits </a:t>
            </a:r>
          </a:p>
          <a:p>
            <a:pPr lvl="1">
              <a:buFont typeface="Wingdings" panose="05000000000000000000" pitchFamily="2" charset="2"/>
              <a:buChar char="Ø"/>
            </a:pPr>
            <a:r>
              <a:rPr lang="en-GB" dirty="0"/>
              <a:t>Two tubular items crossing one another</a:t>
            </a:r>
          </a:p>
          <a:p>
            <a:r>
              <a:rPr lang="en-GB" dirty="0"/>
              <a:t>But what exactly is the relief aiming to show? </a:t>
            </a:r>
          </a:p>
          <a:p>
            <a:r>
              <a:rPr lang="en-GB" dirty="0"/>
              <a:t>What is the significance of these objects?</a:t>
            </a:r>
          </a:p>
          <a:p>
            <a:pPr marL="457200" lvl="1" indent="0">
              <a:buNone/>
            </a:pPr>
            <a:endParaRPr lang="en-GB" dirty="0"/>
          </a:p>
          <a:p>
            <a:pPr marL="457200" lvl="1" indent="0">
              <a:buNone/>
            </a:pPr>
            <a:endParaRPr lang="en-GB" dirty="0"/>
          </a:p>
        </p:txBody>
      </p:sp>
    </p:spTree>
    <p:extLst>
      <p:ext uri="{BB962C8B-B14F-4D97-AF65-F5344CB8AC3E}">
        <p14:creationId xmlns:p14="http://schemas.microsoft.com/office/powerpoint/2010/main" val="392128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D8CBA-7D13-4ACD-9FD6-E089A093B868}"/>
              </a:ext>
            </a:extLst>
          </p:cNvPr>
          <p:cNvSpPr>
            <a:spLocks noGrp="1"/>
          </p:cNvSpPr>
          <p:nvPr>
            <p:ph type="title"/>
          </p:nvPr>
        </p:nvSpPr>
        <p:spPr/>
        <p:txBody>
          <a:bodyPr/>
          <a:lstStyle/>
          <a:p>
            <a:r>
              <a:rPr lang="en-GB" dirty="0"/>
              <a:t>A Triumphal Procession</a:t>
            </a:r>
          </a:p>
        </p:txBody>
      </p:sp>
      <p:sp>
        <p:nvSpPr>
          <p:cNvPr id="3" name="Content Placeholder 2">
            <a:extLst>
              <a:ext uri="{FF2B5EF4-FFF2-40B4-BE49-F238E27FC236}">
                <a16:creationId xmlns:a16="http://schemas.microsoft.com/office/drawing/2014/main" id="{7B1A8A68-F3FA-4C90-AB17-78ED034F8865}"/>
              </a:ext>
            </a:extLst>
          </p:cNvPr>
          <p:cNvSpPr>
            <a:spLocks noGrp="1"/>
          </p:cNvSpPr>
          <p:nvPr>
            <p:ph idx="1"/>
          </p:nvPr>
        </p:nvSpPr>
        <p:spPr>
          <a:xfrm>
            <a:off x="3632432" y="1825625"/>
            <a:ext cx="7721367" cy="4351338"/>
          </a:xfrm>
        </p:spPr>
        <p:txBody>
          <a:bodyPr>
            <a:normAutofit fontScale="92500"/>
          </a:bodyPr>
          <a:lstStyle/>
          <a:p>
            <a:r>
              <a:rPr lang="en-GB" dirty="0"/>
              <a:t>Following the defeat of Judea and the destruction of the Second Temple, Titus returned to Rome a victor</a:t>
            </a:r>
          </a:p>
          <a:p>
            <a:r>
              <a:rPr lang="en-GB" dirty="0"/>
              <a:t>A triumphal procession was held; as was customary for the return of a successful Roman general</a:t>
            </a:r>
          </a:p>
          <a:p>
            <a:r>
              <a:rPr lang="en-GB" dirty="0"/>
              <a:t>Vespasian and Titus celebrated together as father and son given that the Jewish War and Siege of Jerusalem was a joint effort</a:t>
            </a:r>
          </a:p>
          <a:p>
            <a:r>
              <a:rPr lang="en-GB" dirty="0"/>
              <a:t>It is this triumphal procession that the South Panel depicts</a:t>
            </a:r>
          </a:p>
          <a:p>
            <a:pPr marL="0" indent="0" algn="r">
              <a:buNone/>
            </a:pPr>
            <a:r>
              <a:rPr lang="en-GB" sz="2400" dirty="0"/>
              <a:t>(Hornblower; Spawforth, 2003)</a:t>
            </a:r>
          </a:p>
          <a:p>
            <a:endParaRPr lang="en-GB" dirty="0"/>
          </a:p>
        </p:txBody>
      </p:sp>
      <p:pic>
        <p:nvPicPr>
          <p:cNvPr id="4" name="Picture 3">
            <a:extLst>
              <a:ext uri="{FF2B5EF4-FFF2-40B4-BE49-F238E27FC236}">
                <a16:creationId xmlns:a16="http://schemas.microsoft.com/office/drawing/2014/main" id="{6BC6878A-C0BD-4A5E-BB89-A834E9E540C0}"/>
              </a:ext>
            </a:extLst>
          </p:cNvPr>
          <p:cNvPicPr>
            <a:picLocks noChangeAspect="1"/>
          </p:cNvPicPr>
          <p:nvPr/>
        </p:nvPicPr>
        <p:blipFill>
          <a:blip r:embed="rId2"/>
          <a:stretch>
            <a:fillRect/>
          </a:stretch>
        </p:blipFill>
        <p:spPr>
          <a:xfrm>
            <a:off x="314870" y="1471234"/>
            <a:ext cx="3139712" cy="5060119"/>
          </a:xfrm>
          <a:prstGeom prst="rect">
            <a:avLst/>
          </a:prstGeom>
        </p:spPr>
      </p:pic>
      <p:cxnSp>
        <p:nvCxnSpPr>
          <p:cNvPr id="5" name="Straight Connector 4">
            <a:extLst>
              <a:ext uri="{FF2B5EF4-FFF2-40B4-BE49-F238E27FC236}">
                <a16:creationId xmlns:a16="http://schemas.microsoft.com/office/drawing/2014/main" id="{AFDCDD11-1765-4ACE-9D7A-BEA7CFBC7100}"/>
              </a:ext>
            </a:extLst>
          </p:cNvPr>
          <p:cNvCxnSpPr>
            <a:cxnSpLocks/>
          </p:cNvCxnSpPr>
          <p:nvPr/>
        </p:nvCxnSpPr>
        <p:spPr>
          <a:xfrm flipV="1">
            <a:off x="3602775" y="1492454"/>
            <a:ext cx="0" cy="5038899"/>
          </a:xfrm>
          <a:prstGeom prst="line">
            <a:avLst/>
          </a:prstGeom>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E24C9F79-5075-4CC0-BB09-0B261C9853C3}"/>
              </a:ext>
            </a:extLst>
          </p:cNvPr>
          <p:cNvSpPr txBox="1"/>
          <p:nvPr/>
        </p:nvSpPr>
        <p:spPr>
          <a:xfrm>
            <a:off x="431683" y="6531353"/>
            <a:ext cx="2906086" cy="276999"/>
          </a:xfrm>
          <a:prstGeom prst="rect">
            <a:avLst/>
          </a:prstGeom>
          <a:noFill/>
        </p:spPr>
        <p:txBody>
          <a:bodyPr wrap="square" rtlCol="0">
            <a:spAutoFit/>
          </a:bodyPr>
          <a:lstStyle/>
          <a:p>
            <a:r>
              <a:rPr lang="en-GB" sz="1200" dirty="0"/>
              <a:t>Figure. 9. Siege of Jerusalem.</a:t>
            </a:r>
          </a:p>
        </p:txBody>
      </p:sp>
    </p:spTree>
    <p:extLst>
      <p:ext uri="{BB962C8B-B14F-4D97-AF65-F5344CB8AC3E}">
        <p14:creationId xmlns:p14="http://schemas.microsoft.com/office/powerpoint/2010/main" val="909626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885A4-43B1-458C-B482-6471FFF7D7EE}"/>
              </a:ext>
            </a:extLst>
          </p:cNvPr>
          <p:cNvSpPr>
            <a:spLocks noGrp="1"/>
          </p:cNvSpPr>
          <p:nvPr>
            <p:ph type="title"/>
          </p:nvPr>
        </p:nvSpPr>
        <p:spPr/>
        <p:txBody>
          <a:bodyPr/>
          <a:lstStyle/>
          <a:p>
            <a:r>
              <a:rPr lang="en-GB" dirty="0"/>
              <a:t>A closer look…</a:t>
            </a:r>
          </a:p>
        </p:txBody>
      </p:sp>
      <p:sp>
        <p:nvSpPr>
          <p:cNvPr id="3" name="Content Placeholder 2">
            <a:extLst>
              <a:ext uri="{FF2B5EF4-FFF2-40B4-BE49-F238E27FC236}">
                <a16:creationId xmlns:a16="http://schemas.microsoft.com/office/drawing/2014/main" id="{66F6654C-4919-41D0-A722-C516ADCEEBAA}"/>
              </a:ext>
            </a:extLst>
          </p:cNvPr>
          <p:cNvSpPr>
            <a:spLocks noGrp="1"/>
          </p:cNvSpPr>
          <p:nvPr>
            <p:ph idx="1"/>
          </p:nvPr>
        </p:nvSpPr>
        <p:spPr>
          <a:xfrm>
            <a:off x="838199" y="1825625"/>
            <a:ext cx="7763829" cy="4351338"/>
          </a:xfrm>
        </p:spPr>
        <p:txBody>
          <a:bodyPr/>
          <a:lstStyle/>
          <a:p>
            <a:r>
              <a:rPr lang="en-GB" dirty="0"/>
              <a:t>We know the panel depicts the procession and not the looting of the Temple because of the rectangles upon poles previously noted </a:t>
            </a:r>
          </a:p>
          <a:p>
            <a:r>
              <a:rPr lang="en-GB" dirty="0"/>
              <a:t>These would have originally had descriptions of the items they accompanied </a:t>
            </a:r>
          </a:p>
          <a:p>
            <a:r>
              <a:rPr lang="en-GB" dirty="0"/>
              <a:t>This would allow the gathering masses to know what they were looking at</a:t>
            </a:r>
          </a:p>
          <a:p>
            <a:r>
              <a:rPr lang="en-GB" dirty="0"/>
              <a:t>Sadly, such inscriptions did not survive to today</a:t>
            </a:r>
          </a:p>
          <a:p>
            <a:pPr marL="0" indent="0" algn="r">
              <a:buNone/>
            </a:pPr>
            <a:r>
              <a:rPr lang="en-GB" sz="2400" dirty="0"/>
              <a:t>(Puskas, 2011, 36)</a:t>
            </a:r>
          </a:p>
          <a:p>
            <a:endParaRPr lang="en-GB" dirty="0"/>
          </a:p>
        </p:txBody>
      </p:sp>
      <p:pic>
        <p:nvPicPr>
          <p:cNvPr id="5" name="Picture 4">
            <a:extLst>
              <a:ext uri="{FF2B5EF4-FFF2-40B4-BE49-F238E27FC236}">
                <a16:creationId xmlns:a16="http://schemas.microsoft.com/office/drawing/2014/main" id="{97BC9FC3-25C9-4BF0-A259-76C8F6CC703A}"/>
              </a:ext>
            </a:extLst>
          </p:cNvPr>
          <p:cNvPicPr>
            <a:picLocks noChangeAspect="1"/>
          </p:cNvPicPr>
          <p:nvPr/>
        </p:nvPicPr>
        <p:blipFill>
          <a:blip r:embed="rId2"/>
          <a:stretch>
            <a:fillRect/>
          </a:stretch>
        </p:blipFill>
        <p:spPr>
          <a:xfrm>
            <a:off x="8804529" y="1471234"/>
            <a:ext cx="3139712" cy="5060119"/>
          </a:xfrm>
          <a:prstGeom prst="rect">
            <a:avLst/>
          </a:prstGeom>
        </p:spPr>
      </p:pic>
      <p:cxnSp>
        <p:nvCxnSpPr>
          <p:cNvPr id="6" name="Straight Connector 5">
            <a:extLst>
              <a:ext uri="{FF2B5EF4-FFF2-40B4-BE49-F238E27FC236}">
                <a16:creationId xmlns:a16="http://schemas.microsoft.com/office/drawing/2014/main" id="{E3120EBB-DD2F-4D43-9852-8538F60FBAB5}"/>
              </a:ext>
            </a:extLst>
          </p:cNvPr>
          <p:cNvCxnSpPr>
            <a:cxnSpLocks/>
          </p:cNvCxnSpPr>
          <p:nvPr/>
        </p:nvCxnSpPr>
        <p:spPr>
          <a:xfrm flipV="1">
            <a:off x="8703282" y="1492454"/>
            <a:ext cx="0" cy="5038899"/>
          </a:xfrm>
          <a:prstGeom prst="line">
            <a:avLst/>
          </a:prstGeom>
        </p:spPr>
        <p:style>
          <a:lnRef idx="1">
            <a:schemeClr val="dk1"/>
          </a:lnRef>
          <a:fillRef idx="0">
            <a:schemeClr val="dk1"/>
          </a:fillRef>
          <a:effectRef idx="0">
            <a:schemeClr val="dk1"/>
          </a:effectRef>
          <a:fontRef idx="minor">
            <a:schemeClr val="tx1"/>
          </a:fontRef>
        </p:style>
      </p:cxnSp>
      <p:sp>
        <p:nvSpPr>
          <p:cNvPr id="7" name="Flowchart: Connector 6">
            <a:extLst>
              <a:ext uri="{FF2B5EF4-FFF2-40B4-BE49-F238E27FC236}">
                <a16:creationId xmlns:a16="http://schemas.microsoft.com/office/drawing/2014/main" id="{91832B35-91B7-4C37-97E2-FC75CECB9D6E}"/>
              </a:ext>
            </a:extLst>
          </p:cNvPr>
          <p:cNvSpPr/>
          <p:nvPr/>
        </p:nvSpPr>
        <p:spPr>
          <a:xfrm>
            <a:off x="8782695" y="1606798"/>
            <a:ext cx="1166070" cy="1325563"/>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AAFDED2-50FE-4705-A6FF-E53B7D0A9733}"/>
              </a:ext>
            </a:extLst>
          </p:cNvPr>
          <p:cNvSpPr txBox="1"/>
          <p:nvPr/>
        </p:nvSpPr>
        <p:spPr>
          <a:xfrm>
            <a:off x="9327683" y="6492875"/>
            <a:ext cx="2093403" cy="274883"/>
          </a:xfrm>
          <a:prstGeom prst="rect">
            <a:avLst/>
          </a:prstGeom>
          <a:noFill/>
        </p:spPr>
        <p:txBody>
          <a:bodyPr wrap="square" rtlCol="0">
            <a:spAutoFit/>
          </a:bodyPr>
          <a:lstStyle/>
          <a:p>
            <a:r>
              <a:rPr lang="en-GB" sz="1200" dirty="0"/>
              <a:t>Figure. 8. Internal South Panel.</a:t>
            </a:r>
          </a:p>
        </p:txBody>
      </p:sp>
    </p:spTree>
    <p:extLst>
      <p:ext uri="{BB962C8B-B14F-4D97-AF65-F5344CB8AC3E}">
        <p14:creationId xmlns:p14="http://schemas.microsoft.com/office/powerpoint/2010/main" val="2888676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7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0488A-8B45-4432-BBCB-A7452C29959F}"/>
              </a:ext>
            </a:extLst>
          </p:cNvPr>
          <p:cNvSpPr>
            <a:spLocks noGrp="1"/>
          </p:cNvSpPr>
          <p:nvPr>
            <p:ph type="title"/>
          </p:nvPr>
        </p:nvSpPr>
        <p:spPr/>
        <p:txBody>
          <a:bodyPr/>
          <a:lstStyle/>
          <a:p>
            <a:r>
              <a:rPr lang="en-GB" dirty="0"/>
              <a:t>A closer look…The Spoils of Jerusalem</a:t>
            </a:r>
          </a:p>
        </p:txBody>
      </p:sp>
      <p:sp>
        <p:nvSpPr>
          <p:cNvPr id="3" name="Content Placeholder 2">
            <a:extLst>
              <a:ext uri="{FF2B5EF4-FFF2-40B4-BE49-F238E27FC236}">
                <a16:creationId xmlns:a16="http://schemas.microsoft.com/office/drawing/2014/main" id="{A746350E-B0B4-4874-BC08-1330E19F2382}"/>
              </a:ext>
            </a:extLst>
          </p:cNvPr>
          <p:cNvSpPr>
            <a:spLocks noGrp="1"/>
          </p:cNvSpPr>
          <p:nvPr>
            <p:ph idx="1"/>
          </p:nvPr>
        </p:nvSpPr>
        <p:spPr>
          <a:xfrm>
            <a:off x="3615990" y="1825625"/>
            <a:ext cx="7737809" cy="4351338"/>
          </a:xfrm>
        </p:spPr>
        <p:txBody>
          <a:bodyPr>
            <a:normAutofit fontScale="92500" lnSpcReduction="20000"/>
          </a:bodyPr>
          <a:lstStyle/>
          <a:p>
            <a:r>
              <a:rPr lang="en-GB" dirty="0"/>
              <a:t>Titus plundered the Second Temple of its precious religious artifacts and brought them back to Rome</a:t>
            </a:r>
          </a:p>
          <a:p>
            <a:r>
              <a:rPr lang="en-GB" dirty="0"/>
              <a:t>These objects were first put on display during the procession and then immortalised in the arch commemorating it</a:t>
            </a:r>
          </a:p>
          <a:p>
            <a:r>
              <a:rPr lang="en-GB" dirty="0"/>
              <a:t>Spoils to be seen:</a:t>
            </a:r>
          </a:p>
          <a:p>
            <a:pPr lvl="1">
              <a:buFont typeface="Wingdings" panose="05000000000000000000" pitchFamily="2" charset="2"/>
              <a:buChar char="Ø"/>
            </a:pPr>
            <a:r>
              <a:rPr lang="en-GB" dirty="0"/>
              <a:t>Golden Menorah</a:t>
            </a:r>
          </a:p>
          <a:p>
            <a:pPr lvl="1">
              <a:buFont typeface="Wingdings" panose="05000000000000000000" pitchFamily="2" charset="2"/>
              <a:buChar char="Ø"/>
            </a:pPr>
            <a:r>
              <a:rPr lang="en-GB" dirty="0"/>
              <a:t>Golden Table</a:t>
            </a:r>
          </a:p>
          <a:p>
            <a:pPr lvl="1">
              <a:buFont typeface="Wingdings" panose="05000000000000000000" pitchFamily="2" charset="2"/>
              <a:buChar char="Ø"/>
            </a:pPr>
            <a:r>
              <a:rPr lang="en-GB" dirty="0"/>
              <a:t>Trumpets</a:t>
            </a:r>
          </a:p>
          <a:p>
            <a:r>
              <a:rPr lang="en-GB" dirty="0"/>
              <a:t>The Arch of Titus was built 10 years after the procession, how accurate a depiction is it?</a:t>
            </a:r>
          </a:p>
          <a:p>
            <a:r>
              <a:rPr lang="en-GB" dirty="0"/>
              <a:t>Luckily, we have other sources to consult!</a:t>
            </a:r>
          </a:p>
          <a:p>
            <a:endParaRPr lang="en-GB" dirty="0"/>
          </a:p>
          <a:p>
            <a:pPr marL="457200" lvl="1" indent="0">
              <a:buNone/>
            </a:pPr>
            <a:endParaRPr lang="en-GB" dirty="0"/>
          </a:p>
          <a:p>
            <a:pPr marL="457200" lvl="1" indent="0">
              <a:buNone/>
            </a:pPr>
            <a:endParaRPr lang="en-GB" dirty="0"/>
          </a:p>
          <a:p>
            <a:endParaRPr lang="en-GB" dirty="0"/>
          </a:p>
        </p:txBody>
      </p:sp>
      <p:pic>
        <p:nvPicPr>
          <p:cNvPr id="4" name="Picture 3">
            <a:extLst>
              <a:ext uri="{FF2B5EF4-FFF2-40B4-BE49-F238E27FC236}">
                <a16:creationId xmlns:a16="http://schemas.microsoft.com/office/drawing/2014/main" id="{68402966-A083-444C-855B-5CD70D198DFE}"/>
              </a:ext>
            </a:extLst>
          </p:cNvPr>
          <p:cNvPicPr>
            <a:picLocks noChangeAspect="1"/>
          </p:cNvPicPr>
          <p:nvPr/>
        </p:nvPicPr>
        <p:blipFill>
          <a:blip r:embed="rId2"/>
          <a:stretch>
            <a:fillRect/>
          </a:stretch>
        </p:blipFill>
        <p:spPr>
          <a:xfrm>
            <a:off x="263781" y="1471234"/>
            <a:ext cx="3158002" cy="5060119"/>
          </a:xfrm>
          <a:prstGeom prst="rect">
            <a:avLst/>
          </a:prstGeom>
        </p:spPr>
      </p:pic>
      <p:cxnSp>
        <p:nvCxnSpPr>
          <p:cNvPr id="5" name="Straight Connector 4">
            <a:extLst>
              <a:ext uri="{FF2B5EF4-FFF2-40B4-BE49-F238E27FC236}">
                <a16:creationId xmlns:a16="http://schemas.microsoft.com/office/drawing/2014/main" id="{89FCC6D5-E2D5-43E6-86C3-CFAEF4F96341}"/>
              </a:ext>
            </a:extLst>
          </p:cNvPr>
          <p:cNvCxnSpPr>
            <a:cxnSpLocks/>
          </p:cNvCxnSpPr>
          <p:nvPr/>
        </p:nvCxnSpPr>
        <p:spPr>
          <a:xfrm flipV="1">
            <a:off x="3518886" y="1492454"/>
            <a:ext cx="0" cy="5038899"/>
          </a:xfrm>
          <a:prstGeom prst="line">
            <a:avLst/>
          </a:prstGeom>
        </p:spPr>
        <p:style>
          <a:lnRef idx="1">
            <a:schemeClr val="dk1"/>
          </a:lnRef>
          <a:fillRef idx="0">
            <a:schemeClr val="dk1"/>
          </a:fillRef>
          <a:effectRef idx="0">
            <a:schemeClr val="dk1"/>
          </a:effectRef>
          <a:fontRef idx="minor">
            <a:schemeClr val="tx1"/>
          </a:fontRef>
        </p:style>
      </p:cxnSp>
      <p:sp>
        <p:nvSpPr>
          <p:cNvPr id="6" name="Flowchart: Connector 5">
            <a:extLst>
              <a:ext uri="{FF2B5EF4-FFF2-40B4-BE49-F238E27FC236}">
                <a16:creationId xmlns:a16="http://schemas.microsoft.com/office/drawing/2014/main" id="{7133955D-B621-4858-B147-75CA2E8C3581}"/>
              </a:ext>
            </a:extLst>
          </p:cNvPr>
          <p:cNvSpPr/>
          <p:nvPr/>
        </p:nvSpPr>
        <p:spPr>
          <a:xfrm>
            <a:off x="424264" y="1825625"/>
            <a:ext cx="2030714" cy="1681686"/>
          </a:xfrm>
          <a:prstGeom prst="flowChartConnector">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647DA91-EC6F-4F2F-A834-FCA3CCDCF602}"/>
              </a:ext>
            </a:extLst>
          </p:cNvPr>
          <p:cNvSpPr txBox="1"/>
          <p:nvPr/>
        </p:nvSpPr>
        <p:spPr>
          <a:xfrm>
            <a:off x="392919" y="6484282"/>
            <a:ext cx="2093403" cy="274883"/>
          </a:xfrm>
          <a:prstGeom prst="rect">
            <a:avLst/>
          </a:prstGeom>
          <a:noFill/>
        </p:spPr>
        <p:txBody>
          <a:bodyPr wrap="square" rtlCol="0">
            <a:spAutoFit/>
          </a:bodyPr>
          <a:lstStyle/>
          <a:p>
            <a:r>
              <a:rPr lang="en-GB" sz="1200" dirty="0"/>
              <a:t>Figure. 8. Internal South Panel.</a:t>
            </a:r>
          </a:p>
        </p:txBody>
      </p:sp>
    </p:spTree>
    <p:extLst>
      <p:ext uri="{BB962C8B-B14F-4D97-AF65-F5344CB8AC3E}">
        <p14:creationId xmlns:p14="http://schemas.microsoft.com/office/powerpoint/2010/main" val="245051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7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725F5-CF5A-4279-BCE4-360CA0BE8653}"/>
              </a:ext>
            </a:extLst>
          </p:cNvPr>
          <p:cNvSpPr>
            <a:spLocks noGrp="1"/>
          </p:cNvSpPr>
          <p:nvPr>
            <p:ph type="title"/>
          </p:nvPr>
        </p:nvSpPr>
        <p:spPr/>
        <p:txBody>
          <a:bodyPr/>
          <a:lstStyle/>
          <a:p>
            <a:r>
              <a:rPr lang="en-GB" dirty="0"/>
              <a:t>Source Consolidation and Conflict</a:t>
            </a:r>
          </a:p>
        </p:txBody>
      </p:sp>
      <p:sp>
        <p:nvSpPr>
          <p:cNvPr id="3" name="Content Placeholder 2">
            <a:extLst>
              <a:ext uri="{FF2B5EF4-FFF2-40B4-BE49-F238E27FC236}">
                <a16:creationId xmlns:a16="http://schemas.microsoft.com/office/drawing/2014/main" id="{6F52702C-0EE8-4CAD-9F53-F5E8BE5552F9}"/>
              </a:ext>
            </a:extLst>
          </p:cNvPr>
          <p:cNvSpPr>
            <a:spLocks noGrp="1"/>
          </p:cNvSpPr>
          <p:nvPr>
            <p:ph idx="1"/>
          </p:nvPr>
        </p:nvSpPr>
        <p:spPr>
          <a:xfrm>
            <a:off x="578840" y="1690688"/>
            <a:ext cx="10774960" cy="4486275"/>
          </a:xfrm>
        </p:spPr>
        <p:txBody>
          <a:bodyPr>
            <a:normAutofit fontScale="77500" lnSpcReduction="20000"/>
          </a:bodyPr>
          <a:lstStyle/>
          <a:p>
            <a:r>
              <a:rPr lang="en-GB" dirty="0"/>
              <a:t>Literary Sources - Josephus</a:t>
            </a:r>
          </a:p>
          <a:p>
            <a:pPr lvl="1">
              <a:buFont typeface="Wingdings" panose="05000000000000000000" pitchFamily="2" charset="2"/>
              <a:buChar char="Ø"/>
            </a:pPr>
            <a:r>
              <a:rPr lang="en-GB" dirty="0"/>
              <a:t>Within book 7 of his work, </a:t>
            </a:r>
            <a:r>
              <a:rPr lang="en-GB" i="1" dirty="0"/>
              <a:t>Of the War </a:t>
            </a:r>
            <a:r>
              <a:rPr lang="en-GB" dirty="0"/>
              <a:t>/ </a:t>
            </a:r>
            <a:r>
              <a:rPr lang="en-GB" i="1" dirty="0"/>
              <a:t>The Jewish War,</a:t>
            </a:r>
            <a:r>
              <a:rPr lang="en-GB" dirty="0"/>
              <a:t> Josephus goes into extraordinary detail as to the order and content of the procession</a:t>
            </a:r>
          </a:p>
          <a:p>
            <a:pPr lvl="1">
              <a:buFont typeface="Wingdings" panose="05000000000000000000" pitchFamily="2" charset="2"/>
              <a:buChar char="Ø"/>
            </a:pPr>
            <a:r>
              <a:rPr lang="en-GB" dirty="0"/>
              <a:t>The level of detail achieved can be accredited to him having attended it in person</a:t>
            </a:r>
          </a:p>
          <a:p>
            <a:pPr lvl="1">
              <a:buFont typeface="Wingdings" panose="05000000000000000000" pitchFamily="2" charset="2"/>
              <a:buChar char="Ø"/>
            </a:pPr>
            <a:r>
              <a:rPr lang="en-GB" dirty="0"/>
              <a:t>His description is as follows:</a:t>
            </a:r>
          </a:p>
          <a:p>
            <a:pPr lvl="2"/>
            <a:r>
              <a:rPr lang="en-GB" dirty="0"/>
              <a:t>Workmen, riches and rarities</a:t>
            </a:r>
          </a:p>
          <a:p>
            <a:pPr lvl="2"/>
            <a:r>
              <a:rPr lang="en-GB" dirty="0"/>
              <a:t>Silver, gold, ivory</a:t>
            </a:r>
          </a:p>
          <a:p>
            <a:pPr lvl="2"/>
            <a:r>
              <a:rPr lang="en-GB" dirty="0"/>
              <a:t>Statues of the Roman Gods </a:t>
            </a:r>
          </a:p>
          <a:p>
            <a:pPr lvl="2"/>
            <a:r>
              <a:rPr lang="en-GB" dirty="0"/>
              <a:t>Captured Judeans, finely dressed to conceal war wounds</a:t>
            </a:r>
          </a:p>
          <a:p>
            <a:pPr lvl="2"/>
            <a:r>
              <a:rPr lang="en-GB" dirty="0"/>
              <a:t>Idealised scenes of the war being reenacted (commander surrenders and captures)</a:t>
            </a:r>
          </a:p>
          <a:p>
            <a:pPr lvl="2"/>
            <a:r>
              <a:rPr lang="en-GB" dirty="0"/>
              <a:t>The prizes of Jerusalem (The Temple spoils)</a:t>
            </a:r>
          </a:p>
          <a:p>
            <a:pPr lvl="2"/>
            <a:r>
              <a:rPr lang="en-GB" dirty="0"/>
              <a:t>Vespasian, Titus, Domitian </a:t>
            </a:r>
          </a:p>
          <a:p>
            <a:pPr marL="457200" lvl="1" indent="0" algn="r">
              <a:buNone/>
            </a:pPr>
            <a:r>
              <a:rPr lang="en-GB" sz="2000" dirty="0"/>
              <a:t>(</a:t>
            </a:r>
            <a:r>
              <a:rPr lang="en-GB" sz="2000" i="1" dirty="0"/>
              <a:t>JW. </a:t>
            </a:r>
            <a:r>
              <a:rPr lang="en-GB" sz="2000" dirty="0"/>
              <a:t>7:5.5-6)</a:t>
            </a:r>
            <a:endParaRPr lang="en-GB" dirty="0"/>
          </a:p>
          <a:p>
            <a:pPr lvl="1">
              <a:buFont typeface="Wingdings" panose="05000000000000000000" pitchFamily="2" charset="2"/>
              <a:buChar char="Ø"/>
            </a:pPr>
            <a:r>
              <a:rPr lang="en-GB" dirty="0"/>
              <a:t>The only difference to the relief's depiction is the Temple Spoils</a:t>
            </a:r>
          </a:p>
          <a:p>
            <a:pPr lvl="1">
              <a:buFont typeface="Wingdings" panose="05000000000000000000" pitchFamily="2" charset="2"/>
              <a:buChar char="Ø"/>
            </a:pPr>
            <a:r>
              <a:rPr lang="en-GB" dirty="0"/>
              <a:t>For Josephus, the trumpets are not present, a single copy of the Torah is however</a:t>
            </a:r>
          </a:p>
          <a:p>
            <a:pPr lvl="1">
              <a:buFont typeface="Wingdings" panose="05000000000000000000" pitchFamily="2" charset="2"/>
              <a:buChar char="Ø"/>
            </a:pPr>
            <a:r>
              <a:rPr lang="en-GB" dirty="0"/>
              <a:t>It is entirely possible that Josephus’ narrative was consulted by the architect of the arch for accuracies sake</a:t>
            </a:r>
          </a:p>
          <a:p>
            <a:pPr marL="457200" lvl="1" indent="0" algn="r">
              <a:buNone/>
            </a:pPr>
            <a:r>
              <a:rPr lang="en-GB" sz="2300" dirty="0"/>
              <a:t>(Chapman, 2009, 110)</a:t>
            </a:r>
          </a:p>
        </p:txBody>
      </p:sp>
    </p:spTree>
    <p:extLst>
      <p:ext uri="{BB962C8B-B14F-4D97-AF65-F5344CB8AC3E}">
        <p14:creationId xmlns:p14="http://schemas.microsoft.com/office/powerpoint/2010/main" val="27437921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A1100-E64A-4ABE-82F3-03A63E2F016A}"/>
              </a:ext>
            </a:extLst>
          </p:cNvPr>
          <p:cNvSpPr>
            <a:spLocks noGrp="1"/>
          </p:cNvSpPr>
          <p:nvPr>
            <p:ph type="title"/>
          </p:nvPr>
        </p:nvSpPr>
        <p:spPr/>
        <p:txBody>
          <a:bodyPr/>
          <a:lstStyle/>
          <a:p>
            <a:r>
              <a:rPr lang="en-GB" dirty="0"/>
              <a:t>Impact – Ancient </a:t>
            </a:r>
          </a:p>
        </p:txBody>
      </p:sp>
      <p:sp>
        <p:nvSpPr>
          <p:cNvPr id="3" name="Content Placeholder 2">
            <a:extLst>
              <a:ext uri="{FF2B5EF4-FFF2-40B4-BE49-F238E27FC236}">
                <a16:creationId xmlns:a16="http://schemas.microsoft.com/office/drawing/2014/main" id="{C4AFC48B-E61F-401A-8F02-84E75635C6CC}"/>
              </a:ext>
            </a:extLst>
          </p:cNvPr>
          <p:cNvSpPr>
            <a:spLocks noGrp="1"/>
          </p:cNvSpPr>
          <p:nvPr>
            <p:ph idx="1"/>
          </p:nvPr>
        </p:nvSpPr>
        <p:spPr>
          <a:xfrm>
            <a:off x="838200" y="1690688"/>
            <a:ext cx="5257800" cy="4486275"/>
          </a:xfrm>
        </p:spPr>
        <p:txBody>
          <a:bodyPr>
            <a:normAutofit fontScale="92500"/>
          </a:bodyPr>
          <a:lstStyle/>
          <a:p>
            <a:pPr marL="0" indent="0" algn="ctr">
              <a:buNone/>
            </a:pPr>
            <a:r>
              <a:rPr lang="en-GB" u="sng" dirty="0"/>
              <a:t>Roman Perspective </a:t>
            </a:r>
          </a:p>
          <a:p>
            <a:pPr marL="0" indent="0" algn="ctr">
              <a:buNone/>
            </a:pPr>
            <a:r>
              <a:rPr lang="en-GB" dirty="0"/>
              <a:t>“A recognition of Titus’s achievements and a challenge for Emperors to come”</a:t>
            </a:r>
          </a:p>
          <a:p>
            <a:pPr marL="0" indent="0" algn="r">
              <a:buNone/>
            </a:pPr>
            <a:r>
              <a:rPr lang="en-GB" sz="2400" dirty="0"/>
              <a:t>(Coogan, 2001, 408)</a:t>
            </a:r>
          </a:p>
          <a:p>
            <a:pPr marL="0" indent="0" algn="ctr">
              <a:buNone/>
            </a:pPr>
            <a:endParaRPr lang="en-GB" sz="2400" dirty="0"/>
          </a:p>
          <a:p>
            <a:pPr marL="0" indent="0" algn="ctr">
              <a:buNone/>
            </a:pPr>
            <a:r>
              <a:rPr lang="en-GB" sz="2400" dirty="0"/>
              <a:t>“Celebration of that destruction became part of the imperial propagandistic tool for promoting consolidation of imperial rule”</a:t>
            </a:r>
          </a:p>
          <a:p>
            <a:pPr marL="0" indent="0" algn="ctr">
              <a:buNone/>
            </a:pPr>
            <a:r>
              <a:rPr lang="en-GB" sz="2400" dirty="0"/>
              <a:t>“Characterised as the Flavian Actium”</a:t>
            </a:r>
          </a:p>
          <a:p>
            <a:pPr marL="0" indent="0" algn="r">
              <a:buNone/>
            </a:pPr>
            <a:r>
              <a:rPr lang="en-GB" sz="2400" dirty="0"/>
              <a:t>(Aitken, 2002,626)</a:t>
            </a:r>
          </a:p>
        </p:txBody>
      </p:sp>
      <p:sp>
        <p:nvSpPr>
          <p:cNvPr id="4" name="Content Placeholder 2">
            <a:extLst>
              <a:ext uri="{FF2B5EF4-FFF2-40B4-BE49-F238E27FC236}">
                <a16:creationId xmlns:a16="http://schemas.microsoft.com/office/drawing/2014/main" id="{FBB0B768-BF4B-48DA-86DE-6DB9D0D06172}"/>
              </a:ext>
            </a:extLst>
          </p:cNvPr>
          <p:cNvSpPr txBox="1">
            <a:spLocks/>
          </p:cNvSpPr>
          <p:nvPr/>
        </p:nvSpPr>
        <p:spPr>
          <a:xfrm>
            <a:off x="6100492" y="1690688"/>
            <a:ext cx="5257800" cy="44862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600" u="sng" dirty="0"/>
              <a:t>Jewish Perspective</a:t>
            </a:r>
          </a:p>
          <a:p>
            <a:pPr marL="0" indent="0" algn="ctr">
              <a:buNone/>
            </a:pPr>
            <a:r>
              <a:rPr lang="en-GB" sz="2600" dirty="0"/>
              <a:t>“Jews who viewed the arch would have been shaken by the vivid reminder”</a:t>
            </a:r>
            <a:r>
              <a:rPr lang="en-GB" sz="2600" u="sng" dirty="0"/>
              <a:t> </a:t>
            </a:r>
          </a:p>
          <a:p>
            <a:pPr marL="0" indent="0" algn="r">
              <a:buNone/>
            </a:pPr>
            <a:r>
              <a:rPr lang="en-GB" sz="2200" dirty="0"/>
              <a:t>(Coogan, 2001, 408)</a:t>
            </a:r>
          </a:p>
          <a:p>
            <a:pPr marL="0" indent="0" algn="ctr">
              <a:buNone/>
            </a:pPr>
            <a:endParaRPr lang="en-GB" sz="2400" dirty="0"/>
          </a:p>
          <a:p>
            <a:pPr marL="0" indent="0" algn="ctr">
              <a:buNone/>
            </a:pPr>
            <a:r>
              <a:rPr lang="en-GB" sz="2200" dirty="0"/>
              <a:t>“</a:t>
            </a:r>
            <a:r>
              <a:rPr lang="en-GB" sz="2200" i="1" dirty="0"/>
              <a:t>Hebrews</a:t>
            </a:r>
            <a:r>
              <a:rPr lang="en-GB" sz="2200" dirty="0"/>
              <a:t> use of the theology of the Roman Triumph is an act of resistance and an act of appropriating strategies of the oppressor”</a:t>
            </a:r>
          </a:p>
          <a:p>
            <a:pPr marL="0" indent="0" algn="ctr">
              <a:buNone/>
            </a:pPr>
            <a:r>
              <a:rPr lang="en-GB" sz="2200" dirty="0"/>
              <a:t>“Empowers those who are dispossessed”</a:t>
            </a:r>
          </a:p>
          <a:p>
            <a:pPr marL="0" indent="0" algn="r">
              <a:buNone/>
            </a:pPr>
            <a:r>
              <a:rPr lang="en-GB" sz="2200" dirty="0"/>
              <a:t>(Aitken, 2002,626)</a:t>
            </a:r>
          </a:p>
          <a:p>
            <a:pPr marL="0" indent="0" algn="r">
              <a:buNone/>
            </a:pPr>
            <a:endParaRPr lang="en-GB" sz="2200" dirty="0"/>
          </a:p>
          <a:p>
            <a:pPr marL="0" indent="0">
              <a:buNone/>
            </a:pPr>
            <a:endParaRPr lang="en-GB" u="sng" dirty="0"/>
          </a:p>
          <a:p>
            <a:pPr marL="0" indent="0">
              <a:buNone/>
            </a:pPr>
            <a:endParaRPr lang="en-GB" u="sng" dirty="0"/>
          </a:p>
        </p:txBody>
      </p:sp>
      <p:cxnSp>
        <p:nvCxnSpPr>
          <p:cNvPr id="5" name="Straight Connector 4">
            <a:extLst>
              <a:ext uri="{FF2B5EF4-FFF2-40B4-BE49-F238E27FC236}">
                <a16:creationId xmlns:a16="http://schemas.microsoft.com/office/drawing/2014/main" id="{A6C22D25-855C-4B9E-8327-0179A070E4ED}"/>
              </a:ext>
            </a:extLst>
          </p:cNvPr>
          <p:cNvCxnSpPr>
            <a:cxnSpLocks/>
          </p:cNvCxnSpPr>
          <p:nvPr/>
        </p:nvCxnSpPr>
        <p:spPr>
          <a:xfrm flipV="1">
            <a:off x="6091509" y="1416952"/>
            <a:ext cx="0" cy="5038899"/>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92524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E7377-FB32-4268-B08E-AA3ADC617B2C}"/>
              </a:ext>
            </a:extLst>
          </p:cNvPr>
          <p:cNvSpPr>
            <a:spLocks noGrp="1"/>
          </p:cNvSpPr>
          <p:nvPr>
            <p:ph type="title"/>
          </p:nvPr>
        </p:nvSpPr>
        <p:spPr/>
        <p:txBody>
          <a:bodyPr/>
          <a:lstStyle/>
          <a:p>
            <a:r>
              <a:rPr lang="en-GB" dirty="0"/>
              <a:t>Impact - Modern</a:t>
            </a:r>
          </a:p>
        </p:txBody>
      </p:sp>
      <p:pic>
        <p:nvPicPr>
          <p:cNvPr id="5" name="Online Media 4" title="The Arch of Titus and the Temple Menorah  From Jerusalem to Rome and back">
            <a:hlinkClick r:id="" action="ppaction://media"/>
            <a:extLst>
              <a:ext uri="{FF2B5EF4-FFF2-40B4-BE49-F238E27FC236}">
                <a16:creationId xmlns:a16="http://schemas.microsoft.com/office/drawing/2014/main" id="{A92AE089-5CC7-4FCA-89E8-14BE30A3B346}"/>
              </a:ext>
            </a:extLst>
          </p:cNvPr>
          <p:cNvPicPr>
            <a:picLocks noRot="1" noChangeAspect="1"/>
          </p:cNvPicPr>
          <p:nvPr>
            <a:videoFile r:link="rId1"/>
          </p:nvPr>
        </p:nvPicPr>
        <p:blipFill>
          <a:blip r:embed="rId3"/>
          <a:stretch>
            <a:fillRect/>
          </a:stretch>
        </p:blipFill>
        <p:spPr>
          <a:xfrm>
            <a:off x="5665365" y="2219325"/>
            <a:ext cx="6096000" cy="34290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Content Placeholder 2">
            <a:extLst>
              <a:ext uri="{FF2B5EF4-FFF2-40B4-BE49-F238E27FC236}">
                <a16:creationId xmlns:a16="http://schemas.microsoft.com/office/drawing/2014/main" id="{818EF3A1-54FE-4A10-8D66-E0C6E4EA65D7}"/>
              </a:ext>
            </a:extLst>
          </p:cNvPr>
          <p:cNvSpPr>
            <a:spLocks noGrp="1"/>
          </p:cNvSpPr>
          <p:nvPr>
            <p:ph idx="1"/>
          </p:nvPr>
        </p:nvSpPr>
        <p:spPr>
          <a:xfrm>
            <a:off x="838200" y="1690688"/>
            <a:ext cx="4480420" cy="4486275"/>
          </a:xfrm>
        </p:spPr>
        <p:txBody>
          <a:bodyPr>
            <a:normAutofit fontScale="92500" lnSpcReduction="10000"/>
          </a:bodyPr>
          <a:lstStyle/>
          <a:p>
            <a:r>
              <a:rPr lang="en-GB" sz="2400" dirty="0"/>
              <a:t>The Arch of Titus was a symbol of Jewish defeat, suppression and loss</a:t>
            </a:r>
          </a:p>
          <a:p>
            <a:r>
              <a:rPr lang="en-GB" sz="2400" dirty="0"/>
              <a:t>The South Panel and the procession it displays has served as a painful reminder to the Jewish community of the destruction of their most sacred space</a:t>
            </a:r>
          </a:p>
          <a:p>
            <a:r>
              <a:rPr lang="en-GB" sz="2400" dirty="0"/>
              <a:t>Although the Arch of Titus was built to represent Jewish loss of freedom it has also been used to represent the regaining of Jewish freedom</a:t>
            </a:r>
          </a:p>
          <a:p>
            <a:r>
              <a:rPr lang="en-GB" sz="2400" dirty="0"/>
              <a:t>The accompanying video shows how the Arch served as a symbol of both incarceration and liberation</a:t>
            </a:r>
          </a:p>
        </p:txBody>
      </p:sp>
      <p:sp>
        <p:nvSpPr>
          <p:cNvPr id="7" name="TextBox 6">
            <a:extLst>
              <a:ext uri="{FF2B5EF4-FFF2-40B4-BE49-F238E27FC236}">
                <a16:creationId xmlns:a16="http://schemas.microsoft.com/office/drawing/2014/main" id="{0752C174-155A-4F6D-9490-18D99CE29BC7}"/>
              </a:ext>
            </a:extLst>
          </p:cNvPr>
          <p:cNvSpPr txBox="1"/>
          <p:nvPr/>
        </p:nvSpPr>
        <p:spPr>
          <a:xfrm>
            <a:off x="5665365" y="5899963"/>
            <a:ext cx="6096000" cy="461665"/>
          </a:xfrm>
          <a:prstGeom prst="rect">
            <a:avLst/>
          </a:prstGeom>
          <a:noFill/>
        </p:spPr>
        <p:txBody>
          <a:bodyPr wrap="square" rtlCol="0">
            <a:spAutoFit/>
          </a:bodyPr>
          <a:lstStyle/>
          <a:p>
            <a:r>
              <a:rPr lang="en-GB" sz="1200" dirty="0" err="1"/>
              <a:t>Megalim</a:t>
            </a:r>
            <a:r>
              <a:rPr lang="en-GB" sz="1200" dirty="0"/>
              <a:t> Institute, Available at: </a:t>
            </a:r>
            <a:r>
              <a:rPr lang="en-GB" sz="1200" dirty="0">
                <a:hlinkClick r:id="rId4"/>
              </a:rPr>
              <a:t>https://www.youtube.com/watch?v=fqrst-VzZM4</a:t>
            </a:r>
            <a:r>
              <a:rPr lang="en-GB" sz="1200" dirty="0"/>
              <a:t>. [Accessed: 1/6/2020].</a:t>
            </a:r>
          </a:p>
        </p:txBody>
      </p:sp>
    </p:spTree>
    <p:extLst>
      <p:ext uri="{BB962C8B-B14F-4D97-AF65-F5344CB8AC3E}">
        <p14:creationId xmlns:p14="http://schemas.microsoft.com/office/powerpoint/2010/main" val="181926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1F5E0-1B1B-45D8-94F0-6A9574561C4B}"/>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D23C9C7E-5890-446E-AC0D-0AFBD5ABC2F6}"/>
              </a:ext>
            </a:extLst>
          </p:cNvPr>
          <p:cNvSpPr>
            <a:spLocks noGrp="1"/>
          </p:cNvSpPr>
          <p:nvPr>
            <p:ph idx="1"/>
          </p:nvPr>
        </p:nvSpPr>
        <p:spPr/>
        <p:txBody>
          <a:bodyPr/>
          <a:lstStyle/>
          <a:p>
            <a:r>
              <a:rPr lang="en-GB" dirty="0"/>
              <a:t>Ancient Sources:</a:t>
            </a:r>
          </a:p>
          <a:p>
            <a:pPr marL="0" indent="0">
              <a:buNone/>
            </a:pPr>
            <a:r>
              <a:rPr lang="en-GB" dirty="0"/>
              <a:t>Cassius </a:t>
            </a:r>
            <a:r>
              <a:rPr lang="en-GB" dirty="0" err="1"/>
              <a:t>Dio</a:t>
            </a:r>
            <a:r>
              <a:rPr lang="en-GB" dirty="0"/>
              <a:t>. </a:t>
            </a:r>
            <a:r>
              <a:rPr lang="en-GB" i="1" dirty="0"/>
              <a:t>Roman History.</a:t>
            </a:r>
            <a:r>
              <a:rPr lang="en-GB" dirty="0"/>
              <a:t> (1914). Cary, E.; Herbert, B. (trans.). Cambridge, MA: Harvard University Press. </a:t>
            </a:r>
          </a:p>
          <a:p>
            <a:pPr marL="0" indent="0">
              <a:buNone/>
            </a:pPr>
            <a:r>
              <a:rPr lang="en-GB" dirty="0"/>
              <a:t>Josephus. </a:t>
            </a:r>
            <a:r>
              <a:rPr lang="en-GB" i="1" dirty="0"/>
              <a:t>The Jewish War. </a:t>
            </a:r>
            <a:r>
              <a:rPr lang="en-GB" dirty="0"/>
              <a:t>(1737). Whiston, W. (trans.). London: University of Cambridge. </a:t>
            </a:r>
          </a:p>
          <a:p>
            <a:pPr marL="0" indent="0">
              <a:buNone/>
            </a:pPr>
            <a:r>
              <a:rPr lang="en-GB" dirty="0"/>
              <a:t>Tacitus. </a:t>
            </a:r>
            <a:r>
              <a:rPr lang="en-GB" i="1" dirty="0"/>
              <a:t>Histories. </a:t>
            </a:r>
            <a:r>
              <a:rPr lang="en-GB" dirty="0"/>
              <a:t>(1925). Moore, C.H. (trans.). Cambridge, MA: Harvard University Press. </a:t>
            </a:r>
          </a:p>
          <a:p>
            <a:pPr marL="0" indent="0">
              <a:buNone/>
            </a:pPr>
            <a:endParaRPr lang="en-GB" dirty="0"/>
          </a:p>
        </p:txBody>
      </p:sp>
    </p:spTree>
    <p:extLst>
      <p:ext uri="{BB962C8B-B14F-4D97-AF65-F5344CB8AC3E}">
        <p14:creationId xmlns:p14="http://schemas.microsoft.com/office/powerpoint/2010/main" val="778008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3FC4-26E6-44FD-A5B2-B76D85B2836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FDB22D9-D20D-4F28-8CA6-0F0DDB90EA58}"/>
              </a:ext>
            </a:extLst>
          </p:cNvPr>
          <p:cNvSpPr>
            <a:spLocks noGrp="1"/>
          </p:cNvSpPr>
          <p:nvPr>
            <p:ph idx="1"/>
          </p:nvPr>
        </p:nvSpPr>
        <p:spPr/>
        <p:txBody>
          <a:bodyPr>
            <a:normAutofit fontScale="47500" lnSpcReduction="20000"/>
          </a:bodyPr>
          <a:lstStyle/>
          <a:p>
            <a:pPr marL="0" indent="0">
              <a:buNone/>
            </a:pPr>
            <a:r>
              <a:rPr lang="en-GB" u="sng" dirty="0"/>
              <a:t>Modern Scholarship:</a:t>
            </a:r>
          </a:p>
          <a:p>
            <a:pPr marL="0" indent="0">
              <a:buNone/>
            </a:pPr>
            <a:r>
              <a:rPr lang="en-GB" dirty="0"/>
              <a:t>Aitken, E. B. (2002). ‘Portraying the temple in stone and text: The arch of Titus and the epistle to the Hebrews.’ </a:t>
            </a:r>
            <a:r>
              <a:rPr lang="en-GB" i="1" dirty="0" err="1"/>
              <a:t>Sewaree</a:t>
            </a:r>
            <a:r>
              <a:rPr lang="en-GB" i="1" dirty="0"/>
              <a:t> theological review.  </a:t>
            </a:r>
            <a:r>
              <a:rPr lang="en-GB" dirty="0"/>
              <a:t>58:3. </a:t>
            </a:r>
          </a:p>
          <a:p>
            <a:pPr marL="0" indent="0">
              <a:buNone/>
            </a:pPr>
            <a:r>
              <a:rPr lang="en-GB" dirty="0"/>
              <a:t>Chapman, H. H. (2009). ‘What Josephus Sees: The Temple of Peace and the Jerusalem Temple as: Spectacle in text and art’. </a:t>
            </a:r>
            <a:r>
              <a:rPr lang="en-GB" i="1" dirty="0"/>
              <a:t>Phoenix. </a:t>
            </a:r>
            <a:r>
              <a:rPr lang="en-GB" dirty="0"/>
              <a:t>63. ½ . 107-130. </a:t>
            </a:r>
          </a:p>
          <a:p>
            <a:pPr marL="0" indent="0">
              <a:buNone/>
            </a:pPr>
            <a:r>
              <a:rPr lang="en-GB" dirty="0"/>
              <a:t>Coogan, M.D. (2001). </a:t>
            </a:r>
            <a:r>
              <a:rPr lang="en-GB" i="1" dirty="0"/>
              <a:t>The Oxford History of the Biblical world. </a:t>
            </a:r>
            <a:r>
              <a:rPr lang="en-GB" dirty="0"/>
              <a:t>OUP.</a:t>
            </a:r>
          </a:p>
          <a:p>
            <a:pPr marL="0" indent="0">
              <a:buNone/>
            </a:pPr>
            <a:r>
              <a:rPr lang="en-GB" dirty="0"/>
              <a:t>Curl, J.S. (2006). </a:t>
            </a:r>
            <a:r>
              <a:rPr lang="en-GB" i="1" dirty="0"/>
              <a:t>A Dictionary of Architecture and Landscape Architecture. </a:t>
            </a:r>
            <a:r>
              <a:rPr lang="en-GB" dirty="0"/>
              <a:t>OUP. </a:t>
            </a:r>
          </a:p>
          <a:p>
            <a:pPr marL="0" indent="0">
              <a:buNone/>
            </a:pPr>
            <a:r>
              <a:rPr lang="en-GB" dirty="0"/>
              <a:t>Davies, P. J. E. (2010). </a:t>
            </a:r>
            <a:r>
              <a:rPr lang="en-GB" i="1" dirty="0"/>
              <a:t>Death and the Emperor: Roman Impress of Funerary Monuments from Augustus to Marcus Aurelius. </a:t>
            </a:r>
            <a:r>
              <a:rPr lang="en-GB" dirty="0"/>
              <a:t>University of Texas Press. </a:t>
            </a:r>
          </a:p>
          <a:p>
            <a:pPr marL="0" indent="0">
              <a:buNone/>
            </a:pPr>
            <a:r>
              <a:rPr lang="en-GB" dirty="0"/>
              <a:t>Gagarin, M. (2010). </a:t>
            </a:r>
            <a:r>
              <a:rPr lang="en-GB" i="1" dirty="0"/>
              <a:t>The Oxford Encyclopaedia of Ancient Greece and Rome. </a:t>
            </a:r>
            <a:r>
              <a:rPr lang="en-GB" dirty="0"/>
              <a:t>OUP</a:t>
            </a:r>
          </a:p>
          <a:p>
            <a:pPr marL="0" indent="0">
              <a:buNone/>
            </a:pPr>
            <a:r>
              <a:rPr lang="en-GB" dirty="0"/>
              <a:t>Hornblower, S.; Spawforth, A. (2003). </a:t>
            </a:r>
            <a:r>
              <a:rPr lang="en-GB" i="1" dirty="0"/>
              <a:t>Who’s Who in the Classical World. </a:t>
            </a:r>
            <a:r>
              <a:rPr lang="en-GB" dirty="0"/>
              <a:t>OUP.</a:t>
            </a:r>
          </a:p>
          <a:p>
            <a:pPr marL="0" indent="0">
              <a:buNone/>
            </a:pPr>
            <a:r>
              <a:rPr lang="en-GB" dirty="0" err="1"/>
              <a:t>Lendering</a:t>
            </a:r>
            <a:r>
              <a:rPr lang="en-GB" dirty="0"/>
              <a:t>, J. (1998). </a:t>
            </a:r>
            <a:r>
              <a:rPr lang="en-GB" i="1" dirty="0"/>
              <a:t>Jewish War (66-70). Livius.org. </a:t>
            </a:r>
            <a:r>
              <a:rPr lang="en-GB" dirty="0"/>
              <a:t>Available at: </a:t>
            </a:r>
            <a:r>
              <a:rPr lang="en-GB" dirty="0">
                <a:hlinkClick r:id="rId2"/>
              </a:rPr>
              <a:t>https://www.livius.org/articles/concept/roman-jewish-wars/roman-jewish-wars-3/</a:t>
            </a:r>
            <a:r>
              <a:rPr lang="en-GB" dirty="0"/>
              <a:t>. [Accessed: 1/6/2020].</a:t>
            </a:r>
          </a:p>
          <a:p>
            <a:pPr marL="0" indent="0">
              <a:buNone/>
            </a:pPr>
            <a:r>
              <a:rPr lang="en-GB" dirty="0" err="1"/>
              <a:t>Lendering</a:t>
            </a:r>
            <a:r>
              <a:rPr lang="en-GB" dirty="0"/>
              <a:t>, J. (1998). </a:t>
            </a:r>
            <a:r>
              <a:rPr lang="en-GB" i="1" dirty="0"/>
              <a:t>Titus’ Siege of Jerusalem. Livius.org. </a:t>
            </a:r>
            <a:r>
              <a:rPr lang="en-GB" dirty="0"/>
              <a:t>Available at: </a:t>
            </a:r>
            <a:r>
              <a:rPr lang="en-GB" dirty="0">
                <a:hlinkClick r:id="rId3"/>
              </a:rPr>
              <a:t>https://www.livius.org/articles/concept/roman-jewish-wars/roman-jewish-wars-4/</a:t>
            </a:r>
            <a:r>
              <a:rPr lang="en-GB" dirty="0"/>
              <a:t>. [Accessed: 1/6/2020].</a:t>
            </a:r>
          </a:p>
          <a:p>
            <a:pPr marL="0" indent="0">
              <a:buNone/>
            </a:pPr>
            <a:r>
              <a:rPr lang="en-GB" dirty="0" err="1"/>
              <a:t>Megalim</a:t>
            </a:r>
            <a:r>
              <a:rPr lang="en-GB" dirty="0"/>
              <a:t> </a:t>
            </a:r>
            <a:r>
              <a:rPr lang="en-GB" dirty="0" err="1"/>
              <a:t>Insitute</a:t>
            </a:r>
            <a:r>
              <a:rPr lang="en-GB" dirty="0"/>
              <a:t>. (2019). </a:t>
            </a:r>
            <a:r>
              <a:rPr lang="en-GB" i="1" dirty="0"/>
              <a:t>The Arch of Titus and the Temple Menorah From to Jerusalem to Rome and Back Again. </a:t>
            </a:r>
            <a:r>
              <a:rPr lang="en-GB" dirty="0"/>
              <a:t>[video]. Available at: </a:t>
            </a:r>
            <a:r>
              <a:rPr lang="en-GB" dirty="0">
                <a:hlinkClick r:id="rId4"/>
              </a:rPr>
              <a:t>https://www.youtube.com/watch?v=fqrst-VzZM4</a:t>
            </a:r>
            <a:r>
              <a:rPr lang="en-GB" dirty="0"/>
              <a:t>. [Accessed on: 4/6/2020].</a:t>
            </a:r>
          </a:p>
          <a:p>
            <a:pPr marL="0" indent="0">
              <a:buNone/>
            </a:pPr>
            <a:r>
              <a:rPr lang="en-GB" dirty="0"/>
              <a:t>Puskas, C.B.; Robbins, C.M. (2011). </a:t>
            </a:r>
            <a:r>
              <a:rPr lang="en-GB" i="1" dirty="0"/>
              <a:t>An Intro to the New testament, 2</a:t>
            </a:r>
            <a:r>
              <a:rPr lang="en-GB" i="1" baseline="30000" dirty="0"/>
              <a:t>nd</a:t>
            </a:r>
            <a:r>
              <a:rPr lang="en-GB" i="1" dirty="0"/>
              <a:t> ed. </a:t>
            </a:r>
            <a:r>
              <a:rPr lang="en-GB" dirty="0"/>
              <a:t>Wipf and Stock Publishers. </a:t>
            </a:r>
          </a:p>
          <a:p>
            <a:pPr marL="0" indent="0">
              <a:buNone/>
            </a:pPr>
            <a:endParaRPr lang="en-GB" i="1" dirty="0"/>
          </a:p>
        </p:txBody>
      </p:sp>
    </p:spTree>
    <p:extLst>
      <p:ext uri="{BB962C8B-B14F-4D97-AF65-F5344CB8AC3E}">
        <p14:creationId xmlns:p14="http://schemas.microsoft.com/office/powerpoint/2010/main" val="4159537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EC031-3AA4-4B4A-A1D9-724E87F454D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11209C6-D44D-42B3-8FCE-4D2DBA0A56E9}"/>
              </a:ext>
            </a:extLst>
          </p:cNvPr>
          <p:cNvSpPr>
            <a:spLocks noGrp="1"/>
          </p:cNvSpPr>
          <p:nvPr>
            <p:ph idx="1"/>
          </p:nvPr>
        </p:nvSpPr>
        <p:spPr/>
        <p:txBody>
          <a:bodyPr>
            <a:normAutofit fontScale="55000" lnSpcReduction="20000"/>
          </a:bodyPr>
          <a:lstStyle/>
          <a:p>
            <a:r>
              <a:rPr lang="en-GB" dirty="0"/>
              <a:t>Image List:</a:t>
            </a:r>
          </a:p>
          <a:p>
            <a:pPr marL="0" indent="0">
              <a:buNone/>
            </a:pPr>
            <a:r>
              <a:rPr lang="en-GB" dirty="0"/>
              <a:t>Figure 1 – Rubens, P. (1638). </a:t>
            </a:r>
            <a:r>
              <a:rPr lang="en-GB" i="1" dirty="0"/>
              <a:t>Imp. Nero Caesar Augustus. </a:t>
            </a:r>
            <a:r>
              <a:rPr lang="en-GB" dirty="0"/>
              <a:t>[engraving on paper]. Available at: </a:t>
            </a:r>
            <a:r>
              <a:rPr lang="en-GB" dirty="0">
                <a:hlinkClick r:id="rId2"/>
              </a:rPr>
              <a:t>https://www.britishmuseum.org/collection/object/P_1841-0809-55</a:t>
            </a:r>
            <a:r>
              <a:rPr lang="en-GB" dirty="0"/>
              <a:t>. [Accessed: 1/6/2020].</a:t>
            </a:r>
            <a:endParaRPr lang="en-GB" i="1" dirty="0"/>
          </a:p>
          <a:p>
            <a:pPr marL="0" indent="0">
              <a:buNone/>
            </a:pPr>
            <a:r>
              <a:rPr lang="en-GB" dirty="0"/>
              <a:t>Figure 2 – Pushkin Museum. (2007). </a:t>
            </a:r>
            <a:r>
              <a:rPr lang="en-GB" i="1" dirty="0"/>
              <a:t>Vespasianus. </a:t>
            </a:r>
            <a:r>
              <a:rPr lang="en-GB" dirty="0"/>
              <a:t>[plaster cast bust]. Available at: </a:t>
            </a:r>
            <a:r>
              <a:rPr lang="en-GB" dirty="0">
                <a:hlinkClick r:id="rId3"/>
              </a:rPr>
              <a:t>https://commons.wikimedia.org/wiki/File:Vespasianus01_pushkin_edit.png</a:t>
            </a:r>
            <a:r>
              <a:rPr lang="en-GB" dirty="0"/>
              <a:t>. [Accessed: 1/6/2020].</a:t>
            </a:r>
          </a:p>
          <a:p>
            <a:pPr marL="0" indent="0">
              <a:buNone/>
            </a:pPr>
            <a:r>
              <a:rPr lang="en-GB" dirty="0"/>
              <a:t>Figure 3 – Battista </a:t>
            </a:r>
            <a:r>
              <a:rPr lang="en-GB" dirty="0" err="1"/>
              <a:t>de’Cavalieri</a:t>
            </a:r>
            <a:r>
              <a:rPr lang="en-GB" dirty="0"/>
              <a:t>, G. (1583). </a:t>
            </a:r>
            <a:r>
              <a:rPr lang="en-GB" i="1" dirty="0"/>
              <a:t>Romanorum </a:t>
            </a:r>
            <a:r>
              <a:rPr lang="en-GB" i="1" dirty="0" err="1"/>
              <a:t>Imperatorum</a:t>
            </a:r>
            <a:r>
              <a:rPr lang="en-GB" i="1" dirty="0"/>
              <a:t> Effigies</a:t>
            </a:r>
            <a:r>
              <a:rPr lang="en-GB" dirty="0"/>
              <a:t>. [copper engraving]. Available at: </a:t>
            </a:r>
            <a:r>
              <a:rPr lang="en-GB" dirty="0">
                <a:hlinkClick r:id="rId4"/>
              </a:rPr>
              <a:t>https://commons.wikimedia.org/wiki/File:Vespasianus_Titus_Flavius.jpg</a:t>
            </a:r>
            <a:r>
              <a:rPr lang="en-GB" dirty="0"/>
              <a:t>. [Accessed: 3/6/2020].</a:t>
            </a:r>
          </a:p>
          <a:p>
            <a:pPr marL="0" indent="0">
              <a:buNone/>
            </a:pPr>
            <a:r>
              <a:rPr lang="en-GB" dirty="0"/>
              <a:t>Figure 4 – </a:t>
            </a:r>
            <a:r>
              <a:rPr lang="en-GB" dirty="0" err="1"/>
              <a:t>WikiMedia</a:t>
            </a:r>
            <a:r>
              <a:rPr lang="en-GB" dirty="0"/>
              <a:t> Commons. (2019). </a:t>
            </a:r>
            <a:r>
              <a:rPr lang="en-GB" i="1" dirty="0"/>
              <a:t>Arch of Titus. </a:t>
            </a:r>
            <a:r>
              <a:rPr lang="en-GB" dirty="0"/>
              <a:t>Available at: </a:t>
            </a:r>
            <a:r>
              <a:rPr lang="en-GB" dirty="0">
                <a:hlinkClick r:id="rId5"/>
              </a:rPr>
              <a:t>https://commons.wikimedia.org/wiki/File:Arch_of_Titus_20190917.jpg</a:t>
            </a:r>
            <a:r>
              <a:rPr lang="en-GB" dirty="0"/>
              <a:t>. [Accessed: 3/6/2020].</a:t>
            </a:r>
          </a:p>
          <a:p>
            <a:pPr marL="0" indent="0">
              <a:buNone/>
            </a:pPr>
            <a:r>
              <a:rPr lang="en-GB" dirty="0"/>
              <a:t>Figure 5 – </a:t>
            </a:r>
            <a:r>
              <a:rPr lang="en-GB" dirty="0" err="1"/>
              <a:t>WikiMedia</a:t>
            </a:r>
            <a:r>
              <a:rPr lang="en-GB" dirty="0"/>
              <a:t> Commons. (2005). </a:t>
            </a:r>
            <a:r>
              <a:rPr lang="en-GB" i="1" dirty="0"/>
              <a:t>Arc de Titus Frontal.</a:t>
            </a:r>
            <a:r>
              <a:rPr lang="en-GB" dirty="0"/>
              <a:t> Available at: </a:t>
            </a:r>
            <a:r>
              <a:rPr lang="en-GB" dirty="0">
                <a:hlinkClick r:id="rId6"/>
              </a:rPr>
              <a:t>https://commons.wikimedia.org/wiki/File:Arc_de_titus_frontal.jpg</a:t>
            </a:r>
            <a:r>
              <a:rPr lang="en-GB" dirty="0"/>
              <a:t>. [Accessed: 3/6/2020].</a:t>
            </a:r>
          </a:p>
          <a:p>
            <a:pPr marL="0" indent="0">
              <a:buNone/>
            </a:pPr>
            <a:r>
              <a:rPr lang="en-GB" dirty="0"/>
              <a:t>Figure 6 – </a:t>
            </a:r>
            <a:r>
              <a:rPr lang="en-GB" dirty="0" err="1"/>
              <a:t>WikiMedia</a:t>
            </a:r>
            <a:r>
              <a:rPr lang="en-GB" dirty="0"/>
              <a:t> Commons. (2011). </a:t>
            </a:r>
            <a:r>
              <a:rPr lang="en-GB" i="1" dirty="0"/>
              <a:t>View from the Palatine Hill 2011. </a:t>
            </a:r>
            <a:r>
              <a:rPr lang="en-GB" dirty="0"/>
              <a:t>Available at: </a:t>
            </a:r>
            <a:r>
              <a:rPr lang="en-GB" dirty="0">
                <a:hlinkClick r:id="rId7"/>
              </a:rPr>
              <a:t>https://commons.wikimedia.org/wiki/File:View_from_Palatine_Hill_2011_7.jpg</a:t>
            </a:r>
            <a:r>
              <a:rPr lang="en-GB" dirty="0"/>
              <a:t>. [Accessed: 2/6/2020].</a:t>
            </a:r>
          </a:p>
          <a:p>
            <a:pPr marL="0" indent="0">
              <a:buNone/>
            </a:pPr>
            <a:r>
              <a:rPr lang="en-GB" dirty="0"/>
              <a:t>Figure 7 – </a:t>
            </a:r>
            <a:r>
              <a:rPr lang="en-GB" dirty="0" err="1"/>
              <a:t>WikiMedia</a:t>
            </a:r>
            <a:r>
              <a:rPr lang="en-GB" dirty="0"/>
              <a:t> Commons. (2015). </a:t>
            </a:r>
            <a:r>
              <a:rPr lang="en-GB" i="1" dirty="0"/>
              <a:t>Titus North Detail</a:t>
            </a:r>
            <a:r>
              <a:rPr lang="en-GB" dirty="0"/>
              <a:t>. Available at: </a:t>
            </a:r>
            <a:r>
              <a:rPr lang="en-GB" dirty="0">
                <a:hlinkClick r:id="rId8"/>
              </a:rPr>
              <a:t>https://commons.wikimedia.org/wiki/File:TitusNorthDetail.jpg</a:t>
            </a:r>
            <a:r>
              <a:rPr lang="en-GB" dirty="0"/>
              <a:t>. [Accessed: 2/6/2020].</a:t>
            </a:r>
          </a:p>
          <a:p>
            <a:pPr marL="0" indent="0">
              <a:buNone/>
            </a:pPr>
            <a:r>
              <a:rPr lang="en-GB" dirty="0"/>
              <a:t>Figure 8 – </a:t>
            </a:r>
            <a:r>
              <a:rPr lang="en-GB" dirty="0" err="1"/>
              <a:t>WikiMedia</a:t>
            </a:r>
            <a:r>
              <a:rPr lang="en-GB" dirty="0"/>
              <a:t> Commons. (2008). </a:t>
            </a:r>
            <a:r>
              <a:rPr lang="en-GB" i="1" dirty="0"/>
              <a:t>Arch of Titus Menorah. </a:t>
            </a:r>
            <a:r>
              <a:rPr lang="en-GB" dirty="0"/>
              <a:t>Available at: </a:t>
            </a:r>
            <a:r>
              <a:rPr lang="en-GB" dirty="0">
                <a:hlinkClick r:id="rId9"/>
              </a:rPr>
              <a:t>https://commons.wikimedia.org/wiki/File:Arch_of_Titus_Menorah.png</a:t>
            </a:r>
            <a:r>
              <a:rPr lang="en-GB" dirty="0"/>
              <a:t>. [Accessed: 3/6/2020].</a:t>
            </a:r>
          </a:p>
          <a:p>
            <a:pPr marL="0" indent="0">
              <a:buNone/>
            </a:pPr>
            <a:r>
              <a:rPr lang="en-GB" dirty="0"/>
              <a:t>Figure 9 – Roberts, D. (1796-1864). </a:t>
            </a:r>
            <a:r>
              <a:rPr lang="en-GB" i="1" dirty="0"/>
              <a:t>The Siege and Destruction of Jerusalem by the Romans Under the Command of Titus. </a:t>
            </a:r>
            <a:r>
              <a:rPr lang="en-GB" dirty="0"/>
              <a:t>Available </a:t>
            </a:r>
            <a:r>
              <a:rPr lang="en-GB" dirty="0" err="1"/>
              <a:t>at:</a:t>
            </a:r>
            <a:r>
              <a:rPr lang="en-GB" dirty="0" err="1">
                <a:hlinkClick r:id="rId10"/>
              </a:rPr>
              <a:t>https</a:t>
            </a:r>
            <a:r>
              <a:rPr lang="en-GB" dirty="0">
                <a:hlinkClick r:id="rId10"/>
              </a:rPr>
              <a:t>://commons.wikimedia.org/wiki/</a:t>
            </a:r>
            <a:r>
              <a:rPr lang="en-GB" dirty="0" err="1">
                <a:hlinkClick r:id="rId10"/>
              </a:rPr>
              <a:t>File:Roberts_Siege_and_Destruction_of_Jerusalem.jpg</a:t>
            </a:r>
            <a:r>
              <a:rPr lang="en-GB" dirty="0"/>
              <a:t>. [Accessed: 3/6/2020].</a:t>
            </a:r>
          </a:p>
          <a:p>
            <a:pPr marL="0" indent="0">
              <a:buNone/>
            </a:pPr>
            <a:endParaRPr lang="en-GB" dirty="0"/>
          </a:p>
        </p:txBody>
      </p:sp>
    </p:spTree>
    <p:extLst>
      <p:ext uri="{BB962C8B-B14F-4D97-AF65-F5344CB8AC3E}">
        <p14:creationId xmlns:p14="http://schemas.microsoft.com/office/powerpoint/2010/main" val="3233391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501</TotalTime>
  <Words>2646</Words>
  <Application>Microsoft Office PowerPoint</Application>
  <PresentationFormat>Widescreen</PresentationFormat>
  <Paragraphs>233</Paragraphs>
  <Slides>22</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vt:lpstr>
      <vt:lpstr>Office Theme</vt:lpstr>
      <vt:lpstr>The Arch of Titus</vt:lpstr>
      <vt:lpstr>Introduction</vt:lpstr>
      <vt:lpstr>The Jewish War</vt:lpstr>
      <vt:lpstr>The Jewish War</vt:lpstr>
      <vt:lpstr>Vespasian sets his sights on the revolt</vt:lpstr>
      <vt:lpstr>Siege of Jerusalem </vt:lpstr>
      <vt:lpstr>The Arch of Titus</vt:lpstr>
      <vt:lpstr>Roman Triumphal Arches</vt:lpstr>
      <vt:lpstr>The Arch of Titus</vt:lpstr>
      <vt:lpstr>Domitian's Motives?</vt:lpstr>
      <vt:lpstr>Relevancy</vt:lpstr>
      <vt:lpstr>The South Panel </vt:lpstr>
      <vt:lpstr>Description</vt:lpstr>
      <vt:lpstr>A Triumphal Procession</vt:lpstr>
      <vt:lpstr>A closer look…</vt:lpstr>
      <vt:lpstr>A closer look…The Spoils of Jerusalem</vt:lpstr>
      <vt:lpstr>Source Consolidation and Conflict</vt:lpstr>
      <vt:lpstr>Impact – Ancient </vt:lpstr>
      <vt:lpstr>Impact - Modern</vt:lpstr>
      <vt:lpstr>Bibliography</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Arch of Titus</dc:title>
  <dc:creator>Sophie Sheep</dc:creator>
  <cp:lastModifiedBy>Sophie Sheep</cp:lastModifiedBy>
  <cp:revision>23</cp:revision>
  <dcterms:created xsi:type="dcterms:W3CDTF">2020-06-05T11:58:29Z</dcterms:created>
  <dcterms:modified xsi:type="dcterms:W3CDTF">2020-06-05T20:41:18Z</dcterms:modified>
</cp:coreProperties>
</file>