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6"/>
  </p:notesMasterIdLst>
  <p:sldIdLst>
    <p:sldId id="258" r:id="rId5"/>
    <p:sldId id="257" r:id="rId6"/>
    <p:sldId id="476" r:id="rId7"/>
    <p:sldId id="375" r:id="rId8"/>
    <p:sldId id="511" r:id="rId9"/>
    <p:sldId id="538" r:id="rId10"/>
    <p:sldId id="539" r:id="rId11"/>
    <p:sldId id="540" r:id="rId12"/>
    <p:sldId id="541" r:id="rId13"/>
    <p:sldId id="265" r:id="rId14"/>
    <p:sldId id="543" r:id="rId15"/>
    <p:sldId id="544" r:id="rId16"/>
    <p:sldId id="433" r:id="rId17"/>
    <p:sldId id="438" r:id="rId18"/>
    <p:sldId id="437" r:id="rId19"/>
    <p:sldId id="354" r:id="rId20"/>
    <p:sldId id="362" r:id="rId21"/>
    <p:sldId id="330" r:id="rId22"/>
    <p:sldId id="363" r:id="rId23"/>
    <p:sldId id="421" r:id="rId24"/>
    <p:sldId id="439" r:id="rId25"/>
    <p:sldId id="550" r:id="rId26"/>
    <p:sldId id="551" r:id="rId27"/>
    <p:sldId id="552" r:id="rId28"/>
    <p:sldId id="553" r:id="rId29"/>
    <p:sldId id="554" r:id="rId30"/>
    <p:sldId id="555" r:id="rId31"/>
    <p:sldId id="556" r:id="rId32"/>
    <p:sldId id="557" r:id="rId33"/>
    <p:sldId id="558" r:id="rId34"/>
    <p:sldId id="559" r:id="rId35"/>
    <p:sldId id="560" r:id="rId36"/>
    <p:sldId id="284" r:id="rId37"/>
    <p:sldId id="470" r:id="rId38"/>
    <p:sldId id="478" r:id="rId39"/>
    <p:sldId id="510" r:id="rId40"/>
    <p:sldId id="393" r:id="rId41"/>
    <p:sldId id="475" r:id="rId42"/>
    <p:sldId id="394" r:id="rId43"/>
    <p:sldId id="477" r:id="rId44"/>
    <p:sldId id="474" r:id="rId45"/>
    <p:sldId id="395" r:id="rId46"/>
    <p:sldId id="343" r:id="rId47"/>
    <p:sldId id="357" r:id="rId48"/>
    <p:sldId id="326" r:id="rId49"/>
    <p:sldId id="371" r:id="rId50"/>
    <p:sldId id="436" r:id="rId51"/>
    <p:sldId id="418" r:id="rId52"/>
    <p:sldId id="518" r:id="rId53"/>
    <p:sldId id="259" r:id="rId54"/>
    <p:sldId id="260" r:id="rId55"/>
  </p:sldIdLst>
  <p:sldSz cx="12192000" cy="6858000"/>
  <p:notesSz cx="6858000" cy="9144000"/>
  <p:custDataLst>
    <p:tags r:id="rId5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0F0F0"/>
    <a:srgbClr val="607E8C"/>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4E37A6-9709-461F-B8DB-2198719B87EA}" v="2" dt="2025-02-18T14:49:05.9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81"/>
  </p:normalViewPr>
  <p:slideViewPr>
    <p:cSldViewPr snapToGrid="0">
      <p:cViewPr varScale="1">
        <p:scale>
          <a:sx n="91" d="100"/>
          <a:sy n="91" d="100"/>
        </p:scale>
        <p:origin x="840" y="184"/>
      </p:cViewPr>
      <p:guideLst>
        <p:guide orient="horz" pos="2160"/>
        <p:guide pos="384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presProps" Target="presProps.xml"/><Relationship Id="rId5" Type="http://schemas.openxmlformats.org/officeDocument/2006/relationships/slide" Target="slides/slide1.xml"/><Relationship Id="rId61" Type="http://schemas.openxmlformats.org/officeDocument/2006/relationships/tableStyles" Target="tableStyles.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ags" Target="tags/tag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s>
</file>

<file path=ppt/diagrams/_rels/data1.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CAF8CD-A238-4686-872F-F990726BDC36}" type="doc">
      <dgm:prSet loTypeId="urn:microsoft.com/office/officeart/2005/8/layout/vList3" loCatId="list" qsTypeId="urn:microsoft.com/office/officeart/2005/8/quickstyle/3d1" qsCatId="3D" csTypeId="urn:microsoft.com/office/officeart/2005/8/colors/accent3_1" csCatId="accent3" phldr="1"/>
      <dgm:spPr/>
      <dgm:t>
        <a:bodyPr/>
        <a:lstStyle/>
        <a:p>
          <a:endParaRPr lang="en-GB"/>
        </a:p>
      </dgm:t>
    </dgm:pt>
    <dgm:pt modelId="{80796817-207E-42E9-BDF3-0E1BA2E2E3C7}">
      <dgm:prSet phldrT="[Text]"/>
      <dgm:spPr/>
      <dgm:t>
        <a:bodyPr/>
        <a:lstStyle/>
        <a:p>
          <a:r>
            <a:rPr lang="en-GB" dirty="0"/>
            <a:t>A dedicated librarian for research support.</a:t>
          </a:r>
        </a:p>
      </dgm:t>
    </dgm:pt>
    <dgm:pt modelId="{6CB03FC5-9C45-4836-BCDB-44AD45739476}" type="parTrans" cxnId="{DEDC87C0-8B0D-46D8-9A2E-FC83AFAEFB88}">
      <dgm:prSet/>
      <dgm:spPr/>
      <dgm:t>
        <a:bodyPr/>
        <a:lstStyle/>
        <a:p>
          <a:endParaRPr lang="en-GB"/>
        </a:p>
      </dgm:t>
    </dgm:pt>
    <dgm:pt modelId="{2B3944AE-12CF-4A11-84BF-7E39B4B1B9F4}" type="sibTrans" cxnId="{DEDC87C0-8B0D-46D8-9A2E-FC83AFAEFB88}">
      <dgm:prSet/>
      <dgm:spPr/>
      <dgm:t>
        <a:bodyPr/>
        <a:lstStyle/>
        <a:p>
          <a:endParaRPr lang="en-GB"/>
        </a:p>
      </dgm:t>
    </dgm:pt>
    <dgm:pt modelId="{80C53DFF-7728-4F41-BC6A-C2883A053F66}">
      <dgm:prSet phldrT="[Text]"/>
      <dgm:spPr/>
      <dgm:t>
        <a:bodyPr/>
        <a:lstStyle/>
        <a:p>
          <a:r>
            <a:rPr lang="en-GB" dirty="0"/>
            <a:t>Help available via chat, email or Teams.</a:t>
          </a:r>
        </a:p>
      </dgm:t>
    </dgm:pt>
    <dgm:pt modelId="{5B0FBB26-F060-4214-99EE-6E4CB531A0BD}" type="parTrans" cxnId="{4E5731F2-780D-4999-9D70-3DFCF16459D9}">
      <dgm:prSet/>
      <dgm:spPr/>
      <dgm:t>
        <a:bodyPr/>
        <a:lstStyle/>
        <a:p>
          <a:endParaRPr lang="en-GB"/>
        </a:p>
      </dgm:t>
    </dgm:pt>
    <dgm:pt modelId="{B10C0881-E52D-4D5E-B34F-66C09D92AA2A}" type="sibTrans" cxnId="{4E5731F2-780D-4999-9D70-3DFCF16459D9}">
      <dgm:prSet/>
      <dgm:spPr/>
      <dgm:t>
        <a:bodyPr/>
        <a:lstStyle/>
        <a:p>
          <a:endParaRPr lang="en-GB"/>
        </a:p>
      </dgm:t>
    </dgm:pt>
    <dgm:pt modelId="{959E04EF-E2BC-476A-BF0C-4AF0E225CC49}">
      <dgm:prSet phldrT="[Text]"/>
      <dgm:spPr/>
      <dgm:t>
        <a:bodyPr/>
        <a:lstStyle/>
        <a:p>
          <a:r>
            <a:rPr lang="en-GB" dirty="0"/>
            <a:t>Online resource lists linking to course reading.</a:t>
          </a:r>
        </a:p>
      </dgm:t>
    </dgm:pt>
    <dgm:pt modelId="{46D3F440-7F8A-45A9-B914-8EFCF9C83BEE}" type="parTrans" cxnId="{B86A156A-0EF1-4CED-8283-3518A4F8210C}">
      <dgm:prSet/>
      <dgm:spPr/>
      <dgm:t>
        <a:bodyPr/>
        <a:lstStyle/>
        <a:p>
          <a:endParaRPr lang="en-GB"/>
        </a:p>
      </dgm:t>
    </dgm:pt>
    <dgm:pt modelId="{2DC4F724-C573-4277-BE8E-7EF56A1B43CB}" type="sibTrans" cxnId="{B86A156A-0EF1-4CED-8283-3518A4F8210C}">
      <dgm:prSet/>
      <dgm:spPr/>
      <dgm:t>
        <a:bodyPr/>
        <a:lstStyle/>
        <a:p>
          <a:endParaRPr lang="en-GB"/>
        </a:p>
      </dgm:t>
    </dgm:pt>
    <dgm:pt modelId="{346D9AAB-FF81-4FF7-811B-2BA2DA7C1B12}">
      <dgm:prSet/>
      <dgm:spPr/>
      <dgm:t>
        <a:bodyPr/>
        <a:lstStyle/>
        <a:p>
          <a:r>
            <a:rPr lang="en-GB" dirty="0"/>
            <a:t>Support for referencing, copyright, and accessibility.</a:t>
          </a:r>
        </a:p>
      </dgm:t>
    </dgm:pt>
    <dgm:pt modelId="{E23F097A-5D89-4A07-B90F-A11EF034D23D}" type="parTrans" cxnId="{8E633AF5-E180-40EB-9411-9430EF8240EF}">
      <dgm:prSet/>
      <dgm:spPr/>
      <dgm:t>
        <a:bodyPr/>
        <a:lstStyle/>
        <a:p>
          <a:endParaRPr lang="en-GB"/>
        </a:p>
      </dgm:t>
    </dgm:pt>
    <dgm:pt modelId="{C064F62F-89DA-4AC1-975D-99205F494D6C}" type="sibTrans" cxnId="{8E633AF5-E180-40EB-9411-9430EF8240EF}">
      <dgm:prSet/>
      <dgm:spPr/>
      <dgm:t>
        <a:bodyPr/>
        <a:lstStyle/>
        <a:p>
          <a:endParaRPr lang="en-GB"/>
        </a:p>
      </dgm:t>
    </dgm:pt>
    <dgm:pt modelId="{F37DBE2F-0AEF-4287-B717-8E685D676025}" type="pres">
      <dgm:prSet presAssocID="{E8CAF8CD-A238-4686-872F-F990726BDC36}" presName="linearFlow" presStyleCnt="0">
        <dgm:presLayoutVars>
          <dgm:dir/>
          <dgm:resizeHandles val="exact"/>
        </dgm:presLayoutVars>
      </dgm:prSet>
      <dgm:spPr/>
    </dgm:pt>
    <dgm:pt modelId="{5E5AB7C9-244B-4224-9821-343C22B01BD6}" type="pres">
      <dgm:prSet presAssocID="{80796817-207E-42E9-BDF3-0E1BA2E2E3C7}" presName="composite" presStyleCnt="0"/>
      <dgm:spPr/>
    </dgm:pt>
    <dgm:pt modelId="{597FD67B-1CC8-4C16-B5C2-BEB07D90567B}" type="pres">
      <dgm:prSet presAssocID="{80796817-207E-42E9-BDF3-0E1BA2E2E3C7}" presName="imgShp" presStyleLbl="fgImgPlace1" presStyleIdx="0" presStyleCnt="4" custLinFactNeighborX="-88513" custLinFactNeighborY="-179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Call center with solid fill"/>
        </a:ext>
      </dgm:extLst>
    </dgm:pt>
    <dgm:pt modelId="{FE5BEE38-7ADF-4E62-81F6-660666E563D9}" type="pres">
      <dgm:prSet presAssocID="{80796817-207E-42E9-BDF3-0E1BA2E2E3C7}" presName="txShp" presStyleLbl="node1" presStyleIdx="0" presStyleCnt="4" custScaleX="146344">
        <dgm:presLayoutVars>
          <dgm:bulletEnabled val="1"/>
        </dgm:presLayoutVars>
      </dgm:prSet>
      <dgm:spPr/>
    </dgm:pt>
    <dgm:pt modelId="{FD51FAF8-929B-4A18-8F2D-7B5E91AB33F3}" type="pres">
      <dgm:prSet presAssocID="{2B3944AE-12CF-4A11-84BF-7E39B4B1B9F4}" presName="spacing" presStyleCnt="0"/>
      <dgm:spPr/>
    </dgm:pt>
    <dgm:pt modelId="{8AD5A50C-B03B-4988-B1C7-9CFF91E52B03}" type="pres">
      <dgm:prSet presAssocID="{80C53DFF-7728-4F41-BC6A-C2883A053F66}" presName="composite" presStyleCnt="0"/>
      <dgm:spPr/>
    </dgm:pt>
    <dgm:pt modelId="{299B8852-4F37-4E03-8FB2-90C97D80FCA8}" type="pres">
      <dgm:prSet presAssocID="{80C53DFF-7728-4F41-BC6A-C2883A053F66}" presName="imgShp" presStyleLbl="fgImgPlace1" presStyleIdx="1" presStyleCnt="4" custLinFactNeighborX="-82650" custLinFactNeighborY="-5861"/>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Programmer male with solid fill"/>
        </a:ext>
      </dgm:extLst>
    </dgm:pt>
    <dgm:pt modelId="{69163053-0507-4E3D-AA00-124D6FABECB1}" type="pres">
      <dgm:prSet presAssocID="{80C53DFF-7728-4F41-BC6A-C2883A053F66}" presName="txShp" presStyleLbl="node1" presStyleIdx="1" presStyleCnt="4" custScaleX="145430" custLinFactNeighborX="992" custLinFactNeighborY="1758">
        <dgm:presLayoutVars>
          <dgm:bulletEnabled val="1"/>
        </dgm:presLayoutVars>
      </dgm:prSet>
      <dgm:spPr/>
    </dgm:pt>
    <dgm:pt modelId="{2B62837F-A146-4694-9E4E-C27C458D15EA}" type="pres">
      <dgm:prSet presAssocID="{B10C0881-E52D-4D5E-B34F-66C09D92AA2A}" presName="spacing" presStyleCnt="0"/>
      <dgm:spPr/>
    </dgm:pt>
    <dgm:pt modelId="{4B1268BF-25A6-4C82-A0A6-AAE3BE70B2B8}" type="pres">
      <dgm:prSet presAssocID="{959E04EF-E2BC-476A-BF0C-4AF0E225CC49}" presName="composite" presStyleCnt="0"/>
      <dgm:spPr/>
    </dgm:pt>
    <dgm:pt modelId="{1B3908B5-7B60-4B87-8364-5815913247B3}" type="pres">
      <dgm:prSet presAssocID="{959E04EF-E2BC-476A-BF0C-4AF0E225CC49}" presName="imgShp" presStyleLbl="fgImgPlace1" presStyleIdx="2" presStyleCnt="4" custLinFactNeighborX="-85582" custLinFactNeighborY="2931"/>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Open book with solid fill"/>
        </a:ext>
      </dgm:extLst>
    </dgm:pt>
    <dgm:pt modelId="{43E75672-BBA5-4444-9886-34E6DBEAB8DE}" type="pres">
      <dgm:prSet presAssocID="{959E04EF-E2BC-476A-BF0C-4AF0E225CC49}" presName="txShp" presStyleLbl="node1" presStyleIdx="2" presStyleCnt="4" custScaleX="148175">
        <dgm:presLayoutVars>
          <dgm:bulletEnabled val="1"/>
        </dgm:presLayoutVars>
      </dgm:prSet>
      <dgm:spPr/>
    </dgm:pt>
    <dgm:pt modelId="{6EFBEA6B-790B-47FE-93AC-A787F6D00711}" type="pres">
      <dgm:prSet presAssocID="{2DC4F724-C573-4277-BE8E-7EF56A1B43CB}" presName="spacing" presStyleCnt="0"/>
      <dgm:spPr/>
    </dgm:pt>
    <dgm:pt modelId="{4D2ED867-123B-450E-A0BD-D4FEE3B6ED66}" type="pres">
      <dgm:prSet presAssocID="{346D9AAB-FF81-4FF7-811B-2BA2DA7C1B12}" presName="composite" presStyleCnt="0"/>
      <dgm:spPr/>
    </dgm:pt>
    <dgm:pt modelId="{29CE7826-F92E-4DFC-AA7E-190456F9561B}" type="pres">
      <dgm:prSet presAssocID="{346D9AAB-FF81-4FF7-811B-2BA2DA7C1B12}" presName="imgShp" presStyleLbl="fgImgPlace1" presStyleIdx="3" presStyleCnt="4" custLinFactNeighborX="-85399" custLinFactNeighborY="-373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Questions with solid fill"/>
        </a:ext>
      </dgm:extLst>
    </dgm:pt>
    <dgm:pt modelId="{B90C42E6-023D-4B4E-951F-D0A9AA615BFE}" type="pres">
      <dgm:prSet presAssocID="{346D9AAB-FF81-4FF7-811B-2BA2DA7C1B12}" presName="txShp" presStyleLbl="node1" presStyleIdx="3" presStyleCnt="4" custScaleX="148327">
        <dgm:presLayoutVars>
          <dgm:bulletEnabled val="1"/>
        </dgm:presLayoutVars>
      </dgm:prSet>
      <dgm:spPr/>
    </dgm:pt>
  </dgm:ptLst>
  <dgm:cxnLst>
    <dgm:cxn modelId="{C0775160-E58B-4959-95F2-74D0436F6414}" type="presOf" srcId="{E8CAF8CD-A238-4686-872F-F990726BDC36}" destId="{F37DBE2F-0AEF-4287-B717-8E685D676025}" srcOrd="0" destOrd="0" presId="urn:microsoft.com/office/officeart/2005/8/layout/vList3"/>
    <dgm:cxn modelId="{B86A156A-0EF1-4CED-8283-3518A4F8210C}" srcId="{E8CAF8CD-A238-4686-872F-F990726BDC36}" destId="{959E04EF-E2BC-476A-BF0C-4AF0E225CC49}" srcOrd="2" destOrd="0" parTransId="{46D3F440-7F8A-45A9-B914-8EFCF9C83BEE}" sibTransId="{2DC4F724-C573-4277-BE8E-7EF56A1B43CB}"/>
    <dgm:cxn modelId="{D3987194-875B-4192-AF5E-16BC78F3CEFE}" type="presOf" srcId="{80C53DFF-7728-4F41-BC6A-C2883A053F66}" destId="{69163053-0507-4E3D-AA00-124D6FABECB1}" srcOrd="0" destOrd="0" presId="urn:microsoft.com/office/officeart/2005/8/layout/vList3"/>
    <dgm:cxn modelId="{A1447AA6-33DB-4F64-9C6F-E460E4048936}" type="presOf" srcId="{346D9AAB-FF81-4FF7-811B-2BA2DA7C1B12}" destId="{B90C42E6-023D-4B4E-951F-D0A9AA615BFE}" srcOrd="0" destOrd="0" presId="urn:microsoft.com/office/officeart/2005/8/layout/vList3"/>
    <dgm:cxn modelId="{DEDC87C0-8B0D-46D8-9A2E-FC83AFAEFB88}" srcId="{E8CAF8CD-A238-4686-872F-F990726BDC36}" destId="{80796817-207E-42E9-BDF3-0E1BA2E2E3C7}" srcOrd="0" destOrd="0" parTransId="{6CB03FC5-9C45-4836-BCDB-44AD45739476}" sibTransId="{2B3944AE-12CF-4A11-84BF-7E39B4B1B9F4}"/>
    <dgm:cxn modelId="{B5C0F8C5-314B-43A2-A634-33600C70C505}" type="presOf" srcId="{959E04EF-E2BC-476A-BF0C-4AF0E225CC49}" destId="{43E75672-BBA5-4444-9886-34E6DBEAB8DE}" srcOrd="0" destOrd="0" presId="urn:microsoft.com/office/officeart/2005/8/layout/vList3"/>
    <dgm:cxn modelId="{B5EBE3EE-9510-4A71-A690-4FE83F25875A}" type="presOf" srcId="{80796817-207E-42E9-BDF3-0E1BA2E2E3C7}" destId="{FE5BEE38-7ADF-4E62-81F6-660666E563D9}" srcOrd="0" destOrd="0" presId="urn:microsoft.com/office/officeart/2005/8/layout/vList3"/>
    <dgm:cxn modelId="{4E5731F2-780D-4999-9D70-3DFCF16459D9}" srcId="{E8CAF8CD-A238-4686-872F-F990726BDC36}" destId="{80C53DFF-7728-4F41-BC6A-C2883A053F66}" srcOrd="1" destOrd="0" parTransId="{5B0FBB26-F060-4214-99EE-6E4CB531A0BD}" sibTransId="{B10C0881-E52D-4D5E-B34F-66C09D92AA2A}"/>
    <dgm:cxn modelId="{8E633AF5-E180-40EB-9411-9430EF8240EF}" srcId="{E8CAF8CD-A238-4686-872F-F990726BDC36}" destId="{346D9AAB-FF81-4FF7-811B-2BA2DA7C1B12}" srcOrd="3" destOrd="0" parTransId="{E23F097A-5D89-4A07-B90F-A11EF034D23D}" sibTransId="{C064F62F-89DA-4AC1-975D-99205F494D6C}"/>
    <dgm:cxn modelId="{B1EC0EE3-F018-42AA-AAC1-7DAE817AC852}" type="presParOf" srcId="{F37DBE2F-0AEF-4287-B717-8E685D676025}" destId="{5E5AB7C9-244B-4224-9821-343C22B01BD6}" srcOrd="0" destOrd="0" presId="urn:microsoft.com/office/officeart/2005/8/layout/vList3"/>
    <dgm:cxn modelId="{E6F280D4-837E-4292-B172-9722EAF4C03E}" type="presParOf" srcId="{5E5AB7C9-244B-4224-9821-343C22B01BD6}" destId="{597FD67B-1CC8-4C16-B5C2-BEB07D90567B}" srcOrd="0" destOrd="0" presId="urn:microsoft.com/office/officeart/2005/8/layout/vList3"/>
    <dgm:cxn modelId="{24710E07-33E0-4505-9017-608450F5E282}" type="presParOf" srcId="{5E5AB7C9-244B-4224-9821-343C22B01BD6}" destId="{FE5BEE38-7ADF-4E62-81F6-660666E563D9}" srcOrd="1" destOrd="0" presId="urn:microsoft.com/office/officeart/2005/8/layout/vList3"/>
    <dgm:cxn modelId="{5F7D4BC2-0BFD-470C-80DA-72939990C6C0}" type="presParOf" srcId="{F37DBE2F-0AEF-4287-B717-8E685D676025}" destId="{FD51FAF8-929B-4A18-8F2D-7B5E91AB33F3}" srcOrd="1" destOrd="0" presId="urn:microsoft.com/office/officeart/2005/8/layout/vList3"/>
    <dgm:cxn modelId="{9E8E43B3-1732-40E2-8155-DED91FC8C56C}" type="presParOf" srcId="{F37DBE2F-0AEF-4287-B717-8E685D676025}" destId="{8AD5A50C-B03B-4988-B1C7-9CFF91E52B03}" srcOrd="2" destOrd="0" presId="urn:microsoft.com/office/officeart/2005/8/layout/vList3"/>
    <dgm:cxn modelId="{AD3D0B2A-F331-4259-A484-2DC51FF19822}" type="presParOf" srcId="{8AD5A50C-B03B-4988-B1C7-9CFF91E52B03}" destId="{299B8852-4F37-4E03-8FB2-90C97D80FCA8}" srcOrd="0" destOrd="0" presId="urn:microsoft.com/office/officeart/2005/8/layout/vList3"/>
    <dgm:cxn modelId="{3DCD63B9-551D-49A7-B1C0-A7BA9D7E8BDD}" type="presParOf" srcId="{8AD5A50C-B03B-4988-B1C7-9CFF91E52B03}" destId="{69163053-0507-4E3D-AA00-124D6FABECB1}" srcOrd="1" destOrd="0" presId="urn:microsoft.com/office/officeart/2005/8/layout/vList3"/>
    <dgm:cxn modelId="{21CFC504-DC6E-42A2-A8B3-53D4DACCF6FD}" type="presParOf" srcId="{F37DBE2F-0AEF-4287-B717-8E685D676025}" destId="{2B62837F-A146-4694-9E4E-C27C458D15EA}" srcOrd="3" destOrd="0" presId="urn:microsoft.com/office/officeart/2005/8/layout/vList3"/>
    <dgm:cxn modelId="{E1A29709-A11C-4F62-974D-18BD84FFFA18}" type="presParOf" srcId="{F37DBE2F-0AEF-4287-B717-8E685D676025}" destId="{4B1268BF-25A6-4C82-A0A6-AAE3BE70B2B8}" srcOrd="4" destOrd="0" presId="urn:microsoft.com/office/officeart/2005/8/layout/vList3"/>
    <dgm:cxn modelId="{5D99E93F-C349-4BAC-B903-C57E388EDD92}" type="presParOf" srcId="{4B1268BF-25A6-4C82-A0A6-AAE3BE70B2B8}" destId="{1B3908B5-7B60-4B87-8364-5815913247B3}" srcOrd="0" destOrd="0" presId="urn:microsoft.com/office/officeart/2005/8/layout/vList3"/>
    <dgm:cxn modelId="{EA99ADA3-760E-4A03-BD59-37BF2B4F02DB}" type="presParOf" srcId="{4B1268BF-25A6-4C82-A0A6-AAE3BE70B2B8}" destId="{43E75672-BBA5-4444-9886-34E6DBEAB8DE}" srcOrd="1" destOrd="0" presId="urn:microsoft.com/office/officeart/2005/8/layout/vList3"/>
    <dgm:cxn modelId="{469A696F-0934-49E9-B5A5-18052F33945D}" type="presParOf" srcId="{F37DBE2F-0AEF-4287-B717-8E685D676025}" destId="{6EFBEA6B-790B-47FE-93AC-A787F6D00711}" srcOrd="5" destOrd="0" presId="urn:microsoft.com/office/officeart/2005/8/layout/vList3"/>
    <dgm:cxn modelId="{7873B3F8-9FED-4629-9D6A-2231C54BAF5A}" type="presParOf" srcId="{F37DBE2F-0AEF-4287-B717-8E685D676025}" destId="{4D2ED867-123B-450E-A0BD-D4FEE3B6ED66}" srcOrd="6" destOrd="0" presId="urn:microsoft.com/office/officeart/2005/8/layout/vList3"/>
    <dgm:cxn modelId="{BC6EF1F6-9C79-4F7A-A424-0EE5E20F496B}" type="presParOf" srcId="{4D2ED867-123B-450E-A0BD-D4FEE3B6ED66}" destId="{29CE7826-F92E-4DFC-AA7E-190456F9561B}" srcOrd="0" destOrd="0" presId="urn:microsoft.com/office/officeart/2005/8/layout/vList3"/>
    <dgm:cxn modelId="{61F5CAC7-5B2E-40A0-95EF-38C33896F6D7}" type="presParOf" srcId="{4D2ED867-123B-450E-A0BD-D4FEE3B6ED66}" destId="{B90C42E6-023D-4B4E-951F-D0A9AA615BFE}"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D9ECE8D-4792-4EEF-B294-B6F788482E2C}" type="doc">
      <dgm:prSet loTypeId="urn:microsoft.com/office/officeart/2009/3/layout/SubStepProcess" loCatId="process" qsTypeId="urn:microsoft.com/office/officeart/2005/8/quickstyle/simple2" qsCatId="simple" csTypeId="urn:microsoft.com/office/officeart/2005/8/colors/accent3_1" csCatId="accent3" phldr="1"/>
      <dgm:spPr/>
      <dgm:t>
        <a:bodyPr/>
        <a:lstStyle/>
        <a:p>
          <a:endParaRPr lang="en-GB"/>
        </a:p>
      </dgm:t>
    </dgm:pt>
    <dgm:pt modelId="{8A258F8A-D880-4653-9CEF-1C1B3432D47C}">
      <dgm:prSet phldrT="[Text]"/>
      <dgm:spPr/>
      <dgm:t>
        <a:bodyPr/>
        <a:lstStyle/>
        <a:p>
          <a:r>
            <a:rPr lang="en-GB" dirty="0"/>
            <a:t>Books &amp;</a:t>
          </a:r>
        </a:p>
        <a:p>
          <a:r>
            <a:rPr lang="en-GB" dirty="0"/>
            <a:t>Ebooks</a:t>
          </a:r>
        </a:p>
      </dgm:t>
    </dgm:pt>
    <dgm:pt modelId="{CDA9629F-2E9C-49A8-A484-97E5C63A3276}" type="parTrans" cxnId="{92BD2A97-1754-4822-9439-847162E6EF3F}">
      <dgm:prSet/>
      <dgm:spPr/>
      <dgm:t>
        <a:bodyPr/>
        <a:lstStyle/>
        <a:p>
          <a:endParaRPr lang="en-GB"/>
        </a:p>
      </dgm:t>
    </dgm:pt>
    <dgm:pt modelId="{23D807B9-FB37-4BBB-BFCF-CEF8F68EDBF5}" type="sibTrans" cxnId="{92BD2A97-1754-4822-9439-847162E6EF3F}">
      <dgm:prSet/>
      <dgm:spPr/>
      <dgm:t>
        <a:bodyPr/>
        <a:lstStyle/>
        <a:p>
          <a:endParaRPr lang="en-GB"/>
        </a:p>
      </dgm:t>
    </dgm:pt>
    <dgm:pt modelId="{7A0E852D-4AB9-4380-9DD9-05FFFCE3852D}">
      <dgm:prSet phldrT="[Text]"/>
      <dgm:spPr/>
      <dgm:t>
        <a:bodyPr/>
        <a:lstStyle/>
        <a:p>
          <a:r>
            <a:rPr lang="en-GB" dirty="0"/>
            <a:t>Peer reviewed Journals</a:t>
          </a:r>
        </a:p>
      </dgm:t>
    </dgm:pt>
    <dgm:pt modelId="{8C3B89FA-3C78-41A3-A784-F3A6685CE4AF}" type="parTrans" cxnId="{EDAB9CEB-17CC-4506-8077-D19B2114B987}">
      <dgm:prSet/>
      <dgm:spPr/>
      <dgm:t>
        <a:bodyPr/>
        <a:lstStyle/>
        <a:p>
          <a:endParaRPr lang="en-GB"/>
        </a:p>
      </dgm:t>
    </dgm:pt>
    <dgm:pt modelId="{21121EA1-4DA2-4A1D-A997-5BF55583D9E7}" type="sibTrans" cxnId="{EDAB9CEB-17CC-4506-8077-D19B2114B987}">
      <dgm:prSet/>
      <dgm:spPr/>
      <dgm:t>
        <a:bodyPr/>
        <a:lstStyle/>
        <a:p>
          <a:endParaRPr lang="en-GB"/>
        </a:p>
      </dgm:t>
    </dgm:pt>
    <dgm:pt modelId="{0B900B15-EF89-4FF1-A032-FD679E195D85}">
      <dgm:prSet phldrT="[Text]"/>
      <dgm:spPr/>
      <dgm:t>
        <a:bodyPr/>
        <a:lstStyle/>
        <a:p>
          <a:r>
            <a:rPr lang="en-GB" dirty="0"/>
            <a:t>Specialist Databases</a:t>
          </a:r>
        </a:p>
      </dgm:t>
    </dgm:pt>
    <dgm:pt modelId="{580E5D49-D26F-4492-BDB7-4A4BC053BB52}" type="parTrans" cxnId="{40347ADD-D780-4737-BFA4-4DE04FB49181}">
      <dgm:prSet/>
      <dgm:spPr/>
      <dgm:t>
        <a:bodyPr/>
        <a:lstStyle/>
        <a:p>
          <a:endParaRPr lang="en-GB"/>
        </a:p>
      </dgm:t>
    </dgm:pt>
    <dgm:pt modelId="{D08DCC46-9E8C-4144-A2FD-4328BC7E943E}" type="sibTrans" cxnId="{40347ADD-D780-4737-BFA4-4DE04FB49181}">
      <dgm:prSet/>
      <dgm:spPr/>
      <dgm:t>
        <a:bodyPr/>
        <a:lstStyle/>
        <a:p>
          <a:endParaRPr lang="en-GB"/>
        </a:p>
      </dgm:t>
    </dgm:pt>
    <dgm:pt modelId="{246D93B6-CFE7-435A-B47F-3B32A5C69F88}">
      <dgm:prSet/>
      <dgm:spPr/>
      <dgm:t>
        <a:bodyPr/>
        <a:lstStyle/>
        <a:p>
          <a:r>
            <a:rPr lang="en-GB" dirty="0"/>
            <a:t>Film, TV, &amp; Video</a:t>
          </a:r>
        </a:p>
      </dgm:t>
    </dgm:pt>
    <dgm:pt modelId="{686F09D7-64B4-420F-A352-B22E66927D8C}" type="parTrans" cxnId="{C6EEE4AF-6B71-4272-B37B-AA61F7F16564}">
      <dgm:prSet/>
      <dgm:spPr/>
      <dgm:t>
        <a:bodyPr/>
        <a:lstStyle/>
        <a:p>
          <a:endParaRPr lang="en-GB"/>
        </a:p>
      </dgm:t>
    </dgm:pt>
    <dgm:pt modelId="{EAFE3990-C2FF-4040-9696-4D5CB08734E9}" type="sibTrans" cxnId="{C6EEE4AF-6B71-4272-B37B-AA61F7F16564}">
      <dgm:prSet/>
      <dgm:spPr/>
      <dgm:t>
        <a:bodyPr/>
        <a:lstStyle/>
        <a:p>
          <a:endParaRPr lang="en-GB"/>
        </a:p>
      </dgm:t>
    </dgm:pt>
    <dgm:pt modelId="{24D9EAD6-D0DC-4E57-9581-C341FD2E2979}">
      <dgm:prSet/>
      <dgm:spPr/>
      <dgm:t>
        <a:bodyPr/>
        <a:lstStyle/>
        <a:p>
          <a:r>
            <a:rPr lang="en-GB" dirty="0"/>
            <a:t>Image Databases</a:t>
          </a:r>
        </a:p>
      </dgm:t>
    </dgm:pt>
    <dgm:pt modelId="{2332B7B2-57C3-41E5-B18A-8E50F5DB68EB}" type="parTrans" cxnId="{FE9384FC-676D-41CF-AD2B-AFB034E8F5C6}">
      <dgm:prSet/>
      <dgm:spPr/>
      <dgm:t>
        <a:bodyPr/>
        <a:lstStyle/>
        <a:p>
          <a:endParaRPr lang="en-GB"/>
        </a:p>
      </dgm:t>
    </dgm:pt>
    <dgm:pt modelId="{B88890E0-C516-4AED-B096-3DCE5DE8CA9C}" type="sibTrans" cxnId="{FE9384FC-676D-41CF-AD2B-AFB034E8F5C6}">
      <dgm:prSet/>
      <dgm:spPr/>
      <dgm:t>
        <a:bodyPr/>
        <a:lstStyle/>
        <a:p>
          <a:endParaRPr lang="en-GB"/>
        </a:p>
      </dgm:t>
    </dgm:pt>
    <dgm:pt modelId="{C263A446-4616-4FF7-B382-B4C7CC248AA2}">
      <dgm:prSet/>
      <dgm:spPr/>
      <dgm:t>
        <a:bodyPr/>
        <a:lstStyle/>
        <a:p>
          <a:r>
            <a:rPr lang="en-GB" dirty="0"/>
            <a:t>Open Access material</a:t>
          </a:r>
        </a:p>
      </dgm:t>
    </dgm:pt>
    <dgm:pt modelId="{08A4A35D-72E8-4141-AF48-08A755A52EDD}" type="parTrans" cxnId="{BA334EA0-C687-440A-9314-352A406B1484}">
      <dgm:prSet/>
      <dgm:spPr/>
      <dgm:t>
        <a:bodyPr/>
        <a:lstStyle/>
        <a:p>
          <a:endParaRPr lang="en-GB"/>
        </a:p>
      </dgm:t>
    </dgm:pt>
    <dgm:pt modelId="{6B1A77FC-5F7D-453E-B242-4FB3C3241BC0}" type="sibTrans" cxnId="{BA334EA0-C687-440A-9314-352A406B1484}">
      <dgm:prSet/>
      <dgm:spPr/>
      <dgm:t>
        <a:bodyPr/>
        <a:lstStyle/>
        <a:p>
          <a:endParaRPr lang="en-GB"/>
        </a:p>
      </dgm:t>
    </dgm:pt>
    <dgm:pt modelId="{527C241E-02FC-4AD0-9120-A08B240F6FE5}" type="pres">
      <dgm:prSet presAssocID="{4D9ECE8D-4792-4EEF-B294-B6F788482E2C}" presName="Name0" presStyleCnt="0">
        <dgm:presLayoutVars>
          <dgm:chMax val="7"/>
          <dgm:dir/>
          <dgm:animOne val="branch"/>
        </dgm:presLayoutVars>
      </dgm:prSet>
      <dgm:spPr/>
    </dgm:pt>
    <dgm:pt modelId="{B567F842-FBB9-4CDE-84CF-410FB160243E}" type="pres">
      <dgm:prSet presAssocID="{8A258F8A-D880-4653-9CEF-1C1B3432D47C}" presName="parTx1" presStyleLbl="node1" presStyleIdx="0" presStyleCnt="6"/>
      <dgm:spPr/>
    </dgm:pt>
    <dgm:pt modelId="{A96B0F53-E589-409F-BDF5-29B4407ABD0F}" type="pres">
      <dgm:prSet presAssocID="{7A0E852D-4AB9-4380-9DD9-05FFFCE3852D}" presName="parTx2" presStyleLbl="node1" presStyleIdx="1" presStyleCnt="6"/>
      <dgm:spPr/>
    </dgm:pt>
    <dgm:pt modelId="{7A1329A3-40D4-4C2B-9DC7-A56688BC2B68}" type="pres">
      <dgm:prSet presAssocID="{0B900B15-EF89-4FF1-A032-FD679E195D85}" presName="parTx3" presStyleLbl="node1" presStyleIdx="2" presStyleCnt="6"/>
      <dgm:spPr/>
    </dgm:pt>
    <dgm:pt modelId="{0F99F438-F4D8-4F2F-B39A-77170A582CA8}" type="pres">
      <dgm:prSet presAssocID="{246D93B6-CFE7-435A-B47F-3B32A5C69F88}" presName="parTx4" presStyleLbl="node1" presStyleIdx="3" presStyleCnt="6"/>
      <dgm:spPr/>
    </dgm:pt>
    <dgm:pt modelId="{BED6E1B4-1979-46FA-877F-7187985942DD}" type="pres">
      <dgm:prSet presAssocID="{24D9EAD6-D0DC-4E57-9581-C341FD2E2979}" presName="parTx5" presStyleLbl="node1" presStyleIdx="4" presStyleCnt="6"/>
      <dgm:spPr/>
    </dgm:pt>
    <dgm:pt modelId="{1B150005-B840-4265-BCE9-E0D3124C7D61}" type="pres">
      <dgm:prSet presAssocID="{C263A446-4616-4FF7-B382-B4C7CC248AA2}" presName="parTx6" presStyleLbl="node1" presStyleIdx="5" presStyleCnt="6"/>
      <dgm:spPr/>
    </dgm:pt>
  </dgm:ptLst>
  <dgm:cxnLst>
    <dgm:cxn modelId="{B7A74408-C992-4BF5-9641-535B113390CC}" type="presOf" srcId="{8A258F8A-D880-4653-9CEF-1C1B3432D47C}" destId="{B567F842-FBB9-4CDE-84CF-410FB160243E}" srcOrd="0" destOrd="0" presId="urn:microsoft.com/office/officeart/2009/3/layout/SubStepProcess"/>
    <dgm:cxn modelId="{DA7A0954-E1E0-4B8B-B949-29D892FBCB33}" type="presOf" srcId="{246D93B6-CFE7-435A-B47F-3B32A5C69F88}" destId="{0F99F438-F4D8-4F2F-B39A-77170A582CA8}" srcOrd="0" destOrd="0" presId="urn:microsoft.com/office/officeart/2009/3/layout/SubStepProcess"/>
    <dgm:cxn modelId="{8E6C8A7E-59D2-4C8A-B187-93EBFA733845}" type="presOf" srcId="{4D9ECE8D-4792-4EEF-B294-B6F788482E2C}" destId="{527C241E-02FC-4AD0-9120-A08B240F6FE5}" srcOrd="0" destOrd="0" presId="urn:microsoft.com/office/officeart/2009/3/layout/SubStepProcess"/>
    <dgm:cxn modelId="{24C0927F-44B9-49A3-94DD-97985B063BAF}" type="presOf" srcId="{C263A446-4616-4FF7-B382-B4C7CC248AA2}" destId="{1B150005-B840-4265-BCE9-E0D3124C7D61}" srcOrd="0" destOrd="0" presId="urn:microsoft.com/office/officeart/2009/3/layout/SubStepProcess"/>
    <dgm:cxn modelId="{92BD2A97-1754-4822-9439-847162E6EF3F}" srcId="{4D9ECE8D-4792-4EEF-B294-B6F788482E2C}" destId="{8A258F8A-D880-4653-9CEF-1C1B3432D47C}" srcOrd="0" destOrd="0" parTransId="{CDA9629F-2E9C-49A8-A484-97E5C63A3276}" sibTransId="{23D807B9-FB37-4BBB-BFCF-CEF8F68EDBF5}"/>
    <dgm:cxn modelId="{BA334EA0-C687-440A-9314-352A406B1484}" srcId="{4D9ECE8D-4792-4EEF-B294-B6F788482E2C}" destId="{C263A446-4616-4FF7-B382-B4C7CC248AA2}" srcOrd="5" destOrd="0" parTransId="{08A4A35D-72E8-4141-AF48-08A755A52EDD}" sibTransId="{6B1A77FC-5F7D-453E-B242-4FB3C3241BC0}"/>
    <dgm:cxn modelId="{850948A5-698C-49C1-9C42-E714F4260D2F}" type="presOf" srcId="{0B900B15-EF89-4FF1-A032-FD679E195D85}" destId="{7A1329A3-40D4-4C2B-9DC7-A56688BC2B68}" srcOrd="0" destOrd="0" presId="urn:microsoft.com/office/officeart/2009/3/layout/SubStepProcess"/>
    <dgm:cxn modelId="{C6EEE4AF-6B71-4272-B37B-AA61F7F16564}" srcId="{4D9ECE8D-4792-4EEF-B294-B6F788482E2C}" destId="{246D93B6-CFE7-435A-B47F-3B32A5C69F88}" srcOrd="3" destOrd="0" parTransId="{686F09D7-64B4-420F-A352-B22E66927D8C}" sibTransId="{EAFE3990-C2FF-4040-9696-4D5CB08734E9}"/>
    <dgm:cxn modelId="{C9C7AFCB-6DB0-47A8-8501-0AA15A9EB22F}" type="presOf" srcId="{7A0E852D-4AB9-4380-9DD9-05FFFCE3852D}" destId="{A96B0F53-E589-409F-BDF5-29B4407ABD0F}" srcOrd="0" destOrd="0" presId="urn:microsoft.com/office/officeart/2009/3/layout/SubStepProcess"/>
    <dgm:cxn modelId="{40347ADD-D780-4737-BFA4-4DE04FB49181}" srcId="{4D9ECE8D-4792-4EEF-B294-B6F788482E2C}" destId="{0B900B15-EF89-4FF1-A032-FD679E195D85}" srcOrd="2" destOrd="0" parTransId="{580E5D49-D26F-4492-BDB7-4A4BC053BB52}" sibTransId="{D08DCC46-9E8C-4144-A2FD-4328BC7E943E}"/>
    <dgm:cxn modelId="{EDAB9CEB-17CC-4506-8077-D19B2114B987}" srcId="{4D9ECE8D-4792-4EEF-B294-B6F788482E2C}" destId="{7A0E852D-4AB9-4380-9DD9-05FFFCE3852D}" srcOrd="1" destOrd="0" parTransId="{8C3B89FA-3C78-41A3-A784-F3A6685CE4AF}" sibTransId="{21121EA1-4DA2-4A1D-A997-5BF55583D9E7}"/>
    <dgm:cxn modelId="{718046F6-0930-418A-98B0-E711D2258D1B}" type="presOf" srcId="{24D9EAD6-D0DC-4E57-9581-C341FD2E2979}" destId="{BED6E1B4-1979-46FA-877F-7187985942DD}" srcOrd="0" destOrd="0" presId="urn:microsoft.com/office/officeart/2009/3/layout/SubStepProcess"/>
    <dgm:cxn modelId="{FE9384FC-676D-41CF-AD2B-AFB034E8F5C6}" srcId="{4D9ECE8D-4792-4EEF-B294-B6F788482E2C}" destId="{24D9EAD6-D0DC-4E57-9581-C341FD2E2979}" srcOrd="4" destOrd="0" parTransId="{2332B7B2-57C3-41E5-B18A-8E50F5DB68EB}" sibTransId="{B88890E0-C516-4AED-B096-3DCE5DE8CA9C}"/>
    <dgm:cxn modelId="{B2495B39-3AAC-4F4B-A7AF-FC25E873EBA3}" type="presParOf" srcId="{527C241E-02FC-4AD0-9120-A08B240F6FE5}" destId="{B567F842-FBB9-4CDE-84CF-410FB160243E}" srcOrd="0" destOrd="0" presId="urn:microsoft.com/office/officeart/2009/3/layout/SubStepProcess"/>
    <dgm:cxn modelId="{92D956C2-644C-4568-B259-F3734763B3D8}" type="presParOf" srcId="{527C241E-02FC-4AD0-9120-A08B240F6FE5}" destId="{A96B0F53-E589-409F-BDF5-29B4407ABD0F}" srcOrd="1" destOrd="0" presId="urn:microsoft.com/office/officeart/2009/3/layout/SubStepProcess"/>
    <dgm:cxn modelId="{AC9C9C3F-E7F8-4B94-A867-25080E0C1004}" type="presParOf" srcId="{527C241E-02FC-4AD0-9120-A08B240F6FE5}" destId="{7A1329A3-40D4-4C2B-9DC7-A56688BC2B68}" srcOrd="2" destOrd="0" presId="urn:microsoft.com/office/officeart/2009/3/layout/SubStepProcess"/>
    <dgm:cxn modelId="{053C7958-C89B-44C6-8C95-E1EC9803A040}" type="presParOf" srcId="{527C241E-02FC-4AD0-9120-A08B240F6FE5}" destId="{0F99F438-F4D8-4F2F-B39A-77170A582CA8}" srcOrd="3" destOrd="0" presId="urn:microsoft.com/office/officeart/2009/3/layout/SubStepProcess"/>
    <dgm:cxn modelId="{420231C4-0BD1-4352-9CD9-49D14A865B70}" type="presParOf" srcId="{527C241E-02FC-4AD0-9120-A08B240F6FE5}" destId="{BED6E1B4-1979-46FA-877F-7187985942DD}" srcOrd="4" destOrd="0" presId="urn:microsoft.com/office/officeart/2009/3/layout/SubStepProcess"/>
    <dgm:cxn modelId="{78E84867-F223-4E13-A609-159395DE29A5}" type="presParOf" srcId="{527C241E-02FC-4AD0-9120-A08B240F6FE5}" destId="{1B150005-B840-4265-BCE9-E0D3124C7D61}" srcOrd="5" destOrd="0" presId="urn:microsoft.com/office/officeart/2009/3/layout/SubStep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9F0BF33-82D8-4769-8C41-C742F0A7D9F4}" type="doc">
      <dgm:prSet loTypeId="urn:microsoft.com/office/officeart/2005/8/layout/process4" loCatId="process" qsTypeId="urn:microsoft.com/office/officeart/2005/8/quickstyle/3d3" qsCatId="3D" csTypeId="urn:microsoft.com/office/officeart/2005/8/colors/accent3_1" csCatId="accent3" phldr="1"/>
      <dgm:spPr/>
      <dgm:t>
        <a:bodyPr/>
        <a:lstStyle/>
        <a:p>
          <a:endParaRPr lang="en-US"/>
        </a:p>
      </dgm:t>
    </dgm:pt>
    <dgm:pt modelId="{53F38D18-6DAF-4B55-A549-1376BF2108CA}">
      <dgm:prSet custT="1"/>
      <dgm:spPr/>
      <dgm:t>
        <a:bodyPr/>
        <a:lstStyle/>
        <a:p>
          <a:r>
            <a:rPr lang="en-GB" sz="2400" b="1" dirty="0"/>
            <a:t>Search all resources at once.</a:t>
          </a:r>
          <a:endParaRPr lang="en-US" sz="2400" b="1" dirty="0"/>
        </a:p>
      </dgm:t>
    </dgm:pt>
    <dgm:pt modelId="{ABF34E9E-C9D0-4640-B8D2-22324C54B1F9}" type="parTrans" cxnId="{19E5FB9D-CA10-4532-8E9C-F0095A4B4459}">
      <dgm:prSet/>
      <dgm:spPr/>
      <dgm:t>
        <a:bodyPr/>
        <a:lstStyle/>
        <a:p>
          <a:endParaRPr lang="en-US"/>
        </a:p>
      </dgm:t>
    </dgm:pt>
    <dgm:pt modelId="{C6DD76BC-05E8-4270-9E6E-E7D7B6E54A7C}" type="sibTrans" cxnId="{19E5FB9D-CA10-4532-8E9C-F0095A4B4459}">
      <dgm:prSet/>
      <dgm:spPr/>
      <dgm:t>
        <a:bodyPr/>
        <a:lstStyle/>
        <a:p>
          <a:endParaRPr lang="en-US"/>
        </a:p>
      </dgm:t>
    </dgm:pt>
    <dgm:pt modelId="{AFE09AF0-8B6E-4B4C-9DE8-F3267593A5E1}">
      <dgm:prSet custT="1"/>
      <dgm:spPr/>
      <dgm:t>
        <a:bodyPr/>
        <a:lstStyle/>
        <a:p>
          <a:r>
            <a:rPr lang="en-GB" sz="2400" b="1" dirty="0"/>
            <a:t>Sign in to use all the tools and features.</a:t>
          </a:r>
          <a:endParaRPr lang="en-US" sz="2400" b="1" dirty="0"/>
        </a:p>
      </dgm:t>
    </dgm:pt>
    <dgm:pt modelId="{7F6905AA-3CC2-42C2-B96B-2717062C3235}" type="parTrans" cxnId="{6C8D4FA4-DEEA-46E0-9C16-36A16BEAAB95}">
      <dgm:prSet/>
      <dgm:spPr/>
      <dgm:t>
        <a:bodyPr/>
        <a:lstStyle/>
        <a:p>
          <a:endParaRPr lang="en-US"/>
        </a:p>
      </dgm:t>
    </dgm:pt>
    <dgm:pt modelId="{900C31BE-7F47-4D76-AB40-724106C81888}" type="sibTrans" cxnId="{6C8D4FA4-DEEA-46E0-9C16-36A16BEAAB95}">
      <dgm:prSet/>
      <dgm:spPr/>
      <dgm:t>
        <a:bodyPr/>
        <a:lstStyle/>
        <a:p>
          <a:endParaRPr lang="en-US"/>
        </a:p>
      </dgm:t>
    </dgm:pt>
    <dgm:pt modelId="{234247F6-115C-46C6-BD29-7A7427B230E5}">
      <dgm:prSet custT="1"/>
      <dgm:spPr/>
      <dgm:t>
        <a:bodyPr/>
        <a:lstStyle/>
        <a:p>
          <a:r>
            <a:rPr lang="en-GB" sz="2400" b="1" dirty="0"/>
            <a:t>Use the filters to get the best results.</a:t>
          </a:r>
          <a:endParaRPr lang="en-US" sz="2400" b="1" dirty="0"/>
        </a:p>
      </dgm:t>
    </dgm:pt>
    <dgm:pt modelId="{3B780063-F52D-48C6-84D4-1C8D3B2AD252}" type="parTrans" cxnId="{29DA1F93-13EC-4B0E-B150-0BEDD5529E78}">
      <dgm:prSet/>
      <dgm:spPr/>
      <dgm:t>
        <a:bodyPr/>
        <a:lstStyle/>
        <a:p>
          <a:endParaRPr lang="en-US"/>
        </a:p>
      </dgm:t>
    </dgm:pt>
    <dgm:pt modelId="{6575B0B5-D4A6-4262-8CC3-962535262E94}" type="sibTrans" cxnId="{29DA1F93-13EC-4B0E-B150-0BEDD5529E78}">
      <dgm:prSet/>
      <dgm:spPr/>
      <dgm:t>
        <a:bodyPr/>
        <a:lstStyle/>
        <a:p>
          <a:endParaRPr lang="en-US"/>
        </a:p>
      </dgm:t>
    </dgm:pt>
    <dgm:pt modelId="{B1D72819-86DC-4792-9E6F-CAAC611638D0}">
      <dgm:prSet custT="1"/>
      <dgm:spPr/>
      <dgm:t>
        <a:bodyPr/>
        <a:lstStyle/>
        <a:p>
          <a:r>
            <a:rPr lang="en-US" sz="2400" b="1" dirty="0"/>
            <a:t>Save your favourite articles, books, or journals in your pinned resources.</a:t>
          </a:r>
        </a:p>
      </dgm:t>
    </dgm:pt>
    <dgm:pt modelId="{9513404E-74E8-4B85-97FA-CAAEFDF1241D}" type="parTrans" cxnId="{6497703F-F801-42EF-A21A-F3AA9F10AF2D}">
      <dgm:prSet/>
      <dgm:spPr/>
      <dgm:t>
        <a:bodyPr/>
        <a:lstStyle/>
        <a:p>
          <a:endParaRPr lang="en-US"/>
        </a:p>
      </dgm:t>
    </dgm:pt>
    <dgm:pt modelId="{65ED81E8-B1BA-4CDB-A694-A27B0EBA9E0A}" type="sibTrans" cxnId="{6497703F-F801-42EF-A21A-F3AA9F10AF2D}">
      <dgm:prSet/>
      <dgm:spPr/>
      <dgm:t>
        <a:bodyPr/>
        <a:lstStyle/>
        <a:p>
          <a:endParaRPr lang="en-US"/>
        </a:p>
      </dgm:t>
    </dgm:pt>
    <dgm:pt modelId="{251E1DD1-C85B-4C28-85A3-D898EE89F381}">
      <dgm:prSet custT="1"/>
      <dgm:spPr/>
      <dgm:t>
        <a:bodyPr/>
        <a:lstStyle/>
        <a:p>
          <a:r>
            <a:rPr lang="en-US" sz="2400" b="1" dirty="0"/>
            <a:t>Email books and articles to yourself.</a:t>
          </a:r>
        </a:p>
      </dgm:t>
    </dgm:pt>
    <dgm:pt modelId="{DAD89C7B-D5BB-4CB7-ADA8-CB3873C4126D}" type="parTrans" cxnId="{020B5394-02A7-406A-9A92-9DDFF3979D41}">
      <dgm:prSet/>
      <dgm:spPr/>
      <dgm:t>
        <a:bodyPr/>
        <a:lstStyle/>
        <a:p>
          <a:endParaRPr lang="en-US"/>
        </a:p>
      </dgm:t>
    </dgm:pt>
    <dgm:pt modelId="{4368D59C-01F0-4167-8B5C-7F504E21502E}" type="sibTrans" cxnId="{020B5394-02A7-406A-9A92-9DDFF3979D41}">
      <dgm:prSet/>
      <dgm:spPr/>
      <dgm:t>
        <a:bodyPr/>
        <a:lstStyle/>
        <a:p>
          <a:endParaRPr lang="en-US"/>
        </a:p>
      </dgm:t>
    </dgm:pt>
    <dgm:pt modelId="{0886C885-9CDD-452A-9722-490D2E27BA38}" type="pres">
      <dgm:prSet presAssocID="{F9F0BF33-82D8-4769-8C41-C742F0A7D9F4}" presName="Name0" presStyleCnt="0">
        <dgm:presLayoutVars>
          <dgm:dir/>
          <dgm:animLvl val="lvl"/>
          <dgm:resizeHandles val="exact"/>
        </dgm:presLayoutVars>
      </dgm:prSet>
      <dgm:spPr/>
    </dgm:pt>
    <dgm:pt modelId="{65AE1D46-ED3C-4BCD-97D2-AAAFE09EFE87}" type="pres">
      <dgm:prSet presAssocID="{251E1DD1-C85B-4C28-85A3-D898EE89F381}" presName="boxAndChildren" presStyleCnt="0"/>
      <dgm:spPr/>
    </dgm:pt>
    <dgm:pt modelId="{F1C729DE-BEEF-4E9D-8DF5-610DF7D69919}" type="pres">
      <dgm:prSet presAssocID="{251E1DD1-C85B-4C28-85A3-D898EE89F381}" presName="parentTextBox" presStyleLbl="node1" presStyleIdx="0" presStyleCnt="5"/>
      <dgm:spPr/>
    </dgm:pt>
    <dgm:pt modelId="{233A6FAE-E72B-4A7B-9284-8CF95E4F699E}" type="pres">
      <dgm:prSet presAssocID="{65ED81E8-B1BA-4CDB-A694-A27B0EBA9E0A}" presName="sp" presStyleCnt="0"/>
      <dgm:spPr/>
    </dgm:pt>
    <dgm:pt modelId="{5C8FA2AB-C8F5-4DFC-B957-77ABE0333CD5}" type="pres">
      <dgm:prSet presAssocID="{B1D72819-86DC-4792-9E6F-CAAC611638D0}" presName="arrowAndChildren" presStyleCnt="0"/>
      <dgm:spPr/>
    </dgm:pt>
    <dgm:pt modelId="{9FEB18C0-906F-4909-ADB4-066227967C54}" type="pres">
      <dgm:prSet presAssocID="{B1D72819-86DC-4792-9E6F-CAAC611638D0}" presName="parentTextArrow" presStyleLbl="node1" presStyleIdx="1" presStyleCnt="5"/>
      <dgm:spPr/>
    </dgm:pt>
    <dgm:pt modelId="{FFC95AB7-4453-45A2-AA7C-EAA074B52639}" type="pres">
      <dgm:prSet presAssocID="{6575B0B5-D4A6-4262-8CC3-962535262E94}" presName="sp" presStyleCnt="0"/>
      <dgm:spPr/>
    </dgm:pt>
    <dgm:pt modelId="{68E86C6E-CA02-4F14-99BF-B75436F89940}" type="pres">
      <dgm:prSet presAssocID="{234247F6-115C-46C6-BD29-7A7427B230E5}" presName="arrowAndChildren" presStyleCnt="0"/>
      <dgm:spPr/>
    </dgm:pt>
    <dgm:pt modelId="{385E0FF0-E183-42BA-98F9-F990664F6302}" type="pres">
      <dgm:prSet presAssocID="{234247F6-115C-46C6-BD29-7A7427B230E5}" presName="parentTextArrow" presStyleLbl="node1" presStyleIdx="2" presStyleCnt="5"/>
      <dgm:spPr/>
    </dgm:pt>
    <dgm:pt modelId="{134DCA1C-0D14-42D4-80A1-085E5DE12972}" type="pres">
      <dgm:prSet presAssocID="{900C31BE-7F47-4D76-AB40-724106C81888}" presName="sp" presStyleCnt="0"/>
      <dgm:spPr/>
    </dgm:pt>
    <dgm:pt modelId="{F2E6936F-A596-452B-9C83-E6C8ADA8AD78}" type="pres">
      <dgm:prSet presAssocID="{AFE09AF0-8B6E-4B4C-9DE8-F3267593A5E1}" presName="arrowAndChildren" presStyleCnt="0"/>
      <dgm:spPr/>
    </dgm:pt>
    <dgm:pt modelId="{2100C08E-91E5-431B-830D-5A94DCD80EDE}" type="pres">
      <dgm:prSet presAssocID="{AFE09AF0-8B6E-4B4C-9DE8-F3267593A5E1}" presName="parentTextArrow" presStyleLbl="node1" presStyleIdx="3" presStyleCnt="5"/>
      <dgm:spPr/>
    </dgm:pt>
    <dgm:pt modelId="{B6C64E8F-27EC-497F-82F0-DD908C5490D7}" type="pres">
      <dgm:prSet presAssocID="{C6DD76BC-05E8-4270-9E6E-E7D7B6E54A7C}" presName="sp" presStyleCnt="0"/>
      <dgm:spPr/>
    </dgm:pt>
    <dgm:pt modelId="{AD538C06-A40A-47C0-A9F8-D3BA969721F5}" type="pres">
      <dgm:prSet presAssocID="{53F38D18-6DAF-4B55-A549-1376BF2108CA}" presName="arrowAndChildren" presStyleCnt="0"/>
      <dgm:spPr/>
    </dgm:pt>
    <dgm:pt modelId="{0A03ED45-E5C1-4BE1-AA4C-BE049342332A}" type="pres">
      <dgm:prSet presAssocID="{53F38D18-6DAF-4B55-A549-1376BF2108CA}" presName="parentTextArrow" presStyleLbl="node1" presStyleIdx="4" presStyleCnt="5"/>
      <dgm:spPr/>
    </dgm:pt>
  </dgm:ptLst>
  <dgm:cxnLst>
    <dgm:cxn modelId="{EAB26619-EF72-4396-96F7-6A99EC0787AE}" type="presOf" srcId="{F9F0BF33-82D8-4769-8C41-C742F0A7D9F4}" destId="{0886C885-9CDD-452A-9722-490D2E27BA38}" srcOrd="0" destOrd="0" presId="urn:microsoft.com/office/officeart/2005/8/layout/process4"/>
    <dgm:cxn modelId="{4767AD31-CB24-497B-8213-301F851E3C42}" type="presOf" srcId="{B1D72819-86DC-4792-9E6F-CAAC611638D0}" destId="{9FEB18C0-906F-4909-ADB4-066227967C54}" srcOrd="0" destOrd="0" presId="urn:microsoft.com/office/officeart/2005/8/layout/process4"/>
    <dgm:cxn modelId="{6497703F-F801-42EF-A21A-F3AA9F10AF2D}" srcId="{F9F0BF33-82D8-4769-8C41-C742F0A7D9F4}" destId="{B1D72819-86DC-4792-9E6F-CAAC611638D0}" srcOrd="3" destOrd="0" parTransId="{9513404E-74E8-4B85-97FA-CAAEFDF1241D}" sibTransId="{65ED81E8-B1BA-4CDB-A694-A27B0EBA9E0A}"/>
    <dgm:cxn modelId="{0348FA56-42C5-4973-A0E7-76881666F4CB}" type="presOf" srcId="{251E1DD1-C85B-4C28-85A3-D898EE89F381}" destId="{F1C729DE-BEEF-4E9D-8DF5-610DF7D69919}" srcOrd="0" destOrd="0" presId="urn:microsoft.com/office/officeart/2005/8/layout/process4"/>
    <dgm:cxn modelId="{97FAD677-D90E-48B3-BC5F-EC383742499E}" type="presOf" srcId="{AFE09AF0-8B6E-4B4C-9DE8-F3267593A5E1}" destId="{2100C08E-91E5-431B-830D-5A94DCD80EDE}" srcOrd="0" destOrd="0" presId="urn:microsoft.com/office/officeart/2005/8/layout/process4"/>
    <dgm:cxn modelId="{DD332B8C-5B1C-4E0D-9E0A-F880793E9880}" type="presOf" srcId="{53F38D18-6DAF-4B55-A549-1376BF2108CA}" destId="{0A03ED45-E5C1-4BE1-AA4C-BE049342332A}" srcOrd="0" destOrd="0" presId="urn:microsoft.com/office/officeart/2005/8/layout/process4"/>
    <dgm:cxn modelId="{29DA1F93-13EC-4B0E-B150-0BEDD5529E78}" srcId="{F9F0BF33-82D8-4769-8C41-C742F0A7D9F4}" destId="{234247F6-115C-46C6-BD29-7A7427B230E5}" srcOrd="2" destOrd="0" parTransId="{3B780063-F52D-48C6-84D4-1C8D3B2AD252}" sibTransId="{6575B0B5-D4A6-4262-8CC3-962535262E94}"/>
    <dgm:cxn modelId="{020B5394-02A7-406A-9A92-9DDFF3979D41}" srcId="{F9F0BF33-82D8-4769-8C41-C742F0A7D9F4}" destId="{251E1DD1-C85B-4C28-85A3-D898EE89F381}" srcOrd="4" destOrd="0" parTransId="{DAD89C7B-D5BB-4CB7-ADA8-CB3873C4126D}" sibTransId="{4368D59C-01F0-4167-8B5C-7F504E21502E}"/>
    <dgm:cxn modelId="{19E5FB9D-CA10-4532-8E9C-F0095A4B4459}" srcId="{F9F0BF33-82D8-4769-8C41-C742F0A7D9F4}" destId="{53F38D18-6DAF-4B55-A549-1376BF2108CA}" srcOrd="0" destOrd="0" parTransId="{ABF34E9E-C9D0-4640-B8D2-22324C54B1F9}" sibTransId="{C6DD76BC-05E8-4270-9E6E-E7D7B6E54A7C}"/>
    <dgm:cxn modelId="{6C8D4FA4-DEEA-46E0-9C16-36A16BEAAB95}" srcId="{F9F0BF33-82D8-4769-8C41-C742F0A7D9F4}" destId="{AFE09AF0-8B6E-4B4C-9DE8-F3267593A5E1}" srcOrd="1" destOrd="0" parTransId="{7F6905AA-3CC2-42C2-B96B-2717062C3235}" sibTransId="{900C31BE-7F47-4D76-AB40-724106C81888}"/>
    <dgm:cxn modelId="{B0FBB9CA-6418-460A-8A3E-F6230514BEEE}" type="presOf" srcId="{234247F6-115C-46C6-BD29-7A7427B230E5}" destId="{385E0FF0-E183-42BA-98F9-F990664F6302}" srcOrd="0" destOrd="0" presId="urn:microsoft.com/office/officeart/2005/8/layout/process4"/>
    <dgm:cxn modelId="{A2635397-50FC-40A6-A4A0-60BA18D334BB}" type="presParOf" srcId="{0886C885-9CDD-452A-9722-490D2E27BA38}" destId="{65AE1D46-ED3C-4BCD-97D2-AAAFE09EFE87}" srcOrd="0" destOrd="0" presId="urn:microsoft.com/office/officeart/2005/8/layout/process4"/>
    <dgm:cxn modelId="{0EA7234A-6B51-433D-8D42-441A14A48BB9}" type="presParOf" srcId="{65AE1D46-ED3C-4BCD-97D2-AAAFE09EFE87}" destId="{F1C729DE-BEEF-4E9D-8DF5-610DF7D69919}" srcOrd="0" destOrd="0" presId="urn:microsoft.com/office/officeart/2005/8/layout/process4"/>
    <dgm:cxn modelId="{704F4560-46D9-4B48-8C24-3136BC0F8278}" type="presParOf" srcId="{0886C885-9CDD-452A-9722-490D2E27BA38}" destId="{233A6FAE-E72B-4A7B-9284-8CF95E4F699E}" srcOrd="1" destOrd="0" presId="urn:microsoft.com/office/officeart/2005/8/layout/process4"/>
    <dgm:cxn modelId="{E53CCDD6-339A-46FF-89A0-62B15E80EA56}" type="presParOf" srcId="{0886C885-9CDD-452A-9722-490D2E27BA38}" destId="{5C8FA2AB-C8F5-4DFC-B957-77ABE0333CD5}" srcOrd="2" destOrd="0" presId="urn:microsoft.com/office/officeart/2005/8/layout/process4"/>
    <dgm:cxn modelId="{798E036E-A64C-49DA-92DD-00023561998A}" type="presParOf" srcId="{5C8FA2AB-C8F5-4DFC-B957-77ABE0333CD5}" destId="{9FEB18C0-906F-4909-ADB4-066227967C54}" srcOrd="0" destOrd="0" presId="urn:microsoft.com/office/officeart/2005/8/layout/process4"/>
    <dgm:cxn modelId="{31870008-9B5B-4345-AC51-6A36B4DAE537}" type="presParOf" srcId="{0886C885-9CDD-452A-9722-490D2E27BA38}" destId="{FFC95AB7-4453-45A2-AA7C-EAA074B52639}" srcOrd="3" destOrd="0" presId="urn:microsoft.com/office/officeart/2005/8/layout/process4"/>
    <dgm:cxn modelId="{6E6DCF73-643E-43A3-AECA-4B52295B73A0}" type="presParOf" srcId="{0886C885-9CDD-452A-9722-490D2E27BA38}" destId="{68E86C6E-CA02-4F14-99BF-B75436F89940}" srcOrd="4" destOrd="0" presId="urn:microsoft.com/office/officeart/2005/8/layout/process4"/>
    <dgm:cxn modelId="{B0AC7254-7FC2-47CE-AB8C-01DBDB558047}" type="presParOf" srcId="{68E86C6E-CA02-4F14-99BF-B75436F89940}" destId="{385E0FF0-E183-42BA-98F9-F990664F6302}" srcOrd="0" destOrd="0" presId="urn:microsoft.com/office/officeart/2005/8/layout/process4"/>
    <dgm:cxn modelId="{23A44973-0E34-4ECA-B4A4-0245B42EB942}" type="presParOf" srcId="{0886C885-9CDD-452A-9722-490D2E27BA38}" destId="{134DCA1C-0D14-42D4-80A1-085E5DE12972}" srcOrd="5" destOrd="0" presId="urn:microsoft.com/office/officeart/2005/8/layout/process4"/>
    <dgm:cxn modelId="{00454282-0E00-4E50-A5CA-2ABD5AC4F291}" type="presParOf" srcId="{0886C885-9CDD-452A-9722-490D2E27BA38}" destId="{F2E6936F-A596-452B-9C83-E6C8ADA8AD78}" srcOrd="6" destOrd="0" presId="urn:microsoft.com/office/officeart/2005/8/layout/process4"/>
    <dgm:cxn modelId="{C8329E70-34BB-474F-B227-9544C3684DB4}" type="presParOf" srcId="{F2E6936F-A596-452B-9C83-E6C8ADA8AD78}" destId="{2100C08E-91E5-431B-830D-5A94DCD80EDE}" srcOrd="0" destOrd="0" presId="urn:microsoft.com/office/officeart/2005/8/layout/process4"/>
    <dgm:cxn modelId="{2F2C75C6-8602-48A7-BCB4-04E21455AC86}" type="presParOf" srcId="{0886C885-9CDD-452A-9722-490D2E27BA38}" destId="{B6C64E8F-27EC-497F-82F0-DD908C5490D7}" srcOrd="7" destOrd="0" presId="urn:microsoft.com/office/officeart/2005/8/layout/process4"/>
    <dgm:cxn modelId="{3C460043-E5B0-4FE8-BD28-88BB053FD1A6}" type="presParOf" srcId="{0886C885-9CDD-452A-9722-490D2E27BA38}" destId="{AD538C06-A40A-47C0-A9F8-D3BA969721F5}" srcOrd="8" destOrd="0" presId="urn:microsoft.com/office/officeart/2005/8/layout/process4"/>
    <dgm:cxn modelId="{6D2864DB-25FB-4469-B6CC-B734D32B24A1}" type="presParOf" srcId="{AD538C06-A40A-47C0-A9F8-D3BA969721F5}" destId="{0A03ED45-E5C1-4BE1-AA4C-BE049342332A}"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E512466-AA93-48A9-A1EC-6EE7E1AF8387}" type="doc">
      <dgm:prSet loTypeId="urn:microsoft.com/office/officeart/2005/8/layout/vList2" loCatId="list" qsTypeId="urn:microsoft.com/office/officeart/2005/8/quickstyle/simple2" qsCatId="simple" csTypeId="urn:microsoft.com/office/officeart/2005/8/colors/accent3_1" csCatId="accent3" phldr="1"/>
      <dgm:spPr/>
      <dgm:t>
        <a:bodyPr/>
        <a:lstStyle/>
        <a:p>
          <a:endParaRPr lang="en-US"/>
        </a:p>
      </dgm:t>
    </dgm:pt>
    <dgm:pt modelId="{210CCC35-374D-4C03-A4D3-39D926C243C0}">
      <dgm:prSet/>
      <dgm:spPr/>
      <dgm:t>
        <a:bodyPr/>
        <a:lstStyle/>
        <a:p>
          <a:r>
            <a:rPr lang="en-GB" b="1" dirty="0"/>
            <a:t>Browzine allows you to search for and identify journals in your subject area. </a:t>
          </a:r>
          <a:endParaRPr lang="en-US" b="1" dirty="0"/>
        </a:p>
      </dgm:t>
    </dgm:pt>
    <dgm:pt modelId="{BD1917DB-C63B-48A3-A586-533CD6AB657F}" type="parTrans" cxnId="{BF272429-B6E4-4C14-8F60-D13E2ABC6146}">
      <dgm:prSet/>
      <dgm:spPr/>
      <dgm:t>
        <a:bodyPr/>
        <a:lstStyle/>
        <a:p>
          <a:endParaRPr lang="en-US"/>
        </a:p>
      </dgm:t>
    </dgm:pt>
    <dgm:pt modelId="{A5E45370-3F00-4F8B-B315-62080A67C3F2}" type="sibTrans" cxnId="{BF272429-B6E4-4C14-8F60-D13E2ABC6146}">
      <dgm:prSet/>
      <dgm:spPr/>
      <dgm:t>
        <a:bodyPr/>
        <a:lstStyle/>
        <a:p>
          <a:endParaRPr lang="en-US"/>
        </a:p>
      </dgm:t>
    </dgm:pt>
    <dgm:pt modelId="{8D9FD214-7BB2-4DF6-B166-0400F2D079DA}">
      <dgm:prSet/>
      <dgm:spPr/>
      <dgm:t>
        <a:bodyPr/>
        <a:lstStyle/>
        <a:p>
          <a:r>
            <a:rPr lang="en-GB" b="1" dirty="0"/>
            <a:t>Browse and read journals via your browser or download the Browzine app.</a:t>
          </a:r>
          <a:endParaRPr lang="en-US" b="1" dirty="0"/>
        </a:p>
      </dgm:t>
    </dgm:pt>
    <dgm:pt modelId="{B332DBD2-8000-473C-BBA1-AE9EA6F4EC0C}" type="parTrans" cxnId="{68A7589F-2E28-4184-8C67-A4861260F384}">
      <dgm:prSet/>
      <dgm:spPr/>
      <dgm:t>
        <a:bodyPr/>
        <a:lstStyle/>
        <a:p>
          <a:endParaRPr lang="en-US"/>
        </a:p>
      </dgm:t>
    </dgm:pt>
    <dgm:pt modelId="{E548D7AD-B480-4E0E-AC1D-056B34AA86EF}" type="sibTrans" cxnId="{68A7589F-2E28-4184-8C67-A4861260F384}">
      <dgm:prSet/>
      <dgm:spPr/>
      <dgm:t>
        <a:bodyPr/>
        <a:lstStyle/>
        <a:p>
          <a:endParaRPr lang="en-US"/>
        </a:p>
      </dgm:t>
    </dgm:pt>
    <dgm:pt modelId="{FAC08FED-9AA0-484B-BD03-B76E88FBBB41}">
      <dgm:prSet/>
      <dgm:spPr/>
      <dgm:t>
        <a:bodyPr/>
        <a:lstStyle/>
        <a:p>
          <a:r>
            <a:rPr lang="en-GB" b="1" dirty="0"/>
            <a:t>Set up email alerts for the new issue of selected journals.</a:t>
          </a:r>
          <a:endParaRPr lang="en-US" b="1" dirty="0"/>
        </a:p>
      </dgm:t>
    </dgm:pt>
    <dgm:pt modelId="{3C22C09F-C1AC-4787-88DA-218BAA69B564}" type="parTrans" cxnId="{35880CD6-78EA-495E-9A24-D4DD5715A49F}">
      <dgm:prSet/>
      <dgm:spPr/>
      <dgm:t>
        <a:bodyPr/>
        <a:lstStyle/>
        <a:p>
          <a:endParaRPr lang="en-US"/>
        </a:p>
      </dgm:t>
    </dgm:pt>
    <dgm:pt modelId="{3360AE4F-CDE9-4DBF-B205-2B738E13762C}" type="sibTrans" cxnId="{35880CD6-78EA-495E-9A24-D4DD5715A49F}">
      <dgm:prSet/>
      <dgm:spPr/>
      <dgm:t>
        <a:bodyPr/>
        <a:lstStyle/>
        <a:p>
          <a:endParaRPr lang="en-US"/>
        </a:p>
      </dgm:t>
    </dgm:pt>
    <dgm:pt modelId="{DF651935-538D-4E7B-8107-E76447B43985}">
      <dgm:prSet/>
      <dgm:spPr/>
      <dgm:t>
        <a:bodyPr/>
        <a:lstStyle/>
        <a:p>
          <a:r>
            <a:rPr lang="en-GB" b="1" dirty="0"/>
            <a:t>Save your favourite journals on a virtual bookshelf.</a:t>
          </a:r>
          <a:endParaRPr lang="en-US" b="1" dirty="0"/>
        </a:p>
      </dgm:t>
    </dgm:pt>
    <dgm:pt modelId="{30491F01-20B1-4312-BF7C-F41A049BA772}" type="parTrans" cxnId="{13232131-59E7-46A9-830A-23A18AA5A794}">
      <dgm:prSet/>
      <dgm:spPr/>
      <dgm:t>
        <a:bodyPr/>
        <a:lstStyle/>
        <a:p>
          <a:endParaRPr lang="en-US"/>
        </a:p>
      </dgm:t>
    </dgm:pt>
    <dgm:pt modelId="{DCC3A5BF-D67D-412E-A74D-26890E1CC7A3}" type="sibTrans" cxnId="{13232131-59E7-46A9-830A-23A18AA5A794}">
      <dgm:prSet/>
      <dgm:spPr/>
      <dgm:t>
        <a:bodyPr/>
        <a:lstStyle/>
        <a:p>
          <a:endParaRPr lang="en-US"/>
        </a:p>
      </dgm:t>
    </dgm:pt>
    <dgm:pt modelId="{79136352-6AC9-45AE-8F98-F371F94E1A93}">
      <dgm:prSet/>
      <dgm:spPr/>
      <dgm:t>
        <a:bodyPr/>
        <a:lstStyle/>
        <a:p>
          <a:r>
            <a:rPr lang="en-GB" b="1" dirty="0"/>
            <a:t>Note: not all UWTSD journals are included in Browzine.</a:t>
          </a:r>
          <a:endParaRPr lang="en-US" b="1" dirty="0"/>
        </a:p>
      </dgm:t>
    </dgm:pt>
    <dgm:pt modelId="{59D29EF8-BBCE-446B-A088-31B90F13B49B}" type="parTrans" cxnId="{E4C66359-24FC-4B1E-8437-720442DE870A}">
      <dgm:prSet/>
      <dgm:spPr/>
      <dgm:t>
        <a:bodyPr/>
        <a:lstStyle/>
        <a:p>
          <a:endParaRPr lang="en-US"/>
        </a:p>
      </dgm:t>
    </dgm:pt>
    <dgm:pt modelId="{6C04460F-FFD3-4DD1-83A2-4C8D212738CD}" type="sibTrans" cxnId="{E4C66359-24FC-4B1E-8437-720442DE870A}">
      <dgm:prSet/>
      <dgm:spPr/>
      <dgm:t>
        <a:bodyPr/>
        <a:lstStyle/>
        <a:p>
          <a:endParaRPr lang="en-US"/>
        </a:p>
      </dgm:t>
    </dgm:pt>
    <dgm:pt modelId="{4828FD08-D9B6-4CF1-B98E-0702816E6DF9}" type="pres">
      <dgm:prSet presAssocID="{1E512466-AA93-48A9-A1EC-6EE7E1AF8387}" presName="linear" presStyleCnt="0">
        <dgm:presLayoutVars>
          <dgm:animLvl val="lvl"/>
          <dgm:resizeHandles val="exact"/>
        </dgm:presLayoutVars>
      </dgm:prSet>
      <dgm:spPr/>
    </dgm:pt>
    <dgm:pt modelId="{4BAE7F95-8280-43D7-9126-5A62D63617A3}" type="pres">
      <dgm:prSet presAssocID="{210CCC35-374D-4C03-A4D3-39D926C243C0}" presName="parentText" presStyleLbl="node1" presStyleIdx="0" presStyleCnt="5" custScaleY="156348">
        <dgm:presLayoutVars>
          <dgm:chMax val="0"/>
          <dgm:bulletEnabled val="1"/>
        </dgm:presLayoutVars>
      </dgm:prSet>
      <dgm:spPr/>
    </dgm:pt>
    <dgm:pt modelId="{C28335CA-07F0-48B3-9800-06891798E2DC}" type="pres">
      <dgm:prSet presAssocID="{A5E45370-3F00-4F8B-B315-62080A67C3F2}" presName="spacer" presStyleCnt="0"/>
      <dgm:spPr/>
    </dgm:pt>
    <dgm:pt modelId="{25A1F3F4-AAE0-4B9C-B053-98A92E65AE35}" type="pres">
      <dgm:prSet presAssocID="{8D9FD214-7BB2-4DF6-B166-0400F2D079DA}" presName="parentText" presStyleLbl="node1" presStyleIdx="1" presStyleCnt="5" custScaleY="156348" custLinFactNeighborX="32771" custLinFactNeighborY="-43209">
        <dgm:presLayoutVars>
          <dgm:chMax val="0"/>
          <dgm:bulletEnabled val="1"/>
        </dgm:presLayoutVars>
      </dgm:prSet>
      <dgm:spPr/>
    </dgm:pt>
    <dgm:pt modelId="{6DCDF375-CEA2-4D01-BDD0-0B19862C773F}" type="pres">
      <dgm:prSet presAssocID="{E548D7AD-B480-4E0E-AC1D-056B34AA86EF}" presName="spacer" presStyleCnt="0"/>
      <dgm:spPr/>
    </dgm:pt>
    <dgm:pt modelId="{2A338A4C-7F8A-476E-AFC9-1C98DBADDB95}" type="pres">
      <dgm:prSet presAssocID="{FAC08FED-9AA0-484B-BD03-B76E88FBBB41}" presName="parentText" presStyleLbl="node1" presStyleIdx="2" presStyleCnt="5" custScaleY="156348">
        <dgm:presLayoutVars>
          <dgm:chMax val="0"/>
          <dgm:bulletEnabled val="1"/>
        </dgm:presLayoutVars>
      </dgm:prSet>
      <dgm:spPr/>
    </dgm:pt>
    <dgm:pt modelId="{1859D64F-23D1-4E7B-BDC5-54F09660EE0C}" type="pres">
      <dgm:prSet presAssocID="{3360AE4F-CDE9-4DBF-B205-2B738E13762C}" presName="spacer" presStyleCnt="0"/>
      <dgm:spPr/>
    </dgm:pt>
    <dgm:pt modelId="{6F58D690-BA8A-43EB-AE46-BC26FDAC5F07}" type="pres">
      <dgm:prSet presAssocID="{DF651935-538D-4E7B-8107-E76447B43985}" presName="parentText" presStyleLbl="node1" presStyleIdx="3" presStyleCnt="5" custScaleY="156348">
        <dgm:presLayoutVars>
          <dgm:chMax val="0"/>
          <dgm:bulletEnabled val="1"/>
        </dgm:presLayoutVars>
      </dgm:prSet>
      <dgm:spPr/>
    </dgm:pt>
    <dgm:pt modelId="{982BFE36-7807-4FEE-ADA4-9B84D94C6A52}" type="pres">
      <dgm:prSet presAssocID="{DCC3A5BF-D67D-412E-A74D-26890E1CC7A3}" presName="spacer" presStyleCnt="0"/>
      <dgm:spPr/>
    </dgm:pt>
    <dgm:pt modelId="{896845C7-CBE3-4ED8-B8BF-906AEDA2C639}" type="pres">
      <dgm:prSet presAssocID="{79136352-6AC9-45AE-8F98-F371F94E1A93}" presName="parentText" presStyleLbl="node1" presStyleIdx="4" presStyleCnt="5" custScaleY="156348">
        <dgm:presLayoutVars>
          <dgm:chMax val="0"/>
          <dgm:bulletEnabled val="1"/>
        </dgm:presLayoutVars>
      </dgm:prSet>
      <dgm:spPr/>
    </dgm:pt>
  </dgm:ptLst>
  <dgm:cxnLst>
    <dgm:cxn modelId="{903BEC01-66F3-4A53-B5C5-5ED11523004D}" type="presOf" srcId="{FAC08FED-9AA0-484B-BD03-B76E88FBBB41}" destId="{2A338A4C-7F8A-476E-AFC9-1C98DBADDB95}" srcOrd="0" destOrd="0" presId="urn:microsoft.com/office/officeart/2005/8/layout/vList2"/>
    <dgm:cxn modelId="{BF272429-B6E4-4C14-8F60-D13E2ABC6146}" srcId="{1E512466-AA93-48A9-A1EC-6EE7E1AF8387}" destId="{210CCC35-374D-4C03-A4D3-39D926C243C0}" srcOrd="0" destOrd="0" parTransId="{BD1917DB-C63B-48A3-A586-533CD6AB657F}" sibTransId="{A5E45370-3F00-4F8B-B315-62080A67C3F2}"/>
    <dgm:cxn modelId="{13232131-59E7-46A9-830A-23A18AA5A794}" srcId="{1E512466-AA93-48A9-A1EC-6EE7E1AF8387}" destId="{DF651935-538D-4E7B-8107-E76447B43985}" srcOrd="3" destOrd="0" parTransId="{30491F01-20B1-4312-BF7C-F41A049BA772}" sibTransId="{DCC3A5BF-D67D-412E-A74D-26890E1CC7A3}"/>
    <dgm:cxn modelId="{4DDF6E39-4C79-412A-82EC-2DE16A4AD23D}" type="presOf" srcId="{DF651935-538D-4E7B-8107-E76447B43985}" destId="{6F58D690-BA8A-43EB-AE46-BC26FDAC5F07}" srcOrd="0" destOrd="0" presId="urn:microsoft.com/office/officeart/2005/8/layout/vList2"/>
    <dgm:cxn modelId="{48394B4A-5C5A-4472-A98B-AA33AEBFCAE6}" type="presOf" srcId="{79136352-6AC9-45AE-8F98-F371F94E1A93}" destId="{896845C7-CBE3-4ED8-B8BF-906AEDA2C639}" srcOrd="0" destOrd="0" presId="urn:microsoft.com/office/officeart/2005/8/layout/vList2"/>
    <dgm:cxn modelId="{E4C66359-24FC-4B1E-8437-720442DE870A}" srcId="{1E512466-AA93-48A9-A1EC-6EE7E1AF8387}" destId="{79136352-6AC9-45AE-8F98-F371F94E1A93}" srcOrd="4" destOrd="0" parTransId="{59D29EF8-BBCE-446B-A088-31B90F13B49B}" sibTransId="{6C04460F-FFD3-4DD1-83A2-4C8D212738CD}"/>
    <dgm:cxn modelId="{98086680-D509-42B7-BDE5-A0B0CA113EA5}" type="presOf" srcId="{8D9FD214-7BB2-4DF6-B166-0400F2D079DA}" destId="{25A1F3F4-AAE0-4B9C-B053-98A92E65AE35}" srcOrd="0" destOrd="0" presId="urn:microsoft.com/office/officeart/2005/8/layout/vList2"/>
    <dgm:cxn modelId="{68A7589F-2E28-4184-8C67-A4861260F384}" srcId="{1E512466-AA93-48A9-A1EC-6EE7E1AF8387}" destId="{8D9FD214-7BB2-4DF6-B166-0400F2D079DA}" srcOrd="1" destOrd="0" parTransId="{B332DBD2-8000-473C-BBA1-AE9EA6F4EC0C}" sibTransId="{E548D7AD-B480-4E0E-AC1D-056B34AA86EF}"/>
    <dgm:cxn modelId="{35880CD6-78EA-495E-9A24-D4DD5715A49F}" srcId="{1E512466-AA93-48A9-A1EC-6EE7E1AF8387}" destId="{FAC08FED-9AA0-484B-BD03-B76E88FBBB41}" srcOrd="2" destOrd="0" parTransId="{3C22C09F-C1AC-4787-88DA-218BAA69B564}" sibTransId="{3360AE4F-CDE9-4DBF-B205-2B738E13762C}"/>
    <dgm:cxn modelId="{0410F7E4-7FF6-4C6B-B26D-24B27C02F304}" type="presOf" srcId="{1E512466-AA93-48A9-A1EC-6EE7E1AF8387}" destId="{4828FD08-D9B6-4CF1-B98E-0702816E6DF9}" srcOrd="0" destOrd="0" presId="urn:microsoft.com/office/officeart/2005/8/layout/vList2"/>
    <dgm:cxn modelId="{9548D9F1-DE50-45D4-B6ED-19F9D195FC65}" type="presOf" srcId="{210CCC35-374D-4C03-A4D3-39D926C243C0}" destId="{4BAE7F95-8280-43D7-9126-5A62D63617A3}" srcOrd="0" destOrd="0" presId="urn:microsoft.com/office/officeart/2005/8/layout/vList2"/>
    <dgm:cxn modelId="{951EDB8D-C5BE-475D-9BC5-1E5F4720CB17}" type="presParOf" srcId="{4828FD08-D9B6-4CF1-B98E-0702816E6DF9}" destId="{4BAE7F95-8280-43D7-9126-5A62D63617A3}" srcOrd="0" destOrd="0" presId="urn:microsoft.com/office/officeart/2005/8/layout/vList2"/>
    <dgm:cxn modelId="{6CB59627-8F1D-4F13-AA77-E79E66FC46C6}" type="presParOf" srcId="{4828FD08-D9B6-4CF1-B98E-0702816E6DF9}" destId="{C28335CA-07F0-48B3-9800-06891798E2DC}" srcOrd="1" destOrd="0" presId="urn:microsoft.com/office/officeart/2005/8/layout/vList2"/>
    <dgm:cxn modelId="{E1C3856F-B500-41B5-B0CF-DBEBE1AB3720}" type="presParOf" srcId="{4828FD08-D9B6-4CF1-B98E-0702816E6DF9}" destId="{25A1F3F4-AAE0-4B9C-B053-98A92E65AE35}" srcOrd="2" destOrd="0" presId="urn:microsoft.com/office/officeart/2005/8/layout/vList2"/>
    <dgm:cxn modelId="{7BC02C62-32DF-4859-85FD-A2E71D96C9E5}" type="presParOf" srcId="{4828FD08-D9B6-4CF1-B98E-0702816E6DF9}" destId="{6DCDF375-CEA2-4D01-BDD0-0B19862C773F}" srcOrd="3" destOrd="0" presId="urn:microsoft.com/office/officeart/2005/8/layout/vList2"/>
    <dgm:cxn modelId="{88C7FF75-3E5D-4034-BF56-DDB103A3508B}" type="presParOf" srcId="{4828FD08-D9B6-4CF1-B98E-0702816E6DF9}" destId="{2A338A4C-7F8A-476E-AFC9-1C98DBADDB95}" srcOrd="4" destOrd="0" presId="urn:microsoft.com/office/officeart/2005/8/layout/vList2"/>
    <dgm:cxn modelId="{05DE74F2-285D-4D00-A20E-E9CB6A0B5DC0}" type="presParOf" srcId="{4828FD08-D9B6-4CF1-B98E-0702816E6DF9}" destId="{1859D64F-23D1-4E7B-BDC5-54F09660EE0C}" srcOrd="5" destOrd="0" presId="urn:microsoft.com/office/officeart/2005/8/layout/vList2"/>
    <dgm:cxn modelId="{0AD79AF4-E630-4520-AF4E-8C22657EE115}" type="presParOf" srcId="{4828FD08-D9B6-4CF1-B98E-0702816E6DF9}" destId="{6F58D690-BA8A-43EB-AE46-BC26FDAC5F07}" srcOrd="6" destOrd="0" presId="urn:microsoft.com/office/officeart/2005/8/layout/vList2"/>
    <dgm:cxn modelId="{040FFEB4-5D82-463A-BE26-1BBB7C0CD22D}" type="presParOf" srcId="{4828FD08-D9B6-4CF1-B98E-0702816E6DF9}" destId="{982BFE36-7807-4FEE-ADA4-9B84D94C6A52}" srcOrd="7" destOrd="0" presId="urn:microsoft.com/office/officeart/2005/8/layout/vList2"/>
    <dgm:cxn modelId="{CB5317E0-DCA1-4BE0-9670-CD3041E906B9}" type="presParOf" srcId="{4828FD08-D9B6-4CF1-B98E-0702816E6DF9}" destId="{896845C7-CBE3-4ED8-B8BF-906AEDA2C639}"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5BEE38-7ADF-4E62-81F6-660666E563D9}">
      <dsp:nvSpPr>
        <dsp:cNvPr id="0" name=""/>
        <dsp:cNvSpPr/>
      </dsp:nvSpPr>
      <dsp:spPr>
        <a:xfrm rot="10800000">
          <a:off x="144719" y="340"/>
          <a:ext cx="10505560"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33350" rIns="248920" bIns="133350" numCol="1" spcCol="1270" anchor="ctr" anchorCtr="0">
          <a:noAutofit/>
        </a:bodyPr>
        <a:lstStyle/>
        <a:p>
          <a:pPr marL="0" lvl="0" indent="0" algn="ctr" defTabSz="1555750">
            <a:lnSpc>
              <a:spcPct val="90000"/>
            </a:lnSpc>
            <a:spcBef>
              <a:spcPct val="0"/>
            </a:spcBef>
            <a:spcAft>
              <a:spcPct val="35000"/>
            </a:spcAft>
            <a:buNone/>
          </a:pPr>
          <a:r>
            <a:rPr lang="en-GB" sz="3500" kern="1200" dirty="0"/>
            <a:t>A dedicated librarian for research support.</a:t>
          </a:r>
        </a:p>
      </dsp:txBody>
      <dsp:txXfrm rot="10800000">
        <a:off x="378244" y="340"/>
        <a:ext cx="10272035" cy="934099"/>
      </dsp:txXfrm>
    </dsp:sp>
    <dsp:sp modelId="{597FD67B-1CC8-4C16-B5C2-BEB07D90567B}">
      <dsp:nvSpPr>
        <dsp:cNvPr id="0" name=""/>
        <dsp:cNvSpPr/>
      </dsp:nvSpPr>
      <dsp:spPr>
        <a:xfrm>
          <a:off x="514313" y="0"/>
          <a:ext cx="934099" cy="934099"/>
        </a:xfrm>
        <a:prstGeom prst="ellipse">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69163053-0507-4E3D-AA00-124D6FABECB1}">
      <dsp:nvSpPr>
        <dsp:cNvPr id="0" name=""/>
        <dsp:cNvSpPr/>
      </dsp:nvSpPr>
      <dsp:spPr>
        <a:xfrm rot="10800000">
          <a:off x="248738" y="1229697"/>
          <a:ext cx="10439947"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29540" rIns="241808"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Help available via chat, email or Teams.</a:t>
          </a:r>
        </a:p>
      </dsp:txBody>
      <dsp:txXfrm rot="10800000">
        <a:off x="482263" y="1229697"/>
        <a:ext cx="10206422" cy="934099"/>
      </dsp:txXfrm>
    </dsp:sp>
    <dsp:sp modelId="{299B8852-4F37-4E03-8FB2-90C97D80FCA8}">
      <dsp:nvSpPr>
        <dsp:cNvPr id="0" name=""/>
        <dsp:cNvSpPr/>
      </dsp:nvSpPr>
      <dsp:spPr>
        <a:xfrm>
          <a:off x="569079" y="1158528"/>
          <a:ext cx="934099" cy="934099"/>
        </a:xfrm>
        <a:prstGeom prst="ellipse">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43E75672-BBA5-4444-9886-34E6DBEAB8DE}">
      <dsp:nvSpPr>
        <dsp:cNvPr id="0" name=""/>
        <dsp:cNvSpPr/>
      </dsp:nvSpPr>
      <dsp:spPr>
        <a:xfrm rot="10800000">
          <a:off x="78999" y="2426211"/>
          <a:ext cx="10637001"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25730" rIns="234696"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Online resource lists linking to course reading.</a:t>
          </a:r>
        </a:p>
      </dsp:txBody>
      <dsp:txXfrm rot="10800000">
        <a:off x="312524" y="2426211"/>
        <a:ext cx="10403476" cy="934099"/>
      </dsp:txXfrm>
    </dsp:sp>
    <dsp:sp modelId="{1B3908B5-7B60-4B87-8364-5815913247B3}">
      <dsp:nvSpPr>
        <dsp:cNvPr id="0" name=""/>
        <dsp:cNvSpPr/>
      </dsp:nvSpPr>
      <dsp:spPr>
        <a:xfrm>
          <a:off x="541691" y="2453589"/>
          <a:ext cx="934099" cy="934099"/>
        </a:xfrm>
        <a:prstGeom prst="ellipse">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B90C42E6-023D-4B4E-951F-D0A9AA615BFE}">
      <dsp:nvSpPr>
        <dsp:cNvPr id="0" name=""/>
        <dsp:cNvSpPr/>
      </dsp:nvSpPr>
      <dsp:spPr>
        <a:xfrm rot="10800000">
          <a:off x="73543" y="3639146"/>
          <a:ext cx="10647913"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21920" rIns="227584"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Support for referencing, copyright, and accessibility.</a:t>
          </a:r>
        </a:p>
      </dsp:txBody>
      <dsp:txXfrm rot="10800000">
        <a:off x="307068" y="3639146"/>
        <a:ext cx="10414388" cy="934099"/>
      </dsp:txXfrm>
    </dsp:sp>
    <dsp:sp modelId="{29CE7826-F92E-4DFC-AA7E-190456F9561B}">
      <dsp:nvSpPr>
        <dsp:cNvPr id="0" name=""/>
        <dsp:cNvSpPr/>
      </dsp:nvSpPr>
      <dsp:spPr>
        <a:xfrm>
          <a:off x="543401" y="3604248"/>
          <a:ext cx="934099" cy="934099"/>
        </a:xfrm>
        <a:prstGeom prst="ellipse">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67F842-FBB9-4CDE-84CF-410FB160243E}">
      <dsp:nvSpPr>
        <dsp:cNvPr id="0" name=""/>
        <dsp:cNvSpPr/>
      </dsp:nvSpPr>
      <dsp:spPr>
        <a:xfrm>
          <a:off x="5270" y="1388088"/>
          <a:ext cx="1797409" cy="1797409"/>
        </a:xfrm>
        <a:prstGeom prst="ellipse">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GB" sz="2400" kern="1200" dirty="0"/>
            <a:t>Books &amp;</a:t>
          </a:r>
        </a:p>
        <a:p>
          <a:pPr marL="0" lvl="0" indent="0" algn="ctr" defTabSz="1066800">
            <a:lnSpc>
              <a:spcPct val="90000"/>
            </a:lnSpc>
            <a:spcBef>
              <a:spcPct val="0"/>
            </a:spcBef>
            <a:spcAft>
              <a:spcPct val="35000"/>
            </a:spcAft>
            <a:buNone/>
          </a:pPr>
          <a:r>
            <a:rPr lang="en-GB" sz="2400" kern="1200" dirty="0"/>
            <a:t>Ebooks</a:t>
          </a:r>
        </a:p>
      </dsp:txBody>
      <dsp:txXfrm>
        <a:off x="268494" y="1651312"/>
        <a:ext cx="1270961" cy="1270961"/>
      </dsp:txXfrm>
    </dsp:sp>
    <dsp:sp modelId="{A96B0F53-E589-409F-BDF5-29B4407ABD0F}">
      <dsp:nvSpPr>
        <dsp:cNvPr id="0" name=""/>
        <dsp:cNvSpPr/>
      </dsp:nvSpPr>
      <dsp:spPr>
        <a:xfrm>
          <a:off x="1802680" y="1388088"/>
          <a:ext cx="1797409" cy="1797409"/>
        </a:xfrm>
        <a:prstGeom prst="ellipse">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GB" sz="2400" kern="1200" dirty="0"/>
            <a:t>Peer reviewed Journals</a:t>
          </a:r>
        </a:p>
      </dsp:txBody>
      <dsp:txXfrm>
        <a:off x="2065904" y="1651312"/>
        <a:ext cx="1270961" cy="1270961"/>
      </dsp:txXfrm>
    </dsp:sp>
    <dsp:sp modelId="{7A1329A3-40D4-4C2B-9DC7-A56688BC2B68}">
      <dsp:nvSpPr>
        <dsp:cNvPr id="0" name=""/>
        <dsp:cNvSpPr/>
      </dsp:nvSpPr>
      <dsp:spPr>
        <a:xfrm>
          <a:off x="3600090" y="1388088"/>
          <a:ext cx="1797409" cy="1797409"/>
        </a:xfrm>
        <a:prstGeom prst="ellipse">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GB" sz="2400" kern="1200" dirty="0"/>
            <a:t>Specialist Databases</a:t>
          </a:r>
        </a:p>
      </dsp:txBody>
      <dsp:txXfrm>
        <a:off x="3863314" y="1651312"/>
        <a:ext cx="1270961" cy="1270961"/>
      </dsp:txXfrm>
    </dsp:sp>
    <dsp:sp modelId="{0F99F438-F4D8-4F2F-B39A-77170A582CA8}">
      <dsp:nvSpPr>
        <dsp:cNvPr id="0" name=""/>
        <dsp:cNvSpPr/>
      </dsp:nvSpPr>
      <dsp:spPr>
        <a:xfrm>
          <a:off x="5397500" y="1388088"/>
          <a:ext cx="1797409" cy="1797409"/>
        </a:xfrm>
        <a:prstGeom prst="ellipse">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GB" sz="2400" kern="1200" dirty="0"/>
            <a:t>Film, TV, &amp; Video</a:t>
          </a:r>
        </a:p>
      </dsp:txBody>
      <dsp:txXfrm>
        <a:off x="5660724" y="1651312"/>
        <a:ext cx="1270961" cy="1270961"/>
      </dsp:txXfrm>
    </dsp:sp>
    <dsp:sp modelId="{BED6E1B4-1979-46FA-877F-7187985942DD}">
      <dsp:nvSpPr>
        <dsp:cNvPr id="0" name=""/>
        <dsp:cNvSpPr/>
      </dsp:nvSpPr>
      <dsp:spPr>
        <a:xfrm>
          <a:off x="7194909" y="1388088"/>
          <a:ext cx="1797409" cy="1797409"/>
        </a:xfrm>
        <a:prstGeom prst="ellipse">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GB" sz="2400" kern="1200" dirty="0"/>
            <a:t>Image Databases</a:t>
          </a:r>
        </a:p>
      </dsp:txBody>
      <dsp:txXfrm>
        <a:off x="7458133" y="1651312"/>
        <a:ext cx="1270961" cy="1270961"/>
      </dsp:txXfrm>
    </dsp:sp>
    <dsp:sp modelId="{1B150005-B840-4265-BCE9-E0D3124C7D61}">
      <dsp:nvSpPr>
        <dsp:cNvPr id="0" name=""/>
        <dsp:cNvSpPr/>
      </dsp:nvSpPr>
      <dsp:spPr>
        <a:xfrm>
          <a:off x="8992319" y="1388088"/>
          <a:ext cx="1797409" cy="1797409"/>
        </a:xfrm>
        <a:prstGeom prst="ellipse">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GB" sz="2400" kern="1200" dirty="0"/>
            <a:t>Open Access material</a:t>
          </a:r>
        </a:p>
      </dsp:txBody>
      <dsp:txXfrm>
        <a:off x="9255543" y="1651312"/>
        <a:ext cx="1270961" cy="127096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C729DE-BEEF-4E9D-8DF5-610DF7D69919}">
      <dsp:nvSpPr>
        <dsp:cNvPr id="0" name=""/>
        <dsp:cNvSpPr/>
      </dsp:nvSpPr>
      <dsp:spPr>
        <a:xfrm>
          <a:off x="0" y="3927512"/>
          <a:ext cx="10795518" cy="644341"/>
        </a:xfrm>
        <a:prstGeom prst="rec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kern="1200" dirty="0"/>
            <a:t>Email books and articles to yourself.</a:t>
          </a:r>
        </a:p>
      </dsp:txBody>
      <dsp:txXfrm>
        <a:off x="0" y="3927512"/>
        <a:ext cx="10795518" cy="644341"/>
      </dsp:txXfrm>
    </dsp:sp>
    <dsp:sp modelId="{9FEB18C0-906F-4909-ADB4-066227967C54}">
      <dsp:nvSpPr>
        <dsp:cNvPr id="0" name=""/>
        <dsp:cNvSpPr/>
      </dsp:nvSpPr>
      <dsp:spPr>
        <a:xfrm rot="10800000">
          <a:off x="0" y="2946180"/>
          <a:ext cx="10795518" cy="990996"/>
        </a:xfrm>
        <a:prstGeom prst="upArrowCallou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kern="1200" dirty="0"/>
            <a:t>Save your favourite articles, books, or journals in your pinned resources.</a:t>
          </a:r>
        </a:p>
      </dsp:txBody>
      <dsp:txXfrm rot="10800000">
        <a:off x="0" y="2946180"/>
        <a:ext cx="10795518" cy="643919"/>
      </dsp:txXfrm>
    </dsp:sp>
    <dsp:sp modelId="{385E0FF0-E183-42BA-98F9-F990664F6302}">
      <dsp:nvSpPr>
        <dsp:cNvPr id="0" name=""/>
        <dsp:cNvSpPr/>
      </dsp:nvSpPr>
      <dsp:spPr>
        <a:xfrm rot="10800000">
          <a:off x="0" y="1964849"/>
          <a:ext cx="10795518" cy="990996"/>
        </a:xfrm>
        <a:prstGeom prst="upArrowCallou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kern="1200" dirty="0"/>
            <a:t>Use the filters to get the best results.</a:t>
          </a:r>
          <a:endParaRPr lang="en-US" sz="2400" b="1" kern="1200" dirty="0"/>
        </a:p>
      </dsp:txBody>
      <dsp:txXfrm rot="10800000">
        <a:off x="0" y="1964849"/>
        <a:ext cx="10795518" cy="643919"/>
      </dsp:txXfrm>
    </dsp:sp>
    <dsp:sp modelId="{2100C08E-91E5-431B-830D-5A94DCD80EDE}">
      <dsp:nvSpPr>
        <dsp:cNvPr id="0" name=""/>
        <dsp:cNvSpPr/>
      </dsp:nvSpPr>
      <dsp:spPr>
        <a:xfrm rot="10800000">
          <a:off x="0" y="983517"/>
          <a:ext cx="10795518" cy="990996"/>
        </a:xfrm>
        <a:prstGeom prst="upArrowCallou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kern="1200" dirty="0"/>
            <a:t>Sign in to use all the tools and features.</a:t>
          </a:r>
          <a:endParaRPr lang="en-US" sz="2400" b="1" kern="1200" dirty="0"/>
        </a:p>
      </dsp:txBody>
      <dsp:txXfrm rot="10800000">
        <a:off x="0" y="983517"/>
        <a:ext cx="10795518" cy="643919"/>
      </dsp:txXfrm>
    </dsp:sp>
    <dsp:sp modelId="{0A03ED45-E5C1-4BE1-AA4C-BE049342332A}">
      <dsp:nvSpPr>
        <dsp:cNvPr id="0" name=""/>
        <dsp:cNvSpPr/>
      </dsp:nvSpPr>
      <dsp:spPr>
        <a:xfrm rot="10800000">
          <a:off x="0" y="2186"/>
          <a:ext cx="10795518" cy="990996"/>
        </a:xfrm>
        <a:prstGeom prst="upArrowCallou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kern="1200" dirty="0"/>
            <a:t>Search all resources at once.</a:t>
          </a:r>
          <a:endParaRPr lang="en-US" sz="2400" b="1" kern="1200" dirty="0"/>
        </a:p>
      </dsp:txBody>
      <dsp:txXfrm rot="10800000">
        <a:off x="0" y="2186"/>
        <a:ext cx="10795518" cy="6439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AE7F95-8280-43D7-9126-5A62D63617A3}">
      <dsp:nvSpPr>
        <dsp:cNvPr id="0" name=""/>
        <dsp:cNvSpPr/>
      </dsp:nvSpPr>
      <dsp:spPr>
        <a:xfrm>
          <a:off x="0" y="177266"/>
          <a:ext cx="9740824" cy="862501"/>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kern="1200" dirty="0"/>
            <a:t>Browzine allows you to search for and identify journals in your subject area. </a:t>
          </a:r>
          <a:endParaRPr lang="en-US" sz="2300" b="1" kern="1200" dirty="0"/>
        </a:p>
      </dsp:txBody>
      <dsp:txXfrm>
        <a:off x="42104" y="219370"/>
        <a:ext cx="9656616" cy="778293"/>
      </dsp:txXfrm>
    </dsp:sp>
    <dsp:sp modelId="{25A1F3F4-AAE0-4B9C-B053-98A92E65AE35}">
      <dsp:nvSpPr>
        <dsp:cNvPr id="0" name=""/>
        <dsp:cNvSpPr/>
      </dsp:nvSpPr>
      <dsp:spPr>
        <a:xfrm>
          <a:off x="0" y="1077386"/>
          <a:ext cx="9740824" cy="862501"/>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kern="1200" dirty="0"/>
            <a:t>Browse and read journals via your browser or download the Browzine app.</a:t>
          </a:r>
          <a:endParaRPr lang="en-US" sz="2300" b="1" kern="1200" dirty="0"/>
        </a:p>
      </dsp:txBody>
      <dsp:txXfrm>
        <a:off x="42104" y="1119490"/>
        <a:ext cx="9656616" cy="778293"/>
      </dsp:txXfrm>
    </dsp:sp>
    <dsp:sp modelId="{2A338A4C-7F8A-476E-AFC9-1C98DBADDB95}">
      <dsp:nvSpPr>
        <dsp:cNvPr id="0" name=""/>
        <dsp:cNvSpPr/>
      </dsp:nvSpPr>
      <dsp:spPr>
        <a:xfrm>
          <a:off x="0" y="2034749"/>
          <a:ext cx="9740824" cy="862501"/>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kern="1200" dirty="0"/>
            <a:t>Set up email alerts for the new issue of selected journals.</a:t>
          </a:r>
          <a:endParaRPr lang="en-US" sz="2300" b="1" kern="1200" dirty="0"/>
        </a:p>
      </dsp:txBody>
      <dsp:txXfrm>
        <a:off x="42104" y="2076853"/>
        <a:ext cx="9656616" cy="778293"/>
      </dsp:txXfrm>
    </dsp:sp>
    <dsp:sp modelId="{6F58D690-BA8A-43EB-AE46-BC26FDAC5F07}">
      <dsp:nvSpPr>
        <dsp:cNvPr id="0" name=""/>
        <dsp:cNvSpPr/>
      </dsp:nvSpPr>
      <dsp:spPr>
        <a:xfrm>
          <a:off x="0" y="2963490"/>
          <a:ext cx="9740824" cy="862501"/>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kern="1200" dirty="0"/>
            <a:t>Save your favourite journals on a virtual bookshelf.</a:t>
          </a:r>
          <a:endParaRPr lang="en-US" sz="2300" b="1" kern="1200" dirty="0"/>
        </a:p>
      </dsp:txBody>
      <dsp:txXfrm>
        <a:off x="42104" y="3005594"/>
        <a:ext cx="9656616" cy="778293"/>
      </dsp:txXfrm>
    </dsp:sp>
    <dsp:sp modelId="{896845C7-CBE3-4ED8-B8BF-906AEDA2C639}">
      <dsp:nvSpPr>
        <dsp:cNvPr id="0" name=""/>
        <dsp:cNvSpPr/>
      </dsp:nvSpPr>
      <dsp:spPr>
        <a:xfrm>
          <a:off x="0" y="3892232"/>
          <a:ext cx="9740824" cy="862501"/>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kern="1200" dirty="0"/>
            <a:t>Note: not all UWTSD journals are included in Browzine.</a:t>
          </a:r>
          <a:endParaRPr lang="en-US" sz="2300" b="1" kern="1200" dirty="0"/>
        </a:p>
      </dsp:txBody>
      <dsp:txXfrm>
        <a:off x="42104" y="3934336"/>
        <a:ext cx="9656616" cy="778293"/>
      </dsp:txXfrm>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9/3/layout/SubStepProcess">
  <dgm:title val=""/>
  <dgm:desc val=""/>
  <dgm:catLst>
    <dgm:cat type="process" pri="12250"/>
  </dgm:catLst>
  <dgm:sampData>
    <dgm:dataModel>
      <dgm:ptLst>
        <dgm:pt modelId="0" type="doc"/>
        <dgm:pt modelId="1">
          <dgm:prSet phldr="1"/>
        </dgm:pt>
        <dgm:pt modelId="11">
          <dgm:prSet phldr="1"/>
        </dgm:pt>
        <dgm:pt modelId="12">
          <dgm:prSet phldr="1"/>
        </dgm:pt>
        <dgm:pt modelId="2">
          <dgm:prSet phldr="1"/>
        </dgm:pt>
        <dgm:pt modelId="3">
          <dgm:prSet phldr="1"/>
        </dgm:pt>
      </dgm:ptLst>
      <dgm:cxnLst>
        <dgm:cxn modelId="6" srcId="0" destId="1" srcOrd="0" destOrd="0"/>
        <dgm:cxn modelId="61" srcId="1" destId="11" srcOrd="0" destOrd="0"/>
        <dgm:cxn modelId="62" srcId="1" destId="12" srcOrd="1" destOrd="0"/>
        <dgm:cxn modelId="7" srcId="0" destId="2" srcOrd="0" destOrd="0"/>
        <dgm:cxn modelId="8" srcId="0" destId="3" srcOrd="0" destOrd="0"/>
      </dgm:cxnLst>
      <dgm:bg/>
      <dgm:whole/>
    </dgm:dataModel>
  </dgm:sampData>
  <dgm:styleData>
    <dgm:dataModel>
      <dgm:ptLst>
        <dgm:pt modelId="0" type="doc"/>
        <dgm:pt modelId="1">
          <dgm:prSet phldr="1"/>
        </dgm:pt>
        <dgm:pt modelId="11">
          <dgm:prSet phldr="1"/>
        </dgm:pt>
        <dgm:pt modelId="12">
          <dgm:prSet phldr="1"/>
        </dgm:pt>
        <dgm:pt modelId="2">
          <dgm:prSet phldr="1"/>
        </dgm:pt>
      </dgm:ptLst>
      <dgm:cxnLst>
        <dgm:cxn modelId="4" srcId="0" destId="1" srcOrd="0" destOrd="0"/>
        <dgm:cxn modelId="41" srcId="1" destId="11" srcOrd="0" destOrd="0"/>
        <dgm:cxn modelId="42" srcId="1" destId="12" srcOrd="1" destOrd="0"/>
        <dgm:cxn modelId="5" srcId="0" destId="2" srcOrd="0" destOrd="0"/>
      </dgm:cxnLst>
      <dgm:bg/>
      <dgm:whole/>
    </dgm:dataModel>
  </dgm:styleData>
  <dgm:clrData>
    <dgm:dataModel>
      <dgm:ptLst>
        <dgm:pt modelId="0" type="doc"/>
        <dgm:pt modelId="1">
          <dgm:prSet phldr="1"/>
        </dgm:pt>
        <dgm:pt modelId="11">
          <dgm:prSet phldr="1"/>
        </dgm:pt>
        <dgm:pt modelId="12">
          <dgm:prSet phldr="1"/>
        </dgm:pt>
        <dgm:pt modelId="2">
          <dgm:prSet phldr="1"/>
        </dgm:pt>
        <dgm:pt modelId="3">
          <dgm:prSet phldr="1"/>
        </dgm:pt>
        <dgm:pt modelId="4">
          <dgm:prSet phldr="1"/>
        </dgm:pt>
      </dgm:ptLst>
      <dgm:cxnLst>
        <dgm:cxn modelId="8" srcId="0" destId="1" srcOrd="0" destOrd="0"/>
        <dgm:cxn modelId="81" srcId="1" destId="11" srcOrd="0" destOrd="0"/>
        <dgm:cxn modelId="82" srcId="1" destId="12" srcOrd="1" destOrd="0"/>
        <dgm:cxn modelId="9" srcId="0" destId="2" srcOrd="0" destOrd="0"/>
        <dgm:cxn modelId="10" srcId="0" destId="3" srcOrd="0" destOrd="0"/>
        <dgm:cxn modelId="11" srcId="0" destId="4" srcOrd="0" destOrd="0"/>
      </dgm:cxnLst>
      <dgm:bg/>
      <dgm:whole/>
    </dgm:dataModel>
  </dgm:clrData>
  <dgm:layoutNode name="Name0">
    <dgm:varLst>
      <dgm:chMax val="7"/>
      <dgm:dir/>
      <dgm:animOne val="branch"/>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parTx1" refType="w"/>
      <dgm:constr type="w" for="ch" forName="chLin1" refType="w" refFor="ch" refForName="parTx1" fact="1.38"/>
      <dgm:constr type="h" for="ch" forName="chLin1" refType="h"/>
      <dgm:constr type="w" for="ch" forName="spPre1" refType="w" fact="0.27"/>
      <dgm:constr type="w" for="ch" forName="spPost1" refType="w" fact="0.27"/>
      <dgm:constr type="h" for="ch" forName="spPre1" refType="h"/>
      <dgm:constr type="h" for="ch" forName="spPost1" refType="h"/>
      <dgm:constr type="primFontSz" for="ch" forName="parTx1" val="65"/>
      <dgm:constr type="primFontSz" for="des" forName="desTx1" refType="primFontSz" refFor="ch" refForName="parTx1" fact="0.78"/>
      <dgm:constr type="primFontSz" for="des" forName="desTx1" op="equ"/>
      <dgm:constr type="w" for="ch" forName="parTx2" refType="w"/>
      <dgm:constr type="w" for="ch" forName="chLin2" refType="w" refFor="ch" refForName="parTx2" fact="1.38"/>
      <dgm:constr type="h" for="ch" forName="chLin2" refType="h"/>
      <dgm:constr type="w" for="ch" forName="spPre2" refType="w" fact="0.54"/>
      <dgm:constr type="w" for="ch" forName="spPost2" refType="w" fact="0.54"/>
      <dgm:constr type="h" for="ch" forName="spPre2" refType="h"/>
      <dgm:constr type="h" for="ch" forName="spPost2" refType="h"/>
      <dgm:constr type="primFontSz" for="ch" forName="parTx2" refType="primFontSz" refFor="ch" refForName="parTx1" op="equ"/>
      <dgm:constr type="primFontSz" for="des" forName="desTx2" refType="primFontSz" refFor="des" refForName="desTx1" op="equ"/>
      <dgm:constr type="w" for="ch" forName="parTx3" refType="w"/>
      <dgm:constr type="w" for="ch" forName="chLin3" refType="w" refFor="ch" refForName="parTx3" fact="1.38"/>
      <dgm:constr type="h" for="ch" forName="chLin3" refType="h"/>
      <dgm:constr type="w" for="ch" forName="spPre3" refType="w" fact="0.54"/>
      <dgm:constr type="w" for="ch" forName="spPost3" refType="w" fact="0.54"/>
      <dgm:constr type="h" for="ch" forName="spPre3" refType="h"/>
      <dgm:constr type="h" for="ch" forName="spPost3" refType="h"/>
      <dgm:constr type="primFontSz" for="ch" forName="parTx3" refType="primFontSz" refFor="ch" refForName="parTx1" op="equ"/>
      <dgm:constr type="primFontSz" for="des" forName="desTx3" refType="primFontSz" refFor="des" refForName="desTx1" op="equ"/>
      <dgm:constr type="w" for="ch" forName="parTx4" refType="w"/>
      <dgm:constr type="w" for="ch" forName="chLin4" refType="w" refFor="ch" refForName="parTx4" fact="1.38"/>
      <dgm:constr type="h" for="ch" forName="chLin4" refType="h"/>
      <dgm:constr type="w" for="ch" forName="spPre4" refType="w" fact="0.54"/>
      <dgm:constr type="w" for="ch" forName="spPost4" refType="w" fact="0.54"/>
      <dgm:constr type="h" for="ch" forName="spPre4" refType="h"/>
      <dgm:constr type="h" for="ch" forName="spPost4" refType="h"/>
      <dgm:constr type="primFontSz" for="ch" forName="parTx4" refType="primFontSz" refFor="ch" refForName="parTx1" op="equ"/>
      <dgm:constr type="primFontSz" for="des" forName="desTx4" refType="primFontSz" refFor="des" refForName="desTx1" op="equ"/>
      <dgm:constr type="w" for="ch" forName="parTx5" refType="w"/>
      <dgm:constr type="w" for="ch" forName="chLin5" refType="w" refFor="ch" refForName="parTx5" fact="1.38"/>
      <dgm:constr type="h" for="ch" forName="chLin5" refType="h"/>
      <dgm:constr type="w" for="ch" forName="spPre5" refType="w" fact="0.54"/>
      <dgm:constr type="w" for="ch" forName="spPost5" refType="w" fact="0.54"/>
      <dgm:constr type="h" for="ch" forName="spPre5" refType="h"/>
      <dgm:constr type="h" for="ch" forName="spPost5" refType="h"/>
      <dgm:constr type="primFontSz" for="ch" forName="parTx5" refType="primFontSz" refFor="ch" refForName="parTx1" op="equ"/>
      <dgm:constr type="primFontSz" for="des" forName="desTx5" refType="primFontSz" refFor="des" refForName="desTx1" op="equ"/>
      <dgm:constr type="w" for="ch" forName="parTx6" refType="w"/>
      <dgm:constr type="w" for="ch" forName="chLin6" refType="w" refFor="ch" refForName="parTx6" fact="1.38"/>
      <dgm:constr type="h" for="ch" forName="chLin6" refType="h"/>
      <dgm:constr type="w" for="ch" forName="spPre6" refType="w" fact="0.54"/>
      <dgm:constr type="w" for="ch" forName="spPost6" refType="w" fact="0.54"/>
      <dgm:constr type="h" for="ch" forName="spPre6" refType="h"/>
      <dgm:constr type="h" for="ch" forName="spPost6" refType="h"/>
      <dgm:constr type="primFontSz" for="ch" forName="parTx6" refType="primFontSz" refFor="ch" refForName="parTx1" op="equ"/>
      <dgm:constr type="primFontSz" for="des" forName="desTx6" refType="primFontSz" refFor="des" refForName="desTx1" op="equ"/>
      <dgm:constr type="w" for="ch" forName="parTx7" refType="w"/>
      <dgm:constr type="w" for="ch" forName="chLin7" refType="w" refFor="ch" refForName="parTx7" fact="1.38"/>
      <dgm:constr type="h" for="ch" forName="chLin7" refType="h"/>
      <dgm:constr type="w" for="ch" forName="spPre7" refType="w" fact="0.54"/>
      <dgm:constr type="w" for="ch" forName="spPost7" refType="w" fact="0.54"/>
      <dgm:constr type="h" for="ch" forName="spPre7" refType="h"/>
      <dgm:constr type="h" for="ch" forName="spPost7" refType="h"/>
      <dgm:constr type="primFontSz" for="ch" forName="parTx7" refType="primFontSz" refFor="ch" refForName="parTx1" op="equ"/>
      <dgm:constr type="primFontSz" for="des" forName="desTx7" refType="primFontSz" refFor="des" refForName="desTx1" op="equ"/>
    </dgm:constrLst>
    <dgm:forEach name="Name4" axis="ch" ptType="node">
      <dgm:choose name="Name5">
        <dgm:if name="Name6" axis="self" ptType="node" func="pos" op="equ" val="1">
          <dgm:layoutNode name="parTx1"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
            <dgm:if name="Name8" axis="ch" ptType="node" func="cnt" op="gte" val="1">
              <dgm:layoutNode name="spPre1">
                <dgm:alg type="sp"/>
                <dgm:shape xmlns:r="http://schemas.openxmlformats.org/officeDocument/2006/relationships" r:blip="">
                  <dgm:adjLst/>
                </dgm:shape>
              </dgm:layoutNode>
              <dgm:layoutNode name="chLin1">
                <dgm:alg type="lin">
                  <dgm:param type="linDir" val="fromT"/>
                </dgm:alg>
                <dgm:shape xmlns:r="http://schemas.openxmlformats.org/officeDocument/2006/relationships" r:blip="">
                  <dgm:adjLst/>
                </dgm:shape>
                <dgm:presOf/>
                <dgm:constrLst>
                  <dgm:constr type="w" for="ch" forName="txAndLines1" refType="w" fact="0.77"/>
                  <dgm:constr type="w" for="ch" forName="top1" refType="w" refFor="ch" refForName="txAndLines1" fact="0.78"/>
                </dgm:constrLst>
                <dgm:forEach name="Name9" axis="ch">
                  <dgm:forEach name="Name10" axis="self" ptType="parTrans">
                    <dgm:layoutNode name="Name11" styleLbl="parChTrans1D1">
                      <dgm:choose name="Name12">
                        <dgm:if name="Name13" func="var" arg="dir" op="equ" val="norm">
                          <dgm:alg type="conn">
                            <dgm:param type="dim" val="1D"/>
                            <dgm:param type="begPts" val="midR"/>
                            <dgm:param type="endSty" val="noArr"/>
                            <dgm:param type="dstNode" val="anchor1"/>
                          </dgm:alg>
                        </dgm:if>
                        <dgm:else name="Name14">
                          <dgm:alg type="conn">
                            <dgm:param type="dim" val="1D"/>
                            <dgm:param type="begPts" val="midL"/>
                            <dgm:param type="endSty" val="noArr"/>
                            <dgm:param type="srcNode" val="parTx1"/>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 axis="self" ptType="node">
                    <dgm:choose name="Name16">
                      <dgm:if name="Name17" axis="par ch" ptType="node node" func="cnt" op="equ" val="1">
                        <dgm:layoutNode name="top1">
                          <dgm:alg type="sp"/>
                          <dgm:shape xmlns:r="http://schemas.openxmlformats.org/officeDocument/2006/relationships" r:blip="">
                            <dgm:adjLst/>
                          </dgm:shape>
                          <dgm:constrLst>
                            <dgm:constr type="h" refType="w" fact="0.6"/>
                          </dgm:constrLst>
                        </dgm:layoutNode>
                      </dgm:if>
                      <dgm:else name="Name18"/>
                    </dgm:choose>
                    <dgm:layoutNode name="txAndLines1">
                      <dgm:choose name="Name19">
                        <dgm:if name="Name20" func="var" arg="dir" op="equ" val="norm">
                          <dgm:alg type="lin"/>
                        </dgm:if>
                        <dgm:else name="Name21">
                          <dgm:alg type="lin">
                            <dgm:param type="linDir" val="fromR"/>
                          </dgm:alg>
                        </dgm:else>
                      </dgm:choose>
                      <dgm:shape xmlns:r="http://schemas.openxmlformats.org/officeDocument/2006/relationships" r:blip="">
                        <dgm:adjLst/>
                      </dgm:shape>
                      <dgm:presOf/>
                      <dgm:choose name="Name22">
                        <dgm:if name="Name23" axis="root ch" ptType="all node" func="cnt" op="gte" val="2">
                          <dgm:constrLst>
                            <dgm:constr type="w" for="ch" forName="anchor1" refType="w"/>
                            <dgm:constr type="w" for="ch" forName="backup1" refType="w" fact="-1"/>
                            <dgm:constr type="w" for="ch" forName="preLine1" refType="w" fact="0.11"/>
                            <dgm:constr type="w" for="ch" forName="desTx1" refType="w" fact="0.78"/>
                            <dgm:constr type="w" for="ch" forName="postLine1" refType="w" fact="0.11"/>
                          </dgm:constrLst>
                        </dgm:if>
                        <dgm:else name="Name24">
                          <dgm:constrLst>
                            <dgm:constr type="w" for="ch" forName="anchor1" refType="w" fact="0.89"/>
                            <dgm:constr type="w" for="ch" forName="backup1" refType="w" fact="-0.89"/>
                            <dgm:constr type="w" for="ch" forName="preLine1" refType="w" fact="0.11"/>
                            <dgm:constr type="w" for="ch" forName="desTx1" refType="w" fact="0.78"/>
                          </dgm:constrLst>
                        </dgm:else>
                      </dgm:choose>
                      <dgm:layoutNode name="anchor1" moveWith="desTx1">
                        <dgm:alg type="sp"/>
                        <dgm:shape xmlns:r="http://schemas.openxmlformats.org/officeDocument/2006/relationships" r:blip="">
                          <dgm:adjLst/>
                        </dgm:shape>
                      </dgm:layoutNode>
                      <dgm:layoutNode name="backup1" moveWith="desTx1">
                        <dgm:alg type="sp"/>
                        <dgm:shape xmlns:r="http://schemas.openxmlformats.org/officeDocument/2006/relationships" r:blip="">
                          <dgm:adjLst/>
                        </dgm:shape>
                      </dgm:layoutNode>
                      <dgm:layoutNode name="preLine1" styleLbl="parChTrans1D1" moveWith="desTx1">
                        <dgm:alg type="sp"/>
                        <dgm:shape xmlns:r="http://schemas.openxmlformats.org/officeDocument/2006/relationships" type="line" r:blip="">
                          <dgm:adjLst/>
                        </dgm:shape>
                        <dgm:presOf/>
                      </dgm:layoutNode>
                      <dgm:layoutNode name="desTx1"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25">
                        <dgm:if name="Name26" axis="root ch" ptType="all node" func="cnt" op="gte" val="2">
                          <dgm:layoutNode name="postLine1" styleLbl="parChTrans1D1" moveWith="desTx1">
                            <dgm:alg type="sp"/>
                            <dgm:shape xmlns:r="http://schemas.openxmlformats.org/officeDocument/2006/relationships" type="line" r:blip="">
                              <dgm:adjLst/>
                            </dgm:shape>
                            <dgm:presOf/>
                          </dgm:layoutNode>
                        </dgm:if>
                        <dgm:else name="Name27"/>
                      </dgm:choose>
                    </dgm:layoutNode>
                  </dgm:forEach>
                  <dgm:choose name="Name28">
                    <dgm:if name="Name29" axis="root ch" ptType="all node" func="cnt" op="gte" val="2">
                      <dgm:forEach name="Name30" axis="self" ptType="parTrans">
                        <dgm:layoutNode name="Name31" styleLbl="parChTrans1D1">
                          <dgm:choose name="Name32">
                            <dgm:if name="Name33" func="var" arg="dir" op="equ" val="norm">
                              <dgm:alg type="conn">
                                <dgm:param type="dim" val="1D"/>
                                <dgm:param type="begPts" val="midL"/>
                                <dgm:param type="srcNode" val="parTx2"/>
                                <dgm:param type="endSty" val="noArr"/>
                                <dgm:param type="dstNode" val="anchor1"/>
                              </dgm:alg>
                            </dgm:if>
                            <dgm:else name="Name34">
                              <dgm:alg type="conn">
                                <dgm:param type="dim" val="1D"/>
                                <dgm:param type="begPts" val="midR"/>
                                <dgm:param type="endSty" val="noArr"/>
                                <dgm:param type="srcNode" val="parTx2"/>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35"/>
                  </dgm:choose>
                </dgm:forEach>
              </dgm:layoutNode>
              <dgm:choose name="Name36">
                <dgm:if name="Name37" axis="root ch" ptType="all node" func="cnt" op="gte" val="2">
                  <dgm:layoutNode name="spPost1">
                    <dgm:alg type="sp"/>
                    <dgm:shape xmlns:r="http://schemas.openxmlformats.org/officeDocument/2006/relationships" r:blip="">
                      <dgm:adjLst/>
                    </dgm:shape>
                  </dgm:layoutNode>
                </dgm:if>
                <dgm:else name="Name38"/>
              </dgm:choose>
            </dgm:if>
            <dgm:else name="Name39"/>
          </dgm:choose>
        </dgm:if>
        <dgm:if name="Name40" axis="self" ptType="node" func="pos" op="equ" val="2">
          <dgm:layoutNode name="parTx2"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41">
            <dgm:if name="Name42" axis="ch" ptType="node" func="cnt" op="gte" val="1">
              <dgm:layoutNode name="spPre2">
                <dgm:alg type="sp"/>
                <dgm:shape xmlns:r="http://schemas.openxmlformats.org/officeDocument/2006/relationships" r:blip="">
                  <dgm:adjLst/>
                </dgm:shape>
              </dgm:layoutNode>
              <dgm:layoutNode name="chLin2">
                <dgm:alg type="lin">
                  <dgm:param type="linDir" val="fromT"/>
                </dgm:alg>
                <dgm:shape xmlns:r="http://schemas.openxmlformats.org/officeDocument/2006/relationships" r:blip="">
                  <dgm:adjLst/>
                </dgm:shape>
                <dgm:presOf/>
                <dgm:constrLst>
                  <dgm:constr type="w" for="ch" forName="txAndLines2" refType="w" fact="0.77"/>
                  <dgm:constr type="w" for="ch" forName="top2" refType="w" refFor="ch" refForName="txAndLines2" fact="0.78"/>
                </dgm:constrLst>
                <dgm:forEach name="Name43" axis="ch">
                  <dgm:forEach name="Name44" axis="self" ptType="parTrans">
                    <dgm:layoutNode name="Name45" styleLbl="parChTrans1D1">
                      <dgm:choose name="Name46">
                        <dgm:if name="Name47" func="var" arg="dir" op="equ" val="norm">
                          <dgm:alg type="conn">
                            <dgm:param type="dim" val="1D"/>
                            <dgm:param type="begPts" val="midR"/>
                            <dgm:param type="endSty" val="noArr"/>
                            <dgm:param type="dstNode" val="anchor2"/>
                          </dgm:alg>
                        </dgm:if>
                        <dgm:else name="Name48">
                          <dgm:alg type="conn">
                            <dgm:param type="dim" val="1D"/>
                            <dgm:param type="begPts" val="midL"/>
                            <dgm:param type="endSty" val="noArr"/>
                            <dgm:param type="srcNode" val="parTx2"/>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49" axis="self" ptType="node">
                    <dgm:choose name="Name50">
                      <dgm:if name="Name51" axis="par ch" ptType="node node" func="cnt" op="equ" val="1">
                        <dgm:layoutNode name="top2">
                          <dgm:alg type="sp"/>
                          <dgm:shape xmlns:r="http://schemas.openxmlformats.org/officeDocument/2006/relationships" r:blip="">
                            <dgm:adjLst/>
                          </dgm:shape>
                          <dgm:constrLst>
                            <dgm:constr type="h" refType="w" fact="0.6"/>
                          </dgm:constrLst>
                        </dgm:layoutNode>
                      </dgm:if>
                      <dgm:else name="Name52"/>
                    </dgm:choose>
                    <dgm:layoutNode name="txAndLines2">
                      <dgm:choose name="Name53">
                        <dgm:if name="Name54" func="var" arg="dir" op="equ" val="norm">
                          <dgm:alg type="lin"/>
                        </dgm:if>
                        <dgm:else name="Name55">
                          <dgm:alg type="lin">
                            <dgm:param type="linDir" val="fromR"/>
                          </dgm:alg>
                        </dgm:else>
                      </dgm:choose>
                      <dgm:shape xmlns:r="http://schemas.openxmlformats.org/officeDocument/2006/relationships" r:blip="">
                        <dgm:adjLst/>
                      </dgm:shape>
                      <dgm:presOf/>
                      <dgm:choose name="Name56">
                        <dgm:if name="Name57" axis="root ch" ptType="all node" func="cnt" op="gte" val="3">
                          <dgm:constrLst>
                            <dgm:constr type="w" for="ch" forName="anchor2" refType="w"/>
                            <dgm:constr type="w" for="ch" forName="backup2" refType="w" fact="-1"/>
                            <dgm:constr type="w" for="ch" forName="preLine2" refType="w" fact="0.11"/>
                            <dgm:constr type="w" for="ch" forName="desTx2" refType="w" fact="0.78"/>
                            <dgm:constr type="w" for="ch" forName="postLine2" refType="w" fact="0.11"/>
                          </dgm:constrLst>
                        </dgm:if>
                        <dgm:else name="Name58">
                          <dgm:constrLst>
                            <dgm:constr type="w" for="ch" forName="anchor2" refType="w" fact="0.89"/>
                            <dgm:constr type="w" for="ch" forName="backup2" refType="w" fact="-0.89"/>
                            <dgm:constr type="w" for="ch" forName="preLine2" refType="w" fact="0.11"/>
                            <dgm:constr type="w" for="ch" forName="desTx2" refType="w" fact="0.78"/>
                          </dgm:constrLst>
                        </dgm:else>
                      </dgm:choose>
                      <dgm:layoutNode name="anchor2" moveWith="desTx2">
                        <dgm:alg type="sp"/>
                        <dgm:shape xmlns:r="http://schemas.openxmlformats.org/officeDocument/2006/relationships" r:blip="">
                          <dgm:adjLst/>
                        </dgm:shape>
                      </dgm:layoutNode>
                      <dgm:layoutNode name="backup2" moveWith="desTx2">
                        <dgm:alg type="sp"/>
                        <dgm:shape xmlns:r="http://schemas.openxmlformats.org/officeDocument/2006/relationships" r:blip="">
                          <dgm:adjLst/>
                        </dgm:shape>
                      </dgm:layoutNode>
                      <dgm:layoutNode name="preLine2" styleLbl="parChTrans1D1" moveWith="desTx2">
                        <dgm:alg type="sp"/>
                        <dgm:shape xmlns:r="http://schemas.openxmlformats.org/officeDocument/2006/relationships" type="line" r:blip="">
                          <dgm:adjLst/>
                        </dgm:shape>
                        <dgm:presOf/>
                      </dgm:layoutNode>
                      <dgm:layoutNode name="desTx2"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59">
                        <dgm:if name="Name60" axis="root ch" ptType="all node" func="cnt" op="gte" val="3">
                          <dgm:layoutNode name="postLine2" styleLbl="parChTrans1D1" moveWith="desTx2">
                            <dgm:alg type="sp"/>
                            <dgm:shape xmlns:r="http://schemas.openxmlformats.org/officeDocument/2006/relationships" type="line" r:blip="">
                              <dgm:adjLst/>
                            </dgm:shape>
                            <dgm:presOf/>
                          </dgm:layoutNode>
                        </dgm:if>
                        <dgm:else name="Name61"/>
                      </dgm:choose>
                    </dgm:layoutNode>
                  </dgm:forEach>
                  <dgm:choose name="Name62">
                    <dgm:if name="Name63" axis="root ch" ptType="all node" func="cnt" op="gte" val="3">
                      <dgm:forEach name="Name64" axis="self" ptType="parTrans">
                        <dgm:layoutNode name="Name65" styleLbl="parChTrans1D1">
                          <dgm:choose name="Name66">
                            <dgm:if name="Name67" func="var" arg="dir" op="equ" val="norm">
                              <dgm:alg type="conn">
                                <dgm:param type="dim" val="1D"/>
                                <dgm:param type="begPts" val="midL"/>
                                <dgm:param type="srcNode" val="parTx3"/>
                                <dgm:param type="endSty" val="noArr"/>
                                <dgm:param type="dstNode" val="anchor2"/>
                              </dgm:alg>
                            </dgm:if>
                            <dgm:else name="Name68">
                              <dgm:alg type="conn">
                                <dgm:param type="dim" val="1D"/>
                                <dgm:param type="begPts" val="midR"/>
                                <dgm:param type="endSty" val="noArr"/>
                                <dgm:param type="srcNode" val="parTx3"/>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69"/>
                  </dgm:choose>
                </dgm:forEach>
              </dgm:layoutNode>
              <dgm:choose name="Name70">
                <dgm:if name="Name71" axis="root ch" ptType="all node" func="cnt" op="gte" val="3">
                  <dgm:layoutNode name="spPost2">
                    <dgm:alg type="sp"/>
                    <dgm:shape xmlns:r="http://schemas.openxmlformats.org/officeDocument/2006/relationships" r:blip="">
                      <dgm:adjLst/>
                    </dgm:shape>
                  </dgm:layoutNode>
                </dgm:if>
                <dgm:else name="Name72"/>
              </dgm:choose>
            </dgm:if>
            <dgm:else name="Name73"/>
          </dgm:choose>
        </dgm:if>
        <dgm:if name="Name74" axis="self" ptType="node" func="pos" op="equ" val="3">
          <dgm:layoutNode name="parTx3"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5">
            <dgm:if name="Name76" axis="ch" ptType="node" func="cnt" op="gte" val="1">
              <dgm:layoutNode name="spPre3">
                <dgm:alg type="sp"/>
                <dgm:shape xmlns:r="http://schemas.openxmlformats.org/officeDocument/2006/relationships" r:blip="">
                  <dgm:adjLst/>
                </dgm:shape>
              </dgm:layoutNode>
              <dgm:layoutNode name="chLin3">
                <dgm:alg type="lin">
                  <dgm:param type="linDir" val="fromT"/>
                </dgm:alg>
                <dgm:shape xmlns:r="http://schemas.openxmlformats.org/officeDocument/2006/relationships" r:blip="">
                  <dgm:adjLst/>
                </dgm:shape>
                <dgm:presOf/>
                <dgm:constrLst>
                  <dgm:constr type="w" for="ch" forName="txAndLines3" refType="w" fact="0.77"/>
                  <dgm:constr type="w" for="ch" forName="top3" refType="w" refFor="ch" refForName="txAndLines3" fact="0.78"/>
                </dgm:constrLst>
                <dgm:forEach name="Name77" axis="ch">
                  <dgm:forEach name="Name78" axis="self" ptType="parTrans">
                    <dgm:layoutNode name="Name79" styleLbl="parChTrans1D1">
                      <dgm:choose name="Name80">
                        <dgm:if name="Name81" func="var" arg="dir" op="equ" val="norm">
                          <dgm:alg type="conn">
                            <dgm:param type="dim" val="1D"/>
                            <dgm:param type="begPts" val="midR"/>
                            <dgm:param type="endSty" val="noArr"/>
                            <dgm:param type="dstNode" val="anchor3"/>
                          </dgm:alg>
                        </dgm:if>
                        <dgm:else name="Name82">
                          <dgm:alg type="conn">
                            <dgm:param type="dim" val="1D"/>
                            <dgm:param type="begPts" val="midL"/>
                            <dgm:param type="endSty" val="noArr"/>
                            <dgm:param type="srcNode" val="parTx3"/>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83" axis="self" ptType="node">
                    <dgm:choose name="Name84">
                      <dgm:if name="Name85" axis="par ch" ptType="node node" func="cnt" op="equ" val="1">
                        <dgm:layoutNode name="top3">
                          <dgm:alg type="sp"/>
                          <dgm:shape xmlns:r="http://schemas.openxmlformats.org/officeDocument/2006/relationships" r:blip="">
                            <dgm:adjLst/>
                          </dgm:shape>
                          <dgm:constrLst>
                            <dgm:constr type="h" refType="w" fact="0.6"/>
                          </dgm:constrLst>
                        </dgm:layoutNode>
                      </dgm:if>
                      <dgm:else name="Name86"/>
                    </dgm:choose>
                    <dgm:layoutNode name="txAndLines3">
                      <dgm:choose name="Name87">
                        <dgm:if name="Name88" func="var" arg="dir" op="equ" val="norm">
                          <dgm:alg type="lin"/>
                        </dgm:if>
                        <dgm:else name="Name89">
                          <dgm:alg type="lin">
                            <dgm:param type="linDir" val="fromR"/>
                          </dgm:alg>
                        </dgm:else>
                      </dgm:choose>
                      <dgm:shape xmlns:r="http://schemas.openxmlformats.org/officeDocument/2006/relationships" r:blip="">
                        <dgm:adjLst/>
                      </dgm:shape>
                      <dgm:presOf/>
                      <dgm:choose name="Name90">
                        <dgm:if name="Name91" axis="root ch" ptType="all node" func="cnt" op="gte" val="4">
                          <dgm:constrLst>
                            <dgm:constr type="w" for="ch" forName="anchor3" refType="w"/>
                            <dgm:constr type="w" for="ch" forName="backup3" refType="w" fact="-1"/>
                            <dgm:constr type="w" for="ch" forName="preLine3" refType="w" fact="0.11"/>
                            <dgm:constr type="w" for="ch" forName="desTx3" refType="w" fact="0.78"/>
                            <dgm:constr type="w" for="ch" forName="postLine3" refType="w" fact="0.11"/>
                          </dgm:constrLst>
                        </dgm:if>
                        <dgm:else name="Name92">
                          <dgm:constrLst>
                            <dgm:constr type="w" for="ch" forName="anchor3" refType="w" fact="0.89"/>
                            <dgm:constr type="w" for="ch" forName="backup3" refType="w" fact="-0.89"/>
                            <dgm:constr type="w" for="ch" forName="preLine3" refType="w" fact="0.11"/>
                            <dgm:constr type="w" for="ch" forName="desTx3" refType="w" fact="0.78"/>
                          </dgm:constrLst>
                        </dgm:else>
                      </dgm:choose>
                      <dgm:layoutNode name="anchor3" moveWith="desTx3">
                        <dgm:alg type="sp"/>
                        <dgm:shape xmlns:r="http://schemas.openxmlformats.org/officeDocument/2006/relationships" r:blip="">
                          <dgm:adjLst/>
                        </dgm:shape>
                      </dgm:layoutNode>
                      <dgm:layoutNode name="backup3" moveWith="desTx3">
                        <dgm:alg type="sp"/>
                        <dgm:shape xmlns:r="http://schemas.openxmlformats.org/officeDocument/2006/relationships" r:blip="">
                          <dgm:adjLst/>
                        </dgm:shape>
                      </dgm:layoutNode>
                      <dgm:layoutNode name="preLine3" styleLbl="parChTrans1D1" moveWith="desTx3">
                        <dgm:alg type="sp"/>
                        <dgm:shape xmlns:r="http://schemas.openxmlformats.org/officeDocument/2006/relationships" type="line" r:blip="">
                          <dgm:adjLst/>
                        </dgm:shape>
                        <dgm:presOf/>
                      </dgm:layoutNode>
                      <dgm:layoutNode name="desTx3"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93">
                        <dgm:if name="Name94" axis="root ch" ptType="all node" func="cnt" op="gte" val="4">
                          <dgm:layoutNode name="postLine3" styleLbl="parChTrans1D1" moveWith="desTx3">
                            <dgm:alg type="sp"/>
                            <dgm:shape xmlns:r="http://schemas.openxmlformats.org/officeDocument/2006/relationships" type="line" r:blip="">
                              <dgm:adjLst/>
                            </dgm:shape>
                            <dgm:presOf/>
                          </dgm:layoutNode>
                        </dgm:if>
                        <dgm:else name="Name95"/>
                      </dgm:choose>
                    </dgm:layoutNode>
                  </dgm:forEach>
                  <dgm:choose name="Name96">
                    <dgm:if name="Name97" axis="root ch" ptType="all node" func="cnt" op="gte" val="4">
                      <dgm:forEach name="Name98" axis="self" ptType="parTrans">
                        <dgm:layoutNode name="Name99" styleLbl="parChTrans1D1">
                          <dgm:choose name="Name100">
                            <dgm:if name="Name101" func="var" arg="dir" op="equ" val="norm">
                              <dgm:alg type="conn">
                                <dgm:param type="dim" val="1D"/>
                                <dgm:param type="begPts" val="midL"/>
                                <dgm:param type="srcNode" val="parTx4"/>
                                <dgm:param type="endSty" val="noArr"/>
                                <dgm:param type="dstNode" val="anchor3"/>
                              </dgm:alg>
                            </dgm:if>
                            <dgm:else name="Name102">
                              <dgm:alg type="conn">
                                <dgm:param type="dim" val="1D"/>
                                <dgm:param type="begPts" val="midR"/>
                                <dgm:param type="endSty" val="noArr"/>
                                <dgm:param type="srcNode" val="parTx4"/>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03"/>
                  </dgm:choose>
                </dgm:forEach>
              </dgm:layoutNode>
              <dgm:choose name="Name104">
                <dgm:if name="Name105" axis="root ch" ptType="all node" func="cnt" op="gte" val="4">
                  <dgm:layoutNode name="spPost3">
                    <dgm:alg type="sp"/>
                    <dgm:shape xmlns:r="http://schemas.openxmlformats.org/officeDocument/2006/relationships" r:blip="">
                      <dgm:adjLst/>
                    </dgm:shape>
                  </dgm:layoutNode>
                </dgm:if>
                <dgm:else name="Name106"/>
              </dgm:choose>
            </dgm:if>
            <dgm:else name="Name107"/>
          </dgm:choose>
        </dgm:if>
        <dgm:if name="Name108" axis="self" ptType="node" func="pos" op="equ" val="4">
          <dgm:layoutNode name="parTx4"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09">
            <dgm:if name="Name110" axis="ch" ptType="node" func="cnt" op="gte" val="1">
              <dgm:layoutNode name="spPre4">
                <dgm:alg type="sp"/>
                <dgm:shape xmlns:r="http://schemas.openxmlformats.org/officeDocument/2006/relationships" r:blip="">
                  <dgm:adjLst/>
                </dgm:shape>
              </dgm:layoutNode>
              <dgm:layoutNode name="chLin4">
                <dgm:alg type="lin">
                  <dgm:param type="linDir" val="fromT"/>
                </dgm:alg>
                <dgm:shape xmlns:r="http://schemas.openxmlformats.org/officeDocument/2006/relationships" r:blip="">
                  <dgm:adjLst/>
                </dgm:shape>
                <dgm:presOf/>
                <dgm:constrLst>
                  <dgm:constr type="w" for="ch" forName="txAndLines4" refType="w" fact="0.77"/>
                  <dgm:constr type="w" for="ch" forName="top4" refType="w" refFor="ch" refForName="txAndLines4" fact="0.78"/>
                </dgm:constrLst>
                <dgm:forEach name="Name111" axis="ch">
                  <dgm:forEach name="Name112" axis="self" ptType="parTrans">
                    <dgm:layoutNode name="Name113" styleLbl="parChTrans1D1">
                      <dgm:choose name="Name114">
                        <dgm:if name="Name115" func="var" arg="dir" op="equ" val="norm">
                          <dgm:alg type="conn">
                            <dgm:param type="dim" val="1D"/>
                            <dgm:param type="begPts" val="midR"/>
                            <dgm:param type="endSty" val="noArr"/>
                            <dgm:param type="dstNode" val="anchor4"/>
                          </dgm:alg>
                        </dgm:if>
                        <dgm:else name="Name116">
                          <dgm:alg type="conn">
                            <dgm:param type="dim" val="1D"/>
                            <dgm:param type="begPts" val="midL"/>
                            <dgm:param type="endSty" val="noArr"/>
                            <dgm:param type="srcNode" val="parTx4"/>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17" axis="self" ptType="node">
                    <dgm:choose name="Name118">
                      <dgm:if name="Name119" axis="par ch" ptType="node node" func="cnt" op="equ" val="1">
                        <dgm:layoutNode name="top4">
                          <dgm:alg type="sp"/>
                          <dgm:shape xmlns:r="http://schemas.openxmlformats.org/officeDocument/2006/relationships" r:blip="">
                            <dgm:adjLst/>
                          </dgm:shape>
                          <dgm:constrLst>
                            <dgm:constr type="h" refType="w" fact="0.6"/>
                          </dgm:constrLst>
                        </dgm:layoutNode>
                      </dgm:if>
                      <dgm:else name="Name120"/>
                    </dgm:choose>
                    <dgm:layoutNode name="txAndLines4">
                      <dgm:choose name="Name121">
                        <dgm:if name="Name122" func="var" arg="dir" op="equ" val="norm">
                          <dgm:alg type="lin"/>
                        </dgm:if>
                        <dgm:else name="Name123">
                          <dgm:alg type="lin">
                            <dgm:param type="linDir" val="fromR"/>
                          </dgm:alg>
                        </dgm:else>
                      </dgm:choose>
                      <dgm:shape xmlns:r="http://schemas.openxmlformats.org/officeDocument/2006/relationships" r:blip="">
                        <dgm:adjLst/>
                      </dgm:shape>
                      <dgm:presOf/>
                      <dgm:choose name="Name124">
                        <dgm:if name="Name125" axis="root ch" ptType="all node" func="cnt" op="gte" val="5">
                          <dgm:constrLst>
                            <dgm:constr type="w" for="ch" forName="anchor4" refType="w"/>
                            <dgm:constr type="w" for="ch" forName="backup4" refType="w" fact="-1"/>
                            <dgm:constr type="w" for="ch" forName="preLine4" refType="w" fact="0.11"/>
                            <dgm:constr type="w" for="ch" forName="desTx4" refType="w" fact="0.78"/>
                            <dgm:constr type="w" for="ch" forName="postLine4" refType="w" fact="0.11"/>
                          </dgm:constrLst>
                        </dgm:if>
                        <dgm:else name="Name126">
                          <dgm:constrLst>
                            <dgm:constr type="w" for="ch" forName="anchor4" refType="w" fact="0.89"/>
                            <dgm:constr type="w" for="ch" forName="backup4" refType="w" fact="-0.89"/>
                            <dgm:constr type="w" for="ch" forName="preLine4" refType="w" fact="0.11"/>
                            <dgm:constr type="w" for="ch" forName="desTx4" refType="w" fact="0.78"/>
                          </dgm:constrLst>
                        </dgm:else>
                      </dgm:choose>
                      <dgm:layoutNode name="anchor4" moveWith="desTx4">
                        <dgm:alg type="sp"/>
                        <dgm:shape xmlns:r="http://schemas.openxmlformats.org/officeDocument/2006/relationships" r:blip="">
                          <dgm:adjLst/>
                        </dgm:shape>
                      </dgm:layoutNode>
                      <dgm:layoutNode name="backup4" moveWith="desTx4">
                        <dgm:alg type="sp"/>
                        <dgm:shape xmlns:r="http://schemas.openxmlformats.org/officeDocument/2006/relationships" r:blip="">
                          <dgm:adjLst/>
                        </dgm:shape>
                      </dgm:layoutNode>
                      <dgm:layoutNode name="preLine4" styleLbl="parChTrans1D1" moveWith="desTx4">
                        <dgm:alg type="sp"/>
                        <dgm:shape xmlns:r="http://schemas.openxmlformats.org/officeDocument/2006/relationships" type="line" r:blip="">
                          <dgm:adjLst/>
                        </dgm:shape>
                        <dgm:presOf/>
                      </dgm:layoutNode>
                      <dgm:layoutNode name="desTx4"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27">
                        <dgm:if name="Name128" axis="root ch" ptType="all node" func="cnt" op="gte" val="5">
                          <dgm:layoutNode name="postLine4" styleLbl="parChTrans1D1" moveWith="desTx4">
                            <dgm:alg type="sp"/>
                            <dgm:shape xmlns:r="http://schemas.openxmlformats.org/officeDocument/2006/relationships" type="line" r:blip="">
                              <dgm:adjLst/>
                            </dgm:shape>
                            <dgm:presOf/>
                          </dgm:layoutNode>
                        </dgm:if>
                        <dgm:else name="Name129"/>
                      </dgm:choose>
                    </dgm:layoutNode>
                  </dgm:forEach>
                  <dgm:choose name="Name130">
                    <dgm:if name="Name131" axis="root ch" ptType="all node" func="cnt" op="gte" val="5">
                      <dgm:forEach name="Name132" axis="self" ptType="parTrans">
                        <dgm:layoutNode name="Name133" styleLbl="parChTrans1D1">
                          <dgm:choose name="Name134">
                            <dgm:if name="Name135" func="var" arg="dir" op="equ" val="norm">
                              <dgm:alg type="conn">
                                <dgm:param type="dim" val="1D"/>
                                <dgm:param type="begPts" val="midL"/>
                                <dgm:param type="srcNode" val="parTx5"/>
                                <dgm:param type="endSty" val="noArr"/>
                                <dgm:param type="dstNode" val="anchor4"/>
                              </dgm:alg>
                            </dgm:if>
                            <dgm:else name="Name136">
                              <dgm:alg type="conn">
                                <dgm:param type="dim" val="1D"/>
                                <dgm:param type="begPts" val="midR"/>
                                <dgm:param type="endSty" val="noArr"/>
                                <dgm:param type="srcNode" val="parTx5"/>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37"/>
                  </dgm:choose>
                </dgm:forEach>
              </dgm:layoutNode>
              <dgm:choose name="Name138">
                <dgm:if name="Name139" axis="root ch" ptType="all node" func="cnt" op="gte" val="5">
                  <dgm:layoutNode name="spPost4">
                    <dgm:alg type="sp"/>
                    <dgm:shape xmlns:r="http://schemas.openxmlformats.org/officeDocument/2006/relationships" r:blip="">
                      <dgm:adjLst/>
                    </dgm:shape>
                  </dgm:layoutNode>
                </dgm:if>
                <dgm:else name="Name140"/>
              </dgm:choose>
            </dgm:if>
            <dgm:else name="Name141"/>
          </dgm:choose>
        </dgm:if>
        <dgm:if name="Name142" axis="self" ptType="node" func="pos" op="equ" val="5">
          <dgm:layoutNode name="parTx5"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43">
            <dgm:if name="Name144" axis="ch" ptType="node" func="cnt" op="gte" val="1">
              <dgm:layoutNode name="spPre5">
                <dgm:alg type="sp"/>
                <dgm:shape xmlns:r="http://schemas.openxmlformats.org/officeDocument/2006/relationships" r:blip="">
                  <dgm:adjLst/>
                </dgm:shape>
              </dgm:layoutNode>
              <dgm:layoutNode name="chLin5">
                <dgm:alg type="lin">
                  <dgm:param type="linDir" val="fromT"/>
                </dgm:alg>
                <dgm:shape xmlns:r="http://schemas.openxmlformats.org/officeDocument/2006/relationships" r:blip="">
                  <dgm:adjLst/>
                </dgm:shape>
                <dgm:presOf/>
                <dgm:constrLst>
                  <dgm:constr type="w" for="ch" forName="txAndLines5" refType="w" fact="0.77"/>
                  <dgm:constr type="w" for="ch" forName="top5" refType="w" refFor="ch" refForName="txAndLines5" fact="0.78"/>
                </dgm:constrLst>
                <dgm:forEach name="Name145" axis="ch">
                  <dgm:forEach name="Name146" axis="self" ptType="parTrans">
                    <dgm:layoutNode name="Name147" styleLbl="parChTrans1D1">
                      <dgm:choose name="Name148">
                        <dgm:if name="Name149" func="var" arg="dir" op="equ" val="norm">
                          <dgm:alg type="conn">
                            <dgm:param type="dim" val="1D"/>
                            <dgm:param type="begPts" val="midR"/>
                            <dgm:param type="endSty" val="noArr"/>
                            <dgm:param type="dstNode" val="anchor5"/>
                          </dgm:alg>
                        </dgm:if>
                        <dgm:else name="Name150">
                          <dgm:alg type="conn">
                            <dgm:param type="dim" val="1D"/>
                            <dgm:param type="begPts" val="midL"/>
                            <dgm:param type="endSty" val="noArr"/>
                            <dgm:param type="srcNode" val="parTx5"/>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1" axis="self" ptType="node">
                    <dgm:choose name="Name152">
                      <dgm:if name="Name153" axis="par ch" ptType="node node" func="cnt" op="equ" val="1">
                        <dgm:layoutNode name="top5">
                          <dgm:alg type="sp"/>
                          <dgm:shape xmlns:r="http://schemas.openxmlformats.org/officeDocument/2006/relationships" r:blip="">
                            <dgm:adjLst/>
                          </dgm:shape>
                          <dgm:constrLst>
                            <dgm:constr type="h" refType="w" fact="0.6"/>
                          </dgm:constrLst>
                        </dgm:layoutNode>
                      </dgm:if>
                      <dgm:else name="Name154"/>
                    </dgm:choose>
                    <dgm:layoutNode name="txAndLines5">
                      <dgm:choose name="Name155">
                        <dgm:if name="Name156" func="var" arg="dir" op="equ" val="norm">
                          <dgm:alg type="lin"/>
                        </dgm:if>
                        <dgm:else name="Name157">
                          <dgm:alg type="lin">
                            <dgm:param type="linDir" val="fromR"/>
                          </dgm:alg>
                        </dgm:else>
                      </dgm:choose>
                      <dgm:shape xmlns:r="http://schemas.openxmlformats.org/officeDocument/2006/relationships" r:blip="">
                        <dgm:adjLst/>
                      </dgm:shape>
                      <dgm:presOf/>
                      <dgm:choose name="Name158">
                        <dgm:if name="Name159" axis="root ch" ptType="all node" func="cnt" op="gte" val="6">
                          <dgm:constrLst>
                            <dgm:constr type="w" for="ch" forName="anchor5" refType="w"/>
                            <dgm:constr type="w" for="ch" forName="backup5" refType="w" fact="-1"/>
                            <dgm:constr type="w" for="ch" forName="preLine5" refType="w" fact="0.11"/>
                            <dgm:constr type="w" for="ch" forName="desTx5" refType="w" fact="0.78"/>
                            <dgm:constr type="w" for="ch" forName="postLine5" refType="w" fact="0.11"/>
                          </dgm:constrLst>
                        </dgm:if>
                        <dgm:else name="Name160">
                          <dgm:constrLst>
                            <dgm:constr type="w" for="ch" forName="anchor5" refType="w" fact="0.89"/>
                            <dgm:constr type="w" for="ch" forName="backup5" refType="w" fact="-0.89"/>
                            <dgm:constr type="w" for="ch" forName="preLine5" refType="w" fact="0.11"/>
                            <dgm:constr type="w" for="ch" forName="desTx5" refType="w" fact="0.78"/>
                          </dgm:constrLst>
                        </dgm:else>
                      </dgm:choose>
                      <dgm:layoutNode name="anchor5" moveWith="desTx5">
                        <dgm:alg type="sp"/>
                        <dgm:shape xmlns:r="http://schemas.openxmlformats.org/officeDocument/2006/relationships" r:blip="">
                          <dgm:adjLst/>
                        </dgm:shape>
                      </dgm:layoutNode>
                      <dgm:layoutNode name="backup5" moveWith="desTx5">
                        <dgm:alg type="sp"/>
                        <dgm:shape xmlns:r="http://schemas.openxmlformats.org/officeDocument/2006/relationships" r:blip="">
                          <dgm:adjLst/>
                        </dgm:shape>
                      </dgm:layoutNode>
                      <dgm:layoutNode name="preLine5" styleLbl="parChTrans1D1" moveWith="desTx5">
                        <dgm:alg type="sp"/>
                        <dgm:shape xmlns:r="http://schemas.openxmlformats.org/officeDocument/2006/relationships" type="line" r:blip="">
                          <dgm:adjLst/>
                        </dgm:shape>
                        <dgm:presOf/>
                      </dgm:layoutNode>
                      <dgm:layoutNode name="desTx5"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61">
                        <dgm:if name="Name162" axis="root ch" ptType="all node" func="cnt" op="gte" val="6">
                          <dgm:layoutNode name="postLine5" styleLbl="parChTrans1D1" moveWith="desTx5">
                            <dgm:alg type="sp"/>
                            <dgm:shape xmlns:r="http://schemas.openxmlformats.org/officeDocument/2006/relationships" type="line" r:blip="">
                              <dgm:adjLst/>
                            </dgm:shape>
                            <dgm:presOf/>
                          </dgm:layoutNode>
                        </dgm:if>
                        <dgm:else name="Name163"/>
                      </dgm:choose>
                    </dgm:layoutNode>
                  </dgm:forEach>
                  <dgm:choose name="Name164">
                    <dgm:if name="Name165" axis="root ch" ptType="all node" func="cnt" op="gte" val="6">
                      <dgm:forEach name="Name166" axis="self" ptType="parTrans">
                        <dgm:layoutNode name="Name167" styleLbl="parChTrans1D1">
                          <dgm:choose name="Name168">
                            <dgm:if name="Name169" func="var" arg="dir" op="equ" val="norm">
                              <dgm:alg type="conn">
                                <dgm:param type="dim" val="1D"/>
                                <dgm:param type="begPts" val="midL"/>
                                <dgm:param type="srcNode" val="parTx6"/>
                                <dgm:param type="endSty" val="noArr"/>
                                <dgm:param type="dstNode" val="anchor5"/>
                              </dgm:alg>
                            </dgm:if>
                            <dgm:else name="Name170">
                              <dgm:alg type="conn">
                                <dgm:param type="dim" val="1D"/>
                                <dgm:param type="begPts" val="midR"/>
                                <dgm:param type="endSty" val="noArr"/>
                                <dgm:param type="srcNode" val="parTx6"/>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71"/>
                  </dgm:choose>
                </dgm:forEach>
              </dgm:layoutNode>
              <dgm:choose name="Name172">
                <dgm:if name="Name173" axis="root ch" ptType="all node" func="cnt" op="gte" val="6">
                  <dgm:layoutNode name="spPost5">
                    <dgm:alg type="sp"/>
                    <dgm:shape xmlns:r="http://schemas.openxmlformats.org/officeDocument/2006/relationships" r:blip="">
                      <dgm:adjLst/>
                    </dgm:shape>
                  </dgm:layoutNode>
                </dgm:if>
                <dgm:else name="Name174"/>
              </dgm:choose>
            </dgm:if>
            <dgm:else name="Name175"/>
          </dgm:choose>
        </dgm:if>
        <dgm:if name="Name176" axis="self" ptType="node" func="pos" op="equ" val="6">
          <dgm:layoutNode name="parTx6"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77">
            <dgm:if name="Name178" axis="ch" ptType="node" func="cnt" op="gte" val="1">
              <dgm:layoutNode name="spPre6">
                <dgm:alg type="sp"/>
                <dgm:shape xmlns:r="http://schemas.openxmlformats.org/officeDocument/2006/relationships" r:blip="">
                  <dgm:adjLst/>
                </dgm:shape>
              </dgm:layoutNode>
              <dgm:layoutNode name="chLin6">
                <dgm:alg type="lin">
                  <dgm:param type="linDir" val="fromT"/>
                </dgm:alg>
                <dgm:shape xmlns:r="http://schemas.openxmlformats.org/officeDocument/2006/relationships" r:blip="">
                  <dgm:adjLst/>
                </dgm:shape>
                <dgm:presOf/>
                <dgm:constrLst>
                  <dgm:constr type="w" for="ch" forName="txAndLines6" refType="w" fact="0.77"/>
                  <dgm:constr type="w" for="ch" forName="top6" refType="w" refFor="ch" refForName="txAndLines6" fact="0.78"/>
                </dgm:constrLst>
                <dgm:forEach name="Name179" axis="ch">
                  <dgm:forEach name="Name180" axis="self" ptType="parTrans">
                    <dgm:layoutNode name="Name181" styleLbl="parChTrans1D1">
                      <dgm:choose name="Name182">
                        <dgm:if name="Name183" func="var" arg="dir" op="equ" val="norm">
                          <dgm:alg type="conn">
                            <dgm:param type="dim" val="1D"/>
                            <dgm:param type="begPts" val="midR"/>
                            <dgm:param type="endSty" val="noArr"/>
                            <dgm:param type="dstNode" val="anchor6"/>
                          </dgm:alg>
                        </dgm:if>
                        <dgm:else name="Name184">
                          <dgm:alg type="conn">
                            <dgm:param type="dim" val="1D"/>
                            <dgm:param type="begPts" val="midL"/>
                            <dgm:param type="endSty" val="noArr"/>
                            <dgm:param type="srcNode" val="parTx6"/>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85" axis="self" ptType="node">
                    <dgm:choose name="Name186">
                      <dgm:if name="Name187" axis="par ch" ptType="node node" func="cnt" op="equ" val="1">
                        <dgm:layoutNode name="top6">
                          <dgm:alg type="sp"/>
                          <dgm:shape xmlns:r="http://schemas.openxmlformats.org/officeDocument/2006/relationships" r:blip="">
                            <dgm:adjLst/>
                          </dgm:shape>
                          <dgm:constrLst>
                            <dgm:constr type="h" refType="w" fact="0.6"/>
                          </dgm:constrLst>
                        </dgm:layoutNode>
                      </dgm:if>
                      <dgm:else name="Name188"/>
                    </dgm:choose>
                    <dgm:layoutNode name="txAndLines6">
                      <dgm:choose name="Name189">
                        <dgm:if name="Name190" func="var" arg="dir" op="equ" val="norm">
                          <dgm:alg type="lin"/>
                        </dgm:if>
                        <dgm:else name="Name191">
                          <dgm:alg type="lin">
                            <dgm:param type="linDir" val="fromR"/>
                          </dgm:alg>
                        </dgm:else>
                      </dgm:choose>
                      <dgm:shape xmlns:r="http://schemas.openxmlformats.org/officeDocument/2006/relationships" r:blip="">
                        <dgm:adjLst/>
                      </dgm:shape>
                      <dgm:presOf/>
                      <dgm:choose name="Name192">
                        <dgm:if name="Name193" axis="root ch" ptType="all node" func="cnt" op="gte" val="7">
                          <dgm:constrLst>
                            <dgm:constr type="w" for="ch" forName="anchor6" refType="w"/>
                            <dgm:constr type="w" for="ch" forName="backup6" refType="w" fact="-1"/>
                            <dgm:constr type="w" for="ch" forName="preLine6" refType="w" fact="0.11"/>
                            <dgm:constr type="w" for="ch" forName="desTx6" refType="w" fact="0.78"/>
                            <dgm:constr type="w" for="ch" forName="postLine6" refType="w" fact="0.11"/>
                          </dgm:constrLst>
                        </dgm:if>
                        <dgm:else name="Name194">
                          <dgm:constrLst>
                            <dgm:constr type="w" for="ch" forName="anchor6" refType="w" fact="0.89"/>
                            <dgm:constr type="w" for="ch" forName="backup6" refType="w" fact="-0.89"/>
                            <dgm:constr type="w" for="ch" forName="preLine6" refType="w" fact="0.11"/>
                            <dgm:constr type="w" for="ch" forName="desTx6" refType="w" fact="0.78"/>
                          </dgm:constrLst>
                        </dgm:else>
                      </dgm:choose>
                      <dgm:layoutNode name="anchor6" moveWith="desTx6">
                        <dgm:alg type="sp"/>
                        <dgm:shape xmlns:r="http://schemas.openxmlformats.org/officeDocument/2006/relationships" r:blip="">
                          <dgm:adjLst/>
                        </dgm:shape>
                      </dgm:layoutNode>
                      <dgm:layoutNode name="backup6" moveWith="desTx6">
                        <dgm:alg type="sp"/>
                        <dgm:shape xmlns:r="http://schemas.openxmlformats.org/officeDocument/2006/relationships" r:blip="">
                          <dgm:adjLst/>
                        </dgm:shape>
                      </dgm:layoutNode>
                      <dgm:layoutNode name="preLine6" styleLbl="parChTrans1D1" moveWith="desTx6">
                        <dgm:alg type="sp"/>
                        <dgm:shape xmlns:r="http://schemas.openxmlformats.org/officeDocument/2006/relationships" type="line" r:blip="">
                          <dgm:adjLst/>
                        </dgm:shape>
                        <dgm:presOf/>
                      </dgm:layoutNode>
                      <dgm:layoutNode name="desTx6"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95">
                        <dgm:if name="Name196" axis="root ch" ptType="all node" func="cnt" op="gte" val="7">
                          <dgm:layoutNode name="postLine6" styleLbl="parChTrans1D1" moveWith="desTx6">
                            <dgm:alg type="sp"/>
                            <dgm:shape xmlns:r="http://schemas.openxmlformats.org/officeDocument/2006/relationships" type="line" r:blip="">
                              <dgm:adjLst/>
                            </dgm:shape>
                            <dgm:presOf/>
                          </dgm:layoutNode>
                        </dgm:if>
                        <dgm:else name="Name197"/>
                      </dgm:choose>
                    </dgm:layoutNode>
                  </dgm:forEach>
                  <dgm:choose name="Name198">
                    <dgm:if name="Name199" axis="root ch" ptType="all node" func="cnt" op="gte" val="7">
                      <dgm:forEach name="Name200" axis="self" ptType="parTrans">
                        <dgm:layoutNode name="Name201" styleLbl="parChTrans1D1">
                          <dgm:choose name="Name202">
                            <dgm:if name="Name203" func="var" arg="dir" op="equ" val="norm">
                              <dgm:alg type="conn">
                                <dgm:param type="dim" val="1D"/>
                                <dgm:param type="begPts" val="midL"/>
                                <dgm:param type="srcNode" val="parTx7"/>
                                <dgm:param type="endSty" val="noArr"/>
                                <dgm:param type="dstNode" val="anchor6"/>
                              </dgm:alg>
                            </dgm:if>
                            <dgm:else name="Name204">
                              <dgm:alg type="conn">
                                <dgm:param type="dim" val="1D"/>
                                <dgm:param type="begPts" val="midR"/>
                                <dgm:param type="endSty" val="noArr"/>
                                <dgm:param type="srcNode" val="parTx7"/>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205"/>
                  </dgm:choose>
                </dgm:forEach>
              </dgm:layoutNode>
              <dgm:choose name="Name206">
                <dgm:if name="Name207" axis="root ch" ptType="all node" func="cnt" op="gte" val="7">
                  <dgm:layoutNode name="spPost6">
                    <dgm:alg type="sp"/>
                    <dgm:shape xmlns:r="http://schemas.openxmlformats.org/officeDocument/2006/relationships" r:blip="">
                      <dgm:adjLst/>
                    </dgm:shape>
                  </dgm:layoutNode>
                </dgm:if>
                <dgm:else name="Name208"/>
              </dgm:choose>
            </dgm:if>
            <dgm:else name="Name209"/>
          </dgm:choose>
        </dgm:if>
        <dgm:if name="Name210" axis="self" ptType="node" func="pos" op="equ" val="7">
          <dgm:layoutNode name="parTx7"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211">
            <dgm:if name="Name212" axis="ch" ptType="node" func="cnt" op="gte" val="1">
              <dgm:layoutNode name="spPre7">
                <dgm:alg type="sp"/>
                <dgm:shape xmlns:r="http://schemas.openxmlformats.org/officeDocument/2006/relationships" r:blip="">
                  <dgm:adjLst/>
                </dgm:shape>
              </dgm:layoutNode>
              <dgm:layoutNode name="chLin7">
                <dgm:alg type="lin">
                  <dgm:param type="linDir" val="fromT"/>
                </dgm:alg>
                <dgm:shape xmlns:r="http://schemas.openxmlformats.org/officeDocument/2006/relationships" r:blip="">
                  <dgm:adjLst/>
                </dgm:shape>
                <dgm:presOf/>
                <dgm:constrLst>
                  <dgm:constr type="w" for="ch" forName="txAndLines7" refType="w" fact="0.77"/>
                  <dgm:constr type="w" for="ch" forName="top7" refType="w" refFor="ch" refForName="txAndLines7" fact="0.78"/>
                </dgm:constrLst>
                <dgm:forEach name="Name213" axis="ch">
                  <dgm:forEach name="Name214" axis="self" ptType="parTrans">
                    <dgm:layoutNode name="Name215" styleLbl="parChTrans1D1">
                      <dgm:choose name="Name216">
                        <dgm:if name="Name217" func="var" arg="dir" op="equ" val="norm">
                          <dgm:alg type="conn">
                            <dgm:param type="dim" val="1D"/>
                            <dgm:param type="begPts" val="midR"/>
                            <dgm:param type="endSty" val="noArr"/>
                            <dgm:param type="dstNode" val="anchor7"/>
                          </dgm:alg>
                        </dgm:if>
                        <dgm:else name="Name218">
                          <dgm:alg type="conn">
                            <dgm:param type="dim" val="1D"/>
                            <dgm:param type="begPts" val="midL"/>
                            <dgm:param type="endSty" val="noArr"/>
                            <dgm:param type="srcNode" val="parTx7"/>
                            <dgm:param type="dstNode" val="anchor7"/>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219" axis="self" ptType="node">
                    <dgm:choose name="Name220">
                      <dgm:if name="Name221" axis="par ch" ptType="node node" func="cnt" op="equ" val="1">
                        <dgm:layoutNode name="top7">
                          <dgm:alg type="sp"/>
                          <dgm:shape xmlns:r="http://schemas.openxmlformats.org/officeDocument/2006/relationships" r:blip="">
                            <dgm:adjLst/>
                          </dgm:shape>
                          <dgm:constrLst>
                            <dgm:constr type="h" refType="w" fact="0.6"/>
                          </dgm:constrLst>
                        </dgm:layoutNode>
                      </dgm:if>
                      <dgm:else name="Name222"/>
                    </dgm:choose>
                    <dgm:layoutNode name="txAndLines7">
                      <dgm:choose name="Name223">
                        <dgm:if name="Name224" func="var" arg="dir" op="equ" val="norm">
                          <dgm:alg type="lin"/>
                        </dgm:if>
                        <dgm:else name="Name225">
                          <dgm:alg type="lin">
                            <dgm:param type="linDir" val="fromR"/>
                          </dgm:alg>
                        </dgm:else>
                      </dgm:choose>
                      <dgm:shape xmlns:r="http://schemas.openxmlformats.org/officeDocument/2006/relationships" r:blip="">
                        <dgm:adjLst/>
                      </dgm:shape>
                      <dgm:presOf/>
                      <dgm:constrLst>
                        <dgm:constr type="w" for="ch" forName="anchor7" refType="w" fact="0.89"/>
                        <dgm:constr type="w" for="ch" forName="backup7" refType="w" fact="-0.89"/>
                        <dgm:constr type="w" for="ch" forName="preLine7" refType="w" fact="0.11"/>
                        <dgm:constr type="w" for="ch" forName="desTx7" refType="w" fact="0.78"/>
                      </dgm:constrLst>
                      <dgm:layoutNode name="anchor7" moveWith="desTx7">
                        <dgm:alg type="sp"/>
                        <dgm:shape xmlns:r="http://schemas.openxmlformats.org/officeDocument/2006/relationships" r:blip="">
                          <dgm:adjLst/>
                        </dgm:shape>
                      </dgm:layoutNode>
                      <dgm:layoutNode name="backup7" moveWith="desTx7">
                        <dgm:alg type="sp"/>
                        <dgm:shape xmlns:r="http://schemas.openxmlformats.org/officeDocument/2006/relationships" r:blip="">
                          <dgm:adjLst/>
                        </dgm:shape>
                      </dgm:layoutNode>
                      <dgm:layoutNode name="preLine7" styleLbl="parChTrans1D1" moveWith="desTx7">
                        <dgm:alg type="sp"/>
                        <dgm:shape xmlns:r="http://schemas.openxmlformats.org/officeDocument/2006/relationships" type="line" r:blip="">
                          <dgm:adjLst/>
                        </dgm:shape>
                        <dgm:presOf/>
                      </dgm:layoutNode>
                      <dgm:layoutNode name="desTx7"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layoutNode>
                  </dgm:forEach>
                </dgm:forEach>
              </dgm:layoutNode>
            </dgm:if>
            <dgm:else name="Name226"/>
          </dgm:choose>
        </dgm:if>
        <dgm:else name="Name227"/>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18/02/2025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3</a:t>
            </a:fld>
            <a:endParaRPr lang="en-GB"/>
          </a:p>
        </p:txBody>
      </p:sp>
    </p:spTree>
    <p:extLst>
      <p:ext uri="{BB962C8B-B14F-4D97-AF65-F5344CB8AC3E}">
        <p14:creationId xmlns:p14="http://schemas.microsoft.com/office/powerpoint/2010/main" val="28453950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8</a:t>
            </a:fld>
            <a:endParaRPr lang="en-GB"/>
          </a:p>
        </p:txBody>
      </p:sp>
    </p:spTree>
    <p:extLst>
      <p:ext uri="{BB962C8B-B14F-4D97-AF65-F5344CB8AC3E}">
        <p14:creationId xmlns:p14="http://schemas.microsoft.com/office/powerpoint/2010/main" val="37183926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AI to improve grammar, style, and clarity in writing.</a:t>
            </a:r>
          </a:p>
          <a:p>
            <a:r>
              <a:rPr lang="en-GB" dirty="0"/>
              <a:t>AI tools like </a:t>
            </a:r>
            <a:r>
              <a:rPr lang="en-GB" b="1" dirty="0"/>
              <a:t>ChatGPT</a:t>
            </a:r>
            <a:r>
              <a:rPr lang="en-GB" dirty="0"/>
              <a:t> can assist in generating ideas, drafting outlines, and providing writing prompts.</a:t>
            </a:r>
          </a:p>
          <a:p>
            <a:r>
              <a:rPr lang="en-GB" b="1" dirty="0"/>
              <a:t>There are Ethical Considerations to bear in mind: </a:t>
            </a:r>
          </a:p>
          <a:p>
            <a:pPr>
              <a:buFont typeface="Arial" panose="020B0604020202020204" pitchFamily="34" charset="0"/>
              <a:buChar char="•"/>
            </a:pPr>
            <a:r>
              <a:rPr lang="en-GB" b="1" strike="sngStrike" dirty="0"/>
              <a:t>Academic Integrity</a:t>
            </a:r>
            <a:r>
              <a:rPr lang="en-GB" dirty="0"/>
              <a:t>: Ensure the responsible use of AI, particularly in writing and research, to maintain academic honesty.</a:t>
            </a:r>
          </a:p>
          <a:p>
            <a:pPr>
              <a:buFont typeface="Arial" panose="020B0604020202020204" pitchFamily="34" charset="0"/>
              <a:buChar char="•"/>
            </a:pPr>
            <a:r>
              <a:rPr lang="en-GB" b="1" strike="sngStrike" dirty="0"/>
              <a:t>Critical Evaluation</a:t>
            </a:r>
            <a:r>
              <a:rPr lang="en-GB" dirty="0"/>
              <a:t>: Understand that AI suggestions should be critically evaluated rather than accepted at face value.</a:t>
            </a:r>
          </a:p>
          <a:p>
            <a:pPr>
              <a:buFont typeface="Arial" panose="020B0604020202020204" pitchFamily="34" charset="0"/>
              <a:buChar char="•"/>
            </a:pPr>
            <a:r>
              <a:rPr lang="en-GB" dirty="0"/>
              <a:t>                                  utilise AI tools effectively, critically, and ethically, adhering to good academic practices</a:t>
            </a:r>
          </a:p>
          <a:p>
            <a:pPr>
              <a:buFont typeface="Arial" panose="020B0604020202020204" pitchFamily="34" charset="0"/>
              <a:buChar char="•"/>
            </a:pPr>
            <a:r>
              <a:rPr lang="en-GB" dirty="0"/>
              <a:t>                                  Be mindful of AI’s limitations, including issues of accountability, potential inaccuracies, biases, unintentional plagiarism, and over-reliance on AI. </a:t>
            </a:r>
          </a:p>
          <a:p>
            <a:pPr>
              <a:buFont typeface="Arial" panose="020B0604020202020204" pitchFamily="34" charset="0"/>
              <a:buChar char="•"/>
            </a:pPr>
            <a:r>
              <a:rPr lang="en-GB" dirty="0"/>
              <a:t>                                   properly acknowledge any content generated by AI, using correct citations</a:t>
            </a:r>
          </a:p>
          <a:p>
            <a:pPr>
              <a:buFont typeface="Arial" panose="020B0604020202020204" pitchFamily="34" charset="0"/>
              <a:buChar char="•"/>
            </a:pPr>
            <a:r>
              <a:rPr lang="en-GB" b="1" strike="sngStrike" dirty="0"/>
              <a:t>Check Permission </a:t>
            </a:r>
            <a:r>
              <a:rPr lang="en-GB" dirty="0"/>
              <a:t>– confirm with your tutor or assignment brief if AI G. AI use is allowed.</a:t>
            </a:r>
          </a:p>
          <a:p>
            <a:pPr>
              <a:buFont typeface="Arial" panose="020B0604020202020204" pitchFamily="34" charset="0"/>
              <a:buChar char="•"/>
            </a:pPr>
            <a:endParaRPr lang="en-GB" dirty="0"/>
          </a:p>
          <a:p>
            <a:pPr>
              <a:buFont typeface="Arial" panose="020B0604020202020204" pitchFamily="34" charset="0"/>
              <a:buChar char="•"/>
            </a:pPr>
            <a:r>
              <a:rPr lang="en-GB" strike="sngStrike" dirty="0"/>
              <a:t>Effective Use – utilise AI tools effectively, critically, and ethically, adhering to good academic practices</a:t>
            </a:r>
          </a:p>
          <a:p>
            <a:pPr>
              <a:buFont typeface="Arial" panose="020B0604020202020204" pitchFamily="34" charset="0"/>
              <a:buChar char="•"/>
            </a:pPr>
            <a:r>
              <a:rPr lang="en-GB" strike="sngStrike" dirty="0"/>
              <a:t>Benefits – AI can assist with summaries, idea generation, feedback, improving grammar and style, and enhancing accessibility.</a:t>
            </a:r>
          </a:p>
          <a:p>
            <a:pPr>
              <a:buFont typeface="Arial" panose="020B0604020202020204" pitchFamily="34" charset="0"/>
              <a:buChar char="•"/>
            </a:pPr>
            <a:r>
              <a:rPr lang="en-GB" strike="sngStrike" dirty="0"/>
              <a:t>Limitations – Be mindful of AI’s limitations, including issues of accountability, potential inaccuracies, biases, unintentional plagiarism, and over-reliance on AI. </a:t>
            </a:r>
          </a:p>
          <a:p>
            <a:pPr>
              <a:buFont typeface="Arial" panose="020B0604020202020204" pitchFamily="34" charset="0"/>
              <a:buChar char="•"/>
            </a:pPr>
            <a:r>
              <a:rPr lang="en-GB" strike="sngStrike" dirty="0"/>
              <a:t>Acknowledge AI Contributions – properly acknowledge any content generated by AI, using correct citations.</a:t>
            </a:r>
          </a:p>
          <a:p>
            <a:pPr>
              <a:buFont typeface="Arial" panose="020B0604020202020204" pitchFamily="34" charset="0"/>
              <a:buChar char="•"/>
            </a:pPr>
            <a:endParaRPr lang="en-GB" dirty="0"/>
          </a:p>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22</a:t>
            </a:fld>
            <a:endParaRPr lang="en-GB"/>
          </a:p>
        </p:txBody>
      </p:sp>
    </p:spTree>
    <p:extLst>
      <p:ext uri="{BB962C8B-B14F-4D97-AF65-F5344CB8AC3E}">
        <p14:creationId xmlns:p14="http://schemas.microsoft.com/office/powerpoint/2010/main" val="7525417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33</a:t>
            </a:fld>
            <a:endParaRPr lang="en-GB"/>
          </a:p>
        </p:txBody>
      </p:sp>
    </p:spTree>
    <p:extLst>
      <p:ext uri="{BB962C8B-B14F-4D97-AF65-F5344CB8AC3E}">
        <p14:creationId xmlns:p14="http://schemas.microsoft.com/office/powerpoint/2010/main" val="186982494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8.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a:p>
        </p:txBody>
      </p:sp>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a:p>
        </p:txBody>
      </p:sp>
      <p:pic>
        <p:nvPicPr>
          <p:cNvPr id="5" name="Picture 4" descr="A black and white logo&#10;&#10;Description automatically generated">
            <a:extLst>
              <a:ext uri="{FF2B5EF4-FFF2-40B4-BE49-F238E27FC236}">
                <a16:creationId xmlns:a16="http://schemas.microsoft.com/office/drawing/2014/main" id="{A6DA350B-1170-0312-E583-2F44C4517AB3}"/>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86740" y="6453458"/>
            <a:ext cx="1408671" cy="240069"/>
          </a:xfrm>
          <a:prstGeom prst="rect">
            <a:avLst/>
          </a:prstGeom>
        </p:spPr>
      </p:pic>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cademic &amp; Digital Skills Staff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sz="2400">
                <a:solidFill>
                  <a:schemeClr val="bg1"/>
                </a:solidFill>
              </a:rPr>
              <a:t>If you have 5 minutes, please scan the QR code and fill out our feedback form.</a:t>
            </a:r>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a:t>Let us know how we did.</a:t>
            </a:r>
            <a:endParaRPr lang="en-GB"/>
          </a:p>
        </p:txBody>
      </p:sp>
      <p:pic>
        <p:nvPicPr>
          <p:cNvPr id="5" name="Picture 4" descr="A black and white logo&#10;&#10;Description automatically generated">
            <a:extLst>
              <a:ext uri="{FF2B5EF4-FFF2-40B4-BE49-F238E27FC236}">
                <a16:creationId xmlns:a16="http://schemas.microsoft.com/office/drawing/2014/main" id="{A6DA350B-1170-0312-E583-2F44C4517AB3}"/>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86740" y="6453458"/>
            <a:ext cx="1408671" cy="240069"/>
          </a:xfrm>
          <a:prstGeom prst="rect">
            <a:avLst/>
          </a:prstGeom>
        </p:spPr>
      </p:pic>
      <p:pic>
        <p:nvPicPr>
          <p:cNvPr id="2" name="Picture 1">
            <a:extLst>
              <a:ext uri="{FF2B5EF4-FFF2-40B4-BE49-F238E27FC236}">
                <a16:creationId xmlns:a16="http://schemas.microsoft.com/office/drawing/2014/main" id="{1342EB2B-38BF-A68C-A6CA-34A4425E62AF}"/>
              </a:ext>
            </a:extLst>
          </p:cNvPr>
          <p:cNvPicPr>
            <a:picLocks noChangeAspect="1"/>
          </p:cNvPicPr>
          <p:nvPr userDrawn="1"/>
        </p:nvPicPr>
        <p:blipFill>
          <a:blip r:embed="rId7"/>
          <a:stretch>
            <a:fillRect/>
          </a:stretch>
        </p:blipFill>
        <p:spPr>
          <a:xfrm>
            <a:off x="651638" y="1143000"/>
            <a:ext cx="4749196" cy="4749196"/>
          </a:xfrm>
          <a:prstGeom prst="rect">
            <a:avLst/>
          </a:prstGeom>
        </p:spPr>
      </p:pic>
    </p:spTree>
    <p:extLst>
      <p:ext uri="{BB962C8B-B14F-4D97-AF65-F5344CB8AC3E}">
        <p14:creationId xmlns:p14="http://schemas.microsoft.com/office/powerpoint/2010/main" val="40203227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Academic &amp; Info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sz="2400">
                <a:solidFill>
                  <a:schemeClr val="bg1"/>
                </a:solidFill>
              </a:rPr>
              <a:t>If you have 5 minutes, please scan the QR code and fill out our feedback form.</a:t>
            </a:r>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a:t>Let us know how we did.</a:t>
            </a:r>
            <a:endParaRPr lang="en-GB"/>
          </a:p>
        </p:txBody>
      </p:sp>
      <p:pic>
        <p:nvPicPr>
          <p:cNvPr id="5" name="Picture 4" descr="A black and white logo&#10;&#10;Description automatically generated">
            <a:extLst>
              <a:ext uri="{FF2B5EF4-FFF2-40B4-BE49-F238E27FC236}">
                <a16:creationId xmlns:a16="http://schemas.microsoft.com/office/drawing/2014/main" id="{A6DA350B-1170-0312-E583-2F44C4517AB3}"/>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86740" y="6453458"/>
            <a:ext cx="1408671" cy="240069"/>
          </a:xfrm>
          <a:prstGeom prst="rect">
            <a:avLst/>
          </a:prstGeom>
        </p:spPr>
      </p:pic>
      <p:pic>
        <p:nvPicPr>
          <p:cNvPr id="2" name="Picture 1">
            <a:extLst>
              <a:ext uri="{FF2B5EF4-FFF2-40B4-BE49-F238E27FC236}">
                <a16:creationId xmlns:a16="http://schemas.microsoft.com/office/drawing/2014/main" id="{C78A8965-A624-2BE9-7B04-B6CF42416ADF}"/>
              </a:ext>
            </a:extLst>
          </p:cNvPr>
          <p:cNvPicPr>
            <a:picLocks noChangeAspect="1"/>
          </p:cNvPicPr>
          <p:nvPr userDrawn="1"/>
        </p:nvPicPr>
        <p:blipFill>
          <a:blip r:embed="rId7"/>
          <a:stretch>
            <a:fillRect/>
          </a:stretch>
        </p:blipFill>
        <p:spPr>
          <a:xfrm>
            <a:off x="624205" y="1146255"/>
            <a:ext cx="4804064" cy="4797968"/>
          </a:xfrm>
          <a:prstGeom prst="rect">
            <a:avLst/>
          </a:prstGeom>
        </p:spPr>
      </p:pic>
    </p:spTree>
    <p:extLst>
      <p:ext uri="{BB962C8B-B14F-4D97-AF65-F5344CB8AC3E}">
        <p14:creationId xmlns:p14="http://schemas.microsoft.com/office/powerpoint/2010/main" val="4775579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Digital 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sz="2400">
                <a:solidFill>
                  <a:schemeClr val="bg1"/>
                </a:solidFill>
              </a:rPr>
              <a:t>If you have 5 minutes, please scan the QR code and fill out our feedback form.</a:t>
            </a:r>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a:t>Let us know how we did.</a:t>
            </a:r>
            <a:endParaRPr lang="en-GB"/>
          </a:p>
        </p:txBody>
      </p:sp>
      <p:pic>
        <p:nvPicPr>
          <p:cNvPr id="5" name="Picture 4" descr="A black and white logo&#10;&#10;Description automatically generated">
            <a:extLst>
              <a:ext uri="{FF2B5EF4-FFF2-40B4-BE49-F238E27FC236}">
                <a16:creationId xmlns:a16="http://schemas.microsoft.com/office/drawing/2014/main" id="{A6DA350B-1170-0312-E583-2F44C4517AB3}"/>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86740" y="6453458"/>
            <a:ext cx="1408671" cy="240069"/>
          </a:xfrm>
          <a:prstGeom prst="rect">
            <a:avLst/>
          </a:prstGeom>
        </p:spPr>
      </p:pic>
      <p:pic>
        <p:nvPicPr>
          <p:cNvPr id="2" name="Picture 1">
            <a:extLst>
              <a:ext uri="{FF2B5EF4-FFF2-40B4-BE49-F238E27FC236}">
                <a16:creationId xmlns:a16="http://schemas.microsoft.com/office/drawing/2014/main" id="{94BCF890-2993-0BBD-AE4B-837C85F8478E}"/>
              </a:ext>
            </a:extLst>
          </p:cNvPr>
          <p:cNvPicPr>
            <a:picLocks noChangeAspect="1"/>
          </p:cNvPicPr>
          <p:nvPr userDrawn="1"/>
        </p:nvPicPr>
        <p:blipFill>
          <a:blip r:embed="rId7"/>
          <a:stretch>
            <a:fillRect/>
          </a:stretch>
        </p:blipFill>
        <p:spPr>
          <a:xfrm>
            <a:off x="537900" y="1143000"/>
            <a:ext cx="4865030" cy="4858933"/>
          </a:xfrm>
          <a:prstGeom prst="rect">
            <a:avLst/>
          </a:prstGeom>
        </p:spPr>
      </p:pic>
    </p:spTree>
    <p:extLst>
      <p:ext uri="{BB962C8B-B14F-4D97-AF65-F5344CB8AC3E}">
        <p14:creationId xmlns:p14="http://schemas.microsoft.com/office/powerpoint/2010/main" val="3403592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a:p>
        </p:txBody>
      </p:sp>
      <p:sp>
        <p:nvSpPr>
          <p:cNvPr id="7" name="Rectangle 6"/>
          <p:cNvSpPr/>
          <p:nvPr userDrawn="1"/>
        </p:nvSpPr>
        <p:spPr>
          <a:xfrm>
            <a:off x="0" y="0"/>
            <a:ext cx="4315626"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7511202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1725538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ac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baseline="0"/>
            </a:lvl1pPr>
          </a:lstStyle>
          <a:p>
            <a:r>
              <a:rPr lang="en-US"/>
              <a:t>For more information please contact:</a:t>
            </a:r>
            <a:endParaRPr lang="en-GB"/>
          </a:p>
        </p:txBody>
      </p:sp>
      <p:sp>
        <p:nvSpPr>
          <p:cNvPr id="4" name="Picture Placeholder 3"/>
          <p:cNvSpPr>
            <a:spLocks noGrp="1"/>
          </p:cNvSpPr>
          <p:nvPr>
            <p:ph type="pic" sz="quarter" idx="10"/>
          </p:nvPr>
        </p:nvSpPr>
        <p:spPr>
          <a:xfrm>
            <a:off x="6254750" y="1592263"/>
            <a:ext cx="5238750" cy="4573587"/>
          </a:xfrm>
        </p:spPr>
        <p:txBody>
          <a:bodyPr/>
          <a:lstStyle/>
          <a:p>
            <a:r>
              <a:rPr lang="en-US"/>
              <a:t>Click icon to add picture</a:t>
            </a:r>
            <a:endParaRPr lang="en-GB"/>
          </a:p>
        </p:txBody>
      </p:sp>
      <p:sp>
        <p:nvSpPr>
          <p:cNvPr id="6" name="Text Placeholder 5"/>
          <p:cNvSpPr>
            <a:spLocks noGrp="1"/>
          </p:cNvSpPr>
          <p:nvPr>
            <p:ph type="body" sz="quarter" idx="11"/>
          </p:nvPr>
        </p:nvSpPr>
        <p:spPr>
          <a:xfrm>
            <a:off x="698500" y="1592263"/>
            <a:ext cx="5253038" cy="4573587"/>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Tree>
    <p:extLst>
      <p:ext uri="{BB962C8B-B14F-4D97-AF65-F5344CB8AC3E}">
        <p14:creationId xmlns:p14="http://schemas.microsoft.com/office/powerpoint/2010/main" val="101476999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Social media">
    <p:spTree>
      <p:nvGrpSpPr>
        <p:cNvPr id="1" name=""/>
        <p:cNvGrpSpPr/>
        <p:nvPr/>
      </p:nvGrpSpPr>
      <p:grpSpPr>
        <a:xfrm>
          <a:off x="0" y="0"/>
          <a:ext cx="0" cy="0"/>
          <a:chOff x="0" y="0"/>
          <a:chExt cx="0" cy="0"/>
        </a:xfrm>
      </p:grpSpPr>
      <p:pic>
        <p:nvPicPr>
          <p:cNvPr id="5" name="Picture Placeholder 24"/>
          <p:cNvPicPr>
            <a:picLocks noChangeAspect="1"/>
          </p:cNvPicPr>
          <p:nvPr userDrawn="1"/>
        </p:nvPicPr>
        <p:blipFill>
          <a:blip r:embed="rId2"/>
          <a:srcRect t="6165" b="6165"/>
          <a:stretch>
            <a:fillRect/>
          </a:stretch>
        </p:blipFill>
        <p:spPr>
          <a:xfrm>
            <a:off x="6254749" y="1600201"/>
            <a:ext cx="5239011" cy="4565650"/>
          </a:xfrm>
          <a:prstGeom prst="rect">
            <a:avLst/>
          </a:prstGeom>
        </p:spPr>
      </p:pic>
      <p:sp>
        <p:nvSpPr>
          <p:cNvPr id="6" name="TextBox 5"/>
          <p:cNvSpPr txBox="1"/>
          <p:nvPr userDrawn="1"/>
        </p:nvSpPr>
        <p:spPr>
          <a:xfrm>
            <a:off x="520431" y="1733719"/>
            <a:ext cx="5253296" cy="4298613"/>
          </a:xfrm>
          <a:prstGeom prst="rect">
            <a:avLst/>
          </a:prstGeom>
          <a:noFill/>
        </p:spPr>
        <p:txBody>
          <a:bodyPr wrap="square" rtlCol="0">
            <a:spAutoFit/>
          </a:bodyPr>
          <a:lstStyle/>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We are on </a:t>
            </a:r>
            <a:r>
              <a:rPr kumimoji="0" lang="en-GB" sz="2800" b="1" i="0" u="none" strike="noStrike" kern="1200" cap="none" spc="0" normalizeH="0" baseline="0" noProof="0">
                <a:ln>
                  <a:noFill/>
                </a:ln>
                <a:solidFill>
                  <a:prstClr val="black"/>
                </a:solidFill>
                <a:effectLst/>
                <a:uLnTx/>
                <a:uFillTx/>
                <a:latin typeface="+mn-lt"/>
                <a:ea typeface="+mn-ea"/>
                <a:cs typeface="+mn-cs"/>
              </a:rPr>
              <a:t>Facebook</a:t>
            </a:r>
            <a:r>
              <a:rPr kumimoji="0" lang="en-GB" sz="2800" b="0" i="0" u="none" strike="noStrike" kern="1200" cap="none" spc="0" normalizeH="0" baseline="0" noProof="0">
                <a:ln>
                  <a:noFill/>
                </a:ln>
                <a:solidFill>
                  <a:prstClr val="black"/>
                </a:solidFill>
                <a:effectLst/>
                <a:uLnTx/>
                <a:uFillTx/>
                <a:latin typeface="+mn-lt"/>
                <a:ea typeface="+mn-ea"/>
                <a:cs typeface="+mn-cs"/>
              </a:rPr>
              <a:t>, </a:t>
            </a:r>
            <a:r>
              <a:rPr kumimoji="0" lang="en-GB" sz="2800" b="1" i="0" u="none" strike="noStrike" kern="1200" cap="none" spc="0" normalizeH="0" baseline="0" noProof="0">
                <a:ln>
                  <a:noFill/>
                </a:ln>
                <a:solidFill>
                  <a:prstClr val="black"/>
                </a:solidFill>
                <a:effectLst/>
                <a:uLnTx/>
                <a:uFillTx/>
                <a:latin typeface="+mn-lt"/>
                <a:ea typeface="+mn-ea"/>
                <a:cs typeface="+mn-cs"/>
              </a:rPr>
              <a:t>X</a:t>
            </a:r>
            <a:r>
              <a:rPr kumimoji="0" lang="en-GB" sz="2800" b="0" i="0" u="none" strike="noStrike" kern="1200" cap="none" spc="0" normalizeH="0" baseline="0" noProof="0">
                <a:ln>
                  <a:noFill/>
                </a:ln>
                <a:solidFill>
                  <a:prstClr val="black"/>
                </a:solidFill>
                <a:effectLst/>
                <a:uLnTx/>
                <a:uFillTx/>
                <a:latin typeface="+mn-lt"/>
                <a:ea typeface="+mn-ea"/>
                <a:cs typeface="+mn-cs"/>
              </a:rPr>
              <a:t> and </a:t>
            </a:r>
            <a:r>
              <a:rPr kumimoji="0" lang="en-GB" sz="2800" b="1" i="0" u="none" strike="noStrike" kern="1200" cap="none" spc="0" normalizeH="0" baseline="0" noProof="0">
                <a:ln>
                  <a:noFill/>
                </a:ln>
                <a:solidFill>
                  <a:prstClr val="black"/>
                </a:solidFill>
                <a:effectLst/>
                <a:uLnTx/>
                <a:uFillTx/>
                <a:latin typeface="+mn-lt"/>
                <a:ea typeface="+mn-ea"/>
                <a:cs typeface="+mn-cs"/>
              </a:rPr>
              <a:t>Instagram</a:t>
            </a:r>
            <a:r>
              <a:rPr kumimoji="0" lang="en-GB" sz="2800" b="0" i="0" u="none" strike="noStrike" kern="1200" cap="none" spc="0" normalizeH="0" baseline="0" noProof="0">
                <a:ln>
                  <a:noFill/>
                </a:ln>
                <a:solidFill>
                  <a:prstClr val="black"/>
                </a:solidFill>
                <a:effectLst/>
                <a:uLnTx/>
                <a:uFillTx/>
                <a:latin typeface="+mn-lt"/>
                <a:ea typeface="+mn-ea"/>
                <a:cs typeface="+mn-cs"/>
              </a:rPr>
              <a:t>!</a:t>
            </a: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2800" b="0" i="0" u="none" strike="noStrike" kern="1200" cap="none" spc="0" normalizeH="0" baseline="0" noProof="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800" b="0" i="0" u="none" strike="noStrike" kern="1200" cap="none" spc="0" normalizeH="0" baseline="0" noProof="0">
              <a:ln>
                <a:noFill/>
              </a:ln>
              <a:solidFill>
                <a:prstClr val="black"/>
              </a:solidFill>
              <a:effectLst/>
              <a:uLnTx/>
              <a:uFillTx/>
              <a:latin typeface="+mn-lt"/>
              <a:ea typeface="+mn-ea"/>
              <a:cs typeface="+mn-cs"/>
            </a:endParaRP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Follow us to find out what’s new!</a:t>
            </a: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Share what you’re reading! </a:t>
            </a:r>
          </a:p>
          <a:p>
            <a:endParaRPr lang="en-GB"/>
          </a:p>
        </p:txBody>
      </p:sp>
      <p:sp>
        <p:nvSpPr>
          <p:cNvPr id="7" name="TextBox 6"/>
          <p:cNvSpPr txBox="1"/>
          <p:nvPr userDrawn="1"/>
        </p:nvSpPr>
        <p:spPr>
          <a:xfrm>
            <a:off x="698242" y="486759"/>
            <a:ext cx="10795518" cy="769441"/>
          </a:xfrm>
          <a:prstGeom prst="rect">
            <a:avLst/>
          </a:prstGeom>
          <a:noFill/>
        </p:spPr>
        <p:txBody>
          <a:bodyPr wrap="square" rtlCol="0" anchor="b">
            <a:spAutoFit/>
          </a:bodyPr>
          <a:lstStyle/>
          <a:p>
            <a:r>
              <a:rPr kumimoji="0" lang="en-US" sz="4400" b="0" i="0" u="none" strike="noStrike" kern="1200" cap="none" spc="0" normalizeH="0" baseline="0" noProof="0">
                <a:ln>
                  <a:noFill/>
                </a:ln>
                <a:solidFill>
                  <a:prstClr val="white"/>
                </a:solidFill>
                <a:effectLst/>
                <a:uLnTx/>
                <a:uFillTx/>
                <a:latin typeface="Lucida Sans"/>
                <a:ea typeface="+mj-ea"/>
                <a:cs typeface="+mj-cs"/>
              </a:rPr>
              <a:t>Find us on social media!</a:t>
            </a:r>
            <a:endParaRPr lang="en-GB"/>
          </a:p>
        </p:txBody>
      </p:sp>
      <p:pic>
        <p:nvPicPr>
          <p:cNvPr id="3" name="Picture 2" descr="A black square with a circle&#10;&#10;Description automatically generated">
            <a:extLst>
              <a:ext uri="{FF2B5EF4-FFF2-40B4-BE49-F238E27FC236}">
                <a16:creationId xmlns:a16="http://schemas.microsoft.com/office/drawing/2014/main" id="{9BD18BA2-53ED-BBC0-8AE6-5586FEF16261}"/>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98240" y="3285302"/>
            <a:ext cx="4594464" cy="787372"/>
          </a:xfrm>
          <a:prstGeom prst="rect">
            <a:avLst/>
          </a:prstGeom>
        </p:spPr>
      </p:pic>
    </p:spTree>
    <p:extLst>
      <p:ext uri="{BB962C8B-B14F-4D97-AF65-F5344CB8AC3E}">
        <p14:creationId xmlns:p14="http://schemas.microsoft.com/office/powerpoint/2010/main" val="10254297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10" name="Picture 9"/>
          <p:cNvPicPr>
            <a:picLocks noChangeAspect="1"/>
          </p:cNvPicPr>
          <p:nvPr userDrawn="1"/>
        </p:nvPicPr>
        <p:blipFill>
          <a:blip r:embed="rId19"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2" name="Picture 11"/>
          <p:cNvPicPr>
            <a:picLocks noChangeAspect="1"/>
          </p:cNvPicPr>
          <p:nvPr userDrawn="1"/>
        </p:nvPicPr>
        <p:blipFill>
          <a:blip r:embed="rId20"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pic>
        <p:nvPicPr>
          <p:cNvPr id="5" name="Picture 4" descr="A black and white logo&#10;&#10;Description automatically generated">
            <a:extLst>
              <a:ext uri="{FF2B5EF4-FFF2-40B4-BE49-F238E27FC236}">
                <a16:creationId xmlns:a16="http://schemas.microsoft.com/office/drawing/2014/main" id="{C59AF5C1-74EB-0967-B74E-E22327719261}"/>
              </a:ext>
            </a:extLst>
          </p:cNvPr>
          <p:cNvPicPr>
            <a:picLocks noChangeAspect="1"/>
          </p:cNvPicPr>
          <p:nvPr userDrawn="1"/>
        </p:nvPicPr>
        <p:blipFill>
          <a:blip r:embed="rId21" cstate="print">
            <a:extLst>
              <a:ext uri="{28A0092B-C50C-407E-A947-70E740481C1C}">
                <a14:useLocalDpi xmlns:a14="http://schemas.microsoft.com/office/drawing/2010/main" val="0"/>
              </a:ext>
            </a:extLst>
          </a:blip>
          <a:stretch>
            <a:fillRect/>
          </a:stretch>
        </p:blipFill>
        <p:spPr>
          <a:xfrm>
            <a:off x="5169083" y="6439580"/>
            <a:ext cx="1673679" cy="285232"/>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7" r:id="rId2"/>
    <p:sldLayoutId id="2147483669" r:id="rId3"/>
    <p:sldLayoutId id="2147483668" r:id="rId4"/>
    <p:sldLayoutId id="2147483660" r:id="rId5"/>
    <p:sldLayoutId id="2147483658" r:id="rId6"/>
    <p:sldLayoutId id="2147483652" r:id="rId7"/>
    <p:sldLayoutId id="2147483661" r:id="rId8"/>
    <p:sldLayoutId id="2147483653" r:id="rId9"/>
    <p:sldLayoutId id="2147483650" r:id="rId10"/>
    <p:sldLayoutId id="2147483662" r:id="rId11"/>
    <p:sldLayoutId id="2147483651" r:id="rId12"/>
    <p:sldLayoutId id="2147483654" r:id="rId13"/>
    <p:sldLayoutId id="2147483655" r:id="rId14"/>
    <p:sldLayoutId id="2147483665" r:id="rId15"/>
    <p:sldLayoutId id="2147483666" r:id="rId16"/>
    <p:sldLayoutId id="2147483663" r:id="rId17"/>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0.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0.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hyperlink" Target="https://librarysearch.uwtsd.ac.uk/discovery/search?vid=44WHELF_UWTSD:44WHELF_UWTSD_VU1&amp;lang=en" TargetMode="Externa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hyperlink" Target="https://www.uwtsd.ac.uk/library" TargetMode="Externa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hyperlink" Target="https://www.uwtsd.ac.uk/library" TargetMode="External"/><Relationship Id="rId2" Type="http://schemas.openxmlformats.org/officeDocument/2006/relationships/image" Target="../media/image29.pn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hyperlink" Target="https://www.uwtsd.ac.uk/library" TargetMode="External"/><Relationship Id="rId2" Type="http://schemas.openxmlformats.org/officeDocument/2006/relationships/image" Target="../media/image30.pn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hyperlink" Target="https://intranet.uwtsd.ac.uk/departments/library-and-learning-resources/academic-and-infoskills" TargetMode="External"/><Relationship Id="rId2" Type="http://schemas.openxmlformats.org/officeDocument/2006/relationships/image" Target="../media/image31.JP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0.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hyperlink" Target="https://librarysearch.uwtsd.ac.uk/discovery/search?query=any,contains,bauhaus&amp;tab=Everything&amp;search_scope=MyInst_and_CI&amp;vid=44WHELF_UWTSD:44WHELF_UWTSD_VU1&amp;facet=tlevel,include,available_p&amp;offset=0" TargetMode="Externa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hyperlink" Target="https://librarysearch.uwtsd.ac.uk/discovery/search?query=any,contains,bauhaus&amp;tab=Everything&amp;search_scope=MyInst_and_CI&amp;vid=44WHELF_UWTSD:44WHELF_UWTSD_VU1&amp;facet=tlevel,include,online_resources&amp;facet=rtype,include,books&amp;offset=0" TargetMode="Externa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hyperlink" Target="https://librarysearch.uwtsd.ac.uk/discovery/search?query=any,contains,bauhaus&amp;tab=Everything&amp;search_scope=MyInst_and_CI&amp;vid=44WHELF_UWTSD:44WHELF_UWTSD_VU1&amp;facet=tlevel,include,online_resources&amp;facet=rtype,include,articles&amp;offset=0" TargetMode="External"/><Relationship Id="rId2" Type="http://schemas.openxmlformats.org/officeDocument/2006/relationships/hyperlink" Target="https://librarysearch.uwtsd.ac.uk/discovery/search?vid=44WHELF_UWTSD:44WHELF_UWTSD_VU1&amp;lang=en" TargetMode="External"/><Relationship Id="rId1" Type="http://schemas.openxmlformats.org/officeDocument/2006/relationships/slideLayout" Target="../slideLayouts/slideLayout10.xml"/><Relationship Id="rId4" Type="http://schemas.openxmlformats.org/officeDocument/2006/relationships/image" Target="../media/image36.png"/></Relationships>
</file>

<file path=ppt/slides/_rels/slide1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hyperlink" Target="https://librarysearch.uwtsd.ac.uk/discovery/fulldisplay?docid=alma99100269358802421&amp;context=L&amp;vid=44WHELF_UWTSD:44WHELF_UWTSD_VU1&amp;lang=en&amp;search_scope=MyInst_and_CI&amp;adaptor=Local%20Search%20Engine&amp;tab=Everything&amp;query=any,contains,bauhaus&amp;facet=tlevel,include,available_p&amp;offset=0" TargetMode="External"/><Relationship Id="rId1" Type="http://schemas.openxmlformats.org/officeDocument/2006/relationships/slideLayout" Target="../slideLayouts/slideLayout9.xml"/><Relationship Id="rId5" Type="http://schemas.openxmlformats.org/officeDocument/2006/relationships/image" Target="../media/image39.png"/><Relationship Id="rId4" Type="http://schemas.openxmlformats.org/officeDocument/2006/relationships/image" Target="../media/image38.png"/></Relationships>
</file>

<file path=ppt/slides/_rels/slide20.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10.xml"/><Relationship Id="rId4" Type="http://schemas.openxmlformats.org/officeDocument/2006/relationships/image" Target="../media/image42.svg"/></Relationships>
</file>

<file path=ppt/slides/_rels/slide21.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0.png"/><Relationship Id="rId1" Type="http://schemas.openxmlformats.org/officeDocument/2006/relationships/slideLayout" Target="../slideLayouts/slideLayout10.xml"/><Relationship Id="rId4" Type="http://schemas.openxmlformats.org/officeDocument/2006/relationships/image" Target="../media/image44.svg"/></Relationships>
</file>

<file path=ppt/slides/_rels/slide22.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23.xml.rels><?xml version="1.0" encoding="UTF-8" standalone="yes"?>
<Relationships xmlns="http://schemas.openxmlformats.org/package/2006/relationships"><Relationship Id="rId3" Type="http://schemas.openxmlformats.org/officeDocument/2006/relationships/hyperlink" Target="https://librarysearch.uwtsd.ac.uk/discovery/search?vid=44WHELF_UWTSD%3A44WHELF_UWTSD_VU1&amp;lang=en" TargetMode="External"/><Relationship Id="rId2" Type="http://schemas.openxmlformats.org/officeDocument/2006/relationships/image" Target="../media/image46.png"/><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8" Type="http://schemas.openxmlformats.org/officeDocument/2006/relationships/image" Target="../media/image53.png"/><Relationship Id="rId3" Type="http://schemas.openxmlformats.org/officeDocument/2006/relationships/image" Target="../media/image48.svg"/><Relationship Id="rId7" Type="http://schemas.openxmlformats.org/officeDocument/2006/relationships/image" Target="../media/image52.svg"/><Relationship Id="rId2" Type="http://schemas.openxmlformats.org/officeDocument/2006/relationships/image" Target="../media/image47.png"/><Relationship Id="rId1" Type="http://schemas.openxmlformats.org/officeDocument/2006/relationships/slideLayout" Target="../slideLayouts/slideLayout10.xml"/><Relationship Id="rId6" Type="http://schemas.openxmlformats.org/officeDocument/2006/relationships/image" Target="../media/image51.png"/><Relationship Id="rId11" Type="http://schemas.openxmlformats.org/officeDocument/2006/relationships/image" Target="../media/image56.svg"/><Relationship Id="rId5" Type="http://schemas.openxmlformats.org/officeDocument/2006/relationships/image" Target="../media/image50.svg"/><Relationship Id="rId10" Type="http://schemas.openxmlformats.org/officeDocument/2006/relationships/image" Target="../media/image55.png"/><Relationship Id="rId4" Type="http://schemas.openxmlformats.org/officeDocument/2006/relationships/image" Target="../media/image49.png"/><Relationship Id="rId9" Type="http://schemas.openxmlformats.org/officeDocument/2006/relationships/image" Target="../media/image54.svg"/></Relationships>
</file>

<file path=ppt/slides/_rels/slide25.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10.xml"/></Relationships>
</file>

<file path=ppt/slides/_rels/slide26.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hyperlink" Target="https://librarysearch.uwtsd.ac.uk/discovery/search?query=any,contains,(art%20political%20commentary)%20OR%20(social%20commentary%20in%20art)%20OR%20(art%20as%20activism)%20OR%20(political%20art%20history)%20OR%20(impact%20of%20art%20on%20society)%20OR%20(art%20political%20commentary)%20OR%20(social%20critique%20in%20art)%20OR%20(art%20as%20a%20tool%20for%20activism)%20OR%20(political%20art%20impact%20on%20society)%20OR%20(artistic%20expression%20and%20social%20change)%20OR%20(art%20as%20a%20form%20of%20political%20and%20social%20commentary)&amp;tab=Everything&amp;search_scope=Search_ELEC&amp;vid=44WHELF_UWTSD:44WHELF_UWTSD_VU1&amp;offset=0&amp;pcAvailability=true&amp;mode=advanced" TargetMode="External"/><Relationship Id="rId1" Type="http://schemas.openxmlformats.org/officeDocument/2006/relationships/slideLayout" Target="../slideLayouts/slideLayout10.xml"/><Relationship Id="rId4" Type="http://schemas.openxmlformats.org/officeDocument/2006/relationships/image" Target="../media/image59.png"/></Relationships>
</file>

<file path=ppt/slides/_rels/slide27.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hyperlink" Target="https://librarysearch.uwtsd.ac.uk/discovery/search?query=any,contains,(art%20political%20commentary)%20OR%20(social%20commentary%20in%20art)%20OR%20(art%20as%20activism)%20OR%20(political%20art%20history)%20OR%20(impact%20of%20art%20on%20society)%20OR%20(art%20political%20commentary)%20OR%20(social%20critique%20in%20art)%20OR%20(art%20as%20a%20tool%20for%20activism)%20OR%20(political%20art%20impact%20on%20society)%20OR%20(artistic%20expression%20and%20social%20change)%20OR%20(art%20as%20a%20form%20of%20political%20and%20social%20commentary)&amp;tab=Everything&amp;search_scope=Search_ELEC&amp;vid=44WHELF_UWTSD:44WHELF_UWTSD_VU1&amp;offset=0&amp;pcAvailability=true&amp;mode=advanced" TargetMode="External"/><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hyperlink" Target="https://librarysearch.uwtsd.ac.uk/discovery/search?query=any,contains,(art%20political%20commentary)%20OR%20(social%20commentary%20in%20art)%20OR%20(art%20as%20activism)%20OR%20(political%20art%20history)%20OR%20(impact%20of%20art%20on%20society)%20OR%20(art%20political%20commentary)%20OR%20(social%20critique%20in%20art)%20OR%20(art%20as%20a%20tool%20for%20activism)%20OR%20(political%20art%20impact%20on%20society)%20OR%20(artistic%20expression%20and%20social%20change)%20OR%20(art%20as%20a%20form%20of%20political%20and%20social%20commentary)&amp;tab=Everything&amp;search_scope=Search_ELEC&amp;vid=44WHELF_UWTSD:44WHELF_UWTSD_VU1&amp;facet=tlevel,include,online_resources&amp;facet=tlevel,include,peer_reviewed&amp;facet=searchcreationdate,include,2010%7C,%7C2025&amp;mode=advanced&amp;offset=0&amp;pcAvailability=true" TargetMode="Externa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image" Target="../media/image63.jpe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3.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hyperlink" Target="https://librarysearch.uwtsd.ac.uk/discovery/dbsearch?vid=44WHELF_UWTSD:44WHELF_UWTSD_VU1" TargetMode="External"/><Relationship Id="rId1" Type="http://schemas.openxmlformats.org/officeDocument/2006/relationships/slideLayout" Target="../slideLayouts/slideLayout9.xml"/></Relationships>
</file>

<file path=ppt/slides/_rels/slide35.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455702702421&amp;context=L&amp;vid=44WHELF_UWTSD:44WHELF_UWTSD_VU1&amp;lang=en&amp;adaptor=Local%20Search%20Engine&amp;tab=jsearch_slot&amp;query=contains,dbcategory,&amp;sortby=title&amp;offset=0&amp;databases=category,Institute%20of%20Science%20and%20Art%E2%94%80Art%20and%20design" TargetMode="External"/><Relationship Id="rId2" Type="http://schemas.openxmlformats.org/officeDocument/2006/relationships/hyperlink" Target="https://librarysearch.uwtsd.ac.uk/discovery/dbfulldisplay?docid=alma99100115366602421&amp;context=L&amp;vid=44WHELF_UWTSD:44WHELF_UWTSD_VU1&amp;lang=en&amp;adaptor=Local%20Search%20Engine&amp;tab=jsearch_slot&amp;query=contains,dbcategory,&amp;sortby=title&amp;offset=0&amp;databases=category,Institute%20of%20Science%20and%20Art" TargetMode="External"/><Relationship Id="rId1" Type="http://schemas.openxmlformats.org/officeDocument/2006/relationships/slideLayout" Target="../slideLayouts/slideLayout10.xml"/><Relationship Id="rId5" Type="http://schemas.openxmlformats.org/officeDocument/2006/relationships/hyperlink" Target="https://librarysearch.uwtsd.ac.uk/discovery/dbfulldisplay?docid=alma99100250258102421&amp;context=L&amp;vid=44WHELF_UWTSD:44WHELF_UWTSD_VU1&amp;lang=en&amp;adaptor=Local%20Search%20Engine&amp;tab=jsearch_slot&amp;query=any,contains,Digital%20Theatre%20Plus%20Database&amp;offset=0&amp;databases=any,Digital%20Theatre%20Plus%20Database" TargetMode="External"/><Relationship Id="rId4" Type="http://schemas.openxmlformats.org/officeDocument/2006/relationships/hyperlink" Target="https://librarysearch.uwtsd.ac.uk/discovery/dbfulldisplay?docid=alma99100218160102421&amp;context=L&amp;vid=44WHELF_UWTSD:44WHELF_UWTSD_VU1&amp;lang=en&amp;adaptor=Local%20Search%20Engine&amp;tab=jsearch_slot&amp;query=contains,dbcategory,&amp;sortby=title&amp;offset=0&amp;databases=category,Institute%20of%20Science%20and%20Art%E2%94%80Art%20and%20design"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224559102421&amp;context=L&amp;vid=44WHELF_UWTSD:44WHELF_UWTSD_VU1&amp;lang=en&amp;adaptor=Local%20Search%20Engine&amp;tab=jsearch_slot&amp;query=contains,dbcategory,&amp;sortby=title&amp;offset=10&amp;databases=category,Institute%20of%20Science%20and%20Art%E2%94%80Engineering" TargetMode="External"/><Relationship Id="rId2" Type="http://schemas.openxmlformats.org/officeDocument/2006/relationships/hyperlink" Target="https://librarysearch.uwtsd.ac.uk/discovery/dbfulldisplay?docid=alma99100417099402421&amp;context=L&amp;vid=44WHELF_UWTSD:44WHELF_UWTSD_VU1&amp;lang=en&amp;adaptor=Local%20Search%20Engine&amp;tab=jsearch_slot&amp;query=contains,dbcategory,&amp;sortby=title&amp;offset=20&amp;databases=category,Institute%20of%20Science%20and%20Art%E2%94%80Art%20and%20design" TargetMode="External"/><Relationship Id="rId1" Type="http://schemas.openxmlformats.org/officeDocument/2006/relationships/slideLayout" Target="../slideLayouts/slideLayout10.xml"/><Relationship Id="rId5" Type="http://schemas.openxmlformats.org/officeDocument/2006/relationships/hyperlink" Target="https://librarysearch.uwtsd.ac.uk/discovery/dbfulldisplay?docid=alma99100431192702421&amp;context=L&amp;vid=44WHELF_UWTSD:44WHELF_UWTSD_VU1&amp;lang=en&amp;adaptor=Local%20Search%20Engine&amp;tab=jsearch_slot&amp;query=contains,dbcategory,&amp;sortby=title&amp;offset=20&amp;databases=category,Institute%20of%20Science%20and%20Art%E2%94%80Art%20and%20design" TargetMode="External"/><Relationship Id="rId4" Type="http://schemas.openxmlformats.org/officeDocument/2006/relationships/hyperlink" Target="https://librarysearch.uwtsd.ac.uk/discovery/dbfulldisplay?docid=alma99100224559402421&amp;context=L&amp;vid=44WHELF_UWTSD:44WHELF_UWTSD_VU1&amp;lang=en&amp;adaptor=Local%20Search%20Engine&amp;tab=jsearch_slot&amp;query=contains,dbcategory,&amp;sortby=title&amp;offset=20&amp;databases=category,Institute%20of%20Science%20and%20Art%E2%94%80Art%20and%20design" TargetMode="External"/></Relationships>
</file>

<file path=ppt/slides/_rels/slide37.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hyperlink" Target="https://librarysearch.uwtsd.ac.uk/discovery/dbfulldisplay?docid=alma99100455702702421&amp;context=L&amp;vid=44WHELF_UWTSD:44WHELF_UWTSD_VU1&amp;lang=en&amp;adaptor=Local%20Search%20Engine&amp;tab=jsearch_slot&amp;query=any,contains,Artstor&amp;offset=0&amp;databases=any,Artstor" TargetMode="External"/><Relationship Id="rId1" Type="http://schemas.openxmlformats.org/officeDocument/2006/relationships/slideLayout" Target="../slideLayouts/slideLayout9.xml"/></Relationships>
</file>

<file path=ppt/slides/_rels/slide38.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hyperlink" Target="https://librarysearch.uwtsd.ac.uk/discovery/dbfulldisplay?docid=alma99100250258102421&amp;context=L&amp;vid=44WHELF_UWTSD:44WHELF_UWTSD_VU1&amp;lang=en&amp;adaptor=Local%20Search%20Engine&amp;tab=jsearch_slot&amp;query=any,contains,Digital%20Theatre%20Plus%20Database&amp;offset=0&amp;databases=any,Digital%20Theatre%20Plus%20Database" TargetMode="External"/><Relationship Id="rId1" Type="http://schemas.openxmlformats.org/officeDocument/2006/relationships/slideLayout" Target="../slideLayouts/slideLayout9.xml"/></Relationships>
</file>

<file path=ppt/slides/_rels/slide39.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hyperlink" Target="https://librarysearch.uwtsd.ac.uk/discovery/fulldisplay?docid=alma99100484102802421&amp;context=L&amp;vid=44WHELF_UWTSD:44WHELF_UWTSD_VU1&amp;lang=en&amp;search_scope=Search_ELEC&amp;adaptor=Local%20Search%20Engine&amp;tab=Everything&amp;query=any,contains,Exact%20editions&amp;offset=0" TargetMode="External"/><Relationship Id="rId1" Type="http://schemas.openxmlformats.org/officeDocument/2006/relationships/slideLayout" Target="../slideLayouts/slideLayout9.xml"/><Relationship Id="rId6" Type="http://schemas.openxmlformats.org/officeDocument/2006/relationships/image" Target="../media/image71.png"/><Relationship Id="rId5" Type="http://schemas.openxmlformats.org/officeDocument/2006/relationships/image" Target="../media/image70.png"/><Relationship Id="rId4" Type="http://schemas.openxmlformats.org/officeDocument/2006/relationships/image" Target="../media/image69.png"/></Relationships>
</file>

<file path=ppt/slides/_rels/slide40.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hyperlink" Target="https://librarysearch.uwtsd.ac.uk/discovery/dbfulldisplay?docid=alma99100417099402421&amp;context=L&amp;vid=44WHELF_UWTSD:44WHELF_UWTSD_VU1&amp;lang=en&amp;adaptor=Local%20Search%20Engine&amp;tab=jsearch_slot&amp;query=any,contains,Performing%20Arts%20Periodicals%20Database&amp;offset=0&amp;databases=any,Performing%20Arts%20Periodicals%20Database" TargetMode="External"/><Relationship Id="rId1" Type="http://schemas.openxmlformats.org/officeDocument/2006/relationships/slideLayout" Target="../slideLayouts/slideLayout9.xml"/></Relationships>
</file>

<file path=ppt/slides/_rels/slide41.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hyperlink" Target="https://librarysearch.uwtsd.ac.uk/discovery/fulldisplay?docid=alma99100224559102421&amp;context=L&amp;vid=44WHELF_UWTSD:44WHELF_UWTSD_VU1&amp;lang=en&amp;search_scope=MyInst_and_CI&amp;adaptor=Local%20Search%20Engine&amp;tab=Everything&amp;query=any,contains,Proquest%20Central&amp;offset=0" TargetMode="External"/><Relationship Id="rId1" Type="http://schemas.openxmlformats.org/officeDocument/2006/relationships/slideLayout" Target="../slideLayouts/slideLayout9.xml"/></Relationships>
</file>

<file path=ppt/slides/_rels/slide42.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hyperlink" Target="https://librarysearch.uwtsd.ac.uk/discovery/dbfulldisplay?docid=alma99100431192702421&amp;context=L&amp;vid=44WHELF_UWTSD:44WHELF_UWTSD_VU1&amp;lang=en&amp;adaptor=Local%20Search%20Engine&amp;tab=jsearch_slot&amp;query=contains,dbcategory,&amp;sortby=title&amp;offset=20&amp;databases=category,Institute%20of%20Science%20and%20Art%E2%94%80Art%20and%20media" TargetMode="External"/><Relationship Id="rId1" Type="http://schemas.openxmlformats.org/officeDocument/2006/relationships/slideLayout" Target="../slideLayouts/slideLayout9.xml"/></Relationships>
</file>

<file path=ppt/slides/_rels/slide43.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361956202421&amp;context=L&amp;vid=44WHELF_UWTSD:44WHELF_UWTSD_VU1&amp;lang=en&amp;adaptor=Local%20Search%20Engine&amp;tab=jsearch_slot&amp;query=contains,dbcategory,&amp;sortby=title&amp;offset=0&amp;databases=category,Audio%20visual" TargetMode="External"/><Relationship Id="rId2" Type="http://schemas.openxmlformats.org/officeDocument/2006/relationships/hyperlink" Target="https://librarysearch.uwtsd.ac.uk/discovery/dbfulldisplay?docid=alma99100394611702421&amp;context=L&amp;vid=44WHELF_UWTSD:44WHELF_UWTSD_VU1&amp;lang=en&amp;adaptor=Local%20Search%20Engine&amp;tab=jsearch_slot&amp;query=contains,dbcategory,&amp;sortby=title&amp;offset=0&amp;databases=category,Audio%20visual" TargetMode="External"/><Relationship Id="rId1" Type="http://schemas.openxmlformats.org/officeDocument/2006/relationships/slideLayout" Target="../slideLayouts/slideLayout10.xml"/><Relationship Id="rId5" Type="http://schemas.openxmlformats.org/officeDocument/2006/relationships/image" Target="../media/image75.jpeg"/><Relationship Id="rId4" Type="http://schemas.openxmlformats.org/officeDocument/2006/relationships/hyperlink" Target="https://librarysearch.uwtsd.ac.uk/discovery/dbfulldisplay?docid=alma99100250258102421&amp;context=L&amp;vid=44WHELF_UWTSD:44WHELF_UWTSD_VU1&amp;lang=en&amp;adaptor=Local%20Search%20Engine&amp;tab=jsearch_slot&amp;query=contains,dbcategory,&amp;sortby=title&amp;offset=10&amp;databases=category,Institute%20of%20Science%20and%20Art%E2%94%80Art%20and%20design" TargetMode="External"/></Relationships>
</file>

<file path=ppt/slides/_rels/slide44.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hyperlink" Target="https://librarysearch.uwtsd.ac.uk/discovery/dbfulldisplay?docid=alma99100436002502421&amp;context=L&amp;vid=44WHELF_UWTSD:44WHELF_UWTSD_VU1&amp;lang=en&amp;adaptor=Local%20Search%20Engine&amp;tab=jsearch_slot&amp;query=any,contains,Cite%20them%20right%20:%20the%20essential%20referencing%20guide.&amp;offset=0&amp;databases=any,Cite%20them%20right%20:%20the%20essential%20referencing%20guide." TargetMode="Externa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hyperlink" Target="https://librarysearch.uwtsd.ac.uk/discovery/dbsearch?vid=44WHELF_UWTSD:44WHELF_UWTSD_VU1" TargetMode="External"/><Relationship Id="rId2" Type="http://schemas.openxmlformats.org/officeDocument/2006/relationships/image" Target="../media/image77.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hyperlink" Target="https://librarysearch.uwtsd.ac.uk/discovery/dbfulldisplay?docid=alma99100241659302421&amp;context=L&amp;vid=44WHELF_UWTSD:44WHELF_UWTSD_VU1&amp;lang=en&amp;adaptor=Local%20Search%20Engine&amp;tab=jsearch_slot&amp;query=contains,dbcategory,&amp;sortby=title&amp;offset=10&amp;databases=category,eBooks" TargetMode="External"/><Relationship Id="rId1" Type="http://schemas.openxmlformats.org/officeDocument/2006/relationships/slideLayout" Target="../slideLayouts/slideLayout9.xml"/><Relationship Id="rId4" Type="http://schemas.openxmlformats.org/officeDocument/2006/relationships/image" Target="../media/image79.png"/></Relationships>
</file>

<file path=ppt/slides/_rels/slide4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9.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48.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hyperlink" Target="https://browzine.com/libraries/1422/subjects" TargetMode="External"/><Relationship Id="rId1" Type="http://schemas.openxmlformats.org/officeDocument/2006/relationships/slideLayout" Target="../slideLayouts/slideLayout10.xml"/></Relationships>
</file>

<file path=ppt/slides/_rels/slide49.xml.rels><?xml version="1.0" encoding="UTF-8" standalone="yes"?>
<Relationships xmlns="http://schemas.openxmlformats.org/package/2006/relationships"><Relationship Id="rId3" Type="http://schemas.openxmlformats.org/officeDocument/2006/relationships/hyperlink" Target="mailto:library@uwtsd.ac.uk" TargetMode="External"/><Relationship Id="rId2" Type="http://schemas.openxmlformats.org/officeDocument/2006/relationships/hyperlink" Target="mailto:emily.wild@uwtsd.ac.uk" TargetMode="External"/><Relationship Id="rId1" Type="http://schemas.openxmlformats.org/officeDocument/2006/relationships/slideLayout" Target="../slideLayouts/slideLayout10.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458C6ECA-F413-E111-092F-E452489CE4AB}"/>
              </a:ext>
            </a:extLst>
          </p:cNvPr>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28406" r="12198" b="-1"/>
          <a:stretch/>
        </p:blipFill>
        <p:spPr>
          <a:xfrm>
            <a:off x="0" y="0"/>
            <a:ext cx="6102350" cy="6858000"/>
          </a:xfrm>
          <a:noFill/>
        </p:spPr>
      </p:pic>
      <p:sp>
        <p:nvSpPr>
          <p:cNvPr id="3" name="Subtitle 2">
            <a:extLst>
              <a:ext uri="{FF2B5EF4-FFF2-40B4-BE49-F238E27FC236}">
                <a16:creationId xmlns:a16="http://schemas.microsoft.com/office/drawing/2014/main" id="{D7EC0C81-E4E5-0BA8-31BE-B45E16EF6A3F}"/>
              </a:ext>
            </a:extLst>
          </p:cNvPr>
          <p:cNvSpPr>
            <a:spLocks noGrp="1"/>
          </p:cNvSpPr>
          <p:nvPr>
            <p:ph type="subTitle" idx="1"/>
          </p:nvPr>
        </p:nvSpPr>
        <p:spPr>
          <a:xfrm>
            <a:off x="6378926" y="4698064"/>
            <a:ext cx="5435249" cy="1046857"/>
          </a:xfrm>
        </p:spPr>
        <p:txBody>
          <a:bodyPr>
            <a:normAutofit/>
          </a:bodyPr>
          <a:lstStyle/>
          <a:p>
            <a:r>
              <a:rPr lang="en-GB" sz="1700" dirty="0"/>
              <a:t>Art, Design, and Performance</a:t>
            </a:r>
          </a:p>
          <a:p>
            <a:r>
              <a:rPr lang="en-GB" sz="1700" dirty="0"/>
              <a:t>Emily Wild</a:t>
            </a:r>
          </a:p>
          <a:p>
            <a:r>
              <a:rPr lang="en-GB" sz="1700" dirty="0"/>
              <a:t>2024</a:t>
            </a:r>
          </a:p>
        </p:txBody>
      </p:sp>
      <p:sp>
        <p:nvSpPr>
          <p:cNvPr id="4" name="Title 3">
            <a:extLst>
              <a:ext uri="{FF2B5EF4-FFF2-40B4-BE49-F238E27FC236}">
                <a16:creationId xmlns:a16="http://schemas.microsoft.com/office/drawing/2014/main" id="{72C66E9F-020C-3F06-809E-706D63630568}"/>
              </a:ext>
            </a:extLst>
          </p:cNvPr>
          <p:cNvSpPr>
            <a:spLocks noGrp="1"/>
          </p:cNvSpPr>
          <p:nvPr>
            <p:ph type="title"/>
          </p:nvPr>
        </p:nvSpPr>
        <p:spPr>
          <a:xfrm>
            <a:off x="6367977" y="2286001"/>
            <a:ext cx="5446198" cy="2225400"/>
          </a:xfrm>
        </p:spPr>
        <p:txBody>
          <a:bodyPr anchor="b">
            <a:normAutofit/>
          </a:bodyPr>
          <a:lstStyle/>
          <a:p>
            <a:r>
              <a:rPr lang="en-GB" dirty="0"/>
              <a:t>Finding and Using Information</a:t>
            </a:r>
          </a:p>
        </p:txBody>
      </p:sp>
    </p:spTree>
    <p:extLst>
      <p:ext uri="{BB962C8B-B14F-4D97-AF65-F5344CB8AC3E}">
        <p14:creationId xmlns:p14="http://schemas.microsoft.com/office/powerpoint/2010/main" val="3616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873F628-47B8-D8A1-DE2D-28F921DB036D}"/>
              </a:ext>
            </a:extLst>
          </p:cNvPr>
          <p:cNvPicPr>
            <a:picLocks noChangeAspect="1"/>
          </p:cNvPicPr>
          <p:nvPr/>
        </p:nvPicPr>
        <p:blipFill rotWithShape="1">
          <a:blip r:embed="rId2"/>
          <a:srcRect l="15421" r="19976"/>
          <a:stretch/>
        </p:blipFill>
        <p:spPr>
          <a:xfrm>
            <a:off x="4315626" y="10"/>
            <a:ext cx="7876374" cy="6857990"/>
          </a:xfrm>
          <a:prstGeom prst="rect">
            <a:avLst/>
          </a:prstGeom>
          <a:noFill/>
          <a:ln>
            <a:noFill/>
          </a:ln>
        </p:spPr>
      </p:pic>
      <p:sp>
        <p:nvSpPr>
          <p:cNvPr id="2" name="Title 1">
            <a:extLst>
              <a:ext uri="{FF2B5EF4-FFF2-40B4-BE49-F238E27FC236}">
                <a16:creationId xmlns:a16="http://schemas.microsoft.com/office/drawing/2014/main" id="{39E8BB9F-CF82-81B1-9B0F-61B3D080F895}"/>
              </a:ext>
            </a:extLst>
          </p:cNvPr>
          <p:cNvSpPr>
            <a:spLocks noGrp="1"/>
          </p:cNvSpPr>
          <p:nvPr>
            <p:ph type="subTitle" idx="1"/>
          </p:nvPr>
        </p:nvSpPr>
        <p:spPr>
          <a:xfrm>
            <a:off x="286221" y="1263533"/>
            <a:ext cx="3670481" cy="3641841"/>
          </a:xfrm>
        </p:spPr>
        <p:txBody>
          <a:bodyPr>
            <a:normAutofit/>
          </a:bodyPr>
          <a:lstStyle/>
          <a:p>
            <a:r>
              <a:rPr lang="en-GB" dirty="0"/>
              <a:t>This session is an introduction to UWTSD Library.</a:t>
            </a:r>
            <a:br>
              <a:rPr lang="en-GB" dirty="0"/>
            </a:br>
            <a:endParaRPr lang="en-GB" dirty="0"/>
          </a:p>
        </p:txBody>
      </p:sp>
    </p:spTree>
    <p:extLst>
      <p:ext uri="{BB962C8B-B14F-4D97-AF65-F5344CB8AC3E}">
        <p14:creationId xmlns:p14="http://schemas.microsoft.com/office/powerpoint/2010/main" val="24749460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2C602-4DDD-DAE9-A7B9-8C09D356FE48}"/>
              </a:ext>
            </a:extLst>
          </p:cNvPr>
          <p:cNvSpPr>
            <a:spLocks noGrp="1"/>
          </p:cNvSpPr>
          <p:nvPr>
            <p:ph type="title"/>
          </p:nvPr>
        </p:nvSpPr>
        <p:spPr>
          <a:xfrm>
            <a:off x="292963" y="0"/>
            <a:ext cx="10795518" cy="1003916"/>
          </a:xfrm>
        </p:spPr>
        <p:txBody>
          <a:bodyPr/>
          <a:lstStyle/>
          <a:p>
            <a:r>
              <a:rPr lang="en-GB" dirty="0"/>
              <a:t>Aim of the Session</a:t>
            </a:r>
          </a:p>
        </p:txBody>
      </p:sp>
      <p:pic>
        <p:nvPicPr>
          <p:cNvPr id="6" name="Picture 5" descr="Woman arranging books">
            <a:extLst>
              <a:ext uri="{FF2B5EF4-FFF2-40B4-BE49-F238E27FC236}">
                <a16:creationId xmlns:a16="http://schemas.microsoft.com/office/drawing/2014/main" id="{DBFCBB89-39FE-7125-6456-757DFD6A671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920013" y="1256200"/>
            <a:ext cx="7271987" cy="5027868"/>
          </a:xfrm>
          <a:prstGeom prst="rect">
            <a:avLst/>
          </a:prstGeom>
        </p:spPr>
      </p:pic>
      <p:sp>
        <p:nvSpPr>
          <p:cNvPr id="8" name="Flowchart: Off-page Connector 7">
            <a:extLst>
              <a:ext uri="{FF2B5EF4-FFF2-40B4-BE49-F238E27FC236}">
                <a16:creationId xmlns:a16="http://schemas.microsoft.com/office/drawing/2014/main" id="{5BAD87F3-3ECF-0401-6BCB-292E4E4DB248}"/>
              </a:ext>
            </a:extLst>
          </p:cNvPr>
          <p:cNvSpPr/>
          <p:nvPr/>
        </p:nvSpPr>
        <p:spPr>
          <a:xfrm>
            <a:off x="292963" y="1592263"/>
            <a:ext cx="4385569" cy="1275224"/>
          </a:xfrm>
          <a:prstGeom prst="flowChartOffpageConnector">
            <a:avLst/>
          </a:prstGeom>
          <a:solidFill>
            <a:srgbClr val="F0F0F0"/>
          </a:solidFill>
          <a:ln>
            <a:solidFill>
              <a:schemeClr val="accent3"/>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cs typeface="Arial" panose="020B0604020202020204" pitchFamily="34" charset="0"/>
              </a:rPr>
              <a:t>An introduction to the library resources and services.</a:t>
            </a:r>
          </a:p>
        </p:txBody>
      </p:sp>
      <p:sp>
        <p:nvSpPr>
          <p:cNvPr id="9" name="Flowchart: Off-page Connector 8">
            <a:extLst>
              <a:ext uri="{FF2B5EF4-FFF2-40B4-BE49-F238E27FC236}">
                <a16:creationId xmlns:a16="http://schemas.microsoft.com/office/drawing/2014/main" id="{FC697E34-59CF-B1C4-515E-6A5D3B2C23D3}"/>
              </a:ext>
            </a:extLst>
          </p:cNvPr>
          <p:cNvSpPr/>
          <p:nvPr/>
        </p:nvSpPr>
        <p:spPr>
          <a:xfrm>
            <a:off x="292963" y="3143619"/>
            <a:ext cx="4385569" cy="1275224"/>
          </a:xfrm>
          <a:prstGeom prst="flowChartOffpageConnector">
            <a:avLst/>
          </a:prstGeom>
          <a:solidFill>
            <a:srgbClr val="F0F0F0"/>
          </a:solidFill>
          <a:ln>
            <a:solidFill>
              <a:schemeClr val="accent3"/>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cs typeface="Arial" panose="020B0604020202020204" pitchFamily="34" charset="0"/>
              </a:rPr>
              <a:t>A demonstration how to use the library catalogue.</a:t>
            </a:r>
          </a:p>
        </p:txBody>
      </p:sp>
      <p:sp>
        <p:nvSpPr>
          <p:cNvPr id="10" name="Flowchart: Off-page Connector 9">
            <a:extLst>
              <a:ext uri="{FF2B5EF4-FFF2-40B4-BE49-F238E27FC236}">
                <a16:creationId xmlns:a16="http://schemas.microsoft.com/office/drawing/2014/main" id="{BF37A31C-083F-3313-60B5-0C399CBD85BC}"/>
              </a:ext>
            </a:extLst>
          </p:cNvPr>
          <p:cNvSpPr/>
          <p:nvPr/>
        </p:nvSpPr>
        <p:spPr>
          <a:xfrm>
            <a:off x="292963" y="4713741"/>
            <a:ext cx="4385569" cy="1189909"/>
          </a:xfrm>
          <a:prstGeom prst="flowChartOffpageConnector">
            <a:avLst/>
          </a:prstGeom>
          <a:solidFill>
            <a:srgbClr val="F0F0F0"/>
          </a:solidFill>
          <a:ln>
            <a:solidFill>
              <a:schemeClr val="accent3"/>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cs typeface="Arial" panose="020B0604020202020204" pitchFamily="34" charset="0"/>
              </a:rPr>
              <a:t>How to access specialist Art databases.</a:t>
            </a:r>
          </a:p>
        </p:txBody>
      </p:sp>
    </p:spTree>
    <p:extLst>
      <p:ext uri="{BB962C8B-B14F-4D97-AF65-F5344CB8AC3E}">
        <p14:creationId xmlns:p14="http://schemas.microsoft.com/office/powerpoint/2010/main" val="26390139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FE2B1-B12B-6C72-3634-A19D36C1CABD}"/>
              </a:ext>
            </a:extLst>
          </p:cNvPr>
          <p:cNvSpPr>
            <a:spLocks noGrp="1"/>
          </p:cNvSpPr>
          <p:nvPr>
            <p:ph type="title"/>
          </p:nvPr>
        </p:nvSpPr>
        <p:spPr/>
        <p:txBody>
          <a:bodyPr/>
          <a:lstStyle/>
          <a:p>
            <a:r>
              <a:rPr lang="en-GB" dirty="0"/>
              <a:t>Services and Support</a:t>
            </a:r>
          </a:p>
        </p:txBody>
      </p:sp>
      <p:graphicFrame>
        <p:nvGraphicFramePr>
          <p:cNvPr id="7" name="Content Placeholder 6">
            <a:extLst>
              <a:ext uri="{FF2B5EF4-FFF2-40B4-BE49-F238E27FC236}">
                <a16:creationId xmlns:a16="http://schemas.microsoft.com/office/drawing/2014/main" id="{FB427E2B-C582-BAC3-7986-6CB12FC11DBF}"/>
              </a:ext>
            </a:extLst>
          </p:cNvPr>
          <p:cNvGraphicFramePr>
            <a:graphicFrameLocks noGrp="1"/>
          </p:cNvGraphicFramePr>
          <p:nvPr>
            <p:ph sz="quarter" idx="10"/>
            <p:extLst>
              <p:ext uri="{D42A27DB-BD31-4B8C-83A1-F6EECF244321}">
                <p14:modId xmlns:p14="http://schemas.microsoft.com/office/powerpoint/2010/main" val="4234200850"/>
              </p:ext>
            </p:extLst>
          </p:nvPr>
        </p:nvGraphicFramePr>
        <p:xfrm>
          <a:off x="698500" y="1592263"/>
          <a:ext cx="10795000" cy="45735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953407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90B6C-5D87-DB4B-2EEE-2AB27A18E449}"/>
              </a:ext>
            </a:extLst>
          </p:cNvPr>
          <p:cNvSpPr>
            <a:spLocks noGrp="1"/>
          </p:cNvSpPr>
          <p:nvPr>
            <p:ph type="title"/>
          </p:nvPr>
        </p:nvSpPr>
        <p:spPr/>
        <p:txBody>
          <a:bodyPr/>
          <a:lstStyle/>
          <a:p>
            <a:r>
              <a:rPr lang="en-GB" dirty="0"/>
              <a:t>Resources at UWTSD Include…</a:t>
            </a:r>
          </a:p>
        </p:txBody>
      </p:sp>
      <p:graphicFrame>
        <p:nvGraphicFramePr>
          <p:cNvPr id="9" name="Content Placeholder 8">
            <a:extLst>
              <a:ext uri="{FF2B5EF4-FFF2-40B4-BE49-F238E27FC236}">
                <a16:creationId xmlns:a16="http://schemas.microsoft.com/office/drawing/2014/main" id="{5D796419-80EC-1AA8-D779-E98FB0466CFA}"/>
              </a:ext>
            </a:extLst>
          </p:cNvPr>
          <p:cNvGraphicFramePr>
            <a:graphicFrameLocks noGrp="1"/>
          </p:cNvGraphicFramePr>
          <p:nvPr>
            <p:ph sz="quarter" idx="10"/>
            <p:extLst>
              <p:ext uri="{D42A27DB-BD31-4B8C-83A1-F6EECF244321}">
                <p14:modId xmlns:p14="http://schemas.microsoft.com/office/powerpoint/2010/main" val="3727006987"/>
              </p:ext>
            </p:extLst>
          </p:nvPr>
        </p:nvGraphicFramePr>
        <p:xfrm>
          <a:off x="578041" y="1526557"/>
          <a:ext cx="10795000" cy="45735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413042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are Your Online Resource Lists</a:t>
            </a:r>
          </a:p>
        </p:txBody>
      </p:sp>
      <p:sp>
        <p:nvSpPr>
          <p:cNvPr id="8" name="Content Placeholder 7">
            <a:extLst>
              <a:ext uri="{FF2B5EF4-FFF2-40B4-BE49-F238E27FC236}">
                <a16:creationId xmlns:a16="http://schemas.microsoft.com/office/drawing/2014/main" id="{DE442600-79FE-4D35-3435-B4440D87EA16}"/>
              </a:ext>
            </a:extLst>
          </p:cNvPr>
          <p:cNvSpPr>
            <a:spLocks noGrp="1"/>
          </p:cNvSpPr>
          <p:nvPr>
            <p:ph sz="quarter" idx="10"/>
          </p:nvPr>
        </p:nvSpPr>
        <p:spPr>
          <a:xfrm>
            <a:off x="607625" y="1872677"/>
            <a:ext cx="3659575" cy="3687097"/>
          </a:xfrm>
        </p:spPr>
        <p:txBody>
          <a:bodyPr>
            <a:normAutofit/>
          </a:bodyPr>
          <a:lstStyle/>
          <a:p>
            <a:pPr marL="0" indent="0">
              <a:buNone/>
            </a:pPr>
            <a:r>
              <a:rPr lang="en-GB" sz="2400" dirty="0">
                <a:cs typeface="Calibri"/>
              </a:rPr>
              <a:t>Online resource lists are lists of print and electronic items recommended by lecturers and made accessible by the library. </a:t>
            </a:r>
          </a:p>
          <a:p>
            <a:pPr marL="0" indent="0">
              <a:buNone/>
            </a:pPr>
            <a:endParaRPr lang="en-GB" sz="2400" dirty="0">
              <a:cs typeface="Calibri"/>
            </a:endParaRPr>
          </a:p>
          <a:p>
            <a:pPr marL="0" indent="0">
              <a:buNone/>
            </a:pPr>
            <a:r>
              <a:rPr lang="en-GB" sz="2400" dirty="0">
                <a:cs typeface="Calibri Light" panose="020F0302020204030204" pitchFamily="34" charset="0"/>
              </a:rPr>
              <a:t>Find them in Moodle..</a:t>
            </a:r>
          </a:p>
          <a:p>
            <a:endParaRPr lang="en-GB" dirty="0"/>
          </a:p>
        </p:txBody>
      </p:sp>
      <p:sp>
        <p:nvSpPr>
          <p:cNvPr id="9" name="TextBox 8">
            <a:extLst>
              <a:ext uri="{FF2B5EF4-FFF2-40B4-BE49-F238E27FC236}">
                <a16:creationId xmlns:a16="http://schemas.microsoft.com/office/drawing/2014/main" id="{2E46BCAE-3EB5-D342-D5EC-C9527748EF8E}"/>
              </a:ext>
            </a:extLst>
          </p:cNvPr>
          <p:cNvSpPr txBox="1"/>
          <p:nvPr/>
        </p:nvSpPr>
        <p:spPr>
          <a:xfrm>
            <a:off x="698242" y="5559774"/>
            <a:ext cx="2942303" cy="369332"/>
          </a:xfrm>
          <a:prstGeom prst="rect">
            <a:avLst/>
          </a:prstGeom>
          <a:noFill/>
        </p:spPr>
        <p:txBody>
          <a:bodyPr wrap="square" rtlCol="0">
            <a:spAutoFit/>
          </a:bodyPr>
          <a:lstStyle/>
          <a:p>
            <a:r>
              <a:rPr lang="en-GB" dirty="0">
                <a:hlinkClick r:id="rId2"/>
              </a:rPr>
              <a:t>Online resource lists</a:t>
            </a:r>
            <a:endParaRPr lang="en-GB" dirty="0"/>
          </a:p>
        </p:txBody>
      </p:sp>
      <p:pic>
        <p:nvPicPr>
          <p:cNvPr id="4" name="Picture 3">
            <a:extLst>
              <a:ext uri="{FF2B5EF4-FFF2-40B4-BE49-F238E27FC236}">
                <a16:creationId xmlns:a16="http://schemas.microsoft.com/office/drawing/2014/main" id="{A51B7A3B-1205-AD6D-ABD0-99677E200109}"/>
              </a:ext>
            </a:extLst>
          </p:cNvPr>
          <p:cNvPicPr>
            <a:picLocks noChangeAspect="1"/>
          </p:cNvPicPr>
          <p:nvPr/>
        </p:nvPicPr>
        <p:blipFill rotWithShape="1">
          <a:blip r:embed="rId3"/>
          <a:srcRect l="70878" t="58884" r="858" b="2325"/>
          <a:stretch/>
        </p:blipFill>
        <p:spPr>
          <a:xfrm>
            <a:off x="4413048" y="1658493"/>
            <a:ext cx="7482389" cy="3687097"/>
          </a:xfrm>
          <a:prstGeom prst="rect">
            <a:avLst/>
          </a:prstGeom>
          <a:effectLst>
            <a:outerShdw blurRad="63500" sx="102000" sy="102000" algn="ctr" rotWithShape="0">
              <a:prstClr val="black">
                <a:alpha val="40000"/>
              </a:prstClr>
            </a:outerShdw>
          </a:effectLst>
        </p:spPr>
      </p:pic>
      <p:sp>
        <p:nvSpPr>
          <p:cNvPr id="5" name="Rectangle 4">
            <a:extLst>
              <a:ext uri="{FF2B5EF4-FFF2-40B4-BE49-F238E27FC236}">
                <a16:creationId xmlns:a16="http://schemas.microsoft.com/office/drawing/2014/main" id="{D7D5A93E-E030-8F30-66E7-CB7CD519AB8A}"/>
              </a:ext>
            </a:extLst>
          </p:cNvPr>
          <p:cNvSpPr/>
          <p:nvPr/>
        </p:nvSpPr>
        <p:spPr>
          <a:xfrm>
            <a:off x="10692713" y="3855308"/>
            <a:ext cx="1202724" cy="1194486"/>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56884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71C99EBD-A9AC-44EA-D0AB-C94A9A2A2A57}"/>
              </a:ext>
            </a:extLst>
          </p:cNvPr>
          <p:cNvPicPr>
            <a:picLocks noChangeAspect="1"/>
          </p:cNvPicPr>
          <p:nvPr/>
        </p:nvPicPr>
        <p:blipFill>
          <a:blip r:embed="rId2"/>
          <a:stretch>
            <a:fillRect/>
          </a:stretch>
        </p:blipFill>
        <p:spPr>
          <a:xfrm>
            <a:off x="1675093" y="4495203"/>
            <a:ext cx="8486696" cy="1664058"/>
          </a:xfrm>
          <a:prstGeom prst="rect">
            <a:avLst/>
          </a:prstGeom>
          <a:effectLst>
            <a:outerShdw blurRad="63500" sx="102000" sy="102000" algn="ctr" rotWithShape="0">
              <a:prstClr val="black">
                <a:alpha val="40000"/>
              </a:prstClr>
            </a:outerShdw>
          </a:effectLst>
        </p:spPr>
      </p:pic>
      <p:pic>
        <p:nvPicPr>
          <p:cNvPr id="7" name="Picture 6">
            <a:extLst>
              <a:ext uri="{FF2B5EF4-FFF2-40B4-BE49-F238E27FC236}">
                <a16:creationId xmlns:a16="http://schemas.microsoft.com/office/drawing/2014/main" id="{AECAC26A-E98A-BD7B-9F57-EA50D7D924B4}"/>
              </a:ext>
            </a:extLst>
          </p:cNvPr>
          <p:cNvPicPr>
            <a:picLocks noChangeAspect="1"/>
          </p:cNvPicPr>
          <p:nvPr/>
        </p:nvPicPr>
        <p:blipFill>
          <a:blip r:embed="rId3"/>
          <a:stretch>
            <a:fillRect/>
          </a:stretch>
        </p:blipFill>
        <p:spPr>
          <a:xfrm>
            <a:off x="4126981" y="1390505"/>
            <a:ext cx="7252955" cy="2800393"/>
          </a:xfrm>
          <a:prstGeom prst="rect">
            <a:avLst/>
          </a:prstGeom>
          <a:effectLst>
            <a:outerShdw blurRad="63500" sx="102000" sy="102000" algn="ctr" rotWithShape="0">
              <a:prstClr val="black">
                <a:alpha val="40000"/>
              </a:prstClr>
            </a:outerShdw>
          </a:effectLst>
        </p:spPr>
      </p:pic>
      <p:sp>
        <p:nvSpPr>
          <p:cNvPr id="2" name="Title 1">
            <a:extLst>
              <a:ext uri="{FF2B5EF4-FFF2-40B4-BE49-F238E27FC236}">
                <a16:creationId xmlns:a16="http://schemas.microsoft.com/office/drawing/2014/main" id="{0F3D206A-87B1-A382-7002-BDC41873BC4A}"/>
              </a:ext>
            </a:extLst>
          </p:cNvPr>
          <p:cNvSpPr>
            <a:spLocks noGrp="1"/>
          </p:cNvSpPr>
          <p:nvPr>
            <p:ph type="title"/>
          </p:nvPr>
        </p:nvSpPr>
        <p:spPr/>
        <p:txBody>
          <a:bodyPr/>
          <a:lstStyle/>
          <a:p>
            <a:r>
              <a:rPr lang="en-GB" dirty="0"/>
              <a:t>Also Find Them..</a:t>
            </a:r>
          </a:p>
        </p:txBody>
      </p:sp>
      <p:sp>
        <p:nvSpPr>
          <p:cNvPr id="5" name="TextBox 4">
            <a:extLst>
              <a:ext uri="{FF2B5EF4-FFF2-40B4-BE49-F238E27FC236}">
                <a16:creationId xmlns:a16="http://schemas.microsoft.com/office/drawing/2014/main" id="{F0383A66-1462-2B73-F53D-8492D166D200}"/>
              </a:ext>
            </a:extLst>
          </p:cNvPr>
          <p:cNvSpPr txBox="1"/>
          <p:nvPr/>
        </p:nvSpPr>
        <p:spPr>
          <a:xfrm>
            <a:off x="832481" y="2661663"/>
            <a:ext cx="3078038" cy="892552"/>
          </a:xfrm>
          <a:prstGeom prst="rect">
            <a:avLst/>
          </a:prstGeom>
          <a:noFill/>
        </p:spPr>
        <p:txBody>
          <a:bodyPr wrap="square">
            <a:spAutoFit/>
          </a:bodyPr>
          <a:lstStyle/>
          <a:p>
            <a:r>
              <a:rPr lang="en-GB" sz="2600" b="1" dirty="0">
                <a:latin typeface="Calibri"/>
                <a:cs typeface="Calibri"/>
              </a:rPr>
              <a:t>… </a:t>
            </a:r>
            <a:r>
              <a:rPr lang="en-GB" sz="2600" dirty="0">
                <a:latin typeface="Calibri Light" panose="020F0302020204030204" pitchFamily="34" charset="0"/>
                <a:cs typeface="Calibri Light" panose="020F0302020204030204" pitchFamily="34" charset="0"/>
              </a:rPr>
              <a:t>in the </a:t>
            </a:r>
          </a:p>
          <a:p>
            <a:r>
              <a:rPr lang="en-GB" sz="2600" dirty="0">
                <a:latin typeface="Calibri Light" panose="020F0302020204030204" pitchFamily="34" charset="0"/>
                <a:cs typeface="Calibri Light" panose="020F0302020204030204" pitchFamily="34" charset="0"/>
              </a:rPr>
              <a:t>Library Catalogue.</a:t>
            </a:r>
          </a:p>
        </p:txBody>
      </p:sp>
      <p:sp>
        <p:nvSpPr>
          <p:cNvPr id="3" name="Rectangle 2">
            <a:extLst>
              <a:ext uri="{FF2B5EF4-FFF2-40B4-BE49-F238E27FC236}">
                <a16:creationId xmlns:a16="http://schemas.microsoft.com/office/drawing/2014/main" id="{BC7796D1-B2CD-81F4-011E-4AA62C57BDF7}"/>
              </a:ext>
            </a:extLst>
          </p:cNvPr>
          <p:cNvSpPr/>
          <p:nvPr/>
        </p:nvSpPr>
        <p:spPr>
          <a:xfrm>
            <a:off x="7645940" y="3667328"/>
            <a:ext cx="1488332" cy="535021"/>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0EE61BA7-45B2-B097-4F23-66827A5E9DAB}"/>
              </a:ext>
            </a:extLst>
          </p:cNvPr>
          <p:cNvSpPr/>
          <p:nvPr/>
        </p:nvSpPr>
        <p:spPr>
          <a:xfrm>
            <a:off x="3910519" y="4495203"/>
            <a:ext cx="661481" cy="592363"/>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28858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123D691-A79C-4B7D-8E88-8139EA5F4BC9}"/>
              </a:ext>
            </a:extLst>
          </p:cNvPr>
          <p:cNvSpPr>
            <a:spLocks noGrp="1"/>
          </p:cNvSpPr>
          <p:nvPr>
            <p:ph sz="half" idx="1"/>
          </p:nvPr>
        </p:nvSpPr>
        <p:spPr>
          <a:xfrm>
            <a:off x="142123" y="1830969"/>
            <a:ext cx="3917650" cy="3685210"/>
          </a:xfrm>
        </p:spPr>
        <p:txBody>
          <a:bodyPr vert="horz" lIns="91440" tIns="45720" rIns="91440" bIns="45720" rtlCol="0" anchor="t">
            <a:normAutofit lnSpcReduction="10000"/>
          </a:bodyPr>
          <a:lstStyle/>
          <a:p>
            <a:pPr marL="0" indent="0">
              <a:lnSpc>
                <a:spcPct val="100000"/>
              </a:lnSpc>
              <a:spcBef>
                <a:spcPts val="0"/>
              </a:spcBef>
              <a:buNone/>
            </a:pPr>
            <a:endParaRPr lang="en-GB" sz="2400" dirty="0">
              <a:latin typeface="Calibri"/>
              <a:cs typeface="Arial"/>
            </a:endParaRPr>
          </a:p>
          <a:p>
            <a:pPr marL="457200" indent="-457200">
              <a:lnSpc>
                <a:spcPct val="100000"/>
              </a:lnSpc>
              <a:spcBef>
                <a:spcPts val="0"/>
              </a:spcBef>
              <a:buFont typeface="Arial" panose="05000000000000000000" pitchFamily="2" charset="2"/>
              <a:buChar char="•"/>
            </a:pPr>
            <a:r>
              <a:rPr lang="en-GB" sz="2600" dirty="0">
                <a:cs typeface="Calibri Light" panose="020F0302020204030204" pitchFamily="34" charset="0"/>
              </a:rPr>
              <a:t>Easy to use, direct links to live content or loan information.</a:t>
            </a:r>
          </a:p>
          <a:p>
            <a:pPr marL="457200" indent="-457200">
              <a:lnSpc>
                <a:spcPct val="100000"/>
              </a:lnSpc>
              <a:spcBef>
                <a:spcPts val="0"/>
              </a:spcBef>
              <a:buFont typeface="Arial" panose="05000000000000000000" pitchFamily="2" charset="2"/>
              <a:buChar char="•"/>
            </a:pPr>
            <a:endParaRPr lang="en-GB" sz="2600" dirty="0">
              <a:cs typeface="Arial"/>
            </a:endParaRPr>
          </a:p>
          <a:p>
            <a:pPr marL="457200" indent="-457200">
              <a:lnSpc>
                <a:spcPct val="100000"/>
              </a:lnSpc>
              <a:spcBef>
                <a:spcPts val="0"/>
              </a:spcBef>
              <a:buFont typeface="Arial" panose="05000000000000000000" pitchFamily="2" charset="2"/>
              <a:buChar char="•"/>
            </a:pPr>
            <a:r>
              <a:rPr lang="en-GB" sz="2600" dirty="0">
                <a:ea typeface="+mn-lt"/>
                <a:cs typeface="Calibri Light" panose="020F0302020204030204" pitchFamily="34" charset="0"/>
              </a:rPr>
              <a:t>Create your own list of Favourites - organise your information and keep details for reference lists.</a:t>
            </a:r>
            <a:endParaRPr lang="en-GB" sz="2500" dirty="0">
              <a:cs typeface="Calibri Light" panose="020F0302020204030204" pitchFamily="34" charset="0"/>
            </a:endParaRPr>
          </a:p>
          <a:p>
            <a:pPr marL="457200" indent="-457200">
              <a:lnSpc>
                <a:spcPct val="100000"/>
              </a:lnSpc>
              <a:spcBef>
                <a:spcPts val="0"/>
              </a:spcBef>
              <a:buFont typeface="Arial" panose="05000000000000000000" pitchFamily="2" charset="2"/>
              <a:buChar char="•"/>
            </a:pPr>
            <a:endParaRPr lang="en-GB" sz="2500" dirty="0">
              <a:latin typeface="Calibri"/>
              <a:cs typeface="Arial"/>
            </a:endParaRPr>
          </a:p>
          <a:p>
            <a:pPr marL="457200" indent="-457200">
              <a:lnSpc>
                <a:spcPct val="100000"/>
              </a:lnSpc>
              <a:spcBef>
                <a:spcPts val="0"/>
              </a:spcBef>
              <a:buFont typeface="Arial" panose="05000000000000000000" pitchFamily="2" charset="2"/>
              <a:buChar char="•"/>
            </a:pPr>
            <a:endParaRPr lang="en-GB" sz="2400" dirty="0">
              <a:latin typeface="Calibri"/>
              <a:cs typeface="Arial"/>
            </a:endParaRPr>
          </a:p>
          <a:p>
            <a:pPr marL="457200" indent="-457200">
              <a:lnSpc>
                <a:spcPct val="100000"/>
              </a:lnSpc>
              <a:spcBef>
                <a:spcPts val="0"/>
              </a:spcBef>
              <a:buFont typeface="Arial" panose="05000000000000000000" pitchFamily="2" charset="2"/>
              <a:buChar char="•"/>
            </a:pPr>
            <a:endParaRPr lang="en-GB" sz="2400" dirty="0">
              <a:latin typeface="Calibri"/>
              <a:cs typeface="Arial"/>
            </a:endParaRPr>
          </a:p>
          <a:p>
            <a:pPr marL="0" indent="0">
              <a:lnSpc>
                <a:spcPct val="100000"/>
              </a:lnSpc>
              <a:spcBef>
                <a:spcPts val="0"/>
              </a:spcBef>
              <a:buNone/>
            </a:pPr>
            <a:endParaRPr lang="en-GB" sz="2400" dirty="0">
              <a:latin typeface="Calibri"/>
              <a:ea typeface="+mn-lt"/>
              <a:cs typeface="Arial"/>
            </a:endParaRPr>
          </a:p>
          <a:p>
            <a:pPr marL="0" indent="0">
              <a:lnSpc>
                <a:spcPct val="100000"/>
              </a:lnSpc>
              <a:spcBef>
                <a:spcPts val="0"/>
              </a:spcBef>
              <a:buNone/>
            </a:pPr>
            <a:endParaRPr lang="en-GB" sz="2400" dirty="0">
              <a:latin typeface="Calibri"/>
              <a:cs typeface="Arial"/>
            </a:endParaRPr>
          </a:p>
          <a:p>
            <a:pPr marL="0" indent="0">
              <a:lnSpc>
                <a:spcPct val="100000"/>
              </a:lnSpc>
              <a:spcBef>
                <a:spcPts val="0"/>
              </a:spcBef>
              <a:buNone/>
            </a:pPr>
            <a:endParaRPr lang="en-GB" sz="2400" dirty="0">
              <a:latin typeface="Calibri"/>
              <a:cs typeface="Arial"/>
            </a:endParaRPr>
          </a:p>
          <a:p>
            <a:pPr marL="457200" indent="-457200">
              <a:lnSpc>
                <a:spcPct val="100000"/>
              </a:lnSpc>
              <a:spcBef>
                <a:spcPts val="0"/>
              </a:spcBef>
              <a:buFont typeface="Arial" panose="05000000000000000000" pitchFamily="2" charset="2"/>
              <a:buChar char="•"/>
            </a:pPr>
            <a:endParaRPr lang="en-GB" sz="2600" dirty="0">
              <a:latin typeface="Calibri"/>
              <a:cs typeface="Arial"/>
            </a:endParaRPr>
          </a:p>
          <a:p>
            <a:pPr marL="457200" indent="-457200">
              <a:lnSpc>
                <a:spcPct val="100000"/>
              </a:lnSpc>
              <a:spcBef>
                <a:spcPts val="0"/>
              </a:spcBef>
              <a:buFont typeface="Arial" panose="05000000000000000000" pitchFamily="2" charset="2"/>
              <a:buChar char="•"/>
            </a:pPr>
            <a:endParaRPr lang="en-GB" sz="2600" dirty="0">
              <a:latin typeface="Calibri"/>
              <a:cs typeface="Arial"/>
            </a:endParaRPr>
          </a:p>
          <a:p>
            <a:pPr marL="0" indent="0">
              <a:lnSpc>
                <a:spcPct val="100000"/>
              </a:lnSpc>
              <a:spcBef>
                <a:spcPts val="0"/>
              </a:spcBef>
              <a:buNone/>
            </a:pPr>
            <a:endParaRPr lang="en-GB" sz="2600" dirty="0">
              <a:latin typeface="Calibri"/>
              <a:cs typeface="Arial"/>
            </a:endParaRPr>
          </a:p>
          <a:p>
            <a:pPr marL="0" indent="0">
              <a:lnSpc>
                <a:spcPct val="100000"/>
              </a:lnSpc>
              <a:spcBef>
                <a:spcPts val="0"/>
              </a:spcBef>
              <a:buNone/>
            </a:pPr>
            <a:endParaRPr lang="en-GB" sz="2600" dirty="0">
              <a:latin typeface="Calibri"/>
              <a:cs typeface="Arial"/>
            </a:endParaRPr>
          </a:p>
          <a:p>
            <a:pPr marL="285750" indent="-285750">
              <a:lnSpc>
                <a:spcPct val="100000"/>
              </a:lnSpc>
              <a:spcBef>
                <a:spcPts val="0"/>
              </a:spcBef>
              <a:buFont typeface="Arial,Sans-Serif"/>
              <a:buChar char="•"/>
            </a:pPr>
            <a:endParaRPr lang="en-GB" sz="2600" dirty="0">
              <a:latin typeface="Calibri"/>
              <a:cs typeface="Arial"/>
            </a:endParaRPr>
          </a:p>
          <a:p>
            <a:pPr marL="0" indent="0">
              <a:lnSpc>
                <a:spcPct val="100000"/>
              </a:lnSpc>
              <a:spcBef>
                <a:spcPts val="0"/>
              </a:spcBef>
              <a:buNone/>
            </a:pPr>
            <a:endParaRPr lang="en-GB" sz="2600" dirty="0">
              <a:latin typeface="Calibri"/>
              <a:cs typeface="Arial"/>
            </a:endParaRPr>
          </a:p>
          <a:p>
            <a:pPr marL="285750" indent="-285750">
              <a:lnSpc>
                <a:spcPct val="100000"/>
              </a:lnSpc>
              <a:spcBef>
                <a:spcPts val="0"/>
              </a:spcBef>
              <a:buFont typeface="Arial,Sans-Serif"/>
              <a:buChar char="•"/>
            </a:pPr>
            <a:endParaRPr lang="en-GB" sz="2600" dirty="0">
              <a:latin typeface="Calibri"/>
              <a:cs typeface="Arial"/>
            </a:endParaRPr>
          </a:p>
          <a:p>
            <a:pPr marL="285750" indent="-285750">
              <a:lnSpc>
                <a:spcPct val="100000"/>
              </a:lnSpc>
              <a:spcBef>
                <a:spcPts val="0"/>
              </a:spcBef>
              <a:buFont typeface="Arial,Sans-Serif"/>
              <a:buChar char="•"/>
            </a:pPr>
            <a:endParaRPr lang="en-GB" dirty="0">
              <a:latin typeface="Calibri"/>
              <a:cs typeface="Arial"/>
            </a:endParaRPr>
          </a:p>
          <a:p>
            <a:pPr marL="0" indent="0">
              <a:lnSpc>
                <a:spcPct val="100000"/>
              </a:lnSpc>
              <a:spcBef>
                <a:spcPts val="0"/>
              </a:spcBef>
              <a:buNone/>
            </a:pPr>
            <a:endParaRPr lang="en-GB" dirty="0">
              <a:latin typeface="Calibri Light"/>
              <a:cs typeface="Calibri Light"/>
            </a:endParaRPr>
          </a:p>
          <a:p>
            <a:pPr marL="285750" indent="-285750">
              <a:lnSpc>
                <a:spcPct val="100000"/>
              </a:lnSpc>
              <a:spcBef>
                <a:spcPts val="0"/>
              </a:spcBef>
              <a:buFont typeface="Arial,Sans-Serif"/>
              <a:buChar char="•"/>
            </a:pPr>
            <a:endParaRPr lang="en-GB" dirty="0">
              <a:latin typeface="Calibri Light"/>
              <a:cs typeface="Calibri Light"/>
            </a:endParaRPr>
          </a:p>
          <a:p>
            <a:pPr marL="285750" indent="-285750">
              <a:lnSpc>
                <a:spcPct val="100000"/>
              </a:lnSpc>
              <a:spcBef>
                <a:spcPts val="0"/>
              </a:spcBef>
              <a:buFont typeface="Arial,Sans-Serif"/>
              <a:buChar char="•"/>
            </a:pPr>
            <a:endParaRPr lang="en-GB" dirty="0">
              <a:latin typeface="Calibri"/>
              <a:cs typeface="Calibri"/>
            </a:endParaRPr>
          </a:p>
          <a:p>
            <a:pPr marL="0" indent="0">
              <a:lnSpc>
                <a:spcPct val="100000"/>
              </a:lnSpc>
              <a:spcBef>
                <a:spcPts val="0"/>
              </a:spcBef>
              <a:buNone/>
            </a:pPr>
            <a:endParaRPr lang="en-GB" dirty="0">
              <a:latin typeface="Calibri Light"/>
              <a:cs typeface="Calibri Light"/>
            </a:endParaRPr>
          </a:p>
        </p:txBody>
      </p:sp>
      <p:sp>
        <p:nvSpPr>
          <p:cNvPr id="3" name="Title 2">
            <a:extLst>
              <a:ext uri="{FF2B5EF4-FFF2-40B4-BE49-F238E27FC236}">
                <a16:creationId xmlns:a16="http://schemas.microsoft.com/office/drawing/2014/main" id="{90839837-BECF-48BB-9213-2512B6E112EC}"/>
              </a:ext>
            </a:extLst>
          </p:cNvPr>
          <p:cNvSpPr>
            <a:spLocks noGrp="1"/>
          </p:cNvSpPr>
          <p:nvPr>
            <p:ph type="title"/>
          </p:nvPr>
        </p:nvSpPr>
        <p:spPr>
          <a:xfrm>
            <a:off x="300012" y="2001"/>
            <a:ext cx="10394860" cy="1003916"/>
          </a:xfrm>
        </p:spPr>
        <p:txBody>
          <a:bodyPr>
            <a:normAutofit/>
          </a:bodyPr>
          <a:lstStyle/>
          <a:p>
            <a:r>
              <a:rPr lang="en-GB" dirty="0">
                <a:cs typeface="Calibri"/>
              </a:rPr>
              <a:t>Why Use an Online Resource List?</a:t>
            </a:r>
          </a:p>
        </p:txBody>
      </p:sp>
      <p:pic>
        <p:nvPicPr>
          <p:cNvPr id="6" name="Picture 5">
            <a:extLst>
              <a:ext uri="{FF2B5EF4-FFF2-40B4-BE49-F238E27FC236}">
                <a16:creationId xmlns:a16="http://schemas.microsoft.com/office/drawing/2014/main" id="{4CBABC3E-675F-D614-08B7-9D671DBDE68A}"/>
              </a:ext>
            </a:extLst>
          </p:cNvPr>
          <p:cNvPicPr>
            <a:picLocks noChangeAspect="1"/>
          </p:cNvPicPr>
          <p:nvPr/>
        </p:nvPicPr>
        <p:blipFill>
          <a:blip r:embed="rId3"/>
          <a:stretch>
            <a:fillRect/>
          </a:stretch>
        </p:blipFill>
        <p:spPr>
          <a:xfrm>
            <a:off x="4204938" y="2260735"/>
            <a:ext cx="7656226" cy="3255444"/>
          </a:xfrm>
          <a:prstGeom prst="rect">
            <a:avLst/>
          </a:prstGeom>
          <a:effectLst>
            <a:outerShdw blurRad="63500" sx="102000" sy="102000" algn="ctr" rotWithShape="0">
              <a:prstClr val="black">
                <a:alpha val="40000"/>
              </a:prstClr>
            </a:outerShdw>
          </a:effectLst>
        </p:spPr>
      </p:pic>
      <p:sp>
        <p:nvSpPr>
          <p:cNvPr id="5" name="TextBox 4">
            <a:extLst>
              <a:ext uri="{FF2B5EF4-FFF2-40B4-BE49-F238E27FC236}">
                <a16:creationId xmlns:a16="http://schemas.microsoft.com/office/drawing/2014/main" id="{4AE86627-843E-B187-12F2-F970094A5ADA}"/>
              </a:ext>
            </a:extLst>
          </p:cNvPr>
          <p:cNvSpPr txBox="1"/>
          <p:nvPr/>
        </p:nvSpPr>
        <p:spPr>
          <a:xfrm>
            <a:off x="142123" y="1446248"/>
            <a:ext cx="11398827" cy="769441"/>
          </a:xfrm>
          <a:prstGeom prst="rect">
            <a:avLst/>
          </a:prstGeom>
          <a:noFill/>
        </p:spPr>
        <p:txBody>
          <a:bodyPr wrap="square" rtlCol="0">
            <a:spAutoFit/>
          </a:bodyPr>
          <a:lstStyle/>
          <a:p>
            <a:pPr marL="457200" indent="-457200">
              <a:lnSpc>
                <a:spcPct val="100000"/>
              </a:lnSpc>
              <a:spcBef>
                <a:spcPts val="0"/>
              </a:spcBef>
              <a:buFont typeface="Arial" panose="05000000000000000000" pitchFamily="2" charset="2"/>
              <a:buChar char="•"/>
            </a:pPr>
            <a:r>
              <a:rPr lang="en-GB" sz="2600" dirty="0">
                <a:latin typeface="Calibri Light" panose="020F0302020204030204" pitchFamily="34" charset="0"/>
                <a:ea typeface="+mn-lt"/>
                <a:cs typeface="Calibri Light" panose="020F0302020204030204" pitchFamily="34" charset="0"/>
              </a:rPr>
              <a:t>Prioritised Essential and Further resources recommended by lecturers.    </a:t>
            </a:r>
          </a:p>
          <a:p>
            <a:endParaRPr lang="en-GB" dirty="0"/>
          </a:p>
        </p:txBody>
      </p:sp>
      <p:sp>
        <p:nvSpPr>
          <p:cNvPr id="7" name="TextBox 6">
            <a:extLst>
              <a:ext uri="{FF2B5EF4-FFF2-40B4-BE49-F238E27FC236}">
                <a16:creationId xmlns:a16="http://schemas.microsoft.com/office/drawing/2014/main" id="{B53EB27A-BA91-4378-14D7-82E0387F5368}"/>
              </a:ext>
            </a:extLst>
          </p:cNvPr>
          <p:cNvSpPr txBox="1"/>
          <p:nvPr/>
        </p:nvSpPr>
        <p:spPr>
          <a:xfrm>
            <a:off x="602395" y="5701056"/>
            <a:ext cx="8967632" cy="769441"/>
          </a:xfrm>
          <a:prstGeom prst="rect">
            <a:avLst/>
          </a:prstGeom>
          <a:noFill/>
        </p:spPr>
        <p:txBody>
          <a:bodyPr wrap="square" rtlCol="0">
            <a:spAutoFit/>
          </a:bodyPr>
          <a:lstStyle/>
          <a:p>
            <a:r>
              <a:rPr lang="en-GB" sz="2600" dirty="0">
                <a:cs typeface="Calibri Light"/>
              </a:rPr>
              <a:t>Online resource lists are a starting point – do not limit yourself!</a:t>
            </a:r>
          </a:p>
          <a:p>
            <a:endParaRPr lang="en-GB" dirty="0"/>
          </a:p>
        </p:txBody>
      </p:sp>
    </p:spTree>
    <p:extLst>
      <p:ext uri="{BB962C8B-B14F-4D97-AF65-F5344CB8AC3E}">
        <p14:creationId xmlns:p14="http://schemas.microsoft.com/office/powerpoint/2010/main" val="400728937"/>
      </p:ext>
    </p:extLst>
  </p:cSld>
  <p:clrMapOvr>
    <a:masterClrMapping/>
  </p:clrMapOvr>
  <mc:AlternateContent xmlns:mc="http://schemas.openxmlformats.org/markup-compatibility/2006">
    <mc:Choice xmlns:p14="http://schemas.microsoft.com/office/powerpoint/2010/main" Requires="p14">
      <p:transition p14:dur="0" advClick="0"/>
    </mc:Choice>
    <mc:Fallback>
      <p:transition advClick="0"/>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CFF7B37-B692-A396-8E11-97B25556DE49}"/>
              </a:ext>
            </a:extLst>
          </p:cNvPr>
          <p:cNvSpPr>
            <a:spLocks noGrp="1"/>
          </p:cNvSpPr>
          <p:nvPr>
            <p:ph type="title"/>
          </p:nvPr>
        </p:nvSpPr>
        <p:spPr/>
        <p:txBody>
          <a:bodyPr>
            <a:normAutofit/>
          </a:bodyPr>
          <a:lstStyle/>
          <a:p>
            <a:r>
              <a:rPr lang="en-GB" dirty="0"/>
              <a:t>Library Intranet pages</a:t>
            </a:r>
          </a:p>
        </p:txBody>
      </p:sp>
      <p:sp>
        <p:nvSpPr>
          <p:cNvPr id="3" name="TextBox 2">
            <a:extLst>
              <a:ext uri="{FF2B5EF4-FFF2-40B4-BE49-F238E27FC236}">
                <a16:creationId xmlns:a16="http://schemas.microsoft.com/office/drawing/2014/main" id="{24AEB19F-BEFF-2A44-9E2A-B4D47F27A704}"/>
              </a:ext>
            </a:extLst>
          </p:cNvPr>
          <p:cNvSpPr txBox="1"/>
          <p:nvPr/>
        </p:nvSpPr>
        <p:spPr>
          <a:xfrm>
            <a:off x="7408282" y="5643778"/>
            <a:ext cx="3778060" cy="369332"/>
          </a:xfrm>
          <a:prstGeom prst="rect">
            <a:avLst/>
          </a:prstGeom>
          <a:noFill/>
        </p:spPr>
        <p:txBody>
          <a:bodyPr wrap="square">
            <a:spAutoFit/>
          </a:bodyPr>
          <a:lstStyle/>
          <a:p>
            <a:pPr marL="0" indent="0">
              <a:buNone/>
            </a:pPr>
            <a:r>
              <a:rPr lang="en-GB" dirty="0">
                <a:latin typeface="Calibri Light" panose="020F0302020204030204" pitchFamily="34" charset="0"/>
                <a:cs typeface="Calibri Light" panose="020F0302020204030204" pitchFamily="34" charset="0"/>
                <a:hlinkClick r:id="rId2"/>
              </a:rPr>
              <a:t>Library and Learning Resources</a:t>
            </a:r>
            <a:endParaRPr lang="en-GB" dirty="0">
              <a:latin typeface="Calibri Light" panose="020F0302020204030204" pitchFamily="34" charset="0"/>
              <a:cs typeface="Calibri Light" panose="020F0302020204030204" pitchFamily="34" charset="0"/>
            </a:endParaRPr>
          </a:p>
        </p:txBody>
      </p:sp>
      <p:pic>
        <p:nvPicPr>
          <p:cNvPr id="20" name="Content Placeholder 13">
            <a:extLst>
              <a:ext uri="{FF2B5EF4-FFF2-40B4-BE49-F238E27FC236}">
                <a16:creationId xmlns:a16="http://schemas.microsoft.com/office/drawing/2014/main" id="{59A98E00-889C-D193-B9CF-5B0C9D353C95}"/>
              </a:ext>
            </a:extLst>
          </p:cNvPr>
          <p:cNvPicPr>
            <a:picLocks noChangeAspect="1"/>
          </p:cNvPicPr>
          <p:nvPr/>
        </p:nvPicPr>
        <p:blipFill>
          <a:blip r:embed="rId3"/>
          <a:stretch>
            <a:fillRect/>
          </a:stretch>
        </p:blipFill>
        <p:spPr>
          <a:xfrm>
            <a:off x="698240" y="1448790"/>
            <a:ext cx="5951942" cy="4580331"/>
          </a:xfrm>
          <a:prstGeom prst="rect">
            <a:avLst/>
          </a:prstGeom>
          <a:ln>
            <a:noFill/>
          </a:ln>
          <a:effectLst>
            <a:outerShdw blurRad="63500" sx="102000" sy="102000" algn="ctr" rotWithShape="0">
              <a:prstClr val="black">
                <a:alpha val="40000"/>
              </a:prstClr>
            </a:outerShdw>
          </a:effectLst>
        </p:spPr>
      </p:pic>
      <p:sp>
        <p:nvSpPr>
          <p:cNvPr id="21" name="TextBox 20">
            <a:extLst>
              <a:ext uri="{FF2B5EF4-FFF2-40B4-BE49-F238E27FC236}">
                <a16:creationId xmlns:a16="http://schemas.microsoft.com/office/drawing/2014/main" id="{41BAD17E-AA1E-8D0C-8307-614348DA6214}"/>
              </a:ext>
            </a:extLst>
          </p:cNvPr>
          <p:cNvSpPr txBox="1"/>
          <p:nvPr/>
        </p:nvSpPr>
        <p:spPr>
          <a:xfrm>
            <a:off x="5333088" y="4785543"/>
            <a:ext cx="837744" cy="1122467"/>
          </a:xfrm>
          <a:prstGeom prst="rect">
            <a:avLst/>
          </a:prstGeom>
          <a:noFill/>
          <a:ln w="57150">
            <a:solidFill>
              <a:srgbClr val="FF0000"/>
            </a:solidFill>
          </a:ln>
        </p:spPr>
        <p:txBody>
          <a:bodyPr wrap="square" rtlCol="0">
            <a:spAutoFit/>
          </a:bodyPr>
          <a:lstStyle/>
          <a:p>
            <a:endParaRPr lang="en-GB"/>
          </a:p>
        </p:txBody>
      </p:sp>
      <p:sp>
        <p:nvSpPr>
          <p:cNvPr id="22" name="TextBox 21">
            <a:extLst>
              <a:ext uri="{FF2B5EF4-FFF2-40B4-BE49-F238E27FC236}">
                <a16:creationId xmlns:a16="http://schemas.microsoft.com/office/drawing/2014/main" id="{889170E5-D4E5-6B6B-0B81-E9BFB3356D5B}"/>
              </a:ext>
            </a:extLst>
          </p:cNvPr>
          <p:cNvSpPr txBox="1"/>
          <p:nvPr/>
        </p:nvSpPr>
        <p:spPr>
          <a:xfrm>
            <a:off x="7408282" y="1593527"/>
            <a:ext cx="3980652" cy="4093428"/>
          </a:xfrm>
          <a:prstGeom prst="rect">
            <a:avLst/>
          </a:prstGeom>
          <a:noFill/>
        </p:spPr>
        <p:txBody>
          <a:bodyPr wrap="square" rtlCol="0">
            <a:spAutoFit/>
          </a:bodyPr>
          <a:lstStyle/>
          <a:p>
            <a:r>
              <a:rPr lang="en-GB" sz="2000" dirty="0">
                <a:latin typeface="Calibri Light" panose="020F0302020204030204" pitchFamily="34" charset="0"/>
                <a:cs typeface="Calibri Light" panose="020F0302020204030204" pitchFamily="34" charset="0"/>
              </a:rPr>
              <a:t>From the Intranet Library webpage, you will find all the services and support the library offers.</a:t>
            </a:r>
          </a:p>
          <a:p>
            <a:endParaRPr lang="en-GB" sz="2000" dirty="0">
              <a:latin typeface="Calibri Light" panose="020F0302020204030204" pitchFamily="34" charset="0"/>
              <a:cs typeface="Calibri Light" panose="020F0302020204030204" pitchFamily="34" charset="0"/>
            </a:endParaRPr>
          </a:p>
          <a:p>
            <a:r>
              <a:rPr lang="en-GB" sz="2000" dirty="0">
                <a:latin typeface="Calibri Light" panose="020F0302020204030204" pitchFamily="34" charset="0"/>
                <a:cs typeface="Calibri Light" panose="020F0302020204030204" pitchFamily="34" charset="0"/>
              </a:rPr>
              <a:t>Click on Getting Started Guides to go to our subject based guides on where to find support and information in your subject area.</a:t>
            </a:r>
          </a:p>
          <a:p>
            <a:endParaRPr lang="en-GB" sz="2000" dirty="0">
              <a:latin typeface="Calibri Light" panose="020F0302020204030204" pitchFamily="34" charset="0"/>
              <a:cs typeface="Calibri Light" panose="020F0302020204030204" pitchFamily="34" charset="0"/>
            </a:endParaRPr>
          </a:p>
          <a:p>
            <a:r>
              <a:rPr lang="en-GB" sz="2000" dirty="0">
                <a:latin typeface="Calibri Light" panose="020F0302020204030204" pitchFamily="34" charset="0"/>
                <a:cs typeface="Calibri Light" panose="020F0302020204030204" pitchFamily="34" charset="0"/>
              </a:rPr>
              <a:t>Go to the Academic and Infoskills link to find useful tutorials to help you with your research and referencing skills.</a:t>
            </a:r>
          </a:p>
        </p:txBody>
      </p:sp>
    </p:spTree>
    <p:extLst>
      <p:ext uri="{BB962C8B-B14F-4D97-AF65-F5344CB8AC3E}">
        <p14:creationId xmlns:p14="http://schemas.microsoft.com/office/powerpoint/2010/main" val="1946960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CFF7B37-B692-A396-8E11-97B25556DE49}"/>
              </a:ext>
            </a:extLst>
          </p:cNvPr>
          <p:cNvSpPr>
            <a:spLocks noGrp="1"/>
          </p:cNvSpPr>
          <p:nvPr>
            <p:ph type="title"/>
          </p:nvPr>
        </p:nvSpPr>
        <p:spPr>
          <a:xfrm>
            <a:off x="698241" y="265291"/>
            <a:ext cx="11119685" cy="1003916"/>
          </a:xfrm>
        </p:spPr>
        <p:txBody>
          <a:bodyPr>
            <a:noAutofit/>
          </a:bodyPr>
          <a:lstStyle/>
          <a:p>
            <a:r>
              <a:rPr lang="en-GB" dirty="0"/>
              <a:t>Choose from the A-Z list of subjects</a:t>
            </a:r>
          </a:p>
        </p:txBody>
      </p:sp>
      <p:pic>
        <p:nvPicPr>
          <p:cNvPr id="18" name="Picture 17">
            <a:extLst>
              <a:ext uri="{FF2B5EF4-FFF2-40B4-BE49-F238E27FC236}">
                <a16:creationId xmlns:a16="http://schemas.microsoft.com/office/drawing/2014/main" id="{4B65DFC0-1021-9C42-B407-FE5022BB13D4}"/>
              </a:ext>
            </a:extLst>
          </p:cNvPr>
          <p:cNvPicPr>
            <a:picLocks noChangeAspect="1"/>
          </p:cNvPicPr>
          <p:nvPr/>
        </p:nvPicPr>
        <p:blipFill rotWithShape="1">
          <a:blip r:embed="rId2"/>
          <a:srcRect l="707" t="13738" r="1851" b="5050"/>
          <a:stretch/>
        </p:blipFill>
        <p:spPr>
          <a:xfrm>
            <a:off x="1363388" y="1436890"/>
            <a:ext cx="8264586" cy="4592072"/>
          </a:xfrm>
          <a:prstGeom prst="rect">
            <a:avLst/>
          </a:prstGeom>
          <a:ln>
            <a:noFill/>
          </a:ln>
          <a:effectLst>
            <a:outerShdw blurRad="63500" sx="102000" sy="102000" algn="ctr" rotWithShape="0">
              <a:prstClr val="black">
                <a:alpha val="40000"/>
              </a:prstClr>
            </a:outerShdw>
          </a:effectLst>
        </p:spPr>
      </p:pic>
      <p:sp>
        <p:nvSpPr>
          <p:cNvPr id="21" name="TextBox 20">
            <a:extLst>
              <a:ext uri="{FF2B5EF4-FFF2-40B4-BE49-F238E27FC236}">
                <a16:creationId xmlns:a16="http://schemas.microsoft.com/office/drawing/2014/main" id="{1F957F5F-3AC0-A666-FE1A-77C57C348A81}"/>
              </a:ext>
            </a:extLst>
          </p:cNvPr>
          <p:cNvSpPr txBox="1"/>
          <p:nvPr/>
        </p:nvSpPr>
        <p:spPr>
          <a:xfrm>
            <a:off x="9932463" y="4483366"/>
            <a:ext cx="2195656" cy="646331"/>
          </a:xfrm>
          <a:prstGeom prst="rect">
            <a:avLst/>
          </a:prstGeom>
          <a:noFill/>
        </p:spPr>
        <p:txBody>
          <a:bodyPr wrap="square">
            <a:spAutoFit/>
          </a:bodyPr>
          <a:lstStyle/>
          <a:p>
            <a:pPr marL="0" indent="0">
              <a:buNone/>
            </a:pPr>
            <a:r>
              <a:rPr lang="en-GB" dirty="0">
                <a:latin typeface="Calibri Light" panose="020F0302020204030204" pitchFamily="34" charset="0"/>
                <a:cs typeface="Calibri Light" panose="020F0302020204030204" pitchFamily="34" charset="0"/>
                <a:hlinkClick r:id="rId3"/>
              </a:rPr>
              <a:t>Library and Learning Resources</a:t>
            </a:r>
            <a:endParaRPr lang="en-GB"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36314099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CFF7B37-B692-A396-8E11-97B25556DE49}"/>
              </a:ext>
            </a:extLst>
          </p:cNvPr>
          <p:cNvSpPr>
            <a:spLocks noGrp="1"/>
          </p:cNvSpPr>
          <p:nvPr>
            <p:ph type="title"/>
          </p:nvPr>
        </p:nvSpPr>
        <p:spPr/>
        <p:txBody>
          <a:bodyPr>
            <a:normAutofit/>
          </a:bodyPr>
          <a:lstStyle/>
          <a:p>
            <a:r>
              <a:rPr lang="en-GB" dirty="0"/>
              <a:t>Get Started</a:t>
            </a:r>
            <a:r>
              <a:rPr lang="en-GB" sz="6000" dirty="0">
                <a:latin typeface="+mn-lt"/>
              </a:rPr>
              <a:t>..</a:t>
            </a:r>
          </a:p>
        </p:txBody>
      </p:sp>
      <p:pic>
        <p:nvPicPr>
          <p:cNvPr id="3" name="Picture 2">
            <a:extLst>
              <a:ext uri="{FF2B5EF4-FFF2-40B4-BE49-F238E27FC236}">
                <a16:creationId xmlns:a16="http://schemas.microsoft.com/office/drawing/2014/main" id="{9BFBF7F0-92A7-9E97-570B-BC13A4F9B053}"/>
              </a:ext>
            </a:extLst>
          </p:cNvPr>
          <p:cNvPicPr>
            <a:picLocks noChangeAspect="1"/>
          </p:cNvPicPr>
          <p:nvPr/>
        </p:nvPicPr>
        <p:blipFill rotWithShape="1">
          <a:blip r:embed="rId2"/>
          <a:srcRect l="977" t="30202" r="6229" b="23536"/>
          <a:stretch/>
        </p:blipFill>
        <p:spPr>
          <a:xfrm>
            <a:off x="888704" y="3340066"/>
            <a:ext cx="8416636" cy="2797402"/>
          </a:xfrm>
          <a:prstGeom prst="rect">
            <a:avLst/>
          </a:prstGeom>
          <a:ln>
            <a:noFill/>
          </a:ln>
          <a:effectLst>
            <a:outerShdw blurRad="63500" sx="102000" sy="102000" algn="ctr" rotWithShape="0">
              <a:prstClr val="black">
                <a:alpha val="40000"/>
              </a:prstClr>
            </a:outerShdw>
          </a:effectLst>
        </p:spPr>
      </p:pic>
      <p:sp>
        <p:nvSpPr>
          <p:cNvPr id="4" name="TextBox 3">
            <a:extLst>
              <a:ext uri="{FF2B5EF4-FFF2-40B4-BE49-F238E27FC236}">
                <a16:creationId xmlns:a16="http://schemas.microsoft.com/office/drawing/2014/main" id="{439EB252-7156-5647-7B9F-AA95EC717DDE}"/>
              </a:ext>
            </a:extLst>
          </p:cNvPr>
          <p:cNvSpPr txBox="1"/>
          <p:nvPr/>
        </p:nvSpPr>
        <p:spPr>
          <a:xfrm>
            <a:off x="762000" y="1482436"/>
            <a:ext cx="10661073" cy="1754326"/>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When you’ve selected your subject, you will find help to access your library account, your essential reading, digital skills support and referencing handbooks.  </a:t>
            </a:r>
          </a:p>
          <a:p>
            <a:endParaRPr lang="en-GB" dirty="0">
              <a:latin typeface="Calibri Light" panose="020F0302020204030204" pitchFamily="34" charset="0"/>
              <a:cs typeface="Calibri Light" panose="020F0302020204030204" pitchFamily="34" charset="0"/>
            </a:endParaRPr>
          </a:p>
          <a:p>
            <a:r>
              <a:rPr lang="en-GB" dirty="0">
                <a:latin typeface="Calibri Light" panose="020F0302020204030204" pitchFamily="34" charset="0"/>
                <a:cs typeface="Calibri Light" panose="020F0302020204030204" pitchFamily="34" charset="0"/>
              </a:rPr>
              <a:t>From here you can also explore the library’s resources and books and journals tailored to your subject area.  You will also find the contact details of your Academic Liaison Librarian and Digital Skills Advisors who are always on hand to help.</a:t>
            </a:r>
          </a:p>
        </p:txBody>
      </p:sp>
      <p:sp>
        <p:nvSpPr>
          <p:cNvPr id="6" name="TextBox 5">
            <a:extLst>
              <a:ext uri="{FF2B5EF4-FFF2-40B4-BE49-F238E27FC236}">
                <a16:creationId xmlns:a16="http://schemas.microsoft.com/office/drawing/2014/main" id="{C8B008E3-FD45-E6E5-B391-31275B1C4D86}"/>
              </a:ext>
            </a:extLst>
          </p:cNvPr>
          <p:cNvSpPr txBox="1"/>
          <p:nvPr/>
        </p:nvSpPr>
        <p:spPr>
          <a:xfrm>
            <a:off x="9631314" y="3621239"/>
            <a:ext cx="2487221" cy="646331"/>
          </a:xfrm>
          <a:prstGeom prst="rect">
            <a:avLst/>
          </a:prstGeom>
          <a:noFill/>
        </p:spPr>
        <p:txBody>
          <a:bodyPr wrap="square">
            <a:spAutoFit/>
          </a:bodyPr>
          <a:lstStyle/>
          <a:p>
            <a:pPr marL="0" indent="0">
              <a:buNone/>
            </a:pPr>
            <a:r>
              <a:rPr lang="en-GB" dirty="0">
                <a:latin typeface="Calibri Light" panose="020F0302020204030204" pitchFamily="34" charset="0"/>
                <a:cs typeface="Calibri Light" panose="020F0302020204030204" pitchFamily="34" charset="0"/>
                <a:hlinkClick r:id="rId3"/>
              </a:rPr>
              <a:t>Library and Learning Resources</a:t>
            </a:r>
            <a:endParaRPr lang="en-GB"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13885399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81E910A-A37F-CE87-ED1B-A496F0D585CC}"/>
              </a:ext>
            </a:extLst>
          </p:cNvPr>
          <p:cNvSpPr>
            <a:spLocks noGrp="1"/>
          </p:cNvSpPr>
          <p:nvPr>
            <p:ph type="title"/>
          </p:nvPr>
        </p:nvSpPr>
        <p:spPr>
          <a:xfrm>
            <a:off x="465046" y="94633"/>
            <a:ext cx="11305410" cy="1003916"/>
          </a:xfrm>
        </p:spPr>
        <p:txBody>
          <a:bodyPr>
            <a:normAutofit/>
          </a:bodyPr>
          <a:lstStyle/>
          <a:p>
            <a:r>
              <a:rPr lang="en-GB" dirty="0">
                <a:cs typeface="Calibri" panose="020F0502020204030204" pitchFamily="34" charset="0"/>
              </a:rPr>
              <a:t>Complete The Online Infoskills Modules</a:t>
            </a:r>
          </a:p>
        </p:txBody>
      </p:sp>
      <p:pic>
        <p:nvPicPr>
          <p:cNvPr id="8" name="Picture 7" descr="A group of people working on laptops&#10;&#10;Description automatically generated">
            <a:extLst>
              <a:ext uri="{FF2B5EF4-FFF2-40B4-BE49-F238E27FC236}">
                <a16:creationId xmlns:a16="http://schemas.microsoft.com/office/drawing/2014/main" id="{B64E9FFF-2D6C-4D33-A532-C61FEF3B37F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351101" y="2400996"/>
            <a:ext cx="5630799" cy="3320932"/>
          </a:xfrm>
          <a:prstGeom prst="rect">
            <a:avLst/>
          </a:prstGeom>
          <a:effectLst>
            <a:outerShdw blurRad="63500" sx="102000" sy="102000" algn="ctr" rotWithShape="0">
              <a:prstClr val="black">
                <a:alpha val="40000"/>
              </a:prstClr>
            </a:outerShdw>
          </a:effectLst>
        </p:spPr>
      </p:pic>
      <p:sp>
        <p:nvSpPr>
          <p:cNvPr id="10" name="TextBox 9">
            <a:extLst>
              <a:ext uri="{FF2B5EF4-FFF2-40B4-BE49-F238E27FC236}">
                <a16:creationId xmlns:a16="http://schemas.microsoft.com/office/drawing/2014/main" id="{C65D3D8D-0A95-84BE-752B-C39C17D7041F}"/>
              </a:ext>
            </a:extLst>
          </p:cNvPr>
          <p:cNvSpPr txBox="1"/>
          <p:nvPr/>
        </p:nvSpPr>
        <p:spPr>
          <a:xfrm>
            <a:off x="465046" y="2091692"/>
            <a:ext cx="5885900" cy="3939540"/>
          </a:xfrm>
          <a:prstGeom prst="rect">
            <a:avLst/>
          </a:prstGeom>
          <a:noFill/>
        </p:spPr>
        <p:txBody>
          <a:bodyPr wrap="square" rtlCol="0">
            <a:spAutoFit/>
          </a:bodyPr>
          <a:lstStyle/>
          <a:p>
            <a:r>
              <a:rPr lang="en-GB" sz="2500" b="1" dirty="0">
                <a:latin typeface="Calibri "/>
              </a:rPr>
              <a:t>Finding and Using Information</a:t>
            </a:r>
            <a:r>
              <a:rPr lang="en-GB" sz="2500" dirty="0">
                <a:latin typeface="Calibri "/>
              </a:rPr>
              <a:t>.</a:t>
            </a:r>
          </a:p>
          <a:p>
            <a:pPr>
              <a:buFont typeface="Arial" panose="020B0604020202020204" pitchFamily="34" charset="0"/>
              <a:buChar char="•"/>
            </a:pPr>
            <a:r>
              <a:rPr lang="en-GB" sz="2500" dirty="0">
                <a:latin typeface="Calibri "/>
              </a:rPr>
              <a:t>  Identifying and searching for information.        </a:t>
            </a:r>
          </a:p>
          <a:p>
            <a:pPr>
              <a:buFont typeface="Arial" panose="020B0604020202020204" pitchFamily="34" charset="0"/>
              <a:buChar char="•"/>
            </a:pPr>
            <a:r>
              <a:rPr lang="en-GB" sz="2500" dirty="0">
                <a:latin typeface="Calibri "/>
              </a:rPr>
              <a:t>  Advanced searching.</a:t>
            </a:r>
          </a:p>
          <a:p>
            <a:pPr>
              <a:buFont typeface="Arial" panose="020B0604020202020204" pitchFamily="34" charset="0"/>
              <a:buChar char="•"/>
            </a:pPr>
            <a:r>
              <a:rPr lang="en-GB" sz="2500" dirty="0">
                <a:latin typeface="Calibri "/>
              </a:rPr>
              <a:t>  Artificial Intelligence (AI).</a:t>
            </a:r>
          </a:p>
          <a:p>
            <a:pPr>
              <a:buFont typeface="Arial" panose="020B0604020202020204" pitchFamily="34" charset="0"/>
              <a:buChar char="•"/>
            </a:pPr>
            <a:r>
              <a:rPr lang="en-GB" sz="2500" dirty="0">
                <a:latin typeface="Calibri "/>
              </a:rPr>
              <a:t>  Evaluating information.</a:t>
            </a:r>
          </a:p>
          <a:p>
            <a:pPr>
              <a:buFont typeface="Arial" panose="020B0604020202020204" pitchFamily="34" charset="0"/>
              <a:buChar char="•"/>
            </a:pPr>
            <a:endParaRPr lang="en-GB" sz="2500" dirty="0">
              <a:latin typeface="Calibri "/>
            </a:endParaRPr>
          </a:p>
          <a:p>
            <a:r>
              <a:rPr lang="en-GB" sz="2500" b="1" dirty="0">
                <a:latin typeface="Calibri "/>
              </a:rPr>
              <a:t>Referencing and Plagiarism</a:t>
            </a:r>
            <a:r>
              <a:rPr lang="en-GB" sz="2500" dirty="0">
                <a:latin typeface="Calibri "/>
              </a:rPr>
              <a:t>.</a:t>
            </a:r>
          </a:p>
          <a:p>
            <a:pPr marL="342900" indent="-342900">
              <a:buFont typeface="Arial" panose="020B0604020202020204" pitchFamily="34" charset="0"/>
              <a:buChar char="•"/>
            </a:pPr>
            <a:r>
              <a:rPr lang="en-GB" sz="2500" dirty="0">
                <a:latin typeface="Calibri "/>
              </a:rPr>
              <a:t>Why we reference.</a:t>
            </a:r>
          </a:p>
          <a:p>
            <a:pPr marL="342900" indent="-342900">
              <a:buFont typeface="Arial" panose="020B0604020202020204" pitchFamily="34" charset="0"/>
              <a:buChar char="•"/>
            </a:pPr>
            <a:r>
              <a:rPr lang="en-GB" sz="2500" dirty="0">
                <a:latin typeface="Calibri "/>
              </a:rPr>
              <a:t>How to reference.</a:t>
            </a:r>
          </a:p>
          <a:p>
            <a:pPr marL="342900" indent="-342900">
              <a:buFont typeface="Arial" panose="020B0604020202020204" pitchFamily="34" charset="0"/>
              <a:buChar char="•"/>
            </a:pPr>
            <a:r>
              <a:rPr lang="en-GB" sz="2500" dirty="0">
                <a:latin typeface="Calibri "/>
              </a:rPr>
              <a:t>Handbooks and guidance.</a:t>
            </a:r>
          </a:p>
        </p:txBody>
      </p:sp>
      <p:sp>
        <p:nvSpPr>
          <p:cNvPr id="4" name="TextBox 3">
            <a:extLst>
              <a:ext uri="{FF2B5EF4-FFF2-40B4-BE49-F238E27FC236}">
                <a16:creationId xmlns:a16="http://schemas.microsoft.com/office/drawing/2014/main" id="{FD07218A-896A-AF7A-1A9B-7E7278863ECA}"/>
              </a:ext>
            </a:extLst>
          </p:cNvPr>
          <p:cNvSpPr txBox="1"/>
          <p:nvPr/>
        </p:nvSpPr>
        <p:spPr>
          <a:xfrm>
            <a:off x="443294" y="1483269"/>
            <a:ext cx="11305411" cy="769441"/>
          </a:xfrm>
          <a:prstGeom prst="rect">
            <a:avLst/>
          </a:prstGeom>
          <a:noFill/>
        </p:spPr>
        <p:txBody>
          <a:bodyPr wrap="square" rtlCol="0">
            <a:spAutoFit/>
          </a:bodyPr>
          <a:lstStyle/>
          <a:p>
            <a:r>
              <a:rPr lang="en-GB" sz="2500" dirty="0">
                <a:latin typeface="Calibri "/>
                <a:cs typeface="Calibri" panose="020F0502020204030204" pitchFamily="34" charset="0"/>
              </a:rPr>
              <a:t>Find them in the </a:t>
            </a:r>
            <a:r>
              <a:rPr lang="en-GB" sz="2500" dirty="0">
                <a:latin typeface="Calibri "/>
                <a:hlinkClick r:id="rId3"/>
              </a:rPr>
              <a:t>Academic and Infoskills programme</a:t>
            </a:r>
            <a:r>
              <a:rPr lang="en-GB" sz="2500" dirty="0">
                <a:latin typeface="Calibri "/>
              </a:rPr>
              <a:t>.</a:t>
            </a:r>
          </a:p>
          <a:p>
            <a:endParaRPr lang="en-GB" dirty="0"/>
          </a:p>
        </p:txBody>
      </p:sp>
    </p:spTree>
    <p:extLst>
      <p:ext uri="{BB962C8B-B14F-4D97-AF65-F5344CB8AC3E}">
        <p14:creationId xmlns:p14="http://schemas.microsoft.com/office/powerpoint/2010/main" val="6090884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698242" y="252284"/>
            <a:ext cx="10795518" cy="1003916"/>
          </a:xfrm>
        </p:spPr>
        <p:txBody>
          <a:bodyPr anchor="b">
            <a:normAutofit/>
          </a:bodyPr>
          <a:lstStyle/>
          <a:p>
            <a:r>
              <a:rPr lang="en-GB" dirty="0"/>
              <a:t>Using the Library Catalogue</a:t>
            </a:r>
          </a:p>
        </p:txBody>
      </p:sp>
      <p:graphicFrame>
        <p:nvGraphicFramePr>
          <p:cNvPr id="5" name="Content Placeholder 2">
            <a:extLst>
              <a:ext uri="{FF2B5EF4-FFF2-40B4-BE49-F238E27FC236}">
                <a16:creationId xmlns:a16="http://schemas.microsoft.com/office/drawing/2014/main" id="{6333D401-7C7B-0FFB-95B3-9CD8B2070DF0}"/>
              </a:ext>
            </a:extLst>
          </p:cNvPr>
          <p:cNvGraphicFramePr>
            <a:graphicFrameLocks noGrp="1"/>
          </p:cNvGraphicFramePr>
          <p:nvPr>
            <p:ph sz="quarter" idx="10"/>
            <p:extLst>
              <p:ext uri="{D42A27DB-BD31-4B8C-83A1-F6EECF244321}">
                <p14:modId xmlns:p14="http://schemas.microsoft.com/office/powerpoint/2010/main" val="1933679391"/>
              </p:ext>
            </p:extLst>
          </p:nvPr>
        </p:nvGraphicFramePr>
        <p:xfrm>
          <a:off x="698242" y="1592263"/>
          <a:ext cx="10795518" cy="45740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379511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Sign in to the Library Catalogue</a:t>
            </a:r>
          </a:p>
        </p:txBody>
      </p:sp>
      <p:sp>
        <p:nvSpPr>
          <p:cNvPr id="8" name="TextBox 7">
            <a:extLst>
              <a:ext uri="{FF2B5EF4-FFF2-40B4-BE49-F238E27FC236}">
                <a16:creationId xmlns:a16="http://schemas.microsoft.com/office/drawing/2014/main" id="{EB138A5A-05C0-FF7D-9983-995A983B2A76}"/>
              </a:ext>
            </a:extLst>
          </p:cNvPr>
          <p:cNvSpPr txBox="1"/>
          <p:nvPr/>
        </p:nvSpPr>
        <p:spPr>
          <a:xfrm>
            <a:off x="9450623" y="2803463"/>
            <a:ext cx="2486647" cy="2031325"/>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Sign in with your university username and password to access the tools and features available in the library search.</a:t>
            </a:r>
          </a:p>
          <a:p>
            <a:endParaRPr lang="en-GB" dirty="0">
              <a:latin typeface="Calibri" panose="020F0502020204030204" pitchFamily="34" charset="0"/>
              <a:cs typeface="Calibri" panose="020F0502020204030204" pitchFamily="34" charset="0"/>
            </a:endParaRPr>
          </a:p>
        </p:txBody>
      </p:sp>
      <p:pic>
        <p:nvPicPr>
          <p:cNvPr id="9" name="Picture 8">
            <a:extLst>
              <a:ext uri="{FF2B5EF4-FFF2-40B4-BE49-F238E27FC236}">
                <a16:creationId xmlns:a16="http://schemas.microsoft.com/office/drawing/2014/main" id="{714E6EE5-D7F2-2C64-D4B6-98C4262D9F18}"/>
              </a:ext>
            </a:extLst>
          </p:cNvPr>
          <p:cNvPicPr>
            <a:picLocks noChangeAspect="1"/>
          </p:cNvPicPr>
          <p:nvPr/>
        </p:nvPicPr>
        <p:blipFill rotWithShape="1">
          <a:blip r:embed="rId2"/>
          <a:srcRect l="70891" t="58674" r="995" b="2214"/>
          <a:stretch/>
        </p:blipFill>
        <p:spPr>
          <a:xfrm>
            <a:off x="698242" y="1645110"/>
            <a:ext cx="8316221" cy="4153906"/>
          </a:xfrm>
          <a:prstGeom prst="rect">
            <a:avLst/>
          </a:prstGeom>
          <a:effectLst>
            <a:outerShdw blurRad="63500" sx="102000" sy="102000" algn="ctr" rotWithShape="0">
              <a:prstClr val="black">
                <a:alpha val="40000"/>
              </a:prstClr>
            </a:outerShdw>
          </a:effectLst>
        </p:spPr>
      </p:pic>
      <p:sp>
        <p:nvSpPr>
          <p:cNvPr id="10" name="Rectangle 9">
            <a:extLst>
              <a:ext uri="{FF2B5EF4-FFF2-40B4-BE49-F238E27FC236}">
                <a16:creationId xmlns:a16="http://schemas.microsoft.com/office/drawing/2014/main" id="{DF7692A8-5271-6BA7-8A41-56DF6E1583DF}"/>
              </a:ext>
            </a:extLst>
          </p:cNvPr>
          <p:cNvSpPr/>
          <p:nvPr/>
        </p:nvSpPr>
        <p:spPr>
          <a:xfrm>
            <a:off x="5116945" y="2620502"/>
            <a:ext cx="480291" cy="252007"/>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07BABFE4-2A15-8788-0CAD-9105CB57772C}"/>
              </a:ext>
            </a:extLst>
          </p:cNvPr>
          <p:cNvSpPr/>
          <p:nvPr/>
        </p:nvSpPr>
        <p:spPr>
          <a:xfrm>
            <a:off x="8169564" y="1741536"/>
            <a:ext cx="484909" cy="161155"/>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062391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Use Filters to Improve Your Results</a:t>
            </a:r>
          </a:p>
        </p:txBody>
      </p:sp>
      <p:sp>
        <p:nvSpPr>
          <p:cNvPr id="8" name="TextBox 7">
            <a:extLst>
              <a:ext uri="{FF2B5EF4-FFF2-40B4-BE49-F238E27FC236}">
                <a16:creationId xmlns:a16="http://schemas.microsoft.com/office/drawing/2014/main" id="{EB138A5A-05C0-FF7D-9983-995A983B2A76}"/>
              </a:ext>
            </a:extLst>
          </p:cNvPr>
          <p:cNvSpPr txBox="1"/>
          <p:nvPr/>
        </p:nvSpPr>
        <p:spPr>
          <a:xfrm>
            <a:off x="9090406" y="2265693"/>
            <a:ext cx="2722904" cy="2031325"/>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Use the filters down the left-hand side.</a:t>
            </a:r>
          </a:p>
          <a:p>
            <a:endParaRPr lang="en-GB" dirty="0">
              <a:latin typeface="Calibri Light" panose="020F0302020204030204" pitchFamily="34" charset="0"/>
              <a:cs typeface="Calibri Light" panose="020F0302020204030204" pitchFamily="34" charset="0"/>
            </a:endParaRPr>
          </a:p>
          <a:p>
            <a:r>
              <a:rPr lang="en-GB" dirty="0">
                <a:latin typeface="Calibri Light" panose="020F0302020204030204" pitchFamily="34" charset="0"/>
                <a:cs typeface="Calibri Light" panose="020F0302020204030204" pitchFamily="34" charset="0"/>
              </a:rPr>
              <a:t>Limit by full text, books, articles, date, peer review and other filters listed.</a:t>
            </a:r>
          </a:p>
          <a:p>
            <a:endParaRPr lang="en-GB" dirty="0">
              <a:latin typeface="Calibri" panose="020F0502020204030204" pitchFamily="34" charset="0"/>
              <a:cs typeface="Calibri" panose="020F0502020204030204" pitchFamily="34" charset="0"/>
            </a:endParaRPr>
          </a:p>
        </p:txBody>
      </p:sp>
      <p:pic>
        <p:nvPicPr>
          <p:cNvPr id="9" name="Picture 8">
            <a:extLst>
              <a:ext uri="{FF2B5EF4-FFF2-40B4-BE49-F238E27FC236}">
                <a16:creationId xmlns:a16="http://schemas.microsoft.com/office/drawing/2014/main" id="{C7DFD9C4-CD2F-802C-588C-D6E8350337F5}"/>
              </a:ext>
            </a:extLst>
          </p:cNvPr>
          <p:cNvPicPr>
            <a:picLocks noChangeAspect="1"/>
          </p:cNvPicPr>
          <p:nvPr/>
        </p:nvPicPr>
        <p:blipFill rotWithShape="1">
          <a:blip r:embed="rId2"/>
          <a:srcRect l="101" t="11919" r="5624" b="6667"/>
          <a:stretch/>
        </p:blipFill>
        <p:spPr>
          <a:xfrm>
            <a:off x="817418" y="1502473"/>
            <a:ext cx="7924799" cy="4562420"/>
          </a:xfrm>
          <a:prstGeom prst="rect">
            <a:avLst/>
          </a:prstGeom>
          <a:effectLst>
            <a:outerShdw blurRad="63500" sx="102000" sy="102000" algn="ctr" rotWithShape="0">
              <a:prstClr val="black">
                <a:alpha val="40000"/>
              </a:prstClr>
            </a:outerShdw>
          </a:effectLst>
        </p:spPr>
      </p:pic>
      <p:sp>
        <p:nvSpPr>
          <p:cNvPr id="10" name="Rectangle 9">
            <a:extLst>
              <a:ext uri="{FF2B5EF4-FFF2-40B4-BE49-F238E27FC236}">
                <a16:creationId xmlns:a16="http://schemas.microsoft.com/office/drawing/2014/main" id="{A23CDD70-2A61-8340-3203-33BA205B72E5}"/>
              </a:ext>
            </a:extLst>
          </p:cNvPr>
          <p:cNvSpPr/>
          <p:nvPr/>
        </p:nvSpPr>
        <p:spPr>
          <a:xfrm>
            <a:off x="867509" y="2833077"/>
            <a:ext cx="1397710" cy="3235214"/>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51341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3849" y="252284"/>
            <a:ext cx="10307991" cy="1003916"/>
          </a:xfrm>
        </p:spPr>
        <p:txBody>
          <a:bodyPr/>
          <a:lstStyle/>
          <a:p>
            <a:r>
              <a:rPr lang="en-GB" dirty="0"/>
              <a:t>Finding Books</a:t>
            </a:r>
          </a:p>
        </p:txBody>
      </p:sp>
      <p:sp>
        <p:nvSpPr>
          <p:cNvPr id="40" name="TextBox 39"/>
          <p:cNvSpPr txBox="1"/>
          <p:nvPr/>
        </p:nvSpPr>
        <p:spPr>
          <a:xfrm>
            <a:off x="7936301" y="2520559"/>
            <a:ext cx="3883344" cy="2862322"/>
          </a:xfrm>
          <a:prstGeom prst="rect">
            <a:avLst/>
          </a:prstGeom>
          <a:noFill/>
        </p:spPr>
        <p:txBody>
          <a:bodyPr wrap="square" rtlCol="0">
            <a:spAutoFit/>
          </a:bodyPr>
          <a:lstStyle/>
          <a:p>
            <a:pPr marL="285750" indent="-285750">
              <a:buFont typeface="Arial" panose="020B0604020202020204" pitchFamily="34" charset="0"/>
              <a:buChar char="•"/>
            </a:pPr>
            <a:r>
              <a:rPr lang="en-GB" dirty="0"/>
              <a:t>Filter to books – either using the drop-down menu under the search box or on the left-hand side.</a:t>
            </a:r>
          </a:p>
          <a:p>
            <a:endParaRPr lang="en-GB" dirty="0"/>
          </a:p>
          <a:p>
            <a:pPr marL="285750" indent="-285750">
              <a:buFont typeface="Arial" panose="020B0604020202020204" pitchFamily="34" charset="0"/>
              <a:buChar char="•"/>
            </a:pPr>
            <a:r>
              <a:rPr lang="en-GB" dirty="0"/>
              <a:t>Filter to Held by library.</a:t>
            </a:r>
          </a:p>
          <a:p>
            <a:endParaRPr lang="en-GB" dirty="0"/>
          </a:p>
          <a:p>
            <a:pPr marL="285750" indent="-285750">
              <a:buFont typeface="Arial" panose="020B0604020202020204" pitchFamily="34" charset="0"/>
              <a:buChar char="•"/>
            </a:pPr>
            <a:r>
              <a:rPr lang="en-GB" dirty="0"/>
              <a:t>Use the Map it link to locate any print resources.</a:t>
            </a:r>
          </a:p>
          <a:p>
            <a:endParaRPr lang="en-GB" dirty="0"/>
          </a:p>
          <a:p>
            <a:endParaRPr lang="en-GB" dirty="0"/>
          </a:p>
        </p:txBody>
      </p:sp>
      <p:sp>
        <p:nvSpPr>
          <p:cNvPr id="3" name="TextBox 2">
            <a:extLst>
              <a:ext uri="{FF2B5EF4-FFF2-40B4-BE49-F238E27FC236}">
                <a16:creationId xmlns:a16="http://schemas.microsoft.com/office/drawing/2014/main" id="{3C5C0BC4-D81F-44F0-A1BB-47AD2D6CB1D9}"/>
              </a:ext>
            </a:extLst>
          </p:cNvPr>
          <p:cNvSpPr txBox="1"/>
          <p:nvPr/>
        </p:nvSpPr>
        <p:spPr>
          <a:xfrm>
            <a:off x="603849" y="5744161"/>
            <a:ext cx="3433313" cy="369332"/>
          </a:xfrm>
          <a:prstGeom prst="rect">
            <a:avLst/>
          </a:prstGeom>
          <a:noFill/>
        </p:spPr>
        <p:txBody>
          <a:bodyPr wrap="square" rtlCol="0">
            <a:spAutoFit/>
          </a:bodyPr>
          <a:lstStyle/>
          <a:p>
            <a:r>
              <a:rPr lang="en-GB" dirty="0">
                <a:hlinkClick r:id="rId2"/>
              </a:rPr>
              <a:t>Library Search</a:t>
            </a:r>
            <a:endParaRPr lang="en-GB" dirty="0"/>
          </a:p>
        </p:txBody>
      </p:sp>
      <p:pic>
        <p:nvPicPr>
          <p:cNvPr id="16" name="Picture 15">
            <a:extLst>
              <a:ext uri="{FF2B5EF4-FFF2-40B4-BE49-F238E27FC236}">
                <a16:creationId xmlns:a16="http://schemas.microsoft.com/office/drawing/2014/main" id="{511D2B45-41F4-3C92-8EEF-8F5A51EA5307}"/>
              </a:ext>
            </a:extLst>
          </p:cNvPr>
          <p:cNvPicPr>
            <a:picLocks noChangeAspect="1"/>
          </p:cNvPicPr>
          <p:nvPr/>
        </p:nvPicPr>
        <p:blipFill rotWithShape="1">
          <a:blip r:embed="rId3"/>
          <a:srcRect l="1380" t="11818" r="5353" b="4950"/>
          <a:stretch/>
        </p:blipFill>
        <p:spPr>
          <a:xfrm>
            <a:off x="757637" y="1407502"/>
            <a:ext cx="6996125" cy="4162316"/>
          </a:xfrm>
          <a:prstGeom prst="rect">
            <a:avLst/>
          </a:prstGeom>
          <a:effectLst>
            <a:outerShdw blurRad="63500" sx="102000" sy="102000" algn="ctr" rotWithShape="0">
              <a:prstClr val="black">
                <a:alpha val="40000"/>
              </a:prstClr>
            </a:outerShdw>
          </a:effectLst>
        </p:spPr>
      </p:pic>
      <p:sp>
        <p:nvSpPr>
          <p:cNvPr id="17" name="Rectangle 16">
            <a:extLst>
              <a:ext uri="{FF2B5EF4-FFF2-40B4-BE49-F238E27FC236}">
                <a16:creationId xmlns:a16="http://schemas.microsoft.com/office/drawing/2014/main" id="{7EA0F4C8-D569-1DA5-5760-BAE4EDE77EEF}"/>
              </a:ext>
            </a:extLst>
          </p:cNvPr>
          <p:cNvSpPr/>
          <p:nvPr/>
        </p:nvSpPr>
        <p:spPr>
          <a:xfrm>
            <a:off x="1413164" y="2279073"/>
            <a:ext cx="630381" cy="367145"/>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4B641056-1533-5FAC-3896-D2B7DEA321D1}"/>
              </a:ext>
            </a:extLst>
          </p:cNvPr>
          <p:cNvSpPr/>
          <p:nvPr/>
        </p:nvSpPr>
        <p:spPr>
          <a:xfrm>
            <a:off x="832338" y="2646218"/>
            <a:ext cx="1121153" cy="872837"/>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73092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BDDEF4B0-4B09-4BC4-8CBC-1E4D30974241}"/>
              </a:ext>
            </a:extLst>
          </p:cNvPr>
          <p:cNvSpPr>
            <a:spLocks noGrp="1"/>
          </p:cNvSpPr>
          <p:nvPr>
            <p:ph sz="half" idx="1"/>
          </p:nvPr>
        </p:nvSpPr>
        <p:spPr>
          <a:xfrm>
            <a:off x="441392" y="2278627"/>
            <a:ext cx="3264846" cy="2566218"/>
          </a:xfrm>
        </p:spPr>
        <p:txBody>
          <a:bodyPr/>
          <a:lstStyle/>
          <a:p>
            <a:pPr marL="0" indent="0">
              <a:buNone/>
            </a:pPr>
            <a:r>
              <a:rPr lang="en-US" sz="2400" dirty="0">
                <a:latin typeface="+mn-lt"/>
              </a:rPr>
              <a:t>Use the </a:t>
            </a:r>
            <a:r>
              <a:rPr lang="en-US" sz="2400" dirty="0"/>
              <a:t>l</a:t>
            </a:r>
            <a:r>
              <a:rPr lang="en-US" sz="2400" dirty="0">
                <a:latin typeface="+mn-lt"/>
              </a:rPr>
              <a:t>ibrary catalogue to find </a:t>
            </a:r>
            <a:r>
              <a:rPr lang="en-US" sz="2400" dirty="0">
                <a:latin typeface="+mn-lt"/>
                <a:cs typeface="Calibri Light" panose="020F0302020204030204" pitchFamily="34" charset="0"/>
              </a:rPr>
              <a:t>ebooks:</a:t>
            </a:r>
          </a:p>
          <a:p>
            <a:pPr marL="0" indent="0">
              <a:buNone/>
            </a:pPr>
            <a:endParaRPr lang="en-US" sz="2400" dirty="0">
              <a:latin typeface="+mn-lt"/>
              <a:cs typeface="Calibri Light" panose="020F0302020204030204" pitchFamily="34" charset="0"/>
            </a:endParaRPr>
          </a:p>
          <a:p>
            <a:pPr>
              <a:buFont typeface="Arial" panose="020B0604020202020204" pitchFamily="34" charset="0"/>
              <a:buChar char="•"/>
            </a:pPr>
            <a:r>
              <a:rPr lang="en-US" sz="2400" dirty="0">
                <a:latin typeface="+mn-lt"/>
              </a:rPr>
              <a:t>Full Text Online.</a:t>
            </a:r>
          </a:p>
          <a:p>
            <a:pPr>
              <a:buFont typeface="Arial" panose="020B0604020202020204" pitchFamily="34" charset="0"/>
              <a:buChar char="•"/>
            </a:pPr>
            <a:r>
              <a:rPr lang="en-US" sz="2400" dirty="0">
                <a:latin typeface="+mn-lt"/>
              </a:rPr>
              <a:t>Books.</a:t>
            </a:r>
          </a:p>
          <a:p>
            <a:pPr marL="0" indent="0">
              <a:buNone/>
            </a:pPr>
            <a:endParaRPr lang="en-US" dirty="0"/>
          </a:p>
        </p:txBody>
      </p:sp>
      <p:sp>
        <p:nvSpPr>
          <p:cNvPr id="3" name="Title 2">
            <a:extLst>
              <a:ext uri="{FF2B5EF4-FFF2-40B4-BE49-F238E27FC236}">
                <a16:creationId xmlns:a16="http://schemas.microsoft.com/office/drawing/2014/main" id="{071FC6FC-FD5F-45BE-9D1B-F2C3E0FA8E3C}"/>
              </a:ext>
            </a:extLst>
          </p:cNvPr>
          <p:cNvSpPr>
            <a:spLocks noGrp="1"/>
          </p:cNvSpPr>
          <p:nvPr>
            <p:ph type="title"/>
          </p:nvPr>
        </p:nvSpPr>
        <p:spPr>
          <a:xfrm>
            <a:off x="718456" y="262866"/>
            <a:ext cx="10795518" cy="1003916"/>
          </a:xfrm>
        </p:spPr>
        <p:txBody>
          <a:bodyPr anchor="b">
            <a:normAutofit/>
          </a:bodyPr>
          <a:lstStyle/>
          <a:p>
            <a:r>
              <a:rPr lang="en-GB" dirty="0"/>
              <a:t>Finding Ebooks Only</a:t>
            </a:r>
          </a:p>
        </p:txBody>
      </p:sp>
      <p:sp>
        <p:nvSpPr>
          <p:cNvPr id="2" name="TextBox 1">
            <a:extLst>
              <a:ext uri="{FF2B5EF4-FFF2-40B4-BE49-F238E27FC236}">
                <a16:creationId xmlns:a16="http://schemas.microsoft.com/office/drawing/2014/main" id="{0C3F345C-507B-48A6-B407-F4FEFF20CB5B}"/>
              </a:ext>
            </a:extLst>
          </p:cNvPr>
          <p:cNvSpPr txBox="1"/>
          <p:nvPr/>
        </p:nvSpPr>
        <p:spPr>
          <a:xfrm>
            <a:off x="678026" y="4923001"/>
            <a:ext cx="1943818" cy="461665"/>
          </a:xfrm>
          <a:prstGeom prst="rect">
            <a:avLst/>
          </a:prstGeom>
          <a:noFill/>
        </p:spPr>
        <p:txBody>
          <a:bodyPr wrap="square" rtlCol="0">
            <a:spAutoFit/>
          </a:bodyPr>
          <a:lstStyle/>
          <a:p>
            <a:r>
              <a:rPr lang="en-GB" sz="2400" dirty="0">
                <a:hlinkClick r:id="rId2"/>
              </a:rPr>
              <a:t>Ebooks</a:t>
            </a:r>
            <a:endParaRPr lang="en-GB" sz="2400" dirty="0"/>
          </a:p>
        </p:txBody>
      </p:sp>
      <p:pic>
        <p:nvPicPr>
          <p:cNvPr id="5" name="Picture 4">
            <a:extLst>
              <a:ext uri="{FF2B5EF4-FFF2-40B4-BE49-F238E27FC236}">
                <a16:creationId xmlns:a16="http://schemas.microsoft.com/office/drawing/2014/main" id="{2E675BC3-E747-E21D-E233-A12E7619D814}"/>
              </a:ext>
            </a:extLst>
          </p:cNvPr>
          <p:cNvPicPr>
            <a:picLocks noChangeAspect="1"/>
          </p:cNvPicPr>
          <p:nvPr/>
        </p:nvPicPr>
        <p:blipFill rotWithShape="1">
          <a:blip r:embed="rId3"/>
          <a:srcRect l="640" t="11515" r="5758" b="4949"/>
          <a:stretch/>
        </p:blipFill>
        <p:spPr>
          <a:xfrm>
            <a:off x="4069039" y="1546993"/>
            <a:ext cx="7444935" cy="4429469"/>
          </a:xfrm>
          <a:prstGeom prst="rect">
            <a:avLst/>
          </a:prstGeom>
          <a:effectLst>
            <a:outerShdw blurRad="63500" sx="102000" sy="102000" algn="ctr" rotWithShape="0">
              <a:prstClr val="black">
                <a:alpha val="40000"/>
              </a:prstClr>
            </a:outerShdw>
          </a:effectLst>
        </p:spPr>
      </p:pic>
      <p:sp>
        <p:nvSpPr>
          <p:cNvPr id="7" name="Rectangle 6">
            <a:extLst>
              <a:ext uri="{FF2B5EF4-FFF2-40B4-BE49-F238E27FC236}">
                <a16:creationId xmlns:a16="http://schemas.microsoft.com/office/drawing/2014/main" id="{59837646-83D8-299D-DBFE-3165C0003DE0}"/>
              </a:ext>
            </a:extLst>
          </p:cNvPr>
          <p:cNvSpPr/>
          <p:nvPr/>
        </p:nvSpPr>
        <p:spPr>
          <a:xfrm>
            <a:off x="4126523" y="2891693"/>
            <a:ext cx="1498422" cy="959872"/>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534604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cs typeface="Calibri"/>
              </a:rPr>
              <a:t>Filter to Articles Only</a:t>
            </a:r>
            <a:endParaRPr lang="en-GB" dirty="0"/>
          </a:p>
        </p:txBody>
      </p:sp>
      <p:sp>
        <p:nvSpPr>
          <p:cNvPr id="5" name="TextBox 4"/>
          <p:cNvSpPr txBox="1"/>
          <p:nvPr/>
        </p:nvSpPr>
        <p:spPr>
          <a:xfrm>
            <a:off x="368060" y="2485828"/>
            <a:ext cx="3441940" cy="1938992"/>
          </a:xfrm>
          <a:prstGeom prst="rect">
            <a:avLst/>
          </a:prstGeom>
          <a:noFill/>
        </p:spPr>
        <p:txBody>
          <a:bodyPr wrap="square" rtlCol="0">
            <a:spAutoFit/>
          </a:bodyPr>
          <a:lstStyle/>
          <a:p>
            <a:r>
              <a:rPr lang="en-US" sz="2400" dirty="0"/>
              <a:t>Limit to online journal articles:</a:t>
            </a:r>
          </a:p>
          <a:p>
            <a:endParaRPr lang="en-US" sz="2400" dirty="0"/>
          </a:p>
          <a:p>
            <a:pPr marL="457200" indent="-457200">
              <a:buFont typeface="Arial" panose="020B0604020202020204" pitchFamily="34" charset="0"/>
              <a:buChar char="•"/>
            </a:pPr>
            <a:r>
              <a:rPr lang="en-US" sz="2400" dirty="0"/>
              <a:t>Full Text Online.</a:t>
            </a:r>
          </a:p>
          <a:p>
            <a:pPr marL="457200" indent="-457200">
              <a:buFont typeface="Arial" panose="020B0604020202020204" pitchFamily="34" charset="0"/>
              <a:buChar char="•"/>
            </a:pPr>
            <a:r>
              <a:rPr lang="en-US" sz="2400" dirty="0"/>
              <a:t>Articles.</a:t>
            </a:r>
          </a:p>
        </p:txBody>
      </p:sp>
      <p:sp>
        <p:nvSpPr>
          <p:cNvPr id="4" name="TextBox 3">
            <a:hlinkClick r:id="rId2"/>
            <a:extLst>
              <a:ext uri="{FF2B5EF4-FFF2-40B4-BE49-F238E27FC236}">
                <a16:creationId xmlns:a16="http://schemas.microsoft.com/office/drawing/2014/main" id="{A23FA2EA-646A-4FC5-A91C-AFD6CB7A3D59}"/>
              </a:ext>
            </a:extLst>
          </p:cNvPr>
          <p:cNvSpPr txBox="1"/>
          <p:nvPr/>
        </p:nvSpPr>
        <p:spPr>
          <a:xfrm>
            <a:off x="624500" y="4915784"/>
            <a:ext cx="2792581" cy="461665"/>
          </a:xfrm>
          <a:prstGeom prst="rect">
            <a:avLst/>
          </a:prstGeom>
          <a:noFill/>
        </p:spPr>
        <p:txBody>
          <a:bodyPr wrap="square" rtlCol="0">
            <a:spAutoFit/>
          </a:bodyPr>
          <a:lstStyle/>
          <a:p>
            <a:r>
              <a:rPr lang="en-GB" sz="2400" dirty="0">
                <a:hlinkClick r:id="rId3"/>
              </a:rPr>
              <a:t>Articles</a:t>
            </a:r>
            <a:endParaRPr lang="en-GB" sz="2400" dirty="0"/>
          </a:p>
        </p:txBody>
      </p:sp>
      <p:pic>
        <p:nvPicPr>
          <p:cNvPr id="6" name="Picture 5">
            <a:extLst>
              <a:ext uri="{FF2B5EF4-FFF2-40B4-BE49-F238E27FC236}">
                <a16:creationId xmlns:a16="http://schemas.microsoft.com/office/drawing/2014/main" id="{52F80D00-862A-D4BD-94D0-936FE54E8B8F}"/>
              </a:ext>
            </a:extLst>
          </p:cNvPr>
          <p:cNvPicPr>
            <a:picLocks noChangeAspect="1"/>
          </p:cNvPicPr>
          <p:nvPr/>
        </p:nvPicPr>
        <p:blipFill rotWithShape="1">
          <a:blip r:embed="rId4"/>
          <a:srcRect l="842" t="11920" r="5623" b="5555"/>
          <a:stretch/>
        </p:blipFill>
        <p:spPr>
          <a:xfrm>
            <a:off x="4186649" y="1544782"/>
            <a:ext cx="7443197" cy="4378036"/>
          </a:xfrm>
          <a:prstGeom prst="rect">
            <a:avLst/>
          </a:prstGeom>
          <a:effectLst>
            <a:outerShdw blurRad="63500" sx="102000" sy="102000" algn="ctr" rotWithShape="0">
              <a:prstClr val="black">
                <a:alpha val="40000"/>
              </a:prstClr>
            </a:outerShdw>
          </a:effectLst>
        </p:spPr>
      </p:pic>
      <p:sp>
        <p:nvSpPr>
          <p:cNvPr id="8" name="Rectangle 7">
            <a:extLst>
              <a:ext uri="{FF2B5EF4-FFF2-40B4-BE49-F238E27FC236}">
                <a16:creationId xmlns:a16="http://schemas.microsoft.com/office/drawing/2014/main" id="{0B65AC4D-F2AF-602D-F1C6-86C576E2FBCC}"/>
              </a:ext>
            </a:extLst>
          </p:cNvPr>
          <p:cNvSpPr/>
          <p:nvPr/>
        </p:nvSpPr>
        <p:spPr>
          <a:xfrm>
            <a:off x="4294909" y="2902527"/>
            <a:ext cx="1156855" cy="1101437"/>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752183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06B31B-340F-4273-A225-11BBB7ACBB38}"/>
              </a:ext>
            </a:extLst>
          </p:cNvPr>
          <p:cNvSpPr>
            <a:spLocks noGrp="1"/>
          </p:cNvSpPr>
          <p:nvPr>
            <p:ph sz="half" idx="2"/>
          </p:nvPr>
        </p:nvSpPr>
        <p:spPr>
          <a:xfrm>
            <a:off x="611979" y="1603692"/>
            <a:ext cx="5280453" cy="2640503"/>
          </a:xfrm>
        </p:spPr>
        <p:txBody>
          <a:bodyPr>
            <a:normAutofit fontScale="62500" lnSpcReduction="20000"/>
          </a:bodyPr>
          <a:lstStyle/>
          <a:p>
            <a:pPr>
              <a:buFont typeface="Arial" panose="020B0604020202020204" pitchFamily="34" charset="0"/>
              <a:buChar char="•"/>
            </a:pPr>
            <a:r>
              <a:rPr lang="en-GB" dirty="0"/>
              <a:t>Where the book is held if it’s in print.</a:t>
            </a:r>
          </a:p>
          <a:p>
            <a:pPr>
              <a:buFont typeface="Arial" panose="020B0604020202020204" pitchFamily="34" charset="0"/>
              <a:buChar char="•"/>
            </a:pPr>
            <a:r>
              <a:rPr lang="en-GB" dirty="0"/>
              <a:t>Link to ebook or journal article if it’s electronic.</a:t>
            </a:r>
          </a:p>
          <a:p>
            <a:pPr>
              <a:buFont typeface="Arial" panose="020B0604020202020204" pitchFamily="34" charset="0"/>
              <a:buChar char="•"/>
            </a:pPr>
            <a:r>
              <a:rPr lang="en-GB" dirty="0"/>
              <a:t>How to request it if it’s on loan.</a:t>
            </a:r>
          </a:p>
          <a:p>
            <a:pPr>
              <a:buFont typeface="Arial" panose="020B0604020202020204" pitchFamily="34" charset="0"/>
              <a:buChar char="•"/>
            </a:pPr>
            <a:r>
              <a:rPr lang="en-GB" dirty="0"/>
              <a:t>Related reading.</a:t>
            </a:r>
          </a:p>
          <a:p>
            <a:pPr>
              <a:buFont typeface="Arial" panose="020B0604020202020204" pitchFamily="34" charset="0"/>
              <a:buChar char="•"/>
            </a:pPr>
            <a:r>
              <a:rPr lang="en-GB" dirty="0"/>
              <a:t>Option to search just within one journal.</a:t>
            </a:r>
          </a:p>
          <a:p>
            <a:pPr>
              <a:buFont typeface="Arial" panose="020B0604020202020204" pitchFamily="34" charset="0"/>
              <a:buChar char="•"/>
            </a:pPr>
            <a:r>
              <a:rPr lang="en-GB" dirty="0"/>
              <a:t>Virtual browse of other similar books.</a:t>
            </a:r>
          </a:p>
          <a:p>
            <a:pPr>
              <a:buFont typeface="Arial" panose="020B0604020202020204" pitchFamily="34" charset="0"/>
              <a:buChar char="•"/>
            </a:pPr>
            <a:r>
              <a:rPr lang="en-GB" dirty="0"/>
              <a:t>Books on the same Online Resource list.</a:t>
            </a:r>
          </a:p>
          <a:p>
            <a:pPr>
              <a:buFont typeface="Arial" panose="020B0604020202020204" pitchFamily="34" charset="0"/>
              <a:buChar char="•"/>
            </a:pPr>
            <a:r>
              <a:rPr lang="en-GB" dirty="0"/>
              <a:t>Option to save in your personal reading list.</a:t>
            </a:r>
          </a:p>
        </p:txBody>
      </p:sp>
      <p:sp>
        <p:nvSpPr>
          <p:cNvPr id="6" name="Title 5">
            <a:extLst>
              <a:ext uri="{FF2B5EF4-FFF2-40B4-BE49-F238E27FC236}">
                <a16:creationId xmlns:a16="http://schemas.microsoft.com/office/drawing/2014/main" id="{5C7261A7-EF31-415F-A7DA-0208E55B2EE3}"/>
              </a:ext>
            </a:extLst>
          </p:cNvPr>
          <p:cNvSpPr>
            <a:spLocks noGrp="1"/>
          </p:cNvSpPr>
          <p:nvPr>
            <p:ph type="title"/>
          </p:nvPr>
        </p:nvSpPr>
        <p:spPr/>
        <p:txBody>
          <a:bodyPr>
            <a:normAutofit/>
          </a:bodyPr>
          <a:lstStyle/>
          <a:p>
            <a:r>
              <a:rPr lang="en-GB" dirty="0"/>
              <a:t>What the Item Records Include</a:t>
            </a:r>
          </a:p>
        </p:txBody>
      </p:sp>
      <p:sp>
        <p:nvSpPr>
          <p:cNvPr id="5" name="TextBox 4">
            <a:extLst>
              <a:ext uri="{FF2B5EF4-FFF2-40B4-BE49-F238E27FC236}">
                <a16:creationId xmlns:a16="http://schemas.microsoft.com/office/drawing/2014/main" id="{1C8A8002-E42F-442D-B230-EBD1C8D14605}"/>
              </a:ext>
            </a:extLst>
          </p:cNvPr>
          <p:cNvSpPr txBox="1"/>
          <p:nvPr/>
        </p:nvSpPr>
        <p:spPr>
          <a:xfrm>
            <a:off x="5892432" y="5588793"/>
            <a:ext cx="3692106" cy="461665"/>
          </a:xfrm>
          <a:prstGeom prst="rect">
            <a:avLst/>
          </a:prstGeom>
          <a:noFill/>
        </p:spPr>
        <p:txBody>
          <a:bodyPr wrap="square" rtlCol="0">
            <a:spAutoFit/>
          </a:bodyPr>
          <a:lstStyle/>
          <a:p>
            <a:r>
              <a:rPr lang="en-GB" sz="2400" dirty="0">
                <a:hlinkClick r:id="rId2"/>
              </a:rPr>
              <a:t>Book record</a:t>
            </a:r>
            <a:endParaRPr lang="en-GB" sz="2400" dirty="0"/>
          </a:p>
        </p:txBody>
      </p:sp>
      <p:pic>
        <p:nvPicPr>
          <p:cNvPr id="4" name="Picture 3">
            <a:extLst>
              <a:ext uri="{FF2B5EF4-FFF2-40B4-BE49-F238E27FC236}">
                <a16:creationId xmlns:a16="http://schemas.microsoft.com/office/drawing/2014/main" id="{25672D85-F1EB-5F36-B087-7DA97F0B13CC}"/>
              </a:ext>
            </a:extLst>
          </p:cNvPr>
          <p:cNvPicPr>
            <a:picLocks noChangeAspect="1"/>
          </p:cNvPicPr>
          <p:nvPr/>
        </p:nvPicPr>
        <p:blipFill rotWithShape="1">
          <a:blip r:embed="rId3"/>
          <a:srcRect l="10336" t="11515" r="27171" b="11817"/>
          <a:stretch/>
        </p:blipFill>
        <p:spPr>
          <a:xfrm>
            <a:off x="5581938" y="1783344"/>
            <a:ext cx="3830781" cy="3133150"/>
          </a:xfrm>
          <a:prstGeom prst="rect">
            <a:avLst/>
          </a:prstGeom>
          <a:effectLst>
            <a:outerShdw blurRad="63500" sx="102000" sy="102000" algn="ctr" rotWithShape="0">
              <a:prstClr val="black">
                <a:alpha val="40000"/>
              </a:prstClr>
            </a:outerShdw>
          </a:effectLst>
        </p:spPr>
      </p:pic>
      <p:pic>
        <p:nvPicPr>
          <p:cNvPr id="10" name="Picture 9">
            <a:extLst>
              <a:ext uri="{FF2B5EF4-FFF2-40B4-BE49-F238E27FC236}">
                <a16:creationId xmlns:a16="http://schemas.microsoft.com/office/drawing/2014/main" id="{3706BA76-8011-0577-02FA-9379F7DAF705}"/>
              </a:ext>
            </a:extLst>
          </p:cNvPr>
          <p:cNvPicPr>
            <a:picLocks noChangeAspect="1"/>
          </p:cNvPicPr>
          <p:nvPr/>
        </p:nvPicPr>
        <p:blipFill rotWithShape="1">
          <a:blip r:embed="rId4"/>
          <a:srcRect l="74123" t="11434" r="5684" b="18150"/>
          <a:stretch/>
        </p:blipFill>
        <p:spPr>
          <a:xfrm>
            <a:off x="9696887" y="1381477"/>
            <a:ext cx="2126080" cy="4791427"/>
          </a:xfrm>
          <a:prstGeom prst="rect">
            <a:avLst/>
          </a:prstGeom>
          <a:effectLst>
            <a:outerShdw blurRad="63500" sx="102000" sy="102000" algn="ctr" rotWithShape="0">
              <a:prstClr val="black">
                <a:alpha val="40000"/>
              </a:prstClr>
            </a:outerShdw>
          </a:effectLst>
        </p:spPr>
      </p:pic>
      <p:pic>
        <p:nvPicPr>
          <p:cNvPr id="12" name="Picture 11">
            <a:extLst>
              <a:ext uri="{FF2B5EF4-FFF2-40B4-BE49-F238E27FC236}">
                <a16:creationId xmlns:a16="http://schemas.microsoft.com/office/drawing/2014/main" id="{B3CBF137-80EE-044E-4664-4F2DD6D9C54C}"/>
              </a:ext>
            </a:extLst>
          </p:cNvPr>
          <p:cNvPicPr>
            <a:picLocks noChangeAspect="1"/>
          </p:cNvPicPr>
          <p:nvPr/>
        </p:nvPicPr>
        <p:blipFill rotWithShape="1">
          <a:blip r:embed="rId5"/>
          <a:srcRect l="10134" t="31818" r="26970" b="32323"/>
          <a:stretch/>
        </p:blipFill>
        <p:spPr>
          <a:xfrm>
            <a:off x="698242" y="4392769"/>
            <a:ext cx="4533391" cy="1723078"/>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17295523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Saving to your favourites</a:t>
            </a:r>
          </a:p>
        </p:txBody>
      </p:sp>
      <p:sp>
        <p:nvSpPr>
          <p:cNvPr id="8" name="TextBox 7">
            <a:extLst>
              <a:ext uri="{FF2B5EF4-FFF2-40B4-BE49-F238E27FC236}">
                <a16:creationId xmlns:a16="http://schemas.microsoft.com/office/drawing/2014/main" id="{EB138A5A-05C0-FF7D-9983-995A983B2A76}"/>
              </a:ext>
            </a:extLst>
          </p:cNvPr>
          <p:cNvSpPr txBox="1"/>
          <p:nvPr/>
        </p:nvSpPr>
        <p:spPr>
          <a:xfrm>
            <a:off x="9309769" y="2886308"/>
            <a:ext cx="2486647" cy="1477328"/>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Save your favourite  resources in the pinned section of your account.</a:t>
            </a: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8EB97A80-6FA7-2B78-0E36-06FB1964CBDB}"/>
              </a:ext>
            </a:extLst>
          </p:cNvPr>
          <p:cNvPicPr>
            <a:picLocks noChangeAspect="1"/>
          </p:cNvPicPr>
          <p:nvPr/>
        </p:nvPicPr>
        <p:blipFill rotWithShape="1">
          <a:blip r:embed="rId2"/>
          <a:srcRect l="406" t="22539" r="20865" b="9206"/>
          <a:stretch/>
        </p:blipFill>
        <p:spPr>
          <a:xfrm>
            <a:off x="819485" y="1545772"/>
            <a:ext cx="8098971" cy="4633356"/>
          </a:xfrm>
          <a:prstGeom prst="rect">
            <a:avLst/>
          </a:prstGeom>
          <a:effectLst>
            <a:outerShdw blurRad="63500" sx="102000" sy="102000" algn="ctr" rotWithShape="0">
              <a:prstClr val="black">
                <a:alpha val="40000"/>
              </a:prstClr>
            </a:outerShdw>
          </a:effectLst>
        </p:spPr>
      </p:pic>
      <p:sp>
        <p:nvSpPr>
          <p:cNvPr id="5" name="Rectangle 4">
            <a:extLst>
              <a:ext uri="{FF2B5EF4-FFF2-40B4-BE49-F238E27FC236}">
                <a16:creationId xmlns:a16="http://schemas.microsoft.com/office/drawing/2014/main" id="{6B367588-74D9-6FCF-932F-9C62974E1528}"/>
              </a:ext>
            </a:extLst>
          </p:cNvPr>
          <p:cNvSpPr/>
          <p:nvPr/>
        </p:nvSpPr>
        <p:spPr>
          <a:xfrm>
            <a:off x="8200571" y="1545771"/>
            <a:ext cx="326572" cy="4368800"/>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Graphic 6" descr="Pin with solid fill">
            <a:extLst>
              <a:ext uri="{FF2B5EF4-FFF2-40B4-BE49-F238E27FC236}">
                <a16:creationId xmlns:a16="http://schemas.microsoft.com/office/drawing/2014/main" id="{4015456F-67F8-3369-6005-372534E30E5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829800" y="1614054"/>
            <a:ext cx="914400" cy="914400"/>
          </a:xfrm>
          <a:prstGeom prst="rect">
            <a:avLst/>
          </a:prstGeom>
        </p:spPr>
      </p:pic>
    </p:spTree>
    <p:extLst>
      <p:ext uri="{BB962C8B-B14F-4D97-AF65-F5344CB8AC3E}">
        <p14:creationId xmlns:p14="http://schemas.microsoft.com/office/powerpoint/2010/main" val="23831627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Email favourites to yourself</a:t>
            </a:r>
          </a:p>
        </p:txBody>
      </p:sp>
      <p:sp>
        <p:nvSpPr>
          <p:cNvPr id="8" name="TextBox 7">
            <a:extLst>
              <a:ext uri="{FF2B5EF4-FFF2-40B4-BE49-F238E27FC236}">
                <a16:creationId xmlns:a16="http://schemas.microsoft.com/office/drawing/2014/main" id="{EB138A5A-05C0-FF7D-9983-995A983B2A76}"/>
              </a:ext>
            </a:extLst>
          </p:cNvPr>
          <p:cNvSpPr txBox="1"/>
          <p:nvPr/>
        </p:nvSpPr>
        <p:spPr>
          <a:xfrm>
            <a:off x="9542987" y="3149844"/>
            <a:ext cx="2486647" cy="1477328"/>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Email any books or articles to yourself to read later.</a:t>
            </a: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pic>
        <p:nvPicPr>
          <p:cNvPr id="3" name="Picture 2">
            <a:extLst>
              <a:ext uri="{FF2B5EF4-FFF2-40B4-BE49-F238E27FC236}">
                <a16:creationId xmlns:a16="http://schemas.microsoft.com/office/drawing/2014/main" id="{A9C261CB-4707-1BE3-5A56-9A058464F955}"/>
              </a:ext>
            </a:extLst>
          </p:cNvPr>
          <p:cNvPicPr>
            <a:picLocks noChangeAspect="1"/>
          </p:cNvPicPr>
          <p:nvPr/>
        </p:nvPicPr>
        <p:blipFill rotWithShape="1">
          <a:blip r:embed="rId2"/>
          <a:srcRect l="406" t="22539" r="20865" b="9206"/>
          <a:stretch/>
        </p:blipFill>
        <p:spPr>
          <a:xfrm>
            <a:off x="847194" y="1484085"/>
            <a:ext cx="8098971" cy="4633356"/>
          </a:xfrm>
          <a:prstGeom prst="rect">
            <a:avLst/>
          </a:prstGeom>
          <a:effectLst>
            <a:outerShdw blurRad="63500" sx="102000" sy="102000" algn="ctr" rotWithShape="0">
              <a:prstClr val="black">
                <a:alpha val="40000"/>
              </a:prstClr>
            </a:outerShdw>
          </a:effectLst>
        </p:spPr>
      </p:pic>
      <p:sp>
        <p:nvSpPr>
          <p:cNvPr id="4" name="Rectangle 3">
            <a:extLst>
              <a:ext uri="{FF2B5EF4-FFF2-40B4-BE49-F238E27FC236}">
                <a16:creationId xmlns:a16="http://schemas.microsoft.com/office/drawing/2014/main" id="{9533ED1E-EB52-BFB4-9F52-B4C3F929BFB4}"/>
              </a:ext>
            </a:extLst>
          </p:cNvPr>
          <p:cNvSpPr/>
          <p:nvPr/>
        </p:nvSpPr>
        <p:spPr>
          <a:xfrm>
            <a:off x="7959436" y="1607127"/>
            <a:ext cx="256309" cy="4052455"/>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Graphic 5" descr="Envelope with solid fill">
            <a:extLst>
              <a:ext uri="{FF2B5EF4-FFF2-40B4-BE49-F238E27FC236}">
                <a16:creationId xmlns:a16="http://schemas.microsoft.com/office/drawing/2014/main" id="{F98C5E7D-C463-ED35-C9FC-93970F68BAB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885218" y="1828262"/>
            <a:ext cx="1122218" cy="1122218"/>
          </a:xfrm>
          <a:prstGeom prst="rect">
            <a:avLst/>
          </a:prstGeom>
        </p:spPr>
      </p:pic>
    </p:spTree>
    <p:extLst>
      <p:ext uri="{BB962C8B-B14F-4D97-AF65-F5344CB8AC3E}">
        <p14:creationId xmlns:p14="http://schemas.microsoft.com/office/powerpoint/2010/main" val="8635899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descr="A robot with a face">
            <a:extLst>
              <a:ext uri="{FF2B5EF4-FFF2-40B4-BE49-F238E27FC236}">
                <a16:creationId xmlns:a16="http://schemas.microsoft.com/office/drawing/2014/main" id="{225412C2-5B2F-5E30-60E3-4999608C416D}"/>
              </a:ext>
            </a:extLst>
          </p:cNvPr>
          <p:cNvPicPr>
            <a:picLocks noChangeAspect="1"/>
          </p:cNvPicPr>
          <p:nvPr/>
        </p:nvPicPr>
        <p:blipFill>
          <a:blip r:embed="rId3"/>
          <a:stretch>
            <a:fillRect/>
          </a:stretch>
        </p:blipFill>
        <p:spPr>
          <a:xfrm>
            <a:off x="-3525" y="1273450"/>
            <a:ext cx="7087052" cy="5043803"/>
          </a:xfrm>
          <a:prstGeom prst="rect">
            <a:avLst/>
          </a:prstGeom>
        </p:spPr>
      </p:pic>
      <p:sp>
        <p:nvSpPr>
          <p:cNvPr id="2" name="Title 1">
            <a:extLst>
              <a:ext uri="{FF2B5EF4-FFF2-40B4-BE49-F238E27FC236}">
                <a16:creationId xmlns:a16="http://schemas.microsoft.com/office/drawing/2014/main" id="{7B3A6CEE-EB32-9185-08F8-77D7AB64CE53}"/>
              </a:ext>
            </a:extLst>
          </p:cNvPr>
          <p:cNvSpPr>
            <a:spLocks noGrp="1"/>
          </p:cNvSpPr>
          <p:nvPr>
            <p:ph type="title"/>
          </p:nvPr>
        </p:nvSpPr>
        <p:spPr>
          <a:xfrm>
            <a:off x="263068" y="94967"/>
            <a:ext cx="9389656" cy="1003916"/>
          </a:xfrm>
        </p:spPr>
        <p:txBody>
          <a:bodyPr>
            <a:normAutofit/>
          </a:bodyPr>
          <a:lstStyle/>
          <a:p>
            <a:r>
              <a:rPr lang="en-GB" dirty="0">
                <a:latin typeface="Lucida Sans" panose="020B0602030504020204" pitchFamily="34" charset="0"/>
                <a:cs typeface="Calibri" panose="020F0502020204030204" pitchFamily="34" charset="0"/>
              </a:rPr>
              <a:t>What About Artificial Intelligence?</a:t>
            </a:r>
          </a:p>
        </p:txBody>
      </p:sp>
      <p:sp>
        <p:nvSpPr>
          <p:cNvPr id="10" name="TextBox 9">
            <a:extLst>
              <a:ext uri="{FF2B5EF4-FFF2-40B4-BE49-F238E27FC236}">
                <a16:creationId xmlns:a16="http://schemas.microsoft.com/office/drawing/2014/main" id="{122EEB50-7643-3C45-87B5-367F3DCBADB9}"/>
              </a:ext>
            </a:extLst>
          </p:cNvPr>
          <p:cNvSpPr txBox="1"/>
          <p:nvPr/>
        </p:nvSpPr>
        <p:spPr>
          <a:xfrm>
            <a:off x="503988" y="2456523"/>
            <a:ext cx="2675548" cy="2677656"/>
          </a:xfrm>
          <a:prstGeom prst="rect">
            <a:avLst/>
          </a:prstGeom>
          <a:noFill/>
        </p:spPr>
        <p:txBody>
          <a:bodyPr wrap="square" lIns="91440" tIns="45720" rIns="91440" bIns="45720" rtlCol="0" anchor="t">
            <a:spAutoFit/>
          </a:bodyPr>
          <a:lstStyle/>
          <a:p>
            <a:r>
              <a:rPr lang="en-GB" sz="2800" b="1">
                <a:solidFill>
                  <a:schemeClr val="accent2"/>
                </a:solidFill>
                <a:latin typeface="Calibri"/>
                <a:ea typeface="Calibri"/>
                <a:cs typeface="Arial"/>
              </a:rPr>
              <a:t>Always check</a:t>
            </a:r>
            <a:r>
              <a:rPr lang="en-GB" sz="2800" b="1">
                <a:latin typeface="Calibri"/>
                <a:ea typeface="Calibri"/>
                <a:cs typeface="Arial"/>
              </a:rPr>
              <a:t> your assignment brief and with your tutor to confirm if use of AI is permitted!</a:t>
            </a:r>
          </a:p>
        </p:txBody>
      </p:sp>
      <p:sp>
        <p:nvSpPr>
          <p:cNvPr id="11" name="TextBox 10">
            <a:extLst>
              <a:ext uri="{FF2B5EF4-FFF2-40B4-BE49-F238E27FC236}">
                <a16:creationId xmlns:a16="http://schemas.microsoft.com/office/drawing/2014/main" id="{7F28702F-5816-2280-1F9B-81F8C5319859}"/>
              </a:ext>
            </a:extLst>
          </p:cNvPr>
          <p:cNvSpPr txBox="1"/>
          <p:nvPr/>
        </p:nvSpPr>
        <p:spPr>
          <a:xfrm>
            <a:off x="7183818" y="1273332"/>
            <a:ext cx="4917799" cy="4493538"/>
          </a:xfrm>
          <a:prstGeom prst="rect">
            <a:avLst/>
          </a:prstGeom>
          <a:noFill/>
        </p:spPr>
        <p:txBody>
          <a:bodyPr wrap="square" lIns="91440" tIns="45720" rIns="91440" bIns="45720" rtlCol="0" anchor="t">
            <a:spAutoFit/>
          </a:bodyPr>
          <a:lstStyle/>
          <a:p>
            <a:r>
              <a:rPr lang="en-GB" sz="2000">
                <a:latin typeface="Calibri"/>
                <a:ea typeface="Calibri"/>
                <a:cs typeface="Arial"/>
              </a:rPr>
              <a:t>I</a:t>
            </a:r>
            <a:r>
              <a:rPr lang="en-GB" sz="1900">
                <a:latin typeface="Calibri"/>
                <a:ea typeface="Calibri"/>
                <a:cs typeface="Arial"/>
              </a:rPr>
              <a:t>f permitted, demonstrate good academic practice by...</a:t>
            </a:r>
            <a:endParaRPr lang="en-GB" sz="1900">
              <a:latin typeface="Calibri"/>
              <a:ea typeface="Calibri"/>
              <a:cs typeface="Arial" panose="020B0604020202020204" pitchFamily="34" charset="0"/>
            </a:endParaRPr>
          </a:p>
          <a:p>
            <a:endParaRPr lang="en-GB" sz="1900">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Using AI tools effectively, critically, ethically</a:t>
            </a:r>
            <a:r>
              <a:rPr lang="en-GB" sz="1900">
                <a:latin typeface="Calibri"/>
                <a:ea typeface="Calibri"/>
                <a:cs typeface="Arial"/>
              </a:rPr>
              <a:t> and within permitted guidelines.</a:t>
            </a:r>
          </a:p>
          <a:p>
            <a:endParaRPr lang="en-GB" sz="1900">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Being aware of limitations</a:t>
            </a:r>
            <a:r>
              <a:rPr lang="en-GB" sz="1900" b="1">
                <a:latin typeface="Calibri"/>
                <a:ea typeface="Calibri"/>
                <a:cs typeface="Arial"/>
              </a:rPr>
              <a:t>, </a:t>
            </a:r>
            <a:r>
              <a:rPr lang="en-GB" sz="1900">
                <a:latin typeface="Calibri"/>
                <a:ea typeface="Calibri"/>
                <a:cs typeface="Arial"/>
              </a:rPr>
              <a:t>e.g. accountability, inaccuracy, bias, unintentional plagiarism, over reliance. </a:t>
            </a:r>
          </a:p>
          <a:p>
            <a:pPr marL="285750" indent="-285750">
              <a:buFont typeface="Arial" panose="020B0604020202020204" pitchFamily="34" charset="0"/>
              <a:buChar char="•"/>
            </a:pPr>
            <a:endParaRPr lang="en-GB" sz="1900">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Evaluating</a:t>
            </a:r>
            <a:r>
              <a:rPr lang="en-GB" sz="1900">
                <a:latin typeface="Calibri"/>
                <a:ea typeface="Calibri"/>
                <a:cs typeface="Arial"/>
              </a:rPr>
              <a:t> all generated text critically.</a:t>
            </a:r>
          </a:p>
          <a:p>
            <a:pPr marL="285750" indent="-285750">
              <a:buFont typeface="Arial" panose="020B0604020202020204" pitchFamily="34" charset="0"/>
              <a:buChar char="•"/>
            </a:pPr>
            <a:endParaRPr lang="en-GB" sz="1900">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Acknowledging</a:t>
            </a:r>
            <a:r>
              <a:rPr lang="en-GB" sz="1900">
                <a:solidFill>
                  <a:schemeClr val="accent2"/>
                </a:solidFill>
                <a:latin typeface="Calibri"/>
                <a:ea typeface="Calibri"/>
                <a:cs typeface="Arial"/>
              </a:rPr>
              <a:t> </a:t>
            </a:r>
            <a:r>
              <a:rPr lang="en-GB" sz="1900">
                <a:latin typeface="Calibri"/>
                <a:ea typeface="Calibri"/>
                <a:cs typeface="Arial"/>
              </a:rPr>
              <a:t>all AI content.</a:t>
            </a:r>
            <a:endParaRPr lang="en-GB" sz="1900">
              <a:solidFill>
                <a:srgbClr val="000000"/>
              </a:solidFill>
              <a:latin typeface="Calibri"/>
              <a:ea typeface="Calibri"/>
              <a:cs typeface="Arial"/>
            </a:endParaRPr>
          </a:p>
          <a:p>
            <a:endParaRPr lang="en-GB" sz="1900">
              <a:solidFill>
                <a:srgbClr val="000000"/>
              </a:solidFill>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Completing</a:t>
            </a:r>
            <a:r>
              <a:rPr lang="en-GB" sz="1900">
                <a:latin typeface="Calibri"/>
                <a:ea typeface="Calibri"/>
                <a:cs typeface="Arial"/>
              </a:rPr>
              <a:t> the AI sections in infoskills.</a:t>
            </a:r>
          </a:p>
        </p:txBody>
      </p:sp>
    </p:spTree>
    <p:extLst>
      <p:ext uri="{BB962C8B-B14F-4D97-AF65-F5344CB8AC3E}">
        <p14:creationId xmlns:p14="http://schemas.microsoft.com/office/powerpoint/2010/main" val="22953268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B12AC7E-35F7-37CB-C280-D8FBB9509701}"/>
              </a:ext>
            </a:extLst>
          </p:cNvPr>
          <p:cNvPicPr>
            <a:picLocks noChangeAspect="1"/>
          </p:cNvPicPr>
          <p:nvPr/>
        </p:nvPicPr>
        <p:blipFill>
          <a:blip r:embed="rId2"/>
          <a:srcRect r="969"/>
          <a:stretch/>
        </p:blipFill>
        <p:spPr>
          <a:xfrm>
            <a:off x="3338864" y="1707932"/>
            <a:ext cx="6935676" cy="3996811"/>
          </a:xfrm>
          <a:prstGeom prst="rect">
            <a:avLst/>
          </a:prstGeom>
          <a:ln>
            <a:noFill/>
          </a:ln>
          <a:effectLst>
            <a:outerShdw blurRad="63500" sx="102000" sy="102000" algn="ctr" rotWithShape="0">
              <a:prstClr val="black">
                <a:alpha val="40000"/>
              </a:prstClr>
            </a:outerShdw>
          </a:effectLst>
          <a:scene3d>
            <a:camera prst="orthographicFront">
              <a:rot lat="0" lon="0" rev="0"/>
            </a:camera>
            <a:lightRig rig="contrasting" dir="t">
              <a:rot lat="0" lon="0" rev="1500000"/>
            </a:lightRig>
          </a:scene3d>
          <a:sp3d prstMaterial="metal">
            <a:bevelT w="88900" h="88900"/>
          </a:sp3d>
        </p:spPr>
      </p:pic>
      <p:sp>
        <p:nvSpPr>
          <p:cNvPr id="5" name="Title 4">
            <a:extLst>
              <a:ext uri="{FF2B5EF4-FFF2-40B4-BE49-F238E27FC236}">
                <a16:creationId xmlns:a16="http://schemas.microsoft.com/office/drawing/2014/main" id="{86C8DD8C-D103-F2FF-339A-ACAE429DE4B2}"/>
              </a:ext>
            </a:extLst>
          </p:cNvPr>
          <p:cNvSpPr>
            <a:spLocks noGrp="1"/>
          </p:cNvSpPr>
          <p:nvPr>
            <p:ph type="title"/>
          </p:nvPr>
        </p:nvSpPr>
        <p:spPr/>
        <p:txBody>
          <a:bodyPr>
            <a:normAutofit/>
          </a:bodyPr>
          <a:lstStyle/>
          <a:p>
            <a:r>
              <a:rPr lang="en-GB" dirty="0"/>
              <a:t>AI in the Catalogue - Where to find it…</a:t>
            </a:r>
          </a:p>
        </p:txBody>
      </p:sp>
      <p:sp>
        <p:nvSpPr>
          <p:cNvPr id="7" name="TextBox 6">
            <a:extLst>
              <a:ext uri="{FF2B5EF4-FFF2-40B4-BE49-F238E27FC236}">
                <a16:creationId xmlns:a16="http://schemas.microsoft.com/office/drawing/2014/main" id="{06F0A490-DF47-21E6-A54A-2C69ABB656F7}"/>
              </a:ext>
            </a:extLst>
          </p:cNvPr>
          <p:cNvSpPr txBox="1"/>
          <p:nvPr/>
        </p:nvSpPr>
        <p:spPr>
          <a:xfrm>
            <a:off x="10517455" y="5895071"/>
            <a:ext cx="1521152" cy="369332"/>
          </a:xfrm>
          <a:prstGeom prst="rect">
            <a:avLst/>
          </a:prstGeom>
          <a:noFill/>
        </p:spPr>
        <p:txBody>
          <a:bodyPr wrap="square" rtlCol="0">
            <a:spAutoFit/>
          </a:bodyPr>
          <a:lstStyle/>
          <a:p>
            <a:r>
              <a:rPr lang="en-GB">
                <a:latin typeface="Calibri "/>
                <a:hlinkClick r:id="rId3"/>
              </a:rPr>
              <a:t>Library search</a:t>
            </a:r>
            <a:endParaRPr lang="en-GB">
              <a:latin typeface="Calibri "/>
            </a:endParaRPr>
          </a:p>
        </p:txBody>
      </p:sp>
      <p:sp>
        <p:nvSpPr>
          <p:cNvPr id="8" name="TextBox 7">
            <a:extLst>
              <a:ext uri="{FF2B5EF4-FFF2-40B4-BE49-F238E27FC236}">
                <a16:creationId xmlns:a16="http://schemas.microsoft.com/office/drawing/2014/main" id="{8A61C095-FA95-9C59-22F3-B8BD672E8116}"/>
              </a:ext>
            </a:extLst>
          </p:cNvPr>
          <p:cNvSpPr txBox="1"/>
          <p:nvPr/>
        </p:nvSpPr>
        <p:spPr>
          <a:xfrm>
            <a:off x="497581" y="1612701"/>
            <a:ext cx="1901749" cy="646331"/>
          </a:xfrm>
          <a:prstGeom prst="rect">
            <a:avLst/>
          </a:prstGeom>
          <a:noFill/>
        </p:spPr>
        <p:txBody>
          <a:bodyPr wrap="square" rtlCol="0">
            <a:spAutoFit/>
          </a:bodyPr>
          <a:lstStyle/>
          <a:p>
            <a:r>
              <a:rPr lang="en-GB" dirty="0">
                <a:latin typeface="Calibri "/>
              </a:rPr>
              <a:t>Tab in library catalogue.</a:t>
            </a:r>
          </a:p>
        </p:txBody>
      </p:sp>
      <p:sp>
        <p:nvSpPr>
          <p:cNvPr id="9" name="Arrow: Right 8">
            <a:extLst>
              <a:ext uri="{FF2B5EF4-FFF2-40B4-BE49-F238E27FC236}">
                <a16:creationId xmlns:a16="http://schemas.microsoft.com/office/drawing/2014/main" id="{5650F71A-2210-99DC-AA97-070597D48B63}"/>
              </a:ext>
            </a:extLst>
          </p:cNvPr>
          <p:cNvSpPr/>
          <p:nvPr/>
        </p:nvSpPr>
        <p:spPr>
          <a:xfrm>
            <a:off x="2186497" y="1676846"/>
            <a:ext cx="2873806" cy="369331"/>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Rectangle 9">
            <a:extLst>
              <a:ext uri="{FF2B5EF4-FFF2-40B4-BE49-F238E27FC236}">
                <a16:creationId xmlns:a16="http://schemas.microsoft.com/office/drawing/2014/main" id="{6591342D-DB70-45B5-14A6-50A4EA37B346}"/>
              </a:ext>
            </a:extLst>
          </p:cNvPr>
          <p:cNvSpPr/>
          <p:nvPr/>
        </p:nvSpPr>
        <p:spPr>
          <a:xfrm>
            <a:off x="5217931" y="1676846"/>
            <a:ext cx="914400" cy="443883"/>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Right 10">
            <a:extLst>
              <a:ext uri="{FF2B5EF4-FFF2-40B4-BE49-F238E27FC236}">
                <a16:creationId xmlns:a16="http://schemas.microsoft.com/office/drawing/2014/main" id="{9CC72D49-BC4D-E68E-F384-7F6D97652E01}"/>
              </a:ext>
            </a:extLst>
          </p:cNvPr>
          <p:cNvSpPr/>
          <p:nvPr/>
        </p:nvSpPr>
        <p:spPr>
          <a:xfrm flipH="1">
            <a:off x="9474524" y="3330189"/>
            <a:ext cx="1042931" cy="369331"/>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3A0E6254-B092-CBC5-B4C4-AA40B41E167F}"/>
              </a:ext>
            </a:extLst>
          </p:cNvPr>
          <p:cNvSpPr txBox="1"/>
          <p:nvPr/>
        </p:nvSpPr>
        <p:spPr>
          <a:xfrm>
            <a:off x="10699141" y="3300539"/>
            <a:ext cx="1042931" cy="369332"/>
          </a:xfrm>
          <a:prstGeom prst="rect">
            <a:avLst/>
          </a:prstGeom>
          <a:noFill/>
        </p:spPr>
        <p:txBody>
          <a:bodyPr wrap="square" rtlCol="0">
            <a:spAutoFit/>
          </a:bodyPr>
          <a:lstStyle/>
          <a:p>
            <a:r>
              <a:rPr lang="en-GB" dirty="0">
                <a:latin typeface="Calibri "/>
              </a:rPr>
              <a:t>Search</a:t>
            </a:r>
          </a:p>
        </p:txBody>
      </p:sp>
      <p:sp>
        <p:nvSpPr>
          <p:cNvPr id="13" name="Arrow: Right 12">
            <a:extLst>
              <a:ext uri="{FF2B5EF4-FFF2-40B4-BE49-F238E27FC236}">
                <a16:creationId xmlns:a16="http://schemas.microsoft.com/office/drawing/2014/main" id="{76225C81-DF50-39CD-76A1-43B9253815B1}"/>
              </a:ext>
            </a:extLst>
          </p:cNvPr>
          <p:cNvSpPr/>
          <p:nvPr/>
        </p:nvSpPr>
        <p:spPr>
          <a:xfrm>
            <a:off x="2180181" y="2454357"/>
            <a:ext cx="1001055" cy="369331"/>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TextBox 13">
            <a:extLst>
              <a:ext uri="{FF2B5EF4-FFF2-40B4-BE49-F238E27FC236}">
                <a16:creationId xmlns:a16="http://schemas.microsoft.com/office/drawing/2014/main" id="{9F9E1ECE-8503-CEAA-FEC1-2B0091885AEA}"/>
              </a:ext>
            </a:extLst>
          </p:cNvPr>
          <p:cNvSpPr txBox="1"/>
          <p:nvPr/>
        </p:nvSpPr>
        <p:spPr>
          <a:xfrm>
            <a:off x="467687" y="2454357"/>
            <a:ext cx="1710996" cy="369332"/>
          </a:xfrm>
          <a:prstGeom prst="rect">
            <a:avLst/>
          </a:prstGeom>
          <a:noFill/>
        </p:spPr>
        <p:txBody>
          <a:bodyPr wrap="square" rtlCol="0">
            <a:spAutoFit/>
          </a:bodyPr>
          <a:lstStyle/>
          <a:p>
            <a:r>
              <a:rPr lang="en-GB" dirty="0">
                <a:latin typeface="Calibri "/>
              </a:rPr>
              <a:t>Start new topic.</a:t>
            </a:r>
          </a:p>
        </p:txBody>
      </p:sp>
      <p:sp>
        <p:nvSpPr>
          <p:cNvPr id="15" name="Arrow: Right 14">
            <a:extLst>
              <a:ext uri="{FF2B5EF4-FFF2-40B4-BE49-F238E27FC236}">
                <a16:creationId xmlns:a16="http://schemas.microsoft.com/office/drawing/2014/main" id="{D80AFE59-C615-6803-9DA3-B58F961D8F24}"/>
              </a:ext>
            </a:extLst>
          </p:cNvPr>
          <p:cNvSpPr/>
          <p:nvPr/>
        </p:nvSpPr>
        <p:spPr>
          <a:xfrm>
            <a:off x="2178683" y="3231868"/>
            <a:ext cx="648071" cy="369331"/>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AE673A37-2D2F-8D27-868B-BEC180DCDE91}"/>
              </a:ext>
            </a:extLst>
          </p:cNvPr>
          <p:cNvSpPr txBox="1"/>
          <p:nvPr/>
        </p:nvSpPr>
        <p:spPr>
          <a:xfrm>
            <a:off x="493633" y="3228699"/>
            <a:ext cx="1970610" cy="369332"/>
          </a:xfrm>
          <a:prstGeom prst="rect">
            <a:avLst/>
          </a:prstGeom>
          <a:noFill/>
        </p:spPr>
        <p:txBody>
          <a:bodyPr wrap="square" rtlCol="0">
            <a:spAutoFit/>
          </a:bodyPr>
          <a:lstStyle/>
          <a:p>
            <a:r>
              <a:rPr lang="en-GB" dirty="0">
                <a:latin typeface="Calibri "/>
              </a:rPr>
              <a:t>Search history.</a:t>
            </a:r>
          </a:p>
        </p:txBody>
      </p:sp>
      <p:sp>
        <p:nvSpPr>
          <p:cNvPr id="17" name="TextBox 16">
            <a:extLst>
              <a:ext uri="{FF2B5EF4-FFF2-40B4-BE49-F238E27FC236}">
                <a16:creationId xmlns:a16="http://schemas.microsoft.com/office/drawing/2014/main" id="{08BCA9BF-499D-A637-7B1F-6BC7974C1EF7}"/>
              </a:ext>
            </a:extLst>
          </p:cNvPr>
          <p:cNvSpPr txBox="1"/>
          <p:nvPr/>
        </p:nvSpPr>
        <p:spPr>
          <a:xfrm>
            <a:off x="10432168" y="1333814"/>
            <a:ext cx="1688759" cy="923330"/>
          </a:xfrm>
          <a:prstGeom prst="rect">
            <a:avLst/>
          </a:prstGeom>
          <a:noFill/>
        </p:spPr>
        <p:txBody>
          <a:bodyPr wrap="square" rtlCol="0">
            <a:spAutoFit/>
          </a:bodyPr>
          <a:lstStyle/>
          <a:p>
            <a:r>
              <a:rPr lang="en-GB" b="1" dirty="0">
                <a:solidFill>
                  <a:schemeClr val="accent2"/>
                </a:solidFill>
                <a:latin typeface="Calibri "/>
              </a:rPr>
              <a:t>N.B. You must sign into the library to use.</a:t>
            </a:r>
          </a:p>
        </p:txBody>
      </p:sp>
    </p:spTree>
    <p:extLst>
      <p:ext uri="{BB962C8B-B14F-4D97-AF65-F5344CB8AC3E}">
        <p14:creationId xmlns:p14="http://schemas.microsoft.com/office/powerpoint/2010/main" val="38245775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C26F0-CE95-91F0-BE44-94847FE6E5EB}"/>
              </a:ext>
            </a:extLst>
          </p:cNvPr>
          <p:cNvSpPr>
            <a:spLocks noGrp="1"/>
          </p:cNvSpPr>
          <p:nvPr>
            <p:ph type="title"/>
          </p:nvPr>
        </p:nvSpPr>
        <p:spPr/>
        <p:txBody>
          <a:bodyPr/>
          <a:lstStyle/>
          <a:p>
            <a:r>
              <a:rPr lang="en-US" dirty="0"/>
              <a:t>How it Works</a:t>
            </a:r>
          </a:p>
        </p:txBody>
      </p:sp>
      <p:pic>
        <p:nvPicPr>
          <p:cNvPr id="9" name="Graphic 8" descr="Badge Question Mark outline">
            <a:extLst>
              <a:ext uri="{FF2B5EF4-FFF2-40B4-BE49-F238E27FC236}">
                <a16:creationId xmlns:a16="http://schemas.microsoft.com/office/drawing/2014/main" id="{CB2BAC70-B979-810E-2ED9-487A789134C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52400" y="2627242"/>
            <a:ext cx="1298712" cy="1305338"/>
          </a:xfrm>
          <a:prstGeom prst="rect">
            <a:avLst/>
          </a:prstGeom>
        </p:spPr>
      </p:pic>
      <p:sp>
        <p:nvSpPr>
          <p:cNvPr id="10" name="Arrow: Right 9">
            <a:extLst>
              <a:ext uri="{FF2B5EF4-FFF2-40B4-BE49-F238E27FC236}">
                <a16:creationId xmlns:a16="http://schemas.microsoft.com/office/drawing/2014/main" id="{E977B31A-1CBA-7DE5-3CD8-80F6CB2D6580}"/>
              </a:ext>
            </a:extLst>
          </p:cNvPr>
          <p:cNvSpPr/>
          <p:nvPr/>
        </p:nvSpPr>
        <p:spPr>
          <a:xfrm>
            <a:off x="1623390" y="2957158"/>
            <a:ext cx="1699156" cy="497403"/>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10" descr="Remote learning language outline">
            <a:extLst>
              <a:ext uri="{FF2B5EF4-FFF2-40B4-BE49-F238E27FC236}">
                <a16:creationId xmlns:a16="http://schemas.microsoft.com/office/drawing/2014/main" id="{C4D18C3C-88C6-137E-CCEB-DB75531E464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149548" y="3932584"/>
            <a:ext cx="1205947" cy="1186069"/>
          </a:xfrm>
          <a:prstGeom prst="rect">
            <a:avLst/>
          </a:prstGeom>
        </p:spPr>
      </p:pic>
      <p:pic>
        <p:nvPicPr>
          <p:cNvPr id="13" name="Graphic 12" descr="Workflow outline">
            <a:extLst>
              <a:ext uri="{FF2B5EF4-FFF2-40B4-BE49-F238E27FC236}">
                <a16:creationId xmlns:a16="http://schemas.microsoft.com/office/drawing/2014/main" id="{5BFC2DE5-AA4A-67F9-D385-8C3EA42F3C4C}"/>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3836503" y="5237924"/>
            <a:ext cx="1046922" cy="1080052"/>
          </a:xfrm>
          <a:prstGeom prst="rect">
            <a:avLst/>
          </a:prstGeom>
        </p:spPr>
      </p:pic>
      <p:sp>
        <p:nvSpPr>
          <p:cNvPr id="14" name="Arrow: Right 13">
            <a:extLst>
              <a:ext uri="{FF2B5EF4-FFF2-40B4-BE49-F238E27FC236}">
                <a16:creationId xmlns:a16="http://schemas.microsoft.com/office/drawing/2014/main" id="{79EDAD5A-55B8-4C31-6C4C-300A45162764}"/>
              </a:ext>
            </a:extLst>
          </p:cNvPr>
          <p:cNvSpPr/>
          <p:nvPr/>
        </p:nvSpPr>
        <p:spPr>
          <a:xfrm rot="5400000">
            <a:off x="3733800" y="4422910"/>
            <a:ext cx="1269958" cy="504510"/>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Arrow: Bent 18">
            <a:extLst>
              <a:ext uri="{FF2B5EF4-FFF2-40B4-BE49-F238E27FC236}">
                <a16:creationId xmlns:a16="http://schemas.microsoft.com/office/drawing/2014/main" id="{CD36B202-0906-EA74-7ED2-61C041B8C208}"/>
              </a:ext>
            </a:extLst>
          </p:cNvPr>
          <p:cNvSpPr/>
          <p:nvPr/>
        </p:nvSpPr>
        <p:spPr>
          <a:xfrm rot="5400000" flipH="1">
            <a:off x="6029690" y="3931959"/>
            <a:ext cx="948722" cy="3042035"/>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0" name="TextBox 19">
            <a:extLst>
              <a:ext uri="{FF2B5EF4-FFF2-40B4-BE49-F238E27FC236}">
                <a16:creationId xmlns:a16="http://schemas.microsoft.com/office/drawing/2014/main" id="{3B33E39E-8A19-A7D2-00F6-493648F116E8}"/>
              </a:ext>
            </a:extLst>
          </p:cNvPr>
          <p:cNvSpPr txBox="1"/>
          <p:nvPr/>
        </p:nvSpPr>
        <p:spPr>
          <a:xfrm>
            <a:off x="1225827" y="3664226"/>
            <a:ext cx="2484781"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
                <a:cs typeface="Calibri Light"/>
              </a:rPr>
              <a:t>Your question is sent to the Large Language Model (LLM).</a:t>
            </a:r>
            <a:endParaRPr lang="en-US" sz="2000">
              <a:latin typeface="Calibri "/>
            </a:endParaRPr>
          </a:p>
        </p:txBody>
      </p:sp>
      <p:sp>
        <p:nvSpPr>
          <p:cNvPr id="21" name="TextBox 20">
            <a:extLst>
              <a:ext uri="{FF2B5EF4-FFF2-40B4-BE49-F238E27FC236}">
                <a16:creationId xmlns:a16="http://schemas.microsoft.com/office/drawing/2014/main" id="{7C48099D-370C-AED1-B622-C456BCBE403D}"/>
              </a:ext>
            </a:extLst>
          </p:cNvPr>
          <p:cNvSpPr txBox="1"/>
          <p:nvPr/>
        </p:nvSpPr>
        <p:spPr>
          <a:xfrm>
            <a:off x="4890054" y="4525619"/>
            <a:ext cx="1974572" cy="10421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a:cs typeface="Calibri Light"/>
              </a:rPr>
              <a:t>The question is converted into a Boolean query.</a:t>
            </a:r>
            <a:endParaRPr lang="en-US" sz="2000">
              <a:latin typeface="Calibri"/>
              <a:cs typeface="Calibri"/>
            </a:endParaRPr>
          </a:p>
        </p:txBody>
      </p:sp>
      <p:sp>
        <p:nvSpPr>
          <p:cNvPr id="22" name="TextBox 21">
            <a:extLst>
              <a:ext uri="{FF2B5EF4-FFF2-40B4-BE49-F238E27FC236}">
                <a16:creationId xmlns:a16="http://schemas.microsoft.com/office/drawing/2014/main" id="{2924278A-0544-8016-C978-5B01472E31B4}"/>
              </a:ext>
            </a:extLst>
          </p:cNvPr>
          <p:cNvSpPr txBox="1"/>
          <p:nvPr/>
        </p:nvSpPr>
        <p:spPr>
          <a:xfrm>
            <a:off x="8063949" y="5241231"/>
            <a:ext cx="4061789" cy="10487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a:cs typeface="Calibri Light"/>
              </a:rPr>
              <a:t>The Boolean query is sent to the central Primo library catalogue to retrieve results.</a:t>
            </a:r>
          </a:p>
        </p:txBody>
      </p:sp>
      <p:pic>
        <p:nvPicPr>
          <p:cNvPr id="28" name="Graphic 27" descr="Chat outline">
            <a:extLst>
              <a:ext uri="{FF2B5EF4-FFF2-40B4-BE49-F238E27FC236}">
                <a16:creationId xmlns:a16="http://schemas.microsoft.com/office/drawing/2014/main" id="{7137C0B4-0595-37BC-AB85-90FCB5370D66}"/>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3372680" y="2435090"/>
            <a:ext cx="1974572" cy="2034206"/>
          </a:xfrm>
          <a:prstGeom prst="rect">
            <a:avLst/>
          </a:prstGeom>
        </p:spPr>
      </p:pic>
      <p:sp>
        <p:nvSpPr>
          <p:cNvPr id="30" name="TextBox 29">
            <a:extLst>
              <a:ext uri="{FF2B5EF4-FFF2-40B4-BE49-F238E27FC236}">
                <a16:creationId xmlns:a16="http://schemas.microsoft.com/office/drawing/2014/main" id="{01F4DCDD-08F5-C1BE-C902-CC5C11BE512D}"/>
              </a:ext>
            </a:extLst>
          </p:cNvPr>
          <p:cNvSpPr txBox="1"/>
          <p:nvPr/>
        </p:nvSpPr>
        <p:spPr>
          <a:xfrm>
            <a:off x="8488018" y="3286539"/>
            <a:ext cx="3637721"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a:cs typeface="Arial"/>
              </a:rPr>
              <a:t>The top 5 results are sent to the LLM to create an overview with in-text references based on the </a:t>
            </a:r>
            <a:r>
              <a:rPr lang="en-US" sz="2000" b="1">
                <a:latin typeface="Calibri"/>
                <a:cs typeface="Arial"/>
              </a:rPr>
              <a:t>abstracts​.</a:t>
            </a:r>
            <a:endParaRPr lang="en-US"/>
          </a:p>
        </p:txBody>
      </p:sp>
      <p:sp>
        <p:nvSpPr>
          <p:cNvPr id="31" name="Arrow: Bent 30">
            <a:extLst>
              <a:ext uri="{FF2B5EF4-FFF2-40B4-BE49-F238E27FC236}">
                <a16:creationId xmlns:a16="http://schemas.microsoft.com/office/drawing/2014/main" id="{D062B1A2-6D2F-3832-3847-784DA9E2CD93}"/>
              </a:ext>
            </a:extLst>
          </p:cNvPr>
          <p:cNvSpPr/>
          <p:nvPr/>
        </p:nvSpPr>
        <p:spPr>
          <a:xfrm flipH="1">
            <a:off x="5347203" y="3189836"/>
            <a:ext cx="2505852" cy="835549"/>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32" name="Graphic 31" descr="Information outline">
            <a:extLst>
              <a:ext uri="{FF2B5EF4-FFF2-40B4-BE49-F238E27FC236}">
                <a16:creationId xmlns:a16="http://schemas.microsoft.com/office/drawing/2014/main" id="{060705FC-6E92-F0FB-DB9D-99D3BDB66482}"/>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8602959" y="1743568"/>
            <a:ext cx="1192695" cy="1146312"/>
          </a:xfrm>
          <a:prstGeom prst="rect">
            <a:avLst/>
          </a:prstGeom>
        </p:spPr>
      </p:pic>
      <p:sp>
        <p:nvSpPr>
          <p:cNvPr id="33" name="Arrow: Bent 32">
            <a:extLst>
              <a:ext uri="{FF2B5EF4-FFF2-40B4-BE49-F238E27FC236}">
                <a16:creationId xmlns:a16="http://schemas.microsoft.com/office/drawing/2014/main" id="{3A5DA4EB-C05F-3BD0-3D28-1C27E27B6592}"/>
              </a:ext>
            </a:extLst>
          </p:cNvPr>
          <p:cNvSpPr/>
          <p:nvPr/>
        </p:nvSpPr>
        <p:spPr>
          <a:xfrm>
            <a:off x="4889090" y="2020368"/>
            <a:ext cx="3623275" cy="868680"/>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4" name="TextBox 33">
            <a:extLst>
              <a:ext uri="{FF2B5EF4-FFF2-40B4-BE49-F238E27FC236}">
                <a16:creationId xmlns:a16="http://schemas.microsoft.com/office/drawing/2014/main" id="{4473E829-CE1E-6B64-B281-7FE5EAEDD729}"/>
              </a:ext>
            </a:extLst>
          </p:cNvPr>
          <p:cNvSpPr txBox="1"/>
          <p:nvPr/>
        </p:nvSpPr>
        <p:spPr>
          <a:xfrm>
            <a:off x="4636230" y="1348356"/>
            <a:ext cx="749811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a:cs typeface="Arial"/>
              </a:rPr>
              <a:t>The AI generated overview and sources are returned in the response​.</a:t>
            </a:r>
            <a:endParaRPr lang="en-US"/>
          </a:p>
        </p:txBody>
      </p:sp>
    </p:spTree>
    <p:extLst>
      <p:ext uri="{BB962C8B-B14F-4D97-AF65-F5344CB8AC3E}">
        <p14:creationId xmlns:p14="http://schemas.microsoft.com/office/powerpoint/2010/main" val="31571152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6990A-5CEE-DFE4-0425-ED7995484B68}"/>
              </a:ext>
            </a:extLst>
          </p:cNvPr>
          <p:cNvSpPr>
            <a:spLocks noGrp="1"/>
          </p:cNvSpPr>
          <p:nvPr>
            <p:ph type="title"/>
          </p:nvPr>
        </p:nvSpPr>
        <p:spPr/>
        <p:txBody>
          <a:bodyPr/>
          <a:lstStyle/>
          <a:p>
            <a:r>
              <a:rPr lang="en-GB" dirty="0"/>
              <a:t>Search with Filters…</a:t>
            </a:r>
          </a:p>
        </p:txBody>
      </p:sp>
      <p:pic>
        <p:nvPicPr>
          <p:cNvPr id="9" name="Picture 8">
            <a:extLst>
              <a:ext uri="{FF2B5EF4-FFF2-40B4-BE49-F238E27FC236}">
                <a16:creationId xmlns:a16="http://schemas.microsoft.com/office/drawing/2014/main" id="{98791CFE-6BDE-3217-E76B-26EEFEA13451}"/>
              </a:ext>
            </a:extLst>
          </p:cNvPr>
          <p:cNvPicPr>
            <a:picLocks noChangeAspect="1"/>
          </p:cNvPicPr>
          <p:nvPr/>
        </p:nvPicPr>
        <p:blipFill>
          <a:blip r:embed="rId2"/>
          <a:srcRect l="25549" t="24650" r="4461" b="38936"/>
          <a:stretch/>
        </p:blipFill>
        <p:spPr>
          <a:xfrm>
            <a:off x="450955" y="1690486"/>
            <a:ext cx="10591001" cy="3673508"/>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15778550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265A1-5375-38EF-18D7-6BA44DB08C14}"/>
              </a:ext>
            </a:extLst>
          </p:cNvPr>
          <p:cNvSpPr>
            <a:spLocks noGrp="1"/>
          </p:cNvSpPr>
          <p:nvPr>
            <p:ph type="title"/>
          </p:nvPr>
        </p:nvSpPr>
        <p:spPr/>
        <p:txBody>
          <a:bodyPr/>
          <a:lstStyle/>
          <a:p>
            <a:r>
              <a:rPr lang="en-US"/>
              <a:t> </a:t>
            </a:r>
          </a:p>
        </p:txBody>
      </p:sp>
      <p:sp>
        <p:nvSpPr>
          <p:cNvPr id="4" name="Arrow: Curved Left 3">
            <a:extLst>
              <a:ext uri="{FF2B5EF4-FFF2-40B4-BE49-F238E27FC236}">
                <a16:creationId xmlns:a16="http://schemas.microsoft.com/office/drawing/2014/main" id="{8A738967-A597-9CEB-2D99-BC261DC6BE42}"/>
              </a:ext>
            </a:extLst>
          </p:cNvPr>
          <p:cNvSpPr/>
          <p:nvPr/>
        </p:nvSpPr>
        <p:spPr>
          <a:xfrm>
            <a:off x="11234352" y="3429001"/>
            <a:ext cx="859147" cy="2560650"/>
          </a:xfrm>
          <a:prstGeom prst="curvedLef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 name="Arrow: Right 9">
            <a:extLst>
              <a:ext uri="{FF2B5EF4-FFF2-40B4-BE49-F238E27FC236}">
                <a16:creationId xmlns:a16="http://schemas.microsoft.com/office/drawing/2014/main" id="{AAF06DD0-3436-3888-619A-CA2BAAAA7A02}"/>
              </a:ext>
            </a:extLst>
          </p:cNvPr>
          <p:cNvSpPr/>
          <p:nvPr/>
        </p:nvSpPr>
        <p:spPr>
          <a:xfrm>
            <a:off x="2066226" y="1709646"/>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row: Right 10">
            <a:extLst>
              <a:ext uri="{FF2B5EF4-FFF2-40B4-BE49-F238E27FC236}">
                <a16:creationId xmlns:a16="http://schemas.microsoft.com/office/drawing/2014/main" id="{EDA598B3-3401-D618-D8E5-A95883844C7D}"/>
              </a:ext>
            </a:extLst>
          </p:cNvPr>
          <p:cNvSpPr/>
          <p:nvPr/>
        </p:nvSpPr>
        <p:spPr>
          <a:xfrm>
            <a:off x="1634093" y="2795490"/>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CEE907FF-5B25-CC35-6361-12AA28596B7D}"/>
              </a:ext>
            </a:extLst>
          </p:cNvPr>
          <p:cNvSpPr txBox="1"/>
          <p:nvPr/>
        </p:nvSpPr>
        <p:spPr>
          <a:xfrm>
            <a:off x="290090" y="1694051"/>
            <a:ext cx="189970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libri"/>
                <a:ea typeface="Calibri Light"/>
                <a:cs typeface="Calibri Light"/>
              </a:rPr>
              <a:t>Search question.</a:t>
            </a:r>
            <a:endParaRPr lang="en-US" dirty="0">
              <a:latin typeface="Calibri"/>
              <a:ea typeface="Calibri"/>
              <a:cs typeface="Calibri"/>
            </a:endParaRPr>
          </a:p>
        </p:txBody>
      </p:sp>
      <p:sp>
        <p:nvSpPr>
          <p:cNvPr id="14" name="TextBox 13">
            <a:extLst>
              <a:ext uri="{FF2B5EF4-FFF2-40B4-BE49-F238E27FC236}">
                <a16:creationId xmlns:a16="http://schemas.microsoft.com/office/drawing/2014/main" id="{1457F3B6-FC18-7CFA-0262-BAE5F32DA072}"/>
              </a:ext>
            </a:extLst>
          </p:cNvPr>
          <p:cNvSpPr txBox="1"/>
          <p:nvPr/>
        </p:nvSpPr>
        <p:spPr>
          <a:xfrm>
            <a:off x="338548" y="5639110"/>
            <a:ext cx="611700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libri"/>
                <a:ea typeface="Calibri Light"/>
                <a:cs typeface="Calibri Light"/>
              </a:rPr>
              <a:t>Results. </a:t>
            </a:r>
            <a:r>
              <a:rPr lang="en-US" b="1" dirty="0">
                <a:latin typeface="Calibri"/>
                <a:ea typeface="Calibri Light"/>
                <a:cs typeface="Calibri Light"/>
              </a:rPr>
              <a:t>Note:</a:t>
            </a:r>
            <a:r>
              <a:rPr lang="en-US" dirty="0">
                <a:latin typeface="Calibri"/>
                <a:ea typeface="Calibri Light"/>
                <a:cs typeface="Calibri Light"/>
              </a:rPr>
              <a:t> not all may be available via our library. </a:t>
            </a:r>
            <a:endParaRPr lang="en-US" dirty="0"/>
          </a:p>
        </p:txBody>
      </p:sp>
      <p:sp>
        <p:nvSpPr>
          <p:cNvPr id="16" name="TextBox 15">
            <a:extLst>
              <a:ext uri="{FF2B5EF4-FFF2-40B4-BE49-F238E27FC236}">
                <a16:creationId xmlns:a16="http://schemas.microsoft.com/office/drawing/2014/main" id="{D5419D35-95D5-7CD0-A1EB-440F2E708B19}"/>
              </a:ext>
            </a:extLst>
          </p:cNvPr>
          <p:cNvSpPr txBox="1"/>
          <p:nvPr/>
        </p:nvSpPr>
        <p:spPr>
          <a:xfrm>
            <a:off x="10718957" y="1575776"/>
            <a:ext cx="137454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libri"/>
                <a:ea typeface="Calibri Light"/>
                <a:cs typeface="Calibri Light"/>
              </a:rPr>
              <a:t>Results from UWTSD library.</a:t>
            </a:r>
            <a:endParaRPr lang="en-US" dirty="0"/>
          </a:p>
        </p:txBody>
      </p:sp>
      <p:sp>
        <p:nvSpPr>
          <p:cNvPr id="17" name="Arrow: Right 16">
            <a:extLst>
              <a:ext uri="{FF2B5EF4-FFF2-40B4-BE49-F238E27FC236}">
                <a16:creationId xmlns:a16="http://schemas.microsoft.com/office/drawing/2014/main" id="{8F6F67EB-920B-D0F6-D6E8-AEE5EFEA568F}"/>
              </a:ext>
            </a:extLst>
          </p:cNvPr>
          <p:cNvSpPr/>
          <p:nvPr/>
        </p:nvSpPr>
        <p:spPr>
          <a:xfrm rot="5400000">
            <a:off x="10057334" y="2015358"/>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4AAD22F4-508C-20EC-6216-51817D17D030}"/>
              </a:ext>
            </a:extLst>
          </p:cNvPr>
          <p:cNvSpPr txBox="1"/>
          <p:nvPr/>
        </p:nvSpPr>
        <p:spPr>
          <a:xfrm>
            <a:off x="9382339" y="5620318"/>
            <a:ext cx="1647825" cy="36933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Light"/>
                <a:hlinkClick r:id="rId2"/>
              </a:rPr>
              <a:t>Library Results</a:t>
            </a:r>
            <a:endParaRPr lang="en-US" dirty="0"/>
          </a:p>
        </p:txBody>
      </p:sp>
      <p:pic>
        <p:nvPicPr>
          <p:cNvPr id="5" name="Picture 4">
            <a:extLst>
              <a:ext uri="{FF2B5EF4-FFF2-40B4-BE49-F238E27FC236}">
                <a16:creationId xmlns:a16="http://schemas.microsoft.com/office/drawing/2014/main" id="{556B8D29-1370-CD48-2D8F-AEFE92285B10}"/>
              </a:ext>
            </a:extLst>
          </p:cNvPr>
          <p:cNvPicPr>
            <a:picLocks noChangeAspect="1"/>
          </p:cNvPicPr>
          <p:nvPr/>
        </p:nvPicPr>
        <p:blipFill>
          <a:blip r:embed="rId3"/>
          <a:srcRect l="27893" t="12854" r="32080" b="81683"/>
          <a:stretch/>
        </p:blipFill>
        <p:spPr>
          <a:xfrm>
            <a:off x="2981539" y="1597906"/>
            <a:ext cx="6400800" cy="582408"/>
          </a:xfrm>
          <a:prstGeom prst="rect">
            <a:avLst/>
          </a:prstGeom>
        </p:spPr>
      </p:pic>
      <p:sp>
        <p:nvSpPr>
          <p:cNvPr id="23" name="TextBox 22">
            <a:extLst>
              <a:ext uri="{FF2B5EF4-FFF2-40B4-BE49-F238E27FC236}">
                <a16:creationId xmlns:a16="http://schemas.microsoft.com/office/drawing/2014/main" id="{15C20D0B-2B5E-0687-8795-BD7084E17C97}"/>
              </a:ext>
            </a:extLst>
          </p:cNvPr>
          <p:cNvSpPr txBox="1"/>
          <p:nvPr/>
        </p:nvSpPr>
        <p:spPr>
          <a:xfrm>
            <a:off x="476364" y="293247"/>
            <a:ext cx="6066798" cy="769441"/>
          </a:xfrm>
          <a:prstGeom prst="rect">
            <a:avLst/>
          </a:prstGeom>
          <a:noFill/>
        </p:spPr>
        <p:txBody>
          <a:bodyPr wrap="square" rtlCol="0">
            <a:spAutoFit/>
          </a:bodyPr>
          <a:lstStyle/>
          <a:p>
            <a:r>
              <a:rPr lang="en-GB" sz="4400" dirty="0">
                <a:solidFill>
                  <a:schemeClr val="bg1"/>
                </a:solidFill>
                <a:latin typeface="+mj-lt"/>
              </a:rPr>
              <a:t>Example Search </a:t>
            </a:r>
          </a:p>
        </p:txBody>
      </p:sp>
      <p:pic>
        <p:nvPicPr>
          <p:cNvPr id="6" name="Picture 5">
            <a:extLst>
              <a:ext uri="{FF2B5EF4-FFF2-40B4-BE49-F238E27FC236}">
                <a16:creationId xmlns:a16="http://schemas.microsoft.com/office/drawing/2014/main" id="{97BB222F-8FEE-1CCA-F7E5-4AC4D0844554}"/>
              </a:ext>
            </a:extLst>
          </p:cNvPr>
          <p:cNvPicPr>
            <a:picLocks noChangeAspect="1"/>
          </p:cNvPicPr>
          <p:nvPr/>
        </p:nvPicPr>
        <p:blipFill>
          <a:blip r:embed="rId4"/>
          <a:srcRect l="27239" t="38831" r="5797" b="36170"/>
          <a:stretch/>
        </p:blipFill>
        <p:spPr>
          <a:xfrm>
            <a:off x="476364" y="2685699"/>
            <a:ext cx="10456993" cy="2602506"/>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10219861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41AE6-9701-13FD-FEE6-B2839DE87CA0}"/>
              </a:ext>
            </a:extLst>
          </p:cNvPr>
          <p:cNvSpPr>
            <a:spLocks noGrp="1"/>
          </p:cNvSpPr>
          <p:nvPr>
            <p:ph type="title"/>
          </p:nvPr>
        </p:nvSpPr>
        <p:spPr/>
        <p:txBody>
          <a:bodyPr/>
          <a:lstStyle/>
          <a:p>
            <a:r>
              <a:rPr lang="en-GB" dirty="0"/>
              <a:t>AI Generated Overview of Sources…</a:t>
            </a:r>
          </a:p>
        </p:txBody>
      </p:sp>
      <p:pic>
        <p:nvPicPr>
          <p:cNvPr id="8" name="Picture 7">
            <a:extLst>
              <a:ext uri="{FF2B5EF4-FFF2-40B4-BE49-F238E27FC236}">
                <a16:creationId xmlns:a16="http://schemas.microsoft.com/office/drawing/2014/main" id="{584FAA9D-51D2-A4B7-1D2C-1A9B0DC45DE4}"/>
              </a:ext>
            </a:extLst>
          </p:cNvPr>
          <p:cNvPicPr>
            <a:picLocks noChangeAspect="1"/>
          </p:cNvPicPr>
          <p:nvPr/>
        </p:nvPicPr>
        <p:blipFill>
          <a:blip r:embed="rId2"/>
          <a:srcRect l="27119" t="12213" r="6177" b="27059"/>
          <a:stretch/>
        </p:blipFill>
        <p:spPr>
          <a:xfrm>
            <a:off x="1905639" y="1475335"/>
            <a:ext cx="7444823" cy="4518582"/>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399539415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A3E8B7-B6C0-AE31-F6E5-3CD479F1570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0E537FF-6E7A-2443-E014-F807ED71B5D9}"/>
              </a:ext>
            </a:extLst>
          </p:cNvPr>
          <p:cNvSpPr>
            <a:spLocks noGrp="1"/>
          </p:cNvSpPr>
          <p:nvPr>
            <p:ph type="title"/>
          </p:nvPr>
        </p:nvSpPr>
        <p:spPr/>
        <p:txBody>
          <a:bodyPr/>
          <a:lstStyle/>
          <a:p>
            <a:r>
              <a:rPr lang="en-US" dirty="0"/>
              <a:t> Further Related Questions...</a:t>
            </a:r>
          </a:p>
        </p:txBody>
      </p:sp>
      <p:pic>
        <p:nvPicPr>
          <p:cNvPr id="6" name="Picture 5">
            <a:extLst>
              <a:ext uri="{FF2B5EF4-FFF2-40B4-BE49-F238E27FC236}">
                <a16:creationId xmlns:a16="http://schemas.microsoft.com/office/drawing/2014/main" id="{FD85F4FB-215C-9D47-55E2-DC39B41D1666}"/>
              </a:ext>
            </a:extLst>
          </p:cNvPr>
          <p:cNvPicPr>
            <a:picLocks noChangeAspect="1"/>
          </p:cNvPicPr>
          <p:nvPr/>
        </p:nvPicPr>
        <p:blipFill>
          <a:blip r:embed="rId2"/>
          <a:srcRect l="27446" t="38542" r="7563" b="25470"/>
          <a:stretch/>
        </p:blipFill>
        <p:spPr>
          <a:xfrm>
            <a:off x="698242" y="1693515"/>
            <a:ext cx="10856449" cy="4007629"/>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259332949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7EC5F-3B2E-D966-63EF-2A69FB01F82E}"/>
              </a:ext>
            </a:extLst>
          </p:cNvPr>
          <p:cNvSpPr>
            <a:spLocks noGrp="1"/>
          </p:cNvSpPr>
          <p:nvPr>
            <p:ph type="title"/>
          </p:nvPr>
        </p:nvSpPr>
        <p:spPr/>
        <p:txBody>
          <a:bodyPr/>
          <a:lstStyle/>
          <a:p>
            <a:r>
              <a:rPr lang="en-US" dirty="0"/>
              <a:t>Library Result Search String</a:t>
            </a:r>
          </a:p>
        </p:txBody>
      </p:sp>
      <p:sp>
        <p:nvSpPr>
          <p:cNvPr id="4" name="TextBox 3">
            <a:extLst>
              <a:ext uri="{FF2B5EF4-FFF2-40B4-BE49-F238E27FC236}">
                <a16:creationId xmlns:a16="http://schemas.microsoft.com/office/drawing/2014/main" id="{18EE0E05-7949-1C37-32B0-7D9E6EA2E669}"/>
              </a:ext>
            </a:extLst>
          </p:cNvPr>
          <p:cNvSpPr txBox="1"/>
          <p:nvPr/>
        </p:nvSpPr>
        <p:spPr>
          <a:xfrm>
            <a:off x="446957" y="2699761"/>
            <a:ext cx="3471581"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latin typeface="Calibri"/>
                <a:ea typeface="Calibri Light"/>
                <a:cs typeface="Calibri Light"/>
              </a:rPr>
              <a:t>This is a copy of the search string created by the AI tool to search for results in the library catalogue.</a:t>
            </a:r>
          </a:p>
        </p:txBody>
      </p:sp>
      <p:sp>
        <p:nvSpPr>
          <p:cNvPr id="7" name="Arrow: Right 6">
            <a:extLst>
              <a:ext uri="{FF2B5EF4-FFF2-40B4-BE49-F238E27FC236}">
                <a16:creationId xmlns:a16="http://schemas.microsoft.com/office/drawing/2014/main" id="{D378439C-6A76-0D74-203B-3FED25C4A325}"/>
              </a:ext>
            </a:extLst>
          </p:cNvPr>
          <p:cNvSpPr/>
          <p:nvPr/>
        </p:nvSpPr>
        <p:spPr>
          <a:xfrm>
            <a:off x="4163815" y="3257441"/>
            <a:ext cx="126783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9C98EB20-3106-8E82-C5C7-8B71ACFB5DEA}"/>
              </a:ext>
            </a:extLst>
          </p:cNvPr>
          <p:cNvSpPr txBox="1"/>
          <p:nvPr/>
        </p:nvSpPr>
        <p:spPr>
          <a:xfrm>
            <a:off x="5595909" y="1976605"/>
            <a:ext cx="5798500" cy="3477875"/>
          </a:xfrm>
          <a:prstGeom prst="rect">
            <a:avLst/>
          </a:prstGeom>
          <a:noFill/>
        </p:spPr>
        <p:txBody>
          <a:bodyPr wrap="square" rtlCol="0">
            <a:spAutoFit/>
          </a:bodyPr>
          <a:lstStyle/>
          <a:p>
            <a:r>
              <a:rPr lang="en-GB" sz="2000" dirty="0">
                <a:latin typeface="Calibri "/>
              </a:rPr>
              <a:t>(art political commentary) OR </a:t>
            </a:r>
          </a:p>
          <a:p>
            <a:r>
              <a:rPr lang="en-GB" sz="2000" dirty="0">
                <a:latin typeface="Calibri "/>
              </a:rPr>
              <a:t>(social commentary in art) OR </a:t>
            </a:r>
          </a:p>
          <a:p>
            <a:r>
              <a:rPr lang="en-GB" sz="2000" dirty="0">
                <a:latin typeface="Calibri "/>
              </a:rPr>
              <a:t>(art as activism) OR </a:t>
            </a:r>
          </a:p>
          <a:p>
            <a:r>
              <a:rPr lang="en-GB" sz="2000" dirty="0">
                <a:latin typeface="Calibri "/>
              </a:rPr>
              <a:t>(political art history) OR </a:t>
            </a:r>
          </a:p>
          <a:p>
            <a:r>
              <a:rPr lang="en-GB" sz="2000" dirty="0">
                <a:latin typeface="Calibri "/>
              </a:rPr>
              <a:t>(impact of art on society) OR </a:t>
            </a:r>
          </a:p>
          <a:p>
            <a:r>
              <a:rPr lang="en-GB" sz="2000" dirty="0">
                <a:latin typeface="Calibri "/>
              </a:rPr>
              <a:t>(art political commentary) OR </a:t>
            </a:r>
          </a:p>
          <a:p>
            <a:r>
              <a:rPr lang="en-GB" sz="2000" dirty="0">
                <a:latin typeface="Calibri "/>
              </a:rPr>
              <a:t>(social critique in art) OR </a:t>
            </a:r>
          </a:p>
          <a:p>
            <a:r>
              <a:rPr lang="en-GB" sz="2000" dirty="0">
                <a:latin typeface="Calibri "/>
              </a:rPr>
              <a:t>(art as a tool for activism) OR </a:t>
            </a:r>
          </a:p>
          <a:p>
            <a:r>
              <a:rPr lang="en-GB" sz="2000" dirty="0">
                <a:latin typeface="Calibri "/>
              </a:rPr>
              <a:t>(political art impact on society) OR </a:t>
            </a:r>
          </a:p>
          <a:p>
            <a:r>
              <a:rPr lang="en-GB" sz="2000" dirty="0">
                <a:latin typeface="Calibri "/>
              </a:rPr>
              <a:t>(artistic expression and social change) OR </a:t>
            </a:r>
          </a:p>
          <a:p>
            <a:r>
              <a:rPr lang="en-GB" sz="2000" dirty="0">
                <a:latin typeface="Calibri "/>
              </a:rPr>
              <a:t>(art as a form of political and social commentary)</a:t>
            </a:r>
          </a:p>
        </p:txBody>
      </p:sp>
      <p:sp>
        <p:nvSpPr>
          <p:cNvPr id="3" name="TextBox 2">
            <a:extLst>
              <a:ext uri="{FF2B5EF4-FFF2-40B4-BE49-F238E27FC236}">
                <a16:creationId xmlns:a16="http://schemas.microsoft.com/office/drawing/2014/main" id="{E8F055A7-4E81-5814-25F1-549F65638C38}"/>
              </a:ext>
            </a:extLst>
          </p:cNvPr>
          <p:cNvSpPr txBox="1"/>
          <p:nvPr/>
        </p:nvSpPr>
        <p:spPr>
          <a:xfrm>
            <a:off x="446957" y="5189559"/>
            <a:ext cx="1647825" cy="36933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Light"/>
                <a:hlinkClick r:id="rId2"/>
              </a:rPr>
              <a:t>Library Results</a:t>
            </a:r>
            <a:endParaRPr lang="en-US" dirty="0"/>
          </a:p>
        </p:txBody>
      </p:sp>
    </p:spTree>
    <p:extLst>
      <p:ext uri="{BB962C8B-B14F-4D97-AF65-F5344CB8AC3E}">
        <p14:creationId xmlns:p14="http://schemas.microsoft.com/office/powerpoint/2010/main" val="21945958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0D5A7-8B96-5B7D-4E2B-52F359DFC43B}"/>
              </a:ext>
            </a:extLst>
          </p:cNvPr>
          <p:cNvSpPr>
            <a:spLocks noGrp="1"/>
          </p:cNvSpPr>
          <p:nvPr>
            <p:ph type="title"/>
          </p:nvPr>
        </p:nvSpPr>
        <p:spPr/>
        <p:txBody>
          <a:bodyPr/>
          <a:lstStyle/>
          <a:p>
            <a:r>
              <a:rPr lang="en-US" dirty="0"/>
              <a:t>Library Results (with extra filters)</a:t>
            </a:r>
          </a:p>
        </p:txBody>
      </p:sp>
      <p:sp>
        <p:nvSpPr>
          <p:cNvPr id="3" name="TextBox 2">
            <a:extLst>
              <a:ext uri="{FF2B5EF4-FFF2-40B4-BE49-F238E27FC236}">
                <a16:creationId xmlns:a16="http://schemas.microsoft.com/office/drawing/2014/main" id="{CFBD234E-29A7-65D1-63F7-D7B38758117E}"/>
              </a:ext>
            </a:extLst>
          </p:cNvPr>
          <p:cNvSpPr txBox="1"/>
          <p:nvPr/>
        </p:nvSpPr>
        <p:spPr>
          <a:xfrm>
            <a:off x="599860" y="1997839"/>
            <a:ext cx="4542192" cy="286232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000" b="1" dirty="0">
                <a:solidFill>
                  <a:schemeClr val="accent2"/>
                </a:solidFill>
                <a:latin typeface="Calibri "/>
                <a:ea typeface="Calibri Light"/>
                <a:cs typeface="Calibri Light"/>
              </a:rPr>
              <a:t>Tip:</a:t>
            </a:r>
          </a:p>
          <a:p>
            <a:pPr marL="342900" indent="-342900">
              <a:buFont typeface="Arial" panose="020B0604020202020204" pitchFamily="34" charset="0"/>
              <a:buChar char="•"/>
            </a:pPr>
            <a:r>
              <a:rPr lang="en-US" sz="2000" dirty="0">
                <a:latin typeface="Calibri "/>
                <a:ea typeface="Calibri Light"/>
                <a:cs typeface="Calibri Light"/>
              </a:rPr>
              <a:t>Open up in the Advanced Search view and explore some of the suggested keywords. </a:t>
            </a:r>
          </a:p>
          <a:p>
            <a:pPr marL="342900" indent="-342900">
              <a:buFont typeface="Arial" panose="020B0604020202020204" pitchFamily="34" charset="0"/>
              <a:buChar char="•"/>
            </a:pPr>
            <a:r>
              <a:rPr lang="en-US" sz="2000" dirty="0">
                <a:latin typeface="Calibri "/>
                <a:ea typeface="Calibri Light"/>
                <a:cs typeface="Calibri Light"/>
              </a:rPr>
              <a:t>Try subject searching or title searching, along with date and further subject filters. </a:t>
            </a:r>
          </a:p>
          <a:p>
            <a:pPr marL="342900" indent="-342900">
              <a:buFont typeface="Arial" panose="020B0604020202020204" pitchFamily="34" charset="0"/>
              <a:buChar char="•"/>
            </a:pPr>
            <a:r>
              <a:rPr lang="en-US" sz="2000" dirty="0">
                <a:latin typeface="Calibri "/>
                <a:ea typeface="Calibri Light"/>
                <a:cs typeface="Calibri Light"/>
              </a:rPr>
              <a:t>Explore further and narrow down results.</a:t>
            </a:r>
            <a:endParaRPr lang="en-US" sz="2000" dirty="0">
              <a:ea typeface="Calibri Light"/>
              <a:cs typeface="Calibri Light"/>
            </a:endParaRPr>
          </a:p>
        </p:txBody>
      </p:sp>
      <p:sp>
        <p:nvSpPr>
          <p:cNvPr id="7" name="TextBox 6">
            <a:extLst>
              <a:ext uri="{FF2B5EF4-FFF2-40B4-BE49-F238E27FC236}">
                <a16:creationId xmlns:a16="http://schemas.microsoft.com/office/drawing/2014/main" id="{0EBA9EDE-4126-3743-A72D-62C69BEB0DD7}"/>
              </a:ext>
            </a:extLst>
          </p:cNvPr>
          <p:cNvSpPr txBox="1"/>
          <p:nvPr/>
        </p:nvSpPr>
        <p:spPr>
          <a:xfrm>
            <a:off x="1717963" y="5417134"/>
            <a:ext cx="1289777" cy="369332"/>
          </a:xfrm>
          <a:prstGeom prst="rect">
            <a:avLst/>
          </a:prstGeom>
          <a:noFill/>
          <a:ln w="38100">
            <a:solidFill>
              <a:schemeClr val="accent2"/>
            </a:solidFill>
          </a:ln>
        </p:spPr>
        <p:txBody>
          <a:bodyPr wrap="none" rtlCol="0">
            <a:spAutoFit/>
          </a:bodyPr>
          <a:lstStyle/>
          <a:p>
            <a:r>
              <a:rPr lang="en-GB" dirty="0">
                <a:ln>
                  <a:solidFill>
                    <a:schemeClr val="tx1"/>
                  </a:solidFill>
                </a:ln>
                <a:latin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New results</a:t>
            </a:r>
            <a:endParaRPr lang="en-GB" dirty="0">
              <a:ln>
                <a:solidFill>
                  <a:schemeClr val="tx1"/>
                </a:solidFill>
              </a:ln>
              <a:latin typeface="Calibri" panose="020F0502020204030204" pitchFamily="34" charset="0"/>
              <a:cs typeface="Calibri" panose="020F0502020204030204" pitchFamily="34" charset="0"/>
            </a:endParaRPr>
          </a:p>
        </p:txBody>
      </p:sp>
      <p:pic>
        <p:nvPicPr>
          <p:cNvPr id="6" name="Picture 5">
            <a:extLst>
              <a:ext uri="{FF2B5EF4-FFF2-40B4-BE49-F238E27FC236}">
                <a16:creationId xmlns:a16="http://schemas.microsoft.com/office/drawing/2014/main" id="{2712BC9C-B74E-CE70-1D21-162E1B7F939A}"/>
              </a:ext>
            </a:extLst>
          </p:cNvPr>
          <p:cNvPicPr>
            <a:picLocks noChangeAspect="1"/>
          </p:cNvPicPr>
          <p:nvPr/>
        </p:nvPicPr>
        <p:blipFill>
          <a:blip r:embed="rId3"/>
          <a:srcRect l="1014" t="11976" r="15421" b="4990"/>
          <a:stretch/>
        </p:blipFill>
        <p:spPr>
          <a:xfrm>
            <a:off x="5438389" y="1587880"/>
            <a:ext cx="6503565" cy="4308095"/>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300857410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0A0F6-32E1-D554-0BA5-43FD058C7C64}"/>
              </a:ext>
            </a:extLst>
          </p:cNvPr>
          <p:cNvSpPr>
            <a:spLocks noGrp="1"/>
          </p:cNvSpPr>
          <p:nvPr>
            <p:ph type="title"/>
          </p:nvPr>
        </p:nvSpPr>
        <p:spPr/>
        <p:txBody>
          <a:bodyPr/>
          <a:lstStyle/>
          <a:p>
            <a:r>
              <a:rPr lang="en-GB"/>
              <a:t>Good to know…</a:t>
            </a:r>
          </a:p>
        </p:txBody>
      </p:sp>
      <p:sp>
        <p:nvSpPr>
          <p:cNvPr id="3" name="TextBox 2">
            <a:extLst>
              <a:ext uri="{FF2B5EF4-FFF2-40B4-BE49-F238E27FC236}">
                <a16:creationId xmlns:a16="http://schemas.microsoft.com/office/drawing/2014/main" id="{577421E8-FCD8-FACF-3ED6-ABFD7204BC1A}"/>
              </a:ext>
            </a:extLst>
          </p:cNvPr>
          <p:cNvSpPr txBox="1"/>
          <p:nvPr/>
        </p:nvSpPr>
        <p:spPr>
          <a:xfrm>
            <a:off x="518612" y="1705451"/>
            <a:ext cx="11154775" cy="4062651"/>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000">
                <a:latin typeface="Calibri"/>
                <a:ea typeface="Calibri"/>
                <a:cs typeface="Calibri"/>
              </a:rPr>
              <a:t>It does not use its own training data, so minimises the risk of hallucinations.</a:t>
            </a:r>
          </a:p>
          <a:p>
            <a:endParaRPr lang="en-GB" sz="2000">
              <a:latin typeface="Calibri"/>
              <a:ea typeface="Calibri"/>
              <a:cs typeface="Calibri"/>
            </a:endParaRPr>
          </a:p>
          <a:p>
            <a:pPr marL="285750" indent="-285750">
              <a:buFont typeface="Arial" panose="020B0604020202020204" pitchFamily="34" charset="0"/>
              <a:buChar char="•"/>
            </a:pPr>
            <a:r>
              <a:rPr lang="en-GB" sz="2000">
                <a:latin typeface="Calibri"/>
                <a:ea typeface="Calibri"/>
                <a:cs typeface="Calibri"/>
              </a:rPr>
              <a:t>Unlike other chat boxes, such as ChatGPT, you cannot continue a conversation with it. Each query is independent.</a:t>
            </a:r>
          </a:p>
          <a:p>
            <a:endParaRPr lang="en-GB" sz="2000">
              <a:latin typeface="Calibri"/>
              <a:ea typeface="Calibri"/>
              <a:cs typeface="Calibri"/>
            </a:endParaRPr>
          </a:p>
          <a:p>
            <a:pPr marL="285750" indent="-285750">
              <a:buFont typeface="Arial" panose="020B0604020202020204" pitchFamily="34" charset="0"/>
              <a:buChar char="•"/>
            </a:pPr>
            <a:r>
              <a:rPr lang="en-GB" sz="2000">
                <a:latin typeface="Calibri"/>
                <a:ea typeface="Calibri"/>
                <a:cs typeface="Calibri"/>
              </a:rPr>
              <a:t>It does retain your search history, so you can return to it at a later date.</a:t>
            </a:r>
          </a:p>
          <a:p>
            <a:endParaRPr lang="en-GB" sz="2000">
              <a:latin typeface="Calibri"/>
              <a:ea typeface="Calibri"/>
              <a:cs typeface="Calibri"/>
            </a:endParaRPr>
          </a:p>
          <a:p>
            <a:pPr marL="285750" indent="-285750">
              <a:buFont typeface="Arial" panose="020B0604020202020204" pitchFamily="34" charset="0"/>
              <a:buChar char="•"/>
            </a:pPr>
            <a:r>
              <a:rPr lang="en-GB" sz="2000">
                <a:latin typeface="Calibri"/>
                <a:ea typeface="Calibri"/>
                <a:cs typeface="Calibri"/>
              </a:rPr>
              <a:t>It is a great starting point for research, especially if unsure where to begin. </a:t>
            </a:r>
          </a:p>
          <a:p>
            <a:pPr marL="285750" indent="-285750">
              <a:buFont typeface="Arial" panose="020B0604020202020204" pitchFamily="34" charset="0"/>
              <a:buChar char="•"/>
            </a:pPr>
            <a:endParaRPr lang="en-GB" sz="2000">
              <a:latin typeface="Calibri"/>
              <a:ea typeface="Calibri"/>
              <a:cs typeface="Calibri"/>
            </a:endParaRPr>
          </a:p>
          <a:p>
            <a:pPr marL="285750" indent="-285750">
              <a:buFont typeface="Arial" panose="020B0604020202020204" pitchFamily="34" charset="0"/>
              <a:buChar char="•"/>
            </a:pPr>
            <a:r>
              <a:rPr lang="en-GB" sz="2000">
                <a:latin typeface="Calibri"/>
                <a:ea typeface="Calibri"/>
                <a:cs typeface="Calibri"/>
              </a:rPr>
              <a:t> Can provide ideas for alternative keywords searches.</a:t>
            </a:r>
          </a:p>
          <a:p>
            <a:pPr marL="285750" indent="-285750">
              <a:buFont typeface="Arial" panose="020B0604020202020204" pitchFamily="34" charset="0"/>
              <a:buChar char="•"/>
            </a:pPr>
            <a:endParaRPr lang="en-GB" sz="2000">
              <a:latin typeface="Calibri"/>
              <a:ea typeface="Calibri"/>
              <a:cs typeface="Calibri"/>
            </a:endParaRPr>
          </a:p>
          <a:p>
            <a:pPr marL="342900" indent="-342900">
              <a:buFont typeface="Arial" panose="020B0604020202020204" pitchFamily="34" charset="0"/>
              <a:buChar char="•"/>
            </a:pPr>
            <a:r>
              <a:rPr lang="en-GB" sz="2000">
                <a:latin typeface="Calibri"/>
                <a:ea typeface="Calibri"/>
                <a:cs typeface="Calibri"/>
              </a:rPr>
              <a:t>Related research questions can help narrow down or expand research question.</a:t>
            </a:r>
          </a:p>
          <a:p>
            <a:endParaRPr lang="en-GB">
              <a:latin typeface="Calibri"/>
              <a:ea typeface="Calibri"/>
              <a:cs typeface="Calibri"/>
            </a:endParaRPr>
          </a:p>
        </p:txBody>
      </p:sp>
      <p:pic>
        <p:nvPicPr>
          <p:cNvPr id="5" name="Picture 4" descr="Toy robot on a white background.">
            <a:extLst>
              <a:ext uri="{FF2B5EF4-FFF2-40B4-BE49-F238E27FC236}">
                <a16:creationId xmlns:a16="http://schemas.microsoft.com/office/drawing/2014/main" id="{30246817-5869-032A-CF51-CC20D2F52DCF}"/>
              </a:ext>
            </a:extLst>
          </p:cNvPr>
          <p:cNvPicPr>
            <a:picLocks noChangeAspect="1"/>
          </p:cNvPicPr>
          <p:nvPr/>
        </p:nvPicPr>
        <p:blipFill>
          <a:blip r:embed="rId2">
            <a:extLst>
              <a:ext uri="{28A0092B-C50C-407E-A947-70E740481C1C}">
                <a14:useLocalDpi xmlns:a14="http://schemas.microsoft.com/office/drawing/2010/main" val="0"/>
              </a:ext>
            </a:extLst>
          </a:blip>
          <a:srcRect l="11006" t="7890" r="50848" b="7211"/>
          <a:stretch/>
        </p:blipFill>
        <p:spPr>
          <a:xfrm>
            <a:off x="9746273" y="3358495"/>
            <a:ext cx="1747487" cy="259626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54423622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AD5ED-AD46-39C3-06B3-5D61AE37D20A}"/>
              </a:ext>
            </a:extLst>
          </p:cNvPr>
          <p:cNvSpPr>
            <a:spLocks noGrp="1"/>
          </p:cNvSpPr>
          <p:nvPr>
            <p:ph type="title"/>
          </p:nvPr>
        </p:nvSpPr>
        <p:spPr/>
        <p:txBody>
          <a:bodyPr/>
          <a:lstStyle/>
          <a:p>
            <a:r>
              <a:rPr lang="en-GB"/>
              <a:t>Limitations</a:t>
            </a:r>
          </a:p>
        </p:txBody>
      </p:sp>
      <p:sp>
        <p:nvSpPr>
          <p:cNvPr id="3" name="Content Placeholder 2">
            <a:extLst>
              <a:ext uri="{FF2B5EF4-FFF2-40B4-BE49-F238E27FC236}">
                <a16:creationId xmlns:a16="http://schemas.microsoft.com/office/drawing/2014/main" id="{F0877A84-B6B8-5EAE-8319-B162C17259DF}"/>
              </a:ext>
            </a:extLst>
          </p:cNvPr>
          <p:cNvSpPr>
            <a:spLocks noGrp="1"/>
          </p:cNvSpPr>
          <p:nvPr>
            <p:ph sz="quarter" idx="10"/>
          </p:nvPr>
        </p:nvSpPr>
        <p:spPr>
          <a:xfrm>
            <a:off x="838199" y="1813378"/>
            <a:ext cx="8970819" cy="4574040"/>
          </a:xfrm>
        </p:spPr>
        <p:txBody>
          <a:bodyPr vert="horz" lIns="91440" tIns="45720" rIns="91440" bIns="45720" rtlCol="0" anchor="t">
            <a:noAutofit/>
          </a:bodyPr>
          <a:lstStyle/>
          <a:p>
            <a:pPr lvl="1">
              <a:buFont typeface="Arial" panose="020B0604020202020204" pitchFamily="34" charset="0"/>
              <a:buChar char="•"/>
            </a:pPr>
            <a:endParaRPr lang="en-US" sz="2000" dirty="0">
              <a:latin typeface="Calibri"/>
              <a:ea typeface="+mn-lt"/>
              <a:cs typeface="Calibri"/>
            </a:endParaRPr>
          </a:p>
          <a:p>
            <a:pPr lvl="1">
              <a:buFont typeface="Arial" panose="020B0604020202020204" pitchFamily="34" charset="0"/>
              <a:buChar char="•"/>
            </a:pPr>
            <a:r>
              <a:rPr lang="en-US" sz="2000" dirty="0">
                <a:latin typeface="Calibri"/>
                <a:ea typeface="+mn-lt"/>
                <a:cs typeface="Calibri"/>
              </a:rPr>
              <a:t>Filters are still very limited within the assistant.</a:t>
            </a:r>
            <a:endParaRPr lang="en-US" dirty="0"/>
          </a:p>
          <a:p>
            <a:pPr marL="457200" lvl="1" indent="0">
              <a:buNone/>
            </a:pPr>
            <a:endParaRPr lang="en-US" sz="2000" dirty="0">
              <a:latin typeface="Calibri"/>
              <a:ea typeface="+mn-lt"/>
              <a:cs typeface="Calibri"/>
            </a:endParaRPr>
          </a:p>
          <a:p>
            <a:pPr lvl="1">
              <a:buFont typeface="Arial" panose="020B0604020202020204" pitchFamily="34" charset="0"/>
              <a:buChar char="•"/>
            </a:pPr>
            <a:r>
              <a:rPr lang="en-US" sz="2000" dirty="0">
                <a:latin typeface="Calibri"/>
                <a:ea typeface="+mn-lt"/>
                <a:cs typeface="Calibri"/>
              </a:rPr>
              <a:t>Follow up questions are not supported. Each question stands alone, and all relevant information needs to be asked in each.</a:t>
            </a:r>
          </a:p>
          <a:p>
            <a:pPr lvl="1">
              <a:buFont typeface="Arial" panose="020B0604020202020204" pitchFamily="34" charset="0"/>
              <a:buChar char="•"/>
            </a:pPr>
            <a:endParaRPr lang="en-US" sz="2000" b="1" dirty="0">
              <a:latin typeface="Calibri"/>
              <a:ea typeface="+mn-lt"/>
              <a:cs typeface="Calibri"/>
            </a:endParaRPr>
          </a:p>
          <a:p>
            <a:pPr lvl="1">
              <a:buFont typeface="Arial" panose="020B0604020202020204" pitchFamily="34" charset="0"/>
              <a:buChar char="•"/>
            </a:pPr>
            <a:r>
              <a:rPr lang="en-US" sz="2000" dirty="0">
                <a:latin typeface="Calibri"/>
                <a:ea typeface="+mn-lt"/>
                <a:cs typeface="Calibri"/>
              </a:rPr>
              <a:t>Not everything is searched so you still </a:t>
            </a:r>
            <a:r>
              <a:rPr lang="en-US" sz="2000" dirty="0">
                <a:latin typeface="Calibri "/>
                <a:cs typeface="Calibri"/>
              </a:rPr>
              <a:t>need to perform searches in the catalogue to ensure a comprehensive literature search. </a:t>
            </a:r>
            <a:endParaRPr lang="en-US" sz="2000" dirty="0">
              <a:latin typeface="Calibri "/>
              <a:cs typeface="Calibri Light"/>
            </a:endParaRPr>
          </a:p>
          <a:p>
            <a:pPr marL="0" indent="0">
              <a:buNone/>
            </a:pPr>
            <a:endParaRPr lang="en-GB" sz="2200" dirty="0">
              <a:ea typeface="Calibri Light"/>
              <a:cs typeface="Calibri Light"/>
            </a:endParaRPr>
          </a:p>
        </p:txBody>
      </p:sp>
    </p:spTree>
    <p:extLst>
      <p:ext uri="{BB962C8B-B14F-4D97-AF65-F5344CB8AC3E}">
        <p14:creationId xmlns:p14="http://schemas.microsoft.com/office/powerpoint/2010/main" val="334895125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69AC982-293E-43ED-8EC4-6D00512C86BA}"/>
              </a:ext>
            </a:extLst>
          </p:cNvPr>
          <p:cNvSpPr>
            <a:spLocks noGrp="1"/>
          </p:cNvSpPr>
          <p:nvPr>
            <p:ph type="title"/>
          </p:nvPr>
        </p:nvSpPr>
        <p:spPr>
          <a:xfrm>
            <a:off x="323051" y="252284"/>
            <a:ext cx="11826971" cy="1003916"/>
          </a:xfrm>
        </p:spPr>
        <p:txBody>
          <a:bodyPr>
            <a:noAutofit/>
          </a:bodyPr>
          <a:lstStyle/>
          <a:p>
            <a:r>
              <a:rPr lang="en-GB" sz="4800" dirty="0"/>
              <a:t>Library </a:t>
            </a:r>
            <a:r>
              <a:rPr lang="en-GB" dirty="0"/>
              <a:t>Search</a:t>
            </a:r>
            <a:r>
              <a:rPr lang="en-GB" sz="4800" dirty="0"/>
              <a:t> or individual databases?</a:t>
            </a:r>
          </a:p>
        </p:txBody>
      </p:sp>
      <p:sp>
        <p:nvSpPr>
          <p:cNvPr id="2" name="Content Placeholder 1">
            <a:extLst>
              <a:ext uri="{FF2B5EF4-FFF2-40B4-BE49-F238E27FC236}">
                <a16:creationId xmlns:a16="http://schemas.microsoft.com/office/drawing/2014/main" id="{A545FB40-0767-4DA7-9D52-ADAF5921D0C1}"/>
              </a:ext>
            </a:extLst>
          </p:cNvPr>
          <p:cNvSpPr>
            <a:spLocks noGrp="1"/>
          </p:cNvSpPr>
          <p:nvPr>
            <p:ph sz="half" idx="4294967295"/>
          </p:nvPr>
        </p:nvSpPr>
        <p:spPr>
          <a:xfrm>
            <a:off x="854075" y="1528763"/>
            <a:ext cx="11337925" cy="992187"/>
          </a:xfrm>
        </p:spPr>
        <p:txBody>
          <a:bodyPr vert="horz" lIns="91440" tIns="45720" rIns="91440" bIns="45720" rtlCol="0" anchor="t">
            <a:normAutofit/>
          </a:bodyPr>
          <a:lstStyle/>
          <a:p>
            <a:pPr marL="0" indent="0">
              <a:buNone/>
            </a:pPr>
            <a:r>
              <a:rPr lang="en-GB" sz="2600" dirty="0">
                <a:latin typeface="Calibri Light" panose="020F0302020204030204" pitchFamily="34" charset="0"/>
                <a:cs typeface="Calibri Light" panose="020F0302020204030204" pitchFamily="34" charset="0"/>
              </a:rPr>
              <a:t>The library catalogue searches most of our databases when it performs a search,   </a:t>
            </a:r>
          </a:p>
          <a:p>
            <a:pPr marL="0" indent="0">
              <a:buNone/>
            </a:pPr>
            <a:r>
              <a:rPr lang="en-GB" sz="2600" dirty="0">
                <a:latin typeface="Calibri Light" panose="020F0302020204030204" pitchFamily="34" charset="0"/>
                <a:cs typeface="Calibri Light" panose="020F0302020204030204" pitchFamily="34" charset="0"/>
              </a:rPr>
              <a:t>so why choose to search an individual  database? </a:t>
            </a:r>
          </a:p>
        </p:txBody>
      </p:sp>
      <p:sp>
        <p:nvSpPr>
          <p:cNvPr id="8" name="TextBox 7">
            <a:extLst>
              <a:ext uri="{FF2B5EF4-FFF2-40B4-BE49-F238E27FC236}">
                <a16:creationId xmlns:a16="http://schemas.microsoft.com/office/drawing/2014/main" id="{722B0968-3F33-4D5E-883A-0D148BC00CA0}"/>
              </a:ext>
            </a:extLst>
          </p:cNvPr>
          <p:cNvSpPr txBox="1"/>
          <p:nvPr/>
        </p:nvSpPr>
        <p:spPr>
          <a:xfrm>
            <a:off x="854075" y="2855406"/>
            <a:ext cx="4944426" cy="28931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600" dirty="0">
                <a:latin typeface="Calibri Light" panose="020F0302020204030204" pitchFamily="34" charset="0"/>
                <a:cs typeface="Calibri Light" panose="020F0302020204030204" pitchFamily="34" charset="0"/>
              </a:rPr>
              <a:t>More specialised content – fewer, more relevant results.</a:t>
            </a:r>
          </a:p>
          <a:p>
            <a:pPr marL="342900" indent="-342900">
              <a:buFont typeface="Arial"/>
              <a:buChar char="•"/>
            </a:pPr>
            <a:r>
              <a:rPr lang="en-GB" sz="2600" dirty="0">
                <a:latin typeface="Calibri Light" panose="020F0302020204030204" pitchFamily="34" charset="0"/>
                <a:cs typeface="Calibri Light" panose="020F0302020204030204" pitchFamily="34" charset="0"/>
              </a:rPr>
              <a:t>More controlled indexing – filter results in greater detail.</a:t>
            </a:r>
          </a:p>
          <a:p>
            <a:pPr marL="342900" indent="-342900">
              <a:buFont typeface="Arial"/>
              <a:buChar char="•"/>
            </a:pPr>
            <a:r>
              <a:rPr lang="en-GB" sz="2600" dirty="0">
                <a:latin typeface="Calibri Light" panose="020F0302020204030204" pitchFamily="34" charset="0"/>
                <a:cs typeface="Calibri Light" panose="020F0302020204030204" pitchFamily="34" charset="0"/>
              </a:rPr>
              <a:t>Not every specialist database is indexed by the library catalogue.</a:t>
            </a:r>
          </a:p>
          <a:p>
            <a:pPr marL="342900" indent="-342900">
              <a:buFont typeface="Arial"/>
              <a:buChar char="•"/>
            </a:pPr>
            <a:endParaRPr lang="en-GB" sz="2600" dirty="0">
              <a:latin typeface="Calibri"/>
              <a:cs typeface="Calibri"/>
            </a:endParaRPr>
          </a:p>
        </p:txBody>
      </p:sp>
      <p:pic>
        <p:nvPicPr>
          <p:cNvPr id="5" name="Picture 6" descr="A person sitting at a table using a computer&#10;&#10;Description automatically generated">
            <a:extLst>
              <a:ext uri="{FF2B5EF4-FFF2-40B4-BE49-F238E27FC236}">
                <a16:creationId xmlns:a16="http://schemas.microsoft.com/office/drawing/2014/main" id="{FB2A98E9-4C5A-4F8C-AA92-BA8A9C725584}"/>
              </a:ext>
            </a:extLst>
          </p:cNvPr>
          <p:cNvPicPr>
            <a:picLocks noChangeAspect="1"/>
          </p:cNvPicPr>
          <p:nvPr/>
        </p:nvPicPr>
        <p:blipFill>
          <a:blip r:embed="rId3"/>
          <a:stretch>
            <a:fillRect/>
          </a:stretch>
        </p:blipFill>
        <p:spPr>
          <a:xfrm>
            <a:off x="6096000" y="2638650"/>
            <a:ext cx="5063835" cy="3396801"/>
          </a:xfrm>
          <a:prstGeom prst="rect">
            <a:avLst/>
          </a:prstGeom>
        </p:spPr>
      </p:pic>
    </p:spTree>
    <p:extLst>
      <p:ext uri="{BB962C8B-B14F-4D97-AF65-F5344CB8AC3E}">
        <p14:creationId xmlns:p14="http://schemas.microsoft.com/office/powerpoint/2010/main" val="331239453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97901" y="5566305"/>
            <a:ext cx="5253297" cy="494722"/>
          </a:xfrm>
        </p:spPr>
        <p:txBody>
          <a:bodyPr/>
          <a:lstStyle/>
          <a:p>
            <a:r>
              <a:rPr lang="en-US" dirty="0">
                <a:hlinkClick r:id="rId2"/>
              </a:rPr>
              <a:t>Database Search</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602991" y="1753183"/>
            <a:ext cx="4684641" cy="4060483"/>
          </a:xfrm>
        </p:spPr>
        <p:txBody>
          <a:bodyPr>
            <a:normAutofit lnSpcReduction="10000"/>
          </a:bodyPr>
          <a:lstStyle/>
          <a:p>
            <a:pPr>
              <a:buFont typeface="Arial" panose="020B0604020202020204" pitchFamily="34" charset="0"/>
              <a:buChar char="•"/>
            </a:pPr>
            <a:r>
              <a:rPr lang="en-GB" sz="2200" dirty="0"/>
              <a:t>Browse databases not searched by the library search:</a:t>
            </a:r>
          </a:p>
          <a:p>
            <a:pPr lvl="1">
              <a:buFont typeface="Arial" panose="020B0604020202020204" pitchFamily="34" charset="0"/>
              <a:buChar char="•"/>
            </a:pPr>
            <a:r>
              <a:rPr lang="en-GB" sz="1800" dirty="0"/>
              <a:t>BoB.</a:t>
            </a:r>
          </a:p>
          <a:p>
            <a:pPr lvl="1">
              <a:buFont typeface="Arial" panose="020B0604020202020204" pitchFamily="34" charset="0"/>
              <a:buChar char="•"/>
            </a:pPr>
            <a:r>
              <a:rPr lang="en-GB" sz="1800" dirty="0"/>
              <a:t>Bridgeman Education.</a:t>
            </a:r>
          </a:p>
          <a:p>
            <a:pPr lvl="1">
              <a:buFont typeface="Arial" panose="020B0604020202020204" pitchFamily="34" charset="0"/>
              <a:buChar char="•"/>
            </a:pPr>
            <a:r>
              <a:rPr lang="en-GB" sz="1800" dirty="0"/>
              <a:t>Cite Them Right.</a:t>
            </a:r>
          </a:p>
          <a:p>
            <a:pPr lvl="1">
              <a:buFont typeface="Arial" panose="020B0604020202020204" pitchFamily="34" charset="0"/>
              <a:buChar char="•"/>
            </a:pPr>
            <a:r>
              <a:rPr lang="en-GB" sz="1800"/>
              <a:t>Digital Theatre+.</a:t>
            </a:r>
            <a:endParaRPr lang="en-GB" sz="1800" dirty="0"/>
          </a:p>
          <a:p>
            <a:pPr lvl="1">
              <a:buFont typeface="Arial" panose="020B0604020202020204" pitchFamily="34" charset="0"/>
              <a:buChar char="•"/>
            </a:pPr>
            <a:r>
              <a:rPr lang="en-GB" sz="1800" dirty="0"/>
              <a:t>WGSN.</a:t>
            </a:r>
          </a:p>
          <a:p>
            <a:pPr>
              <a:buFont typeface="Arial" panose="020B0604020202020204" pitchFamily="34" charset="0"/>
              <a:buChar char="•"/>
            </a:pPr>
            <a:r>
              <a:rPr lang="en-GB" sz="2200" dirty="0"/>
              <a:t>Go directly to subject specific databases:</a:t>
            </a:r>
          </a:p>
          <a:p>
            <a:pPr lvl="1">
              <a:buFont typeface="Arial" panose="020B0604020202020204" pitchFamily="34" charset="0"/>
              <a:buChar char="•"/>
            </a:pPr>
            <a:r>
              <a:rPr lang="en-GB" sz="1800" dirty="0"/>
              <a:t>Art &amp; Architecture Source.</a:t>
            </a:r>
          </a:p>
          <a:p>
            <a:pPr lvl="1">
              <a:buFont typeface="Arial" panose="020B0604020202020204" pitchFamily="34" charset="0"/>
              <a:buChar char="•"/>
            </a:pPr>
            <a:r>
              <a:rPr lang="en-GB" sz="1800" b="0" i="0" dirty="0">
                <a:solidFill>
                  <a:srgbClr val="3A3A3A"/>
                </a:solidFill>
                <a:effectLst/>
              </a:rPr>
              <a:t>Artstor.</a:t>
            </a:r>
          </a:p>
          <a:p>
            <a:pPr lvl="1">
              <a:buFont typeface="Arial" panose="020B0604020202020204" pitchFamily="34" charset="0"/>
              <a:buChar char="•"/>
            </a:pPr>
            <a:r>
              <a:rPr lang="en-GB" sz="1800" dirty="0"/>
              <a:t>Performing Arts Periodicals.</a:t>
            </a:r>
          </a:p>
          <a:p>
            <a:pPr lvl="1">
              <a:buFont typeface="Arial" panose="020B0604020202020204" pitchFamily="34" charset="0"/>
              <a:buChar char="•"/>
            </a:pPr>
            <a:r>
              <a:rPr lang="en-GB" sz="1800" dirty="0"/>
              <a:t>Proquest Central (Arts &amp; Humanities).</a:t>
            </a:r>
          </a:p>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Database Search</a:t>
            </a:r>
          </a:p>
        </p:txBody>
      </p:sp>
      <p:pic>
        <p:nvPicPr>
          <p:cNvPr id="10" name="Picture 9">
            <a:extLst>
              <a:ext uri="{FF2B5EF4-FFF2-40B4-BE49-F238E27FC236}">
                <a16:creationId xmlns:a16="http://schemas.microsoft.com/office/drawing/2014/main" id="{937688F6-02C0-B990-BC41-F5A5E1CD4384}"/>
              </a:ext>
            </a:extLst>
          </p:cNvPr>
          <p:cNvPicPr>
            <a:picLocks noChangeAspect="1"/>
          </p:cNvPicPr>
          <p:nvPr/>
        </p:nvPicPr>
        <p:blipFill rotWithShape="1">
          <a:blip r:embed="rId3"/>
          <a:srcRect l="189" t="38826" r="39042" b="8930"/>
          <a:stretch/>
        </p:blipFill>
        <p:spPr>
          <a:xfrm>
            <a:off x="5555410" y="1822300"/>
            <a:ext cx="6251277" cy="3582839"/>
          </a:xfrm>
          <a:prstGeom prst="rect">
            <a:avLst/>
          </a:prstGeom>
        </p:spPr>
      </p:pic>
    </p:spTree>
    <p:extLst>
      <p:ext uri="{BB962C8B-B14F-4D97-AF65-F5344CB8AC3E}">
        <p14:creationId xmlns:p14="http://schemas.microsoft.com/office/powerpoint/2010/main" val="353602203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05212-9F45-42B4-893F-957ED2BA3A82}"/>
              </a:ext>
            </a:extLst>
          </p:cNvPr>
          <p:cNvSpPr>
            <a:spLocks noGrp="1"/>
          </p:cNvSpPr>
          <p:nvPr>
            <p:ph type="title"/>
          </p:nvPr>
        </p:nvSpPr>
        <p:spPr/>
        <p:txBody>
          <a:bodyPr/>
          <a:lstStyle/>
          <a:p>
            <a:r>
              <a:rPr lang="en-GB" dirty="0"/>
              <a:t>Some Useful Databases</a:t>
            </a:r>
          </a:p>
        </p:txBody>
      </p:sp>
      <p:sp>
        <p:nvSpPr>
          <p:cNvPr id="3" name="Content Placeholder 2">
            <a:extLst>
              <a:ext uri="{FF2B5EF4-FFF2-40B4-BE49-F238E27FC236}">
                <a16:creationId xmlns:a16="http://schemas.microsoft.com/office/drawing/2014/main" id="{8A145972-057E-46E5-B5FF-E717A1350ED2}"/>
              </a:ext>
            </a:extLst>
          </p:cNvPr>
          <p:cNvSpPr>
            <a:spLocks noGrp="1"/>
          </p:cNvSpPr>
          <p:nvPr>
            <p:ph sz="quarter" idx="10"/>
          </p:nvPr>
        </p:nvSpPr>
        <p:spPr>
          <a:xfrm>
            <a:off x="491130" y="1450164"/>
            <a:ext cx="11209740" cy="4867509"/>
          </a:xfrm>
        </p:spPr>
        <p:txBody>
          <a:bodyPr>
            <a:noAutofit/>
          </a:bodyPr>
          <a:lstStyle/>
          <a:p>
            <a:pPr>
              <a:buFont typeface="Arial" panose="020B0604020202020204" pitchFamily="34" charset="0"/>
              <a:buChar char="•"/>
            </a:pPr>
            <a:r>
              <a:rPr lang="en-GB" sz="2000" b="1" dirty="0">
                <a:hlinkClick r:id="rId2"/>
              </a:rPr>
              <a:t>Art &amp; Architecture Source</a:t>
            </a:r>
            <a:endParaRPr lang="en-GB" sz="2000" b="1" dirty="0"/>
          </a:p>
          <a:p>
            <a:pPr marL="0" indent="0">
              <a:buNone/>
            </a:pPr>
            <a:r>
              <a:rPr lang="en-GB" sz="2000" b="0" i="0" dirty="0">
                <a:solidFill>
                  <a:srgbClr val="3A3A3A"/>
                </a:solidFill>
                <a:effectLst/>
              </a:rPr>
              <a:t>Research database covering fine, decorative and commercial art, as well as architecture and architectural design.</a:t>
            </a:r>
          </a:p>
          <a:p>
            <a:pPr>
              <a:buFont typeface="Arial" panose="020B0604020202020204" pitchFamily="34" charset="0"/>
              <a:buChar char="•"/>
            </a:pPr>
            <a:r>
              <a:rPr lang="en-GB" sz="2000" b="1" dirty="0">
                <a:solidFill>
                  <a:srgbClr val="3A3A3A"/>
                </a:solidFill>
                <a:hlinkClick r:id="rId3"/>
              </a:rPr>
              <a:t>Artstor</a:t>
            </a:r>
            <a:endParaRPr lang="en-GB" sz="2000" b="1" dirty="0">
              <a:solidFill>
                <a:srgbClr val="3A3A3A"/>
              </a:solidFill>
            </a:endParaRPr>
          </a:p>
          <a:p>
            <a:pPr marL="0" indent="0">
              <a:buNone/>
            </a:pPr>
            <a:r>
              <a:rPr lang="en-GB" sz="2000" b="0" i="0" dirty="0">
                <a:solidFill>
                  <a:srgbClr val="3A3A3A"/>
                </a:solidFill>
                <a:effectLst/>
                <a:highlight>
                  <a:srgbClr val="FFFFFF"/>
                </a:highlight>
              </a:rPr>
              <a:t>Artstor covers many time periods and cultures, and documents the fields of architecture, painting, sculpture, photography, decorative arts, design, anthropology, ethnographic and women studies, as well as many other forms of visual culture. Users can search, view, download and organize images.</a:t>
            </a:r>
          </a:p>
          <a:p>
            <a:pPr>
              <a:buFont typeface="Arial" panose="020B0604020202020204" pitchFamily="34" charset="0"/>
              <a:buChar char="•"/>
            </a:pPr>
            <a:r>
              <a:rPr lang="en-GB" sz="2000" b="1" dirty="0">
                <a:hlinkClick r:id="rId4"/>
              </a:rPr>
              <a:t>Bridgeman Education</a:t>
            </a:r>
            <a:endParaRPr lang="en-GB" sz="2000" b="1" dirty="0"/>
          </a:p>
          <a:p>
            <a:pPr marL="0" indent="0">
              <a:buNone/>
            </a:pPr>
            <a:r>
              <a:rPr lang="en-GB" sz="2000" b="0" i="0" dirty="0">
                <a:solidFill>
                  <a:srgbClr val="3A3A3A"/>
                </a:solidFill>
                <a:effectLst/>
                <a:highlight>
                  <a:srgbClr val="FFFFFF"/>
                </a:highlight>
              </a:rPr>
              <a:t>A complete visual resource offering over 1,000,000 digital images of art, history and culture from global museums, galleries, private collections and contemporary artists all copyright cleared for educational use.</a:t>
            </a:r>
          </a:p>
          <a:p>
            <a:pPr>
              <a:buFont typeface="Arial" panose="020B0604020202020204" pitchFamily="34" charset="0"/>
              <a:buChar char="•"/>
            </a:pPr>
            <a:r>
              <a:rPr lang="en-GB" sz="2000" b="1" i="0" dirty="0">
                <a:solidFill>
                  <a:srgbClr val="3A3A3A"/>
                </a:solidFill>
                <a:effectLst/>
                <a:highlight>
                  <a:srgbClr val="FFFFFF"/>
                </a:highlight>
              </a:rPr>
              <a:t> </a:t>
            </a:r>
            <a:r>
              <a:rPr lang="en-US" sz="2000" b="1" dirty="0">
                <a:hlinkClick r:id="rId5"/>
              </a:rPr>
              <a:t>Digital Theatre Plus</a:t>
            </a:r>
            <a:endParaRPr lang="en-US" sz="2000" b="1" dirty="0"/>
          </a:p>
          <a:p>
            <a:pPr marL="0" indent="0">
              <a:buNone/>
            </a:pPr>
            <a:r>
              <a:rPr lang="en-GB" sz="2000" b="0" i="0" dirty="0">
                <a:solidFill>
                  <a:srgbClr val="3A3A3A"/>
                </a:solidFill>
                <a:effectLst/>
                <a:highlight>
                  <a:srgbClr val="FFFFFF"/>
                </a:highlight>
              </a:rPr>
              <a:t>Digital theatre plus provides online access to a digital streaming video collection of films of current British theatre productions.</a:t>
            </a:r>
          </a:p>
          <a:p>
            <a:pPr marL="0" indent="0">
              <a:buNone/>
            </a:pPr>
            <a:endParaRPr lang="en-GB" sz="2000" b="1" dirty="0"/>
          </a:p>
        </p:txBody>
      </p:sp>
    </p:spTree>
    <p:extLst>
      <p:ext uri="{BB962C8B-B14F-4D97-AF65-F5344CB8AC3E}">
        <p14:creationId xmlns:p14="http://schemas.microsoft.com/office/powerpoint/2010/main" val="62325492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05212-9F45-42B4-893F-957ED2BA3A82}"/>
              </a:ext>
            </a:extLst>
          </p:cNvPr>
          <p:cNvSpPr>
            <a:spLocks noGrp="1"/>
          </p:cNvSpPr>
          <p:nvPr>
            <p:ph type="title"/>
          </p:nvPr>
        </p:nvSpPr>
        <p:spPr/>
        <p:txBody>
          <a:bodyPr/>
          <a:lstStyle/>
          <a:p>
            <a:r>
              <a:rPr lang="en-GB" dirty="0"/>
              <a:t>Some Useful Databases</a:t>
            </a:r>
          </a:p>
        </p:txBody>
      </p:sp>
      <p:sp>
        <p:nvSpPr>
          <p:cNvPr id="3" name="Content Placeholder 2">
            <a:extLst>
              <a:ext uri="{FF2B5EF4-FFF2-40B4-BE49-F238E27FC236}">
                <a16:creationId xmlns:a16="http://schemas.microsoft.com/office/drawing/2014/main" id="{8A145972-057E-46E5-B5FF-E717A1350ED2}"/>
              </a:ext>
            </a:extLst>
          </p:cNvPr>
          <p:cNvSpPr>
            <a:spLocks noGrp="1"/>
          </p:cNvSpPr>
          <p:nvPr>
            <p:ph sz="quarter" idx="10"/>
          </p:nvPr>
        </p:nvSpPr>
        <p:spPr>
          <a:xfrm>
            <a:off x="698242" y="1460739"/>
            <a:ext cx="10795518" cy="4964356"/>
          </a:xfrm>
        </p:spPr>
        <p:txBody>
          <a:bodyPr>
            <a:normAutofit/>
          </a:bodyPr>
          <a:lstStyle/>
          <a:p>
            <a:pPr>
              <a:buFont typeface="Arial" panose="020B0604020202020204" pitchFamily="34" charset="0"/>
              <a:buChar char="•"/>
            </a:pPr>
            <a:r>
              <a:rPr lang="en-GB" sz="2000" b="1" dirty="0">
                <a:solidFill>
                  <a:srgbClr val="3A3A3A"/>
                </a:solidFill>
                <a:hlinkClick r:id="rId2"/>
              </a:rPr>
              <a:t>Performing Arts Periodicals Database</a:t>
            </a:r>
            <a:endParaRPr lang="en-GB" sz="2000" b="1" dirty="0">
              <a:solidFill>
                <a:srgbClr val="3A3A3A"/>
              </a:solidFill>
            </a:endParaRPr>
          </a:p>
          <a:p>
            <a:pPr marL="0" indent="0">
              <a:buNone/>
            </a:pPr>
            <a:r>
              <a:rPr lang="en-GB" sz="2000" b="0" i="0" dirty="0">
                <a:solidFill>
                  <a:srgbClr val="3A3A3A"/>
                </a:solidFill>
                <a:effectLst/>
                <a:highlight>
                  <a:srgbClr val="FFFFFF"/>
                </a:highlight>
              </a:rPr>
              <a:t>Full text of journals including American Cinematographer, Dance Chronicle, Film Criticism, Journal of Popular Film and Television, Puppetry Journal, and more.</a:t>
            </a:r>
            <a:endParaRPr lang="en-GB" sz="2000" b="1" dirty="0">
              <a:solidFill>
                <a:srgbClr val="3A3A3A"/>
              </a:solidFill>
              <a:hlinkClick r:id="rId3"/>
            </a:endParaRPr>
          </a:p>
          <a:p>
            <a:pPr>
              <a:buFont typeface="Arial" panose="020B0604020202020204" pitchFamily="34" charset="0"/>
              <a:buChar char="•"/>
            </a:pPr>
            <a:r>
              <a:rPr lang="en-GB" sz="2000" b="1" dirty="0">
                <a:solidFill>
                  <a:srgbClr val="3A3A3A"/>
                </a:solidFill>
                <a:hlinkClick r:id="rId3"/>
              </a:rPr>
              <a:t>P</a:t>
            </a:r>
            <a:r>
              <a:rPr lang="en-GB" sz="2000" b="1" u="sng" dirty="0">
                <a:solidFill>
                  <a:srgbClr val="3A3A3A"/>
                </a:solidFill>
                <a:hlinkClick r:id="rId3"/>
              </a:rPr>
              <a:t>ro</a:t>
            </a:r>
            <a:r>
              <a:rPr lang="en-GB" sz="2000" b="1" dirty="0">
                <a:solidFill>
                  <a:srgbClr val="3A3A3A"/>
                </a:solidFill>
                <a:hlinkClick r:id="rId3"/>
              </a:rPr>
              <a:t>quest Central</a:t>
            </a:r>
            <a:endParaRPr lang="en-GB" sz="2000" b="1" dirty="0">
              <a:solidFill>
                <a:srgbClr val="3A3A3A"/>
              </a:solidFill>
            </a:endParaRPr>
          </a:p>
          <a:p>
            <a:pPr marL="0" indent="0">
              <a:buNone/>
            </a:pPr>
            <a:r>
              <a:rPr lang="en-GB" sz="2000" dirty="0">
                <a:solidFill>
                  <a:srgbClr val="3A3A3A"/>
                </a:solidFill>
              </a:rPr>
              <a:t>This is a multidisciplinary resource, but you can limit it to search just the Arts and Humanities database.  Look at the list under Included Databases.</a:t>
            </a:r>
          </a:p>
          <a:p>
            <a:pPr>
              <a:buFont typeface="Arial" panose="020B0604020202020204" pitchFamily="34" charset="0"/>
              <a:buChar char="•"/>
            </a:pPr>
            <a:r>
              <a:rPr lang="en-GB" sz="2000" b="1" dirty="0">
                <a:solidFill>
                  <a:srgbClr val="3A3A3A"/>
                </a:solidFill>
                <a:hlinkClick r:id="rId4"/>
              </a:rPr>
              <a:t>Vogue Archive</a:t>
            </a:r>
            <a:endParaRPr lang="en-GB" sz="2000" b="1" dirty="0">
              <a:solidFill>
                <a:srgbClr val="3A3A3A"/>
              </a:solidFill>
            </a:endParaRPr>
          </a:p>
          <a:p>
            <a:pPr marL="0" indent="0">
              <a:buNone/>
            </a:pPr>
            <a:r>
              <a:rPr lang="en-GB" sz="2000" b="0" i="0" dirty="0">
                <a:solidFill>
                  <a:srgbClr val="3A3A3A"/>
                </a:solidFill>
                <a:effectLst/>
                <a:highlight>
                  <a:srgbClr val="FFFFFF"/>
                </a:highlight>
              </a:rPr>
              <a:t>A searchable archive of American Vogue, from the first issue in 1892 to the current month, reproduced in high-resolution </a:t>
            </a:r>
            <a:r>
              <a:rPr lang="en-GB" sz="2000" b="0" i="0" dirty="0" err="1">
                <a:solidFill>
                  <a:srgbClr val="3A3A3A"/>
                </a:solidFill>
                <a:effectLst/>
                <a:highlight>
                  <a:srgbClr val="FFFFFF"/>
                </a:highlight>
              </a:rPr>
              <a:t>color</a:t>
            </a:r>
            <a:r>
              <a:rPr lang="en-GB" sz="2000" b="0" i="0" dirty="0">
                <a:solidFill>
                  <a:srgbClr val="3A3A3A"/>
                </a:solidFill>
                <a:effectLst/>
                <a:highlight>
                  <a:srgbClr val="FFFFFF"/>
                </a:highlight>
              </a:rPr>
              <a:t> page images.</a:t>
            </a:r>
          </a:p>
          <a:p>
            <a:pPr>
              <a:buFont typeface="Arial" panose="020B0604020202020204" pitchFamily="34" charset="0"/>
              <a:buChar char="•"/>
            </a:pPr>
            <a:r>
              <a:rPr lang="en-GB" sz="2000" b="1" dirty="0">
                <a:solidFill>
                  <a:srgbClr val="3A3A3A"/>
                </a:solidFill>
                <a:hlinkClick r:id="rId5"/>
              </a:rPr>
              <a:t>WGSN</a:t>
            </a:r>
            <a:endParaRPr lang="en-GB" sz="2000" b="1" dirty="0">
              <a:solidFill>
                <a:srgbClr val="3A3A3A"/>
              </a:solidFill>
            </a:endParaRPr>
          </a:p>
          <a:p>
            <a:pPr marL="0" indent="0">
              <a:buNone/>
            </a:pPr>
            <a:r>
              <a:rPr lang="en-GB" sz="2000" b="0" i="0" dirty="0">
                <a:solidFill>
                  <a:srgbClr val="3A3A3A"/>
                </a:solidFill>
                <a:effectLst/>
                <a:highlight>
                  <a:srgbClr val="FFFFFF"/>
                </a:highlight>
              </a:rPr>
              <a:t>WGSN is the world's leading consumer trend forecaster. Forecasts provide global trend insights, expertly curated data and industry expertise to help understand consumer behaviour and lifestyles, create products with confidence and trade at the right time.</a:t>
            </a:r>
            <a:endParaRPr lang="en-GB" sz="2000" b="1" dirty="0">
              <a:solidFill>
                <a:srgbClr val="3A3A3A"/>
              </a:solidFill>
            </a:endParaRPr>
          </a:p>
        </p:txBody>
      </p:sp>
    </p:spTree>
    <p:extLst>
      <p:ext uri="{BB962C8B-B14F-4D97-AF65-F5344CB8AC3E}">
        <p14:creationId xmlns:p14="http://schemas.microsoft.com/office/powerpoint/2010/main" val="195332325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55280" y="5762304"/>
            <a:ext cx="5253297" cy="494722"/>
          </a:xfrm>
        </p:spPr>
        <p:txBody>
          <a:bodyPr/>
          <a:lstStyle/>
          <a:p>
            <a:r>
              <a:rPr lang="en-US" dirty="0">
                <a:hlinkClick r:id="rId2"/>
              </a:rPr>
              <a:t>Artstor</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31465" y="1701424"/>
            <a:ext cx="4623816" cy="4319814"/>
          </a:xfrm>
        </p:spPr>
        <p:txBody>
          <a:bodyPr>
            <a:normAutofit lnSpcReduction="10000"/>
          </a:bodyPr>
          <a:lstStyle/>
          <a:p>
            <a:pPr algn="l"/>
            <a:r>
              <a:rPr lang="en-GB" sz="1900" b="0" i="0" dirty="0">
                <a:solidFill>
                  <a:srgbClr val="3A3A3A"/>
                </a:solidFill>
                <a:effectLst/>
              </a:rPr>
              <a:t>Approximately 300 collections composed of over 2.5 million images.</a:t>
            </a:r>
          </a:p>
          <a:p>
            <a:pPr algn="l"/>
            <a:r>
              <a:rPr lang="en-GB" sz="1900" b="0" i="0" dirty="0">
                <a:solidFill>
                  <a:srgbClr val="3A3A3A"/>
                </a:solidFill>
                <a:effectLst/>
              </a:rPr>
              <a:t>Searchable database of digital images and associated </a:t>
            </a:r>
            <a:r>
              <a:rPr lang="en-GB" sz="1900" b="0" i="0" dirty="0" err="1">
                <a:solidFill>
                  <a:srgbClr val="3A3A3A"/>
                </a:solidFill>
                <a:effectLst/>
              </a:rPr>
              <a:t>catalog</a:t>
            </a:r>
            <a:r>
              <a:rPr lang="en-GB" sz="1900" b="0" i="0" dirty="0">
                <a:solidFill>
                  <a:srgbClr val="3A3A3A"/>
                </a:solidFill>
                <a:effectLst/>
              </a:rPr>
              <a:t> data.</a:t>
            </a:r>
          </a:p>
          <a:p>
            <a:pPr algn="l"/>
            <a:r>
              <a:rPr lang="en-GB" sz="1900" dirty="0">
                <a:solidFill>
                  <a:srgbClr val="3A3A3A"/>
                </a:solidFill>
              </a:rPr>
              <a:t>New </a:t>
            </a:r>
            <a:r>
              <a:rPr lang="en-GB" sz="1900" b="0" i="0" dirty="0">
                <a:solidFill>
                  <a:srgbClr val="3A3A3A"/>
                </a:solidFill>
                <a:effectLst/>
              </a:rPr>
              <a:t>image collections added several times a year.</a:t>
            </a:r>
          </a:p>
          <a:p>
            <a:pPr algn="l"/>
            <a:r>
              <a:rPr lang="en-GB" sz="1900" b="0" i="0" dirty="0">
                <a:solidFill>
                  <a:srgbClr val="3A3A3A"/>
                </a:solidFill>
                <a:effectLst/>
              </a:rPr>
              <a:t>Artstor covers many time periods and cultures, and documents the fields of architecture, painting, sculpture, photography, decorative arts, design, anthropology, ethnographic and women studies, as well as many other forms of visual culture. </a:t>
            </a:r>
          </a:p>
          <a:p>
            <a:pPr algn="l"/>
            <a:r>
              <a:rPr lang="en-GB" sz="1900" b="0" i="0" dirty="0">
                <a:solidFill>
                  <a:srgbClr val="3A3A3A"/>
                </a:solidFill>
                <a:effectLst/>
              </a:rPr>
              <a:t>Users can search, view, download and organize images.</a:t>
            </a:r>
            <a:endParaRPr lang="en-GB" sz="18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Artstor</a:t>
            </a:r>
          </a:p>
        </p:txBody>
      </p:sp>
      <p:pic>
        <p:nvPicPr>
          <p:cNvPr id="9" name="Picture 8">
            <a:extLst>
              <a:ext uri="{FF2B5EF4-FFF2-40B4-BE49-F238E27FC236}">
                <a16:creationId xmlns:a16="http://schemas.microsoft.com/office/drawing/2014/main" id="{214011C7-EFB1-668C-0E07-877F8E4F9CAB}"/>
              </a:ext>
            </a:extLst>
          </p:cNvPr>
          <p:cNvPicPr>
            <a:picLocks noChangeAspect="1"/>
          </p:cNvPicPr>
          <p:nvPr/>
        </p:nvPicPr>
        <p:blipFill rotWithShape="1">
          <a:blip r:embed="rId3"/>
          <a:srcRect t="11741" r="2145" b="4486"/>
          <a:stretch/>
        </p:blipFill>
        <p:spPr>
          <a:xfrm>
            <a:off x="5202953" y="1601788"/>
            <a:ext cx="6707028" cy="3827935"/>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45566489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842703" y="5768109"/>
            <a:ext cx="5253297" cy="494722"/>
          </a:xfrm>
        </p:spPr>
        <p:txBody>
          <a:bodyPr/>
          <a:lstStyle/>
          <a:p>
            <a:r>
              <a:rPr lang="en-US" dirty="0">
                <a:hlinkClick r:id="rId2"/>
              </a:rPr>
              <a:t>Digital Theatre Plus</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Digital Theatre Plus</a:t>
            </a:r>
          </a:p>
        </p:txBody>
      </p:sp>
      <p:sp>
        <p:nvSpPr>
          <p:cNvPr id="6" name="Content Placeholder 5">
            <a:extLst>
              <a:ext uri="{FF2B5EF4-FFF2-40B4-BE49-F238E27FC236}">
                <a16:creationId xmlns:a16="http://schemas.microsoft.com/office/drawing/2014/main" id="{5FA85960-74FB-A28B-450B-75E57EA2CE7F}"/>
              </a:ext>
            </a:extLst>
          </p:cNvPr>
          <p:cNvSpPr>
            <a:spLocks noGrp="1"/>
          </p:cNvSpPr>
          <p:nvPr>
            <p:ph sz="quarter" idx="4"/>
          </p:nvPr>
        </p:nvSpPr>
        <p:spPr>
          <a:xfrm>
            <a:off x="8333509" y="1676400"/>
            <a:ext cx="3629891" cy="4489449"/>
          </a:xfrm>
        </p:spPr>
        <p:txBody>
          <a:bodyPr>
            <a:noAutofit/>
          </a:bodyPr>
          <a:lstStyle/>
          <a:p>
            <a:pPr marL="0" indent="0">
              <a:buNone/>
            </a:pPr>
            <a:r>
              <a:rPr lang="en-GB" sz="2400" b="0" i="0" dirty="0">
                <a:solidFill>
                  <a:srgbClr val="3A3A3A"/>
                </a:solidFill>
                <a:effectLst/>
                <a:highlight>
                  <a:srgbClr val="FFFFFF"/>
                </a:highlight>
              </a:rPr>
              <a:t>Digital theatre plus provides online access to a digital streaming video collection of films of current British theatre productions. </a:t>
            </a:r>
          </a:p>
          <a:p>
            <a:pPr marL="0" indent="0">
              <a:buNone/>
            </a:pPr>
            <a:endParaRPr lang="en-GB" sz="2400" b="0" i="0" dirty="0">
              <a:solidFill>
                <a:srgbClr val="3A3A3A"/>
              </a:solidFill>
              <a:effectLst/>
              <a:highlight>
                <a:srgbClr val="FFFFFF"/>
              </a:highlight>
            </a:endParaRPr>
          </a:p>
          <a:p>
            <a:pPr marL="0" indent="0">
              <a:buNone/>
            </a:pPr>
            <a:r>
              <a:rPr lang="en-GB" sz="2400" dirty="0">
                <a:solidFill>
                  <a:srgbClr val="3A3A3A"/>
                </a:solidFill>
                <a:highlight>
                  <a:srgbClr val="FFFFFF"/>
                </a:highlight>
              </a:rPr>
              <a:t>It i</a:t>
            </a:r>
            <a:r>
              <a:rPr lang="en-GB" sz="2400" b="0" i="0" dirty="0">
                <a:solidFill>
                  <a:srgbClr val="3A3A3A"/>
                </a:solidFill>
                <a:effectLst/>
                <a:highlight>
                  <a:srgbClr val="FFFFFF"/>
                </a:highlight>
              </a:rPr>
              <a:t>ncludes behind-the-scenes documentaries as well as teaching and learning.</a:t>
            </a:r>
          </a:p>
        </p:txBody>
      </p:sp>
      <p:pic>
        <p:nvPicPr>
          <p:cNvPr id="10" name="Picture 9">
            <a:extLst>
              <a:ext uri="{FF2B5EF4-FFF2-40B4-BE49-F238E27FC236}">
                <a16:creationId xmlns:a16="http://schemas.microsoft.com/office/drawing/2014/main" id="{DDA6762A-2B4B-3D66-7841-460AA3B121A6}"/>
              </a:ext>
            </a:extLst>
          </p:cNvPr>
          <p:cNvPicPr>
            <a:picLocks noChangeAspect="1"/>
          </p:cNvPicPr>
          <p:nvPr/>
        </p:nvPicPr>
        <p:blipFill rotWithShape="1">
          <a:blip r:embed="rId3"/>
          <a:srcRect l="573" t="11616" r="4140" b="10093"/>
          <a:stretch/>
        </p:blipFill>
        <p:spPr>
          <a:xfrm>
            <a:off x="457720" y="1417781"/>
            <a:ext cx="7764953" cy="4253346"/>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422725308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376865" y="5656092"/>
            <a:ext cx="5253297" cy="494722"/>
          </a:xfrm>
        </p:spPr>
        <p:txBody>
          <a:bodyPr/>
          <a:lstStyle/>
          <a:p>
            <a:r>
              <a:rPr lang="en-US" dirty="0">
                <a:hlinkClick r:id="rId2"/>
              </a:rPr>
              <a:t>Exact Editions</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31464" y="1701424"/>
            <a:ext cx="4684641" cy="4060483"/>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Exact Editions</a:t>
            </a:r>
          </a:p>
        </p:txBody>
      </p:sp>
      <p:pic>
        <p:nvPicPr>
          <p:cNvPr id="6" name="Picture 5">
            <a:extLst>
              <a:ext uri="{FF2B5EF4-FFF2-40B4-BE49-F238E27FC236}">
                <a16:creationId xmlns:a16="http://schemas.microsoft.com/office/drawing/2014/main" id="{8A2839D3-98FC-9D5E-E14E-5688A3B18C90}"/>
              </a:ext>
            </a:extLst>
          </p:cNvPr>
          <p:cNvPicPr>
            <a:picLocks noChangeAspect="1"/>
          </p:cNvPicPr>
          <p:nvPr/>
        </p:nvPicPr>
        <p:blipFill rotWithShape="1">
          <a:blip r:embed="rId3"/>
          <a:srcRect l="5135" t="10397" r="54903" b="31385"/>
          <a:stretch/>
        </p:blipFill>
        <p:spPr>
          <a:xfrm>
            <a:off x="3071982" y="1430155"/>
            <a:ext cx="2817156" cy="1612168"/>
          </a:xfrm>
          <a:prstGeom prst="rect">
            <a:avLst/>
          </a:prstGeom>
          <a:effectLst>
            <a:outerShdw blurRad="63500" sx="102000" sy="102000" algn="ctr" rotWithShape="0">
              <a:prstClr val="black">
                <a:alpha val="40000"/>
              </a:prstClr>
            </a:outerShdw>
          </a:effectLst>
        </p:spPr>
      </p:pic>
      <p:pic>
        <p:nvPicPr>
          <p:cNvPr id="8" name="Picture 7">
            <a:extLst>
              <a:ext uri="{FF2B5EF4-FFF2-40B4-BE49-F238E27FC236}">
                <a16:creationId xmlns:a16="http://schemas.microsoft.com/office/drawing/2014/main" id="{BD478E4F-D299-B9E2-1833-C1E7B1B3D186}"/>
              </a:ext>
            </a:extLst>
          </p:cNvPr>
          <p:cNvPicPr>
            <a:picLocks noChangeAspect="1"/>
          </p:cNvPicPr>
          <p:nvPr/>
        </p:nvPicPr>
        <p:blipFill rotWithShape="1">
          <a:blip r:embed="rId4"/>
          <a:srcRect l="2634" t="10395" r="45203" b="8762"/>
          <a:stretch/>
        </p:blipFill>
        <p:spPr>
          <a:xfrm>
            <a:off x="5313630" y="1430155"/>
            <a:ext cx="6669559" cy="4060483"/>
          </a:xfrm>
          <a:prstGeom prst="rect">
            <a:avLst/>
          </a:prstGeom>
          <a:effectLst>
            <a:outerShdw blurRad="63500" sx="102000" sy="102000" algn="ctr" rotWithShape="0">
              <a:prstClr val="black">
                <a:alpha val="40000"/>
              </a:prstClr>
            </a:outerShdw>
          </a:effectLst>
        </p:spPr>
      </p:pic>
      <p:sp>
        <p:nvSpPr>
          <p:cNvPr id="9" name="TextBox 8">
            <a:extLst>
              <a:ext uri="{FF2B5EF4-FFF2-40B4-BE49-F238E27FC236}">
                <a16:creationId xmlns:a16="http://schemas.microsoft.com/office/drawing/2014/main" id="{40755049-EBAA-DD2D-F16F-7007BCA07219}"/>
              </a:ext>
            </a:extLst>
          </p:cNvPr>
          <p:cNvSpPr txBox="1"/>
          <p:nvPr/>
        </p:nvSpPr>
        <p:spPr>
          <a:xfrm>
            <a:off x="337784" y="1585212"/>
            <a:ext cx="2718486" cy="1877437"/>
          </a:xfrm>
          <a:prstGeom prst="rect">
            <a:avLst/>
          </a:prstGeom>
          <a:noFill/>
        </p:spPr>
        <p:txBody>
          <a:bodyPr wrap="square" rtlCol="0">
            <a:spAutoFit/>
          </a:bodyPr>
          <a:lstStyle/>
          <a:p>
            <a:pPr marL="285750" indent="-285750">
              <a:buFont typeface="Arial" panose="020B0604020202020204" pitchFamily="34" charset="0"/>
              <a:buChar char="•"/>
            </a:pPr>
            <a:r>
              <a:rPr lang="en-GB" sz="1600" dirty="0"/>
              <a:t>Access to 15 Art Journals.</a:t>
            </a:r>
          </a:p>
          <a:p>
            <a:pPr marL="285750" indent="-285750">
              <a:buFont typeface="Arial" panose="020B0604020202020204" pitchFamily="34" charset="0"/>
              <a:buChar char="•"/>
            </a:pPr>
            <a:r>
              <a:rPr lang="en-GB" sz="1600" dirty="0"/>
              <a:t>Log in as University of Wales Trinity Saint David.</a:t>
            </a:r>
          </a:p>
          <a:p>
            <a:pPr marL="285750" indent="-285750">
              <a:buFont typeface="Arial" panose="020B0604020202020204" pitchFamily="34" charset="0"/>
              <a:buChar char="•"/>
            </a:pPr>
            <a:r>
              <a:rPr lang="en-GB" sz="1600" dirty="0"/>
              <a:t>Access to current and back issues.</a:t>
            </a:r>
          </a:p>
          <a:p>
            <a:endParaRPr lang="en-GB" dirty="0"/>
          </a:p>
          <a:p>
            <a:endParaRPr lang="en-GB" dirty="0"/>
          </a:p>
        </p:txBody>
      </p:sp>
      <p:pic>
        <p:nvPicPr>
          <p:cNvPr id="12" name="Picture 11">
            <a:extLst>
              <a:ext uri="{FF2B5EF4-FFF2-40B4-BE49-F238E27FC236}">
                <a16:creationId xmlns:a16="http://schemas.microsoft.com/office/drawing/2014/main" id="{697B0111-E193-0BBC-C8F6-3AC13A37AFAA}"/>
              </a:ext>
            </a:extLst>
          </p:cNvPr>
          <p:cNvPicPr>
            <a:picLocks noChangeAspect="1"/>
          </p:cNvPicPr>
          <p:nvPr/>
        </p:nvPicPr>
        <p:blipFill rotWithShape="1">
          <a:blip r:embed="rId5"/>
          <a:srcRect l="2231" t="17256" r="43715" b="19426"/>
          <a:stretch/>
        </p:blipFill>
        <p:spPr>
          <a:xfrm>
            <a:off x="414527" y="3057428"/>
            <a:ext cx="4066033" cy="1870998"/>
          </a:xfrm>
          <a:prstGeom prst="rect">
            <a:avLst/>
          </a:prstGeom>
          <a:effectLst>
            <a:outerShdw blurRad="63500" sx="102000" sy="102000" algn="ctr" rotWithShape="0">
              <a:prstClr val="black">
                <a:alpha val="40000"/>
              </a:prstClr>
            </a:outerShdw>
          </a:effectLst>
        </p:spPr>
      </p:pic>
      <p:pic>
        <p:nvPicPr>
          <p:cNvPr id="14" name="Picture 13">
            <a:extLst>
              <a:ext uri="{FF2B5EF4-FFF2-40B4-BE49-F238E27FC236}">
                <a16:creationId xmlns:a16="http://schemas.microsoft.com/office/drawing/2014/main" id="{8B54A92D-5BC6-468F-C083-5132D0AFE852}"/>
              </a:ext>
            </a:extLst>
          </p:cNvPr>
          <p:cNvPicPr>
            <a:picLocks noChangeAspect="1"/>
          </p:cNvPicPr>
          <p:nvPr/>
        </p:nvPicPr>
        <p:blipFill rotWithShape="1">
          <a:blip r:embed="rId6"/>
          <a:srcRect l="1351" t="18136" r="43784" b="8411"/>
          <a:stretch/>
        </p:blipFill>
        <p:spPr>
          <a:xfrm>
            <a:off x="414528" y="4309881"/>
            <a:ext cx="4066032" cy="2123355"/>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410302599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32876" y="5628520"/>
            <a:ext cx="5253297" cy="494722"/>
          </a:xfrm>
        </p:spPr>
        <p:txBody>
          <a:bodyPr/>
          <a:lstStyle/>
          <a:p>
            <a:r>
              <a:rPr lang="en-US" dirty="0">
                <a:hlinkClick r:id="rId2"/>
              </a:rPr>
              <a:t>Performing Arts Periodicals Database</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Performing Arts Periodicals Database</a:t>
            </a:r>
          </a:p>
        </p:txBody>
      </p:sp>
      <p:sp>
        <p:nvSpPr>
          <p:cNvPr id="4" name="TextBox 3">
            <a:extLst>
              <a:ext uri="{FF2B5EF4-FFF2-40B4-BE49-F238E27FC236}">
                <a16:creationId xmlns:a16="http://schemas.microsoft.com/office/drawing/2014/main" id="{BDA16251-5E6F-338C-6D00-A43227D9359E}"/>
              </a:ext>
            </a:extLst>
          </p:cNvPr>
          <p:cNvSpPr txBox="1"/>
          <p:nvPr/>
        </p:nvSpPr>
        <p:spPr>
          <a:xfrm>
            <a:off x="803564" y="1529986"/>
            <a:ext cx="4329312" cy="4401205"/>
          </a:xfrm>
          <a:prstGeom prst="rect">
            <a:avLst/>
          </a:prstGeom>
          <a:noFill/>
        </p:spPr>
        <p:txBody>
          <a:bodyPr wrap="square">
            <a:spAutoFit/>
          </a:bodyPr>
          <a:lstStyle/>
          <a:p>
            <a:pPr marR="0" lvl="0" algn="l" defTabSz="457200" rtl="0" eaLnBrk="1" fontAlgn="base" latinLnBrk="0" hangingPunct="1">
              <a:lnSpc>
                <a:spcPct val="100000"/>
              </a:lnSpc>
              <a:spcBef>
                <a:spcPct val="0"/>
              </a:spcBef>
              <a:spcAft>
                <a:spcPct val="0"/>
              </a:spcAft>
              <a:buClrTx/>
              <a:buSzTx/>
              <a:tabLst/>
              <a:defRPr/>
            </a:pPr>
            <a:r>
              <a:rPr lang="en-GB" sz="2000" b="0" i="0" dirty="0">
                <a:solidFill>
                  <a:srgbClr val="555555"/>
                </a:solidFill>
                <a:effectLst/>
                <a:highlight>
                  <a:srgbClr val="FFFFFF"/>
                </a:highlight>
              </a:rPr>
              <a:t>This database covers a broad spectrum of the arts and entertainment industry.</a:t>
            </a:r>
          </a:p>
          <a:p>
            <a:pPr marR="0" lvl="0" algn="l" defTabSz="457200" rtl="0" eaLnBrk="1" fontAlgn="base" latinLnBrk="0" hangingPunct="1">
              <a:lnSpc>
                <a:spcPct val="100000"/>
              </a:lnSpc>
              <a:spcBef>
                <a:spcPct val="0"/>
              </a:spcBef>
              <a:spcAft>
                <a:spcPct val="0"/>
              </a:spcAft>
              <a:buClrTx/>
              <a:buSzTx/>
              <a:tabLst/>
              <a:defRPr/>
            </a:pPr>
            <a:endParaRPr lang="en-GB" sz="2000" dirty="0">
              <a:solidFill>
                <a:srgbClr val="555555"/>
              </a:solidFill>
              <a:cs typeface="Calibri Light" panose="020F0302020204030204" pitchFamily="34" charset="0"/>
            </a:endParaRPr>
          </a:p>
          <a:p>
            <a:pPr marR="0" lvl="0" algn="l" defTabSz="457200" rtl="0" eaLnBrk="1" fontAlgn="base" latinLnBrk="0" hangingPunct="1">
              <a:lnSpc>
                <a:spcPct val="100000"/>
              </a:lnSpc>
              <a:spcBef>
                <a:spcPct val="0"/>
              </a:spcBef>
              <a:spcAft>
                <a:spcPct val="0"/>
              </a:spcAft>
              <a:buClrTx/>
              <a:buSzTx/>
              <a:tabLst/>
              <a:defRPr/>
            </a:pPr>
            <a:r>
              <a:rPr lang="en-GB" sz="2000" b="0" i="0" dirty="0">
                <a:solidFill>
                  <a:srgbClr val="555555"/>
                </a:solidFill>
                <a:effectLst/>
                <a:cs typeface="Calibri Light" panose="020F0302020204030204" pitchFamily="34" charset="0"/>
              </a:rPr>
              <a:t>Subject coverage: </a:t>
            </a:r>
          </a:p>
          <a:p>
            <a:pPr marL="342900" indent="-342900" algn="l">
              <a:buFont typeface="Arial" panose="020B0604020202020204" pitchFamily="34" charset="0"/>
              <a:buChar char="•"/>
            </a:pPr>
            <a:r>
              <a:rPr lang="en-GB" sz="2000" b="0" i="0" dirty="0">
                <a:solidFill>
                  <a:srgbClr val="555555"/>
                </a:solidFill>
                <a:effectLst/>
                <a:highlight>
                  <a:srgbClr val="FFFFFF"/>
                </a:highlight>
              </a:rPr>
              <a:t>Dance.</a:t>
            </a:r>
          </a:p>
          <a:p>
            <a:pPr marL="342900" indent="-342900" algn="l">
              <a:buFont typeface="Arial" panose="020B0604020202020204" pitchFamily="34" charset="0"/>
              <a:buChar char="•"/>
            </a:pPr>
            <a:r>
              <a:rPr lang="en-GB" sz="2000" b="0" i="0">
                <a:solidFill>
                  <a:srgbClr val="555555"/>
                </a:solidFill>
                <a:effectLst/>
                <a:highlight>
                  <a:srgbClr val="FFFFFF"/>
                </a:highlight>
              </a:rPr>
              <a:t>Theatre.</a:t>
            </a:r>
            <a:endParaRPr lang="en-GB" sz="2000" b="0" i="0" dirty="0">
              <a:solidFill>
                <a:srgbClr val="555555"/>
              </a:solidFill>
              <a:effectLst/>
              <a:highlight>
                <a:srgbClr val="FFFFFF"/>
              </a:highlight>
            </a:endParaRPr>
          </a:p>
          <a:p>
            <a:pPr marL="342900" indent="-342900" algn="l">
              <a:buFont typeface="Arial" panose="020B0604020202020204" pitchFamily="34" charset="0"/>
              <a:buChar char="•"/>
            </a:pPr>
            <a:r>
              <a:rPr lang="en-GB" sz="2000" b="0" i="0" dirty="0">
                <a:solidFill>
                  <a:srgbClr val="555555"/>
                </a:solidFill>
                <a:effectLst/>
                <a:highlight>
                  <a:srgbClr val="FFFFFF"/>
                </a:highlight>
              </a:rPr>
              <a:t>Film.</a:t>
            </a:r>
          </a:p>
          <a:p>
            <a:pPr marL="342900" indent="-342900" algn="l">
              <a:buFont typeface="Arial" panose="020B0604020202020204" pitchFamily="34" charset="0"/>
              <a:buChar char="•"/>
            </a:pPr>
            <a:r>
              <a:rPr lang="en-GB" sz="2000" b="0" i="0" dirty="0">
                <a:solidFill>
                  <a:srgbClr val="555555"/>
                </a:solidFill>
                <a:effectLst/>
                <a:highlight>
                  <a:srgbClr val="FFFFFF"/>
                </a:highlight>
              </a:rPr>
              <a:t>Mime.</a:t>
            </a:r>
          </a:p>
          <a:p>
            <a:pPr marL="342900" indent="-342900" algn="l">
              <a:buFont typeface="Arial" panose="020B0604020202020204" pitchFamily="34" charset="0"/>
              <a:buChar char="•"/>
            </a:pPr>
            <a:r>
              <a:rPr lang="en-GB" sz="2000" b="0" i="0" dirty="0">
                <a:solidFill>
                  <a:srgbClr val="555555"/>
                </a:solidFill>
                <a:effectLst/>
                <a:highlight>
                  <a:srgbClr val="FFFFFF"/>
                </a:highlight>
              </a:rPr>
              <a:t>Opera.</a:t>
            </a:r>
          </a:p>
          <a:p>
            <a:pPr marL="342900" indent="-342900" algn="l">
              <a:buFont typeface="Arial" panose="020B0604020202020204" pitchFamily="34" charset="0"/>
              <a:buChar char="•"/>
            </a:pPr>
            <a:r>
              <a:rPr lang="en-GB" sz="2000" b="0" i="0" dirty="0">
                <a:solidFill>
                  <a:srgbClr val="555555"/>
                </a:solidFill>
                <a:effectLst/>
                <a:highlight>
                  <a:srgbClr val="FFFFFF"/>
                </a:highlight>
              </a:rPr>
              <a:t>Puppetry.</a:t>
            </a:r>
          </a:p>
          <a:p>
            <a:pPr marL="342900" indent="-342900" algn="l">
              <a:buFont typeface="Arial" panose="020B0604020202020204" pitchFamily="34" charset="0"/>
              <a:buChar char="•"/>
            </a:pPr>
            <a:r>
              <a:rPr lang="en-GB" sz="2000" b="0" i="0" dirty="0">
                <a:solidFill>
                  <a:srgbClr val="555555"/>
                </a:solidFill>
                <a:effectLst/>
                <a:highlight>
                  <a:srgbClr val="FFFFFF"/>
                </a:highlight>
              </a:rPr>
              <a:t>Radio.</a:t>
            </a:r>
          </a:p>
          <a:p>
            <a:pPr marL="342900" indent="-342900" algn="l">
              <a:buFont typeface="Arial" panose="020B0604020202020204" pitchFamily="34" charset="0"/>
              <a:buChar char="•"/>
            </a:pPr>
            <a:r>
              <a:rPr lang="en-GB" sz="2000" b="0" i="0" dirty="0">
                <a:solidFill>
                  <a:srgbClr val="555555"/>
                </a:solidFill>
                <a:effectLst/>
                <a:highlight>
                  <a:srgbClr val="FFFFFF"/>
                </a:highlight>
              </a:rPr>
              <a:t>Television.</a:t>
            </a:r>
          </a:p>
          <a:p>
            <a:pPr marL="342900" indent="-342900" algn="l">
              <a:buFont typeface="Arial" panose="020B0604020202020204" pitchFamily="34" charset="0"/>
              <a:buChar char="•"/>
            </a:pPr>
            <a:r>
              <a:rPr lang="en-GB" sz="2000" b="0" i="0" dirty="0">
                <a:solidFill>
                  <a:srgbClr val="555555"/>
                </a:solidFill>
                <a:effectLst/>
                <a:highlight>
                  <a:srgbClr val="FFFFFF"/>
                </a:highlight>
              </a:rPr>
              <a:t>Storytelling.</a:t>
            </a:r>
          </a:p>
          <a:p>
            <a:pPr marL="342900" indent="-342900" algn="l">
              <a:buFont typeface="Arial" panose="020B0604020202020204" pitchFamily="34" charset="0"/>
              <a:buChar char="•"/>
            </a:pPr>
            <a:r>
              <a:rPr lang="en-GB" sz="2000" b="0" i="0" dirty="0">
                <a:solidFill>
                  <a:srgbClr val="555555"/>
                </a:solidFill>
                <a:effectLst/>
                <a:highlight>
                  <a:srgbClr val="FFFFFF"/>
                </a:highlight>
              </a:rPr>
              <a:t>Video.</a:t>
            </a:r>
          </a:p>
        </p:txBody>
      </p:sp>
      <p:pic>
        <p:nvPicPr>
          <p:cNvPr id="5" name="Picture 4">
            <a:extLst>
              <a:ext uri="{FF2B5EF4-FFF2-40B4-BE49-F238E27FC236}">
                <a16:creationId xmlns:a16="http://schemas.microsoft.com/office/drawing/2014/main" id="{D9D5872F-6167-6848-3071-C1B010AD2AE9}"/>
              </a:ext>
            </a:extLst>
          </p:cNvPr>
          <p:cNvPicPr>
            <a:picLocks noChangeAspect="1"/>
          </p:cNvPicPr>
          <p:nvPr/>
        </p:nvPicPr>
        <p:blipFill rotWithShape="1">
          <a:blip r:embed="rId3"/>
          <a:srcRect l="1986" t="13535" r="1651" b="5152"/>
          <a:stretch/>
        </p:blipFill>
        <p:spPr>
          <a:xfrm>
            <a:off x="5132876" y="1529986"/>
            <a:ext cx="6920578" cy="3893128"/>
          </a:xfrm>
          <a:prstGeom prst="rect">
            <a:avLst/>
          </a:prstGeom>
        </p:spPr>
      </p:pic>
    </p:spTree>
    <p:extLst>
      <p:ext uri="{BB962C8B-B14F-4D97-AF65-F5344CB8AC3E}">
        <p14:creationId xmlns:p14="http://schemas.microsoft.com/office/powerpoint/2010/main" val="227392369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317841" y="5164392"/>
            <a:ext cx="5253297" cy="494722"/>
          </a:xfrm>
        </p:spPr>
        <p:txBody>
          <a:bodyPr/>
          <a:lstStyle/>
          <a:p>
            <a:r>
              <a:rPr lang="en-US" dirty="0">
                <a:hlinkClick r:id="rId2"/>
              </a:rPr>
              <a:t>ProQuest Central</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Proquest Central</a:t>
            </a:r>
          </a:p>
        </p:txBody>
      </p:sp>
      <p:sp>
        <p:nvSpPr>
          <p:cNvPr id="4" name="TextBox 3">
            <a:extLst>
              <a:ext uri="{FF2B5EF4-FFF2-40B4-BE49-F238E27FC236}">
                <a16:creationId xmlns:a16="http://schemas.microsoft.com/office/drawing/2014/main" id="{BDA16251-5E6F-338C-6D00-A43227D9359E}"/>
              </a:ext>
            </a:extLst>
          </p:cNvPr>
          <p:cNvSpPr txBox="1"/>
          <p:nvPr/>
        </p:nvSpPr>
        <p:spPr>
          <a:xfrm>
            <a:off x="320702" y="1529986"/>
            <a:ext cx="4997139" cy="4247317"/>
          </a:xfrm>
          <a:prstGeom prst="rect">
            <a:avLst/>
          </a:prstGeom>
          <a:noFill/>
        </p:spPr>
        <p:txBody>
          <a:bodyPr wrap="square">
            <a:spAutoFit/>
          </a:bodyPr>
          <a:lstStyle/>
          <a:p>
            <a:pPr marR="0" lvl="0" algn="l" defTabSz="457200" rtl="0" eaLnBrk="1" fontAlgn="base" latinLnBrk="0" hangingPunct="1">
              <a:lnSpc>
                <a:spcPct val="100000"/>
              </a:lnSpc>
              <a:spcBef>
                <a:spcPct val="0"/>
              </a:spcBef>
              <a:spcAft>
                <a:spcPct val="0"/>
              </a:spcAft>
              <a:buClrTx/>
              <a:buSzTx/>
              <a:tabLst/>
              <a:defRPr/>
            </a:pPr>
            <a:r>
              <a:rPr lang="en-GB" b="0" i="0" dirty="0">
                <a:solidFill>
                  <a:srgbClr val="555555"/>
                </a:solidFill>
                <a:effectLst/>
                <a:latin typeface="Calibri Light" panose="020F0302020204030204" pitchFamily="34" charset="0"/>
                <a:cs typeface="Calibri Light" panose="020F0302020204030204" pitchFamily="34" charset="0"/>
              </a:rPr>
              <a:t>ProQuest Central is the largest single periodical resource available, it contains complete databases across all major subject areas.</a:t>
            </a:r>
          </a:p>
          <a:p>
            <a:pPr marR="0" lvl="0" algn="l" defTabSz="457200" rtl="0" eaLnBrk="1" fontAlgn="base" latinLnBrk="0" hangingPunct="1">
              <a:lnSpc>
                <a:spcPct val="100000"/>
              </a:lnSpc>
              <a:spcBef>
                <a:spcPct val="0"/>
              </a:spcBef>
              <a:spcAft>
                <a:spcPct val="0"/>
              </a:spcAft>
              <a:buClrTx/>
              <a:buSzTx/>
              <a:tabLst/>
              <a:defRPr/>
            </a:pPr>
            <a:endParaRPr lang="en-GB" dirty="0">
              <a:solidFill>
                <a:srgbClr val="555555"/>
              </a:solidFill>
              <a:latin typeface="Calibri Light" panose="020F0302020204030204" pitchFamily="34" charset="0"/>
              <a:cs typeface="Calibri Light" panose="020F0302020204030204" pitchFamily="34" charset="0"/>
            </a:endParaRPr>
          </a:p>
          <a:p>
            <a:pPr marR="0" lvl="0" algn="l" defTabSz="457200" rtl="0" eaLnBrk="1" fontAlgn="base" latinLnBrk="0" hangingPunct="1">
              <a:lnSpc>
                <a:spcPct val="100000"/>
              </a:lnSpc>
              <a:spcBef>
                <a:spcPct val="0"/>
              </a:spcBef>
              <a:spcAft>
                <a:spcPct val="0"/>
              </a:spcAft>
              <a:buClrTx/>
              <a:buSzTx/>
              <a:tabLst/>
              <a:defRPr/>
            </a:pPr>
            <a:r>
              <a:rPr lang="en-GB" b="0" i="0" dirty="0">
                <a:solidFill>
                  <a:srgbClr val="555555"/>
                </a:solidFill>
                <a:effectLst/>
                <a:latin typeface="Calibri Light" panose="020F0302020204030204" pitchFamily="34" charset="0"/>
                <a:cs typeface="Calibri Light" panose="020F0302020204030204" pitchFamily="34" charset="0"/>
              </a:rPr>
              <a:t>This includes:</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Business.</a:t>
            </a:r>
          </a:p>
          <a:p>
            <a:pPr lvl="1" defTabSz="457200" fontAlgn="base">
              <a:spcBef>
                <a:spcPct val="0"/>
              </a:spcBef>
              <a:spcAft>
                <a:spcPct val="0"/>
              </a:spcAft>
              <a:defRPr/>
            </a:pPr>
            <a:r>
              <a:rPr lang="en-GB" dirty="0">
                <a:solidFill>
                  <a:srgbClr val="555555"/>
                </a:solidFill>
                <a:latin typeface="Calibri Light" panose="020F0302020204030204" pitchFamily="34" charset="0"/>
                <a:cs typeface="Calibri Light" panose="020F0302020204030204" pitchFamily="34" charset="0"/>
              </a:rPr>
              <a:t>Arts and Humanities.</a:t>
            </a:r>
            <a:endParaRPr lang="en-GB" b="0" i="0" dirty="0">
              <a:solidFill>
                <a:srgbClr val="555555"/>
              </a:solidFill>
              <a:effectLst/>
              <a:latin typeface="Calibri Light" panose="020F0302020204030204" pitchFamily="34" charset="0"/>
              <a:cs typeface="Calibri Light" panose="020F0302020204030204" pitchFamily="34" charset="0"/>
            </a:endParaRPr>
          </a:p>
          <a:p>
            <a:pPr lvl="1" defTabSz="457200" fontAlgn="base">
              <a:spcBef>
                <a:spcPct val="0"/>
              </a:spcBef>
              <a:spcAft>
                <a:spcPct val="0"/>
              </a:spcAft>
              <a:defRPr/>
            </a:pPr>
            <a:r>
              <a:rPr lang="en-GB" dirty="0">
                <a:solidFill>
                  <a:srgbClr val="555555"/>
                </a:solidFill>
                <a:latin typeface="Calibri Light" panose="020F0302020204030204" pitchFamily="34" charset="0"/>
                <a:cs typeface="Calibri Light" panose="020F0302020204030204" pitchFamily="34" charset="0"/>
              </a:rPr>
              <a:t>Engineering.</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Applied Computing.</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Health and Medical.</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Language and Literature.</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Social Sciences.</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Education.</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Science and Technology.</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Performing Arts.</a:t>
            </a:r>
          </a:p>
        </p:txBody>
      </p:sp>
      <p:pic>
        <p:nvPicPr>
          <p:cNvPr id="6" name="Picture 5">
            <a:extLst>
              <a:ext uri="{FF2B5EF4-FFF2-40B4-BE49-F238E27FC236}">
                <a16:creationId xmlns:a16="http://schemas.microsoft.com/office/drawing/2014/main" id="{E8A560F4-2812-ADC4-0F5C-0DC0C3C4DBE2}"/>
              </a:ext>
            </a:extLst>
          </p:cNvPr>
          <p:cNvPicPr>
            <a:picLocks noChangeAspect="1"/>
          </p:cNvPicPr>
          <p:nvPr/>
        </p:nvPicPr>
        <p:blipFill rotWithShape="1">
          <a:blip r:embed="rId3"/>
          <a:srcRect l="59257" t="46861" r="676" b="2398"/>
          <a:stretch/>
        </p:blipFill>
        <p:spPr>
          <a:xfrm>
            <a:off x="5317841" y="1446247"/>
            <a:ext cx="6718263" cy="3342140"/>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177311209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55280" y="5762304"/>
            <a:ext cx="5253297" cy="494722"/>
          </a:xfrm>
        </p:spPr>
        <p:txBody>
          <a:bodyPr/>
          <a:lstStyle/>
          <a:p>
            <a:r>
              <a:rPr lang="en-US" dirty="0">
                <a:hlinkClick r:id="rId2"/>
              </a:rPr>
              <a:t>WGSN</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31464" y="1701424"/>
            <a:ext cx="5202227" cy="4555602"/>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WGSN – Fashion &amp; Interiors</a:t>
            </a:r>
          </a:p>
        </p:txBody>
      </p:sp>
      <p:sp>
        <p:nvSpPr>
          <p:cNvPr id="6" name="TextBox 5">
            <a:extLst>
              <a:ext uri="{FF2B5EF4-FFF2-40B4-BE49-F238E27FC236}">
                <a16:creationId xmlns:a16="http://schemas.microsoft.com/office/drawing/2014/main" id="{82428EB0-B1B2-C321-2604-ADB9B99A3D5E}"/>
              </a:ext>
            </a:extLst>
          </p:cNvPr>
          <p:cNvSpPr txBox="1"/>
          <p:nvPr/>
        </p:nvSpPr>
        <p:spPr>
          <a:xfrm>
            <a:off x="224509" y="1608460"/>
            <a:ext cx="4805411" cy="4401205"/>
          </a:xfrm>
          <a:prstGeom prst="rect">
            <a:avLst/>
          </a:prstGeom>
          <a:noFill/>
        </p:spPr>
        <p:txBody>
          <a:bodyPr wrap="square">
            <a:spAutoFit/>
          </a:bodyPr>
          <a:lstStyle/>
          <a:p>
            <a:pPr marL="285750" indent="-285750">
              <a:buFont typeface="Arial" panose="020B0604020202020204" pitchFamily="34" charset="0"/>
              <a:buChar char="•"/>
            </a:pPr>
            <a:r>
              <a:rPr lang="en-GB" sz="2000" b="0" i="0" dirty="0">
                <a:solidFill>
                  <a:srgbClr val="333333"/>
                </a:solidFill>
                <a:effectLst/>
              </a:rPr>
              <a:t>WGSN is the world's leading consumer lifestyle and product design trend forecaster.</a:t>
            </a:r>
          </a:p>
          <a:p>
            <a:pPr marL="285750" indent="-285750">
              <a:buFont typeface="Arial" panose="020B0604020202020204" pitchFamily="34" charset="0"/>
              <a:buChar char="•"/>
            </a:pPr>
            <a:endParaRPr lang="en-GB" sz="2000" b="0" i="0" dirty="0">
              <a:solidFill>
                <a:srgbClr val="333333"/>
              </a:solidFill>
              <a:effectLst/>
            </a:endParaRPr>
          </a:p>
          <a:p>
            <a:pPr marL="285750" indent="-285750">
              <a:buFont typeface="Arial" panose="020B0604020202020204" pitchFamily="34" charset="0"/>
              <a:buChar char="•"/>
            </a:pPr>
            <a:r>
              <a:rPr lang="en-GB" sz="2000" dirty="0">
                <a:solidFill>
                  <a:srgbClr val="333333"/>
                </a:solidFill>
                <a:cs typeface="Calibri Light" panose="020F0302020204030204" pitchFamily="34" charset="0"/>
              </a:rPr>
              <a:t>Provides </a:t>
            </a:r>
            <a:r>
              <a:rPr lang="en-GB" sz="2000" b="0" i="0" dirty="0">
                <a:solidFill>
                  <a:srgbClr val="333333"/>
                </a:solidFill>
                <a:effectLst/>
                <a:cs typeface="Calibri Light" panose="020F0302020204030204" pitchFamily="34" charset="0"/>
              </a:rPr>
              <a:t>accurate forecasts, global trend insights, expertly curated data and industry expertise to help understand consumer behaviour and lifestyles.</a:t>
            </a:r>
          </a:p>
          <a:p>
            <a:pPr marL="285750" indent="-285750">
              <a:buFont typeface="Arial" panose="020B0604020202020204" pitchFamily="34" charset="0"/>
              <a:buChar char="•"/>
            </a:pPr>
            <a:endParaRPr lang="en-GB" sz="2000" b="0" i="0" dirty="0">
              <a:solidFill>
                <a:srgbClr val="333333"/>
              </a:solidFill>
              <a:effectLst/>
              <a:cs typeface="Calibri Light" panose="020F0302020204030204" pitchFamily="34" charset="0"/>
            </a:endParaRPr>
          </a:p>
          <a:p>
            <a:pPr marL="285750" indent="-285750">
              <a:buFont typeface="Arial" panose="020B0604020202020204" pitchFamily="34" charset="0"/>
              <a:buChar char="•"/>
            </a:pPr>
            <a:r>
              <a:rPr lang="en-GB" sz="2000" b="0" i="0" dirty="0">
                <a:solidFill>
                  <a:srgbClr val="333333"/>
                </a:solidFill>
                <a:effectLst/>
                <a:cs typeface="Calibri Light" panose="020F0302020204030204" pitchFamily="34" charset="0"/>
              </a:rPr>
              <a:t>Used by clients and businesses to create products and trade at the right time</a:t>
            </a:r>
            <a:r>
              <a:rPr lang="en-GB" sz="2000" b="0" i="0" dirty="0">
                <a:solidFill>
                  <a:srgbClr val="333333"/>
                </a:solidFill>
                <a:effectLst/>
              </a:rPr>
              <a:t> and to adapt and stay ahead of an ever-changing consumer landscape and rapidly escalating climate priorities.</a:t>
            </a:r>
            <a:endParaRPr lang="en-GB" sz="2000" b="0" i="0" dirty="0">
              <a:solidFill>
                <a:srgbClr val="333333"/>
              </a:solidFill>
              <a:effectLst/>
              <a:cs typeface="Calibri Light" panose="020F0302020204030204" pitchFamily="34" charset="0"/>
            </a:endParaRPr>
          </a:p>
        </p:txBody>
      </p:sp>
      <p:pic>
        <p:nvPicPr>
          <p:cNvPr id="8" name="Picture 7">
            <a:extLst>
              <a:ext uri="{FF2B5EF4-FFF2-40B4-BE49-F238E27FC236}">
                <a16:creationId xmlns:a16="http://schemas.microsoft.com/office/drawing/2014/main" id="{55F9AC8A-8494-AFD2-4601-76B843F7D23A}"/>
              </a:ext>
            </a:extLst>
          </p:cNvPr>
          <p:cNvPicPr>
            <a:picLocks noChangeAspect="1"/>
          </p:cNvPicPr>
          <p:nvPr/>
        </p:nvPicPr>
        <p:blipFill rotWithShape="1">
          <a:blip r:embed="rId3"/>
          <a:srcRect t="11622" r="3990" b="4989"/>
          <a:stretch/>
        </p:blipFill>
        <p:spPr>
          <a:xfrm>
            <a:off x="5116184" y="1612442"/>
            <a:ext cx="6723935" cy="3893389"/>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330700911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F0E00-0C73-4606-A653-F74B4B321D31}"/>
              </a:ext>
            </a:extLst>
          </p:cNvPr>
          <p:cNvSpPr>
            <a:spLocks noGrp="1"/>
          </p:cNvSpPr>
          <p:nvPr>
            <p:ph type="title"/>
          </p:nvPr>
        </p:nvSpPr>
        <p:spPr/>
        <p:txBody>
          <a:bodyPr/>
          <a:lstStyle/>
          <a:p>
            <a:r>
              <a:rPr lang="en-GB" dirty="0"/>
              <a:t>Audio Visual Resources</a:t>
            </a:r>
          </a:p>
        </p:txBody>
      </p:sp>
      <p:sp>
        <p:nvSpPr>
          <p:cNvPr id="3" name="Content Placeholder 2">
            <a:extLst>
              <a:ext uri="{FF2B5EF4-FFF2-40B4-BE49-F238E27FC236}">
                <a16:creationId xmlns:a16="http://schemas.microsoft.com/office/drawing/2014/main" id="{6C509536-AD7D-40E8-BD15-E9A6239F0276}"/>
              </a:ext>
            </a:extLst>
          </p:cNvPr>
          <p:cNvSpPr>
            <a:spLocks noGrp="1"/>
          </p:cNvSpPr>
          <p:nvPr>
            <p:ph sz="quarter" idx="10"/>
          </p:nvPr>
        </p:nvSpPr>
        <p:spPr>
          <a:xfrm>
            <a:off x="300554" y="1529486"/>
            <a:ext cx="7203917" cy="4718914"/>
          </a:xfrm>
        </p:spPr>
        <p:txBody>
          <a:bodyPr>
            <a:noAutofit/>
          </a:bodyPr>
          <a:lstStyle/>
          <a:p>
            <a:pPr marL="0" indent="0">
              <a:buNone/>
            </a:pPr>
            <a:r>
              <a:rPr lang="en-GB" sz="2000" b="1" dirty="0">
                <a:hlinkClick r:id="rId2"/>
              </a:rPr>
              <a:t>Academic Video Online</a:t>
            </a:r>
            <a:endParaRPr lang="en-GB" sz="2000" b="1" dirty="0"/>
          </a:p>
          <a:p>
            <a:pPr>
              <a:lnSpc>
                <a:spcPct val="60000"/>
              </a:lnSpc>
              <a:buFont typeface="Arial" panose="020B0604020202020204" pitchFamily="34" charset="0"/>
              <a:buChar char="•"/>
            </a:pPr>
            <a:r>
              <a:rPr lang="en-GB" sz="2000" b="0" i="0" dirty="0">
                <a:solidFill>
                  <a:srgbClr val="000000"/>
                </a:solidFill>
                <a:effectLst/>
                <a:cs typeface="Calibri Light" panose="020F0302020204030204" pitchFamily="34" charset="0"/>
              </a:rPr>
              <a:t>Documentaries, interviews, demonstrations, and more.</a:t>
            </a:r>
          </a:p>
          <a:p>
            <a:pPr>
              <a:lnSpc>
                <a:spcPct val="60000"/>
              </a:lnSpc>
              <a:buFont typeface="Arial" panose="020B0604020202020204" pitchFamily="34" charset="0"/>
              <a:buChar char="•"/>
            </a:pPr>
            <a:r>
              <a:rPr lang="en-GB" sz="2000" dirty="0">
                <a:solidFill>
                  <a:srgbClr val="000000"/>
                </a:solidFill>
                <a:cs typeface="Calibri Light" panose="020F0302020204030204" pitchFamily="34" charset="0"/>
              </a:rPr>
              <a:t>View transcripts, details, and export citations to RefWorks.</a:t>
            </a:r>
          </a:p>
          <a:p>
            <a:pPr>
              <a:lnSpc>
                <a:spcPct val="60000"/>
              </a:lnSpc>
              <a:buFont typeface="Arial" panose="020B0604020202020204" pitchFamily="34" charset="0"/>
              <a:buChar char="•"/>
            </a:pPr>
            <a:r>
              <a:rPr lang="en-GB" sz="2000" dirty="0">
                <a:solidFill>
                  <a:srgbClr val="000000"/>
                </a:solidFill>
                <a:cs typeface="Calibri Light" panose="020F0302020204030204" pitchFamily="34" charset="0"/>
              </a:rPr>
              <a:t>Create clips of the videos or view previously created clips.</a:t>
            </a:r>
            <a:endParaRPr lang="en-GB" sz="2000" b="1" dirty="0">
              <a:hlinkClick r:id="rId3"/>
            </a:endParaRPr>
          </a:p>
          <a:p>
            <a:pPr marL="0" indent="0">
              <a:buNone/>
            </a:pPr>
            <a:r>
              <a:rPr lang="en-GB" sz="2000" b="1" dirty="0">
                <a:hlinkClick r:id="rId3"/>
              </a:rPr>
              <a:t>Box of Broadcasts (BoB)</a:t>
            </a:r>
            <a:endParaRPr lang="en-GB" sz="2000" b="1" dirty="0"/>
          </a:p>
          <a:p>
            <a:pPr>
              <a:lnSpc>
                <a:spcPct val="50000"/>
              </a:lnSpc>
              <a:buFont typeface="Arial" panose="020B0604020202020204" pitchFamily="34" charset="0"/>
              <a:buChar char="•"/>
            </a:pPr>
            <a:r>
              <a:rPr lang="en-GB" sz="2000" b="0" i="0" dirty="0">
                <a:solidFill>
                  <a:srgbClr val="3A3A3A"/>
                </a:solidFill>
                <a:effectLst/>
              </a:rPr>
              <a:t>BoB is a TV and radio service for education.</a:t>
            </a:r>
          </a:p>
          <a:p>
            <a:pPr>
              <a:lnSpc>
                <a:spcPct val="50000"/>
              </a:lnSpc>
              <a:buFont typeface="Arial" panose="020B0604020202020204" pitchFamily="34" charset="0"/>
              <a:buChar char="•"/>
            </a:pPr>
            <a:r>
              <a:rPr lang="en-GB" sz="2000" dirty="0"/>
              <a:t>Create your own account with your UWTDS details.</a:t>
            </a:r>
          </a:p>
          <a:p>
            <a:pPr>
              <a:lnSpc>
                <a:spcPct val="50000"/>
              </a:lnSpc>
              <a:buFont typeface="Arial" panose="020B0604020202020204" pitchFamily="34" charset="0"/>
              <a:buChar char="•"/>
            </a:pPr>
            <a:r>
              <a:rPr lang="en-GB" sz="2000" dirty="0"/>
              <a:t>Create playlists or search for public playlists.</a:t>
            </a:r>
          </a:p>
          <a:p>
            <a:pPr>
              <a:lnSpc>
                <a:spcPct val="50000"/>
              </a:lnSpc>
              <a:buFont typeface="Arial" panose="020B0604020202020204" pitchFamily="34" charset="0"/>
              <a:buChar char="•"/>
            </a:pPr>
            <a:r>
              <a:rPr lang="en-GB" sz="2000" dirty="0"/>
              <a:t>Create clips with your recordings.</a:t>
            </a:r>
          </a:p>
          <a:p>
            <a:pPr marL="0" indent="0">
              <a:buNone/>
            </a:pPr>
            <a:r>
              <a:rPr lang="en-GB" sz="2000" b="1" dirty="0">
                <a:solidFill>
                  <a:srgbClr val="3A3A3A"/>
                </a:solidFill>
                <a:hlinkClick r:id="rId4"/>
              </a:rPr>
              <a:t>Digital Theatre Plus</a:t>
            </a:r>
            <a:endParaRPr lang="en-GB" sz="2000" b="1" i="0" dirty="0">
              <a:solidFill>
                <a:srgbClr val="3A3A3A"/>
              </a:solidFill>
              <a:effectLst/>
            </a:endParaRPr>
          </a:p>
          <a:p>
            <a:pPr>
              <a:buFont typeface="Arial" panose="020B0604020202020204" pitchFamily="34" charset="0"/>
              <a:buChar char="•"/>
            </a:pPr>
            <a:r>
              <a:rPr lang="en-GB" sz="2000" b="0" i="0" dirty="0">
                <a:solidFill>
                  <a:srgbClr val="3A3A3A"/>
                </a:solidFill>
                <a:effectLst/>
                <a:highlight>
                  <a:srgbClr val="FFFFFF"/>
                </a:highlight>
              </a:rPr>
              <a:t>Provides online access to a digital streaming video collection of films of current British theatre productions. </a:t>
            </a:r>
          </a:p>
          <a:p>
            <a:pPr>
              <a:buFont typeface="Arial" panose="020B0604020202020204" pitchFamily="34" charset="0"/>
              <a:buChar char="•"/>
            </a:pPr>
            <a:r>
              <a:rPr lang="en-GB" sz="2000" b="0" i="0" dirty="0">
                <a:solidFill>
                  <a:srgbClr val="3A3A3A"/>
                </a:solidFill>
                <a:effectLst/>
                <a:highlight>
                  <a:srgbClr val="FFFFFF"/>
                </a:highlight>
              </a:rPr>
              <a:t>Includes behind-the-scenes documentaries and teaching and learning resources. </a:t>
            </a:r>
          </a:p>
          <a:p>
            <a:pPr>
              <a:lnSpc>
                <a:spcPct val="60000"/>
              </a:lnSpc>
              <a:buFont typeface="Arial" panose="020B0604020202020204" pitchFamily="34" charset="0"/>
              <a:buChar char="•"/>
            </a:pPr>
            <a:endParaRPr lang="en-GB" sz="2000" dirty="0">
              <a:solidFill>
                <a:srgbClr val="000000"/>
              </a:solidFill>
              <a:cs typeface="Calibri Light" panose="020F0302020204030204" pitchFamily="34" charset="0"/>
            </a:endParaRPr>
          </a:p>
          <a:p>
            <a:pPr>
              <a:lnSpc>
                <a:spcPct val="60000"/>
              </a:lnSpc>
              <a:buFont typeface="Arial" panose="020B0604020202020204" pitchFamily="34" charset="0"/>
              <a:buChar char="•"/>
            </a:pPr>
            <a:endParaRPr lang="en-GB" sz="2000" dirty="0">
              <a:cs typeface="Calibri Light" panose="020F0302020204030204" pitchFamily="34" charset="0"/>
            </a:endParaRPr>
          </a:p>
        </p:txBody>
      </p:sp>
      <p:pic>
        <p:nvPicPr>
          <p:cNvPr id="5" name="Picture 4">
            <a:extLst>
              <a:ext uri="{FF2B5EF4-FFF2-40B4-BE49-F238E27FC236}">
                <a16:creationId xmlns:a16="http://schemas.microsoft.com/office/drawing/2014/main" id="{AD3ED251-70C5-6FAA-85AD-C2876EA78617}"/>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7680" b="-827"/>
          <a:stretch/>
        </p:blipFill>
        <p:spPr>
          <a:xfrm>
            <a:off x="7214790" y="1771940"/>
            <a:ext cx="4764332" cy="3736312"/>
          </a:xfrm>
          <a:prstGeom prst="rect">
            <a:avLst/>
          </a:prstGeom>
          <a:effectLst>
            <a:outerShdw blurRad="63500" sx="102000" sy="102000" algn="ctr" rotWithShape="0">
              <a:prstClr val="black">
                <a:alpha val="40000"/>
              </a:prstClr>
            </a:outerShdw>
          </a:effectLst>
        </p:spPr>
      </p:pic>
      <p:sp>
        <p:nvSpPr>
          <p:cNvPr id="6" name="TextBox 5">
            <a:extLst>
              <a:ext uri="{FF2B5EF4-FFF2-40B4-BE49-F238E27FC236}">
                <a16:creationId xmlns:a16="http://schemas.microsoft.com/office/drawing/2014/main" id="{C40C39E3-4E06-28FD-1ECB-2AF65D4A67F4}"/>
              </a:ext>
            </a:extLst>
          </p:cNvPr>
          <p:cNvSpPr txBox="1"/>
          <p:nvPr/>
        </p:nvSpPr>
        <p:spPr>
          <a:xfrm>
            <a:off x="7214790" y="5508252"/>
            <a:ext cx="3111909" cy="276999"/>
          </a:xfrm>
          <a:prstGeom prst="rect">
            <a:avLst/>
          </a:prstGeom>
          <a:noFill/>
        </p:spPr>
        <p:txBody>
          <a:bodyPr wrap="square" rtlCol="0">
            <a:spAutoFit/>
          </a:bodyPr>
          <a:lstStyle/>
          <a:p>
            <a:r>
              <a:rPr lang="en-GB" sz="1200" dirty="0"/>
              <a:t>Image by Vinson Tan: Pixabay</a:t>
            </a:r>
          </a:p>
        </p:txBody>
      </p:sp>
    </p:spTree>
    <p:extLst>
      <p:ext uri="{BB962C8B-B14F-4D97-AF65-F5344CB8AC3E}">
        <p14:creationId xmlns:p14="http://schemas.microsoft.com/office/powerpoint/2010/main" val="50083135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8456" y="262866"/>
            <a:ext cx="10795518" cy="1003916"/>
          </a:xfrm>
        </p:spPr>
        <p:txBody>
          <a:bodyPr anchor="b">
            <a:normAutofit/>
          </a:bodyPr>
          <a:lstStyle/>
          <a:p>
            <a:r>
              <a:rPr lang="en-GB" dirty="0"/>
              <a:t>Cite Them Right Online </a:t>
            </a:r>
          </a:p>
        </p:txBody>
      </p:sp>
      <p:sp>
        <p:nvSpPr>
          <p:cNvPr id="6" name="Content Placeholder 5">
            <a:extLst>
              <a:ext uri="{FF2B5EF4-FFF2-40B4-BE49-F238E27FC236}">
                <a16:creationId xmlns:a16="http://schemas.microsoft.com/office/drawing/2014/main" id="{91640F94-C234-D656-369F-3D84414DB6D9}"/>
              </a:ext>
            </a:extLst>
          </p:cNvPr>
          <p:cNvSpPr>
            <a:spLocks noGrp="1"/>
          </p:cNvSpPr>
          <p:nvPr>
            <p:ph sz="half" idx="1"/>
          </p:nvPr>
        </p:nvSpPr>
        <p:spPr>
          <a:xfrm>
            <a:off x="438046" y="2089338"/>
            <a:ext cx="3030084" cy="2946779"/>
          </a:xfrm>
        </p:spPr>
        <p:txBody>
          <a:bodyPr>
            <a:normAutofit/>
          </a:bodyPr>
          <a:lstStyle/>
          <a:p>
            <a:pPr>
              <a:buFont typeface="Arial" panose="020B0604020202020204" pitchFamily="34" charset="0"/>
              <a:buChar char="•"/>
            </a:pPr>
            <a:r>
              <a:rPr lang="en-GB" dirty="0"/>
              <a:t>How to reference.</a:t>
            </a:r>
          </a:p>
          <a:p>
            <a:pPr>
              <a:buFont typeface="Arial" panose="020B0604020202020204" pitchFamily="34" charset="0"/>
              <a:buChar char="•"/>
            </a:pPr>
            <a:r>
              <a:rPr lang="en-GB" dirty="0"/>
              <a:t>Plagiarism.</a:t>
            </a:r>
          </a:p>
          <a:p>
            <a:pPr>
              <a:buFont typeface="Arial" panose="020B0604020202020204" pitchFamily="34" charset="0"/>
              <a:buChar char="•"/>
            </a:pPr>
            <a:r>
              <a:rPr lang="en-GB" dirty="0"/>
              <a:t>Study skills.</a:t>
            </a:r>
          </a:p>
          <a:p>
            <a:endParaRPr lang="en-GB" dirty="0"/>
          </a:p>
          <a:p>
            <a:endParaRPr lang="en-GB" dirty="0"/>
          </a:p>
          <a:p>
            <a:pPr marL="0" indent="0">
              <a:buNone/>
            </a:pPr>
            <a:r>
              <a:rPr lang="en-GB" sz="1800" dirty="0">
                <a:hlinkClick r:id="rId2"/>
              </a:rPr>
              <a:t>Cite them right online</a:t>
            </a:r>
            <a:endParaRPr lang="en-GB" sz="1800" dirty="0"/>
          </a:p>
          <a:p>
            <a:endParaRPr lang="en-GB" dirty="0"/>
          </a:p>
          <a:p>
            <a:endParaRPr lang="en-GB" dirty="0"/>
          </a:p>
        </p:txBody>
      </p:sp>
      <p:pic>
        <p:nvPicPr>
          <p:cNvPr id="8" name="Picture 7">
            <a:extLst>
              <a:ext uri="{FF2B5EF4-FFF2-40B4-BE49-F238E27FC236}">
                <a16:creationId xmlns:a16="http://schemas.microsoft.com/office/drawing/2014/main" id="{C27EF983-8A6C-D99F-3576-F24C7BDB12F8}"/>
              </a:ext>
            </a:extLst>
          </p:cNvPr>
          <p:cNvPicPr>
            <a:picLocks noChangeAspect="1"/>
          </p:cNvPicPr>
          <p:nvPr/>
        </p:nvPicPr>
        <p:blipFill rotWithShape="1">
          <a:blip r:embed="rId3"/>
          <a:srcRect l="5365" t="17512" r="7170" b="13320"/>
          <a:stretch/>
        </p:blipFill>
        <p:spPr>
          <a:xfrm>
            <a:off x="3749616" y="1706866"/>
            <a:ext cx="8073935" cy="4256665"/>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108740763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F615B06C-42C3-4DC0-8667-25F2F56D5CF2}"/>
              </a:ext>
            </a:extLst>
          </p:cNvPr>
          <p:cNvSpPr>
            <a:spLocks noGrp="1"/>
          </p:cNvSpPr>
          <p:nvPr>
            <p:ph sz="half" idx="1"/>
          </p:nvPr>
        </p:nvSpPr>
        <p:spPr>
          <a:xfrm>
            <a:off x="718457" y="1600201"/>
            <a:ext cx="5233081" cy="4565650"/>
          </a:xfrm>
        </p:spPr>
        <p:txBody>
          <a:bodyPr>
            <a:normAutofit lnSpcReduction="10000"/>
          </a:bodyPr>
          <a:lstStyle/>
          <a:p>
            <a:pPr marL="0" indent="0">
              <a:buNone/>
            </a:pPr>
            <a:r>
              <a:rPr lang="en-US" dirty="0"/>
              <a:t>Click on the ebooks link in Database Search.</a:t>
            </a:r>
          </a:p>
          <a:p>
            <a:pPr marL="0" indent="0">
              <a:buNone/>
            </a:pPr>
            <a:endParaRPr lang="en-US" dirty="0"/>
          </a:p>
          <a:p>
            <a:pPr>
              <a:buFont typeface="Arial" panose="020B0604020202020204" pitchFamily="34" charset="0"/>
              <a:buChar char="•"/>
            </a:pPr>
            <a:r>
              <a:rPr lang="en-US" dirty="0"/>
              <a:t>Bloomsbury Academic.</a:t>
            </a:r>
          </a:p>
          <a:p>
            <a:pPr>
              <a:buFont typeface="Arial" panose="020B0604020202020204" pitchFamily="34" charset="0"/>
              <a:buChar char="•"/>
            </a:pPr>
            <a:r>
              <a:rPr lang="en-US" dirty="0"/>
              <a:t>Taylor &amp; Francis. </a:t>
            </a:r>
          </a:p>
          <a:p>
            <a:pPr>
              <a:buFont typeface="Arial" panose="020B0604020202020204" pitchFamily="34" charset="0"/>
              <a:buChar char="•"/>
            </a:pPr>
            <a:r>
              <a:rPr lang="en-US" dirty="0"/>
              <a:t>Ebook Central.</a:t>
            </a:r>
          </a:p>
          <a:p>
            <a:pPr>
              <a:buFont typeface="Arial" panose="020B0604020202020204" pitchFamily="34" charset="0"/>
              <a:buChar char="•"/>
            </a:pPr>
            <a:r>
              <a:rPr lang="en-US" dirty="0"/>
              <a:t>VLeBooks.</a:t>
            </a:r>
          </a:p>
          <a:p>
            <a:pPr marL="0" indent="0">
              <a:buNone/>
            </a:pPr>
            <a:endParaRPr lang="en-US" dirty="0"/>
          </a:p>
          <a:p>
            <a:pPr marL="0" indent="0">
              <a:buNone/>
            </a:pPr>
            <a:r>
              <a:rPr lang="en-US" dirty="0"/>
              <a:t>Make sure to limit to content you have access to.</a:t>
            </a:r>
          </a:p>
        </p:txBody>
      </p:sp>
      <p:sp>
        <p:nvSpPr>
          <p:cNvPr id="3" name="Title 2">
            <a:extLst>
              <a:ext uri="{FF2B5EF4-FFF2-40B4-BE49-F238E27FC236}">
                <a16:creationId xmlns:a16="http://schemas.microsoft.com/office/drawing/2014/main" id="{DA1B2F3C-C3A5-4E1B-A5C7-7335A632CA2F}"/>
              </a:ext>
            </a:extLst>
          </p:cNvPr>
          <p:cNvSpPr>
            <a:spLocks noGrp="1"/>
          </p:cNvSpPr>
          <p:nvPr>
            <p:ph type="title"/>
          </p:nvPr>
        </p:nvSpPr>
        <p:spPr>
          <a:xfrm>
            <a:off x="718456" y="262866"/>
            <a:ext cx="10795518" cy="1003916"/>
          </a:xfrm>
        </p:spPr>
        <p:txBody>
          <a:bodyPr anchor="b">
            <a:normAutofit/>
          </a:bodyPr>
          <a:lstStyle/>
          <a:p>
            <a:r>
              <a:rPr lang="en-GB" dirty="0"/>
              <a:t>Ebooks via Database Search</a:t>
            </a:r>
          </a:p>
        </p:txBody>
      </p:sp>
      <p:pic>
        <p:nvPicPr>
          <p:cNvPr id="6" name="Content Placeholder 5">
            <a:extLst>
              <a:ext uri="{FF2B5EF4-FFF2-40B4-BE49-F238E27FC236}">
                <a16:creationId xmlns:a16="http://schemas.microsoft.com/office/drawing/2014/main" id="{D77BEF56-9DC1-478B-838D-8C109FFBF8D3}"/>
              </a:ext>
            </a:extLst>
          </p:cNvPr>
          <p:cNvPicPr>
            <a:picLocks noGrp="1" noChangeAspect="1"/>
          </p:cNvPicPr>
          <p:nvPr>
            <p:ph type="pic" sz="quarter" idx="13"/>
          </p:nvPr>
        </p:nvPicPr>
        <p:blipFill rotWithShape="1">
          <a:blip r:embed="rId2"/>
          <a:srcRect l="113" t="11291" r="3468" b="5416"/>
          <a:stretch/>
        </p:blipFill>
        <p:spPr>
          <a:xfrm>
            <a:off x="6004354" y="1777181"/>
            <a:ext cx="6010447" cy="3465871"/>
          </a:xfrm>
          <a:noFill/>
          <a:effectLst>
            <a:outerShdw blurRad="63500" sx="102000" sy="102000" algn="ctr" rotWithShape="0">
              <a:prstClr val="black">
                <a:alpha val="40000"/>
              </a:prstClr>
            </a:outerShdw>
          </a:effectLst>
        </p:spPr>
      </p:pic>
      <p:sp>
        <p:nvSpPr>
          <p:cNvPr id="2" name="TextBox 1">
            <a:extLst>
              <a:ext uri="{FF2B5EF4-FFF2-40B4-BE49-F238E27FC236}">
                <a16:creationId xmlns:a16="http://schemas.microsoft.com/office/drawing/2014/main" id="{0AB3FEB8-B247-4D7E-BA93-E43CBDCEF4C8}"/>
              </a:ext>
            </a:extLst>
          </p:cNvPr>
          <p:cNvSpPr txBox="1"/>
          <p:nvPr/>
        </p:nvSpPr>
        <p:spPr>
          <a:xfrm>
            <a:off x="6055743" y="5566913"/>
            <a:ext cx="2858219" cy="369332"/>
          </a:xfrm>
          <a:prstGeom prst="rect">
            <a:avLst/>
          </a:prstGeom>
          <a:noFill/>
        </p:spPr>
        <p:txBody>
          <a:bodyPr wrap="square" rtlCol="0">
            <a:spAutoFit/>
          </a:bodyPr>
          <a:lstStyle/>
          <a:p>
            <a:r>
              <a:rPr lang="en-US" dirty="0">
                <a:hlinkClick r:id="rId3"/>
              </a:rPr>
              <a:t>Database Search</a:t>
            </a:r>
            <a:endParaRPr lang="en-GB" dirty="0"/>
          </a:p>
        </p:txBody>
      </p:sp>
    </p:spTree>
    <p:extLst>
      <p:ext uri="{BB962C8B-B14F-4D97-AF65-F5344CB8AC3E}">
        <p14:creationId xmlns:p14="http://schemas.microsoft.com/office/powerpoint/2010/main" val="161115436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764000" y="5793104"/>
            <a:ext cx="5253297" cy="494722"/>
          </a:xfrm>
        </p:spPr>
        <p:txBody>
          <a:bodyPr/>
          <a:lstStyle/>
          <a:p>
            <a:r>
              <a:rPr lang="en-US" dirty="0">
                <a:hlinkClick r:id="rId2"/>
              </a:rPr>
              <a:t>Taylor &amp; Francis</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485457" y="1988971"/>
            <a:ext cx="4623816" cy="3324901"/>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485457" y="174958"/>
            <a:ext cx="10795518" cy="1003916"/>
          </a:xfrm>
        </p:spPr>
        <p:txBody>
          <a:bodyPr anchor="b">
            <a:normAutofit/>
          </a:bodyPr>
          <a:lstStyle/>
          <a:p>
            <a:r>
              <a:rPr lang="en-GB" dirty="0"/>
              <a:t>Taylor &amp; Francis</a:t>
            </a:r>
          </a:p>
        </p:txBody>
      </p:sp>
      <p:sp>
        <p:nvSpPr>
          <p:cNvPr id="6" name="TextBox 5">
            <a:extLst>
              <a:ext uri="{FF2B5EF4-FFF2-40B4-BE49-F238E27FC236}">
                <a16:creationId xmlns:a16="http://schemas.microsoft.com/office/drawing/2014/main" id="{34FF6358-F268-BA17-A3D6-58AD1452F661}"/>
              </a:ext>
            </a:extLst>
          </p:cNvPr>
          <p:cNvSpPr txBox="1"/>
          <p:nvPr/>
        </p:nvSpPr>
        <p:spPr>
          <a:xfrm>
            <a:off x="453048" y="1745679"/>
            <a:ext cx="5006694" cy="1323439"/>
          </a:xfrm>
          <a:prstGeom prst="rect">
            <a:avLst/>
          </a:prstGeom>
          <a:noFill/>
        </p:spPr>
        <p:txBody>
          <a:bodyPr wrap="square" rtlCol="0">
            <a:spAutoFit/>
          </a:bodyPr>
          <a:lstStyle/>
          <a:p>
            <a:pPr marL="342900" indent="-342900">
              <a:buFont typeface="Arial" panose="020B0604020202020204" pitchFamily="34" charset="0"/>
              <a:buChar char="•"/>
            </a:pPr>
            <a:r>
              <a:rPr lang="en-GB" sz="2000" b="0" i="0" dirty="0">
                <a:solidFill>
                  <a:srgbClr val="3A3A3A"/>
                </a:solidFill>
                <a:effectLst/>
              </a:rPr>
              <a:t>Search or the ebook collections.</a:t>
            </a:r>
          </a:p>
          <a:p>
            <a:pPr marL="342900" indent="-342900">
              <a:buFont typeface="Arial" panose="020B0604020202020204" pitchFamily="34" charset="0"/>
              <a:buChar char="•"/>
            </a:pPr>
            <a:r>
              <a:rPr lang="en-GB" sz="2000" dirty="0">
                <a:solidFill>
                  <a:srgbClr val="3A3A3A"/>
                </a:solidFill>
              </a:rPr>
              <a:t>Limit to Licensed Content or Open Access.</a:t>
            </a:r>
          </a:p>
          <a:p>
            <a:pPr marL="342900" indent="-342900">
              <a:buFont typeface="Arial" panose="020B0604020202020204" pitchFamily="34" charset="0"/>
              <a:buChar char="•"/>
            </a:pPr>
            <a:r>
              <a:rPr lang="en-GB" sz="2000" dirty="0">
                <a:solidFill>
                  <a:srgbClr val="3A3A3A"/>
                </a:solidFill>
              </a:rPr>
              <a:t>Read online or download books or chapters.</a:t>
            </a:r>
          </a:p>
          <a:p>
            <a:pPr marL="342900" indent="-342900">
              <a:buFont typeface="Arial" panose="020B0604020202020204" pitchFamily="34" charset="0"/>
              <a:buChar char="•"/>
            </a:pPr>
            <a:r>
              <a:rPr lang="en-GB" sz="2000" dirty="0">
                <a:solidFill>
                  <a:srgbClr val="3A3A3A"/>
                </a:solidFill>
              </a:rPr>
              <a:t>See related books. </a:t>
            </a:r>
            <a:endParaRPr lang="en-GB" sz="2000" dirty="0"/>
          </a:p>
        </p:txBody>
      </p:sp>
      <p:pic>
        <p:nvPicPr>
          <p:cNvPr id="5" name="Picture 4">
            <a:extLst>
              <a:ext uri="{FF2B5EF4-FFF2-40B4-BE49-F238E27FC236}">
                <a16:creationId xmlns:a16="http://schemas.microsoft.com/office/drawing/2014/main" id="{98EEF958-BCA9-70DA-377C-753344BC8D46}"/>
              </a:ext>
            </a:extLst>
          </p:cNvPr>
          <p:cNvPicPr>
            <a:picLocks noChangeAspect="1"/>
          </p:cNvPicPr>
          <p:nvPr/>
        </p:nvPicPr>
        <p:blipFill rotWithShape="1">
          <a:blip r:embed="rId3"/>
          <a:srcRect l="2160" t="11921" r="23613" b="5828"/>
          <a:stretch/>
        </p:blipFill>
        <p:spPr>
          <a:xfrm>
            <a:off x="5599776" y="1428649"/>
            <a:ext cx="6017794" cy="4445543"/>
          </a:xfrm>
          <a:prstGeom prst="rect">
            <a:avLst/>
          </a:prstGeom>
          <a:effectLst>
            <a:outerShdw blurRad="63500" sx="102000" sy="102000" algn="ctr" rotWithShape="0">
              <a:prstClr val="black">
                <a:alpha val="40000"/>
              </a:prstClr>
            </a:outerShdw>
          </a:effectLst>
        </p:spPr>
      </p:pic>
      <p:pic>
        <p:nvPicPr>
          <p:cNvPr id="8" name="Picture 7">
            <a:extLst>
              <a:ext uri="{FF2B5EF4-FFF2-40B4-BE49-F238E27FC236}">
                <a16:creationId xmlns:a16="http://schemas.microsoft.com/office/drawing/2014/main" id="{F2A3F1D7-8F52-E794-1B0F-8D170A7B20D4}"/>
              </a:ext>
            </a:extLst>
          </p:cNvPr>
          <p:cNvPicPr>
            <a:picLocks noChangeAspect="1"/>
          </p:cNvPicPr>
          <p:nvPr/>
        </p:nvPicPr>
        <p:blipFill rotWithShape="1">
          <a:blip r:embed="rId4"/>
          <a:srcRect t="11238" r="8408" b="4318"/>
          <a:stretch/>
        </p:blipFill>
        <p:spPr>
          <a:xfrm>
            <a:off x="485457" y="3069118"/>
            <a:ext cx="5089073" cy="3127914"/>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371830104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782989" y="223027"/>
            <a:ext cx="10710770" cy="1003916"/>
          </a:xfrm>
        </p:spPr>
        <p:txBody>
          <a:bodyPr vert="horz" lIns="91440" tIns="45720" rIns="91440" bIns="45720" rtlCol="0" anchor="b">
            <a:normAutofit/>
          </a:bodyPr>
          <a:lstStyle/>
          <a:p>
            <a:r>
              <a:rPr lang="en-GB" dirty="0"/>
              <a:t>What is Browzine?</a:t>
            </a:r>
          </a:p>
        </p:txBody>
      </p:sp>
      <p:graphicFrame>
        <p:nvGraphicFramePr>
          <p:cNvPr id="26" name="TextBox 3">
            <a:extLst>
              <a:ext uri="{FF2B5EF4-FFF2-40B4-BE49-F238E27FC236}">
                <a16:creationId xmlns:a16="http://schemas.microsoft.com/office/drawing/2014/main" id="{29A57BF4-801A-D590-3D37-A2042090C368}"/>
              </a:ext>
            </a:extLst>
          </p:cNvPr>
          <p:cNvGraphicFramePr/>
          <p:nvPr>
            <p:extLst>
              <p:ext uri="{D42A27DB-BD31-4B8C-83A1-F6EECF244321}">
                <p14:modId xmlns:p14="http://schemas.microsoft.com/office/powerpoint/2010/main" val="1321379560"/>
              </p:ext>
            </p:extLst>
          </p:nvPr>
        </p:nvGraphicFramePr>
        <p:xfrm>
          <a:off x="854170" y="1352435"/>
          <a:ext cx="9740824" cy="493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304019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cs typeface="Calibri"/>
              </a:rPr>
              <a:t>Browse the Content</a:t>
            </a:r>
            <a:endParaRPr lang="en-GB" dirty="0"/>
          </a:p>
        </p:txBody>
      </p:sp>
      <p:sp>
        <p:nvSpPr>
          <p:cNvPr id="3" name="Content Placeholder 2"/>
          <p:cNvSpPr>
            <a:spLocks noGrp="1"/>
          </p:cNvSpPr>
          <p:nvPr>
            <p:ph sz="quarter" idx="10"/>
          </p:nvPr>
        </p:nvSpPr>
        <p:spPr>
          <a:xfrm>
            <a:off x="379850" y="2131414"/>
            <a:ext cx="4095168" cy="3395281"/>
          </a:xfrm>
        </p:spPr>
        <p:txBody>
          <a:bodyPr>
            <a:normAutofit fontScale="85000" lnSpcReduction="20000"/>
          </a:bodyPr>
          <a:lstStyle/>
          <a:p>
            <a:pPr marL="0" indent="0">
              <a:buNone/>
            </a:pPr>
            <a:r>
              <a:rPr lang="en-GB" sz="2400" dirty="0">
                <a:latin typeface="Calibri Light" panose="020F0302020204030204" pitchFamily="34" charset="0"/>
                <a:cs typeface="Calibri Light" panose="020F0302020204030204" pitchFamily="34" charset="0"/>
              </a:rPr>
              <a:t>Keep up-to-date with the latest issues of your favourite journals.</a:t>
            </a:r>
          </a:p>
          <a:p>
            <a:pPr marL="0" indent="0">
              <a:buNone/>
            </a:pPr>
            <a:endParaRPr lang="en-GB" sz="2400" dirty="0">
              <a:latin typeface="Calibri Light" panose="020F0302020204030204" pitchFamily="34" charset="0"/>
              <a:cs typeface="Calibri Light" panose="020F0302020204030204" pitchFamily="34" charset="0"/>
            </a:endParaRPr>
          </a:p>
          <a:p>
            <a:pPr marL="0" indent="0">
              <a:buNone/>
            </a:pPr>
            <a:r>
              <a:rPr lang="en-GB" sz="2400" dirty="0">
                <a:latin typeface="Calibri Light" panose="020F0302020204030204" pitchFamily="34" charset="0"/>
                <a:cs typeface="Calibri Light" panose="020F0302020204030204" pitchFamily="34" charset="0"/>
              </a:rPr>
              <a:t>Browse by subject or use the search box and search by title, subject or ISSN.</a:t>
            </a:r>
          </a:p>
          <a:p>
            <a:pPr marL="0" indent="0">
              <a:buNone/>
            </a:pPr>
            <a:endParaRPr lang="en-GB" sz="2400" dirty="0">
              <a:latin typeface="Calibri Light" panose="020F0302020204030204" pitchFamily="34" charset="0"/>
              <a:cs typeface="Calibri Light" panose="020F0302020204030204" pitchFamily="34" charset="0"/>
            </a:endParaRPr>
          </a:p>
          <a:p>
            <a:pPr marL="0" indent="0">
              <a:buNone/>
            </a:pPr>
            <a:r>
              <a:rPr lang="en-GB" sz="2400" dirty="0">
                <a:latin typeface="Calibri Light" panose="020F0302020204030204" pitchFamily="34" charset="0"/>
                <a:cs typeface="Calibri Light" panose="020F0302020204030204" pitchFamily="34" charset="0"/>
              </a:rPr>
              <a:t>Use My Bookshelf and My Articles to save favourite content.</a:t>
            </a:r>
          </a:p>
          <a:p>
            <a:pPr marL="0" indent="0">
              <a:buNone/>
            </a:pPr>
            <a:endParaRPr lang="en-GB" sz="2400" dirty="0">
              <a:latin typeface="Calibri Light" panose="020F0302020204030204" pitchFamily="34" charset="0"/>
              <a:cs typeface="Calibri Light" panose="020F0302020204030204" pitchFamily="34" charset="0"/>
            </a:endParaRPr>
          </a:p>
          <a:p>
            <a:pPr marL="0" indent="0">
              <a:buNone/>
            </a:pPr>
            <a:r>
              <a:rPr lang="en-GB" sz="2400" dirty="0">
                <a:latin typeface="Calibri Light" panose="020F0302020204030204" pitchFamily="34" charset="0"/>
                <a:cs typeface="Calibri Light" panose="020F0302020204030204" pitchFamily="34" charset="0"/>
                <a:hlinkClick r:id="rId2"/>
              </a:rPr>
              <a:t>Browzine</a:t>
            </a:r>
            <a:endParaRPr lang="en-GB" sz="2400" dirty="0">
              <a:latin typeface="Calibri Light" panose="020F0302020204030204" pitchFamily="34" charset="0"/>
              <a:cs typeface="Calibri Light" panose="020F0302020204030204" pitchFamily="34" charset="0"/>
            </a:endParaRPr>
          </a:p>
          <a:p>
            <a:pPr marL="457200" indent="-457200">
              <a:buFont typeface="Arial"/>
              <a:buChar char="•"/>
            </a:pPr>
            <a:endParaRPr lang="en-GB" dirty="0">
              <a:latin typeface="Calibri"/>
              <a:cs typeface="Calibri"/>
            </a:endParaRPr>
          </a:p>
          <a:p>
            <a:pPr marL="0" indent="0">
              <a:buNone/>
            </a:pPr>
            <a:endParaRPr lang="en-GB" dirty="0"/>
          </a:p>
        </p:txBody>
      </p:sp>
      <p:pic>
        <p:nvPicPr>
          <p:cNvPr id="6" name="Picture 5">
            <a:extLst>
              <a:ext uri="{FF2B5EF4-FFF2-40B4-BE49-F238E27FC236}">
                <a16:creationId xmlns:a16="http://schemas.microsoft.com/office/drawing/2014/main" id="{4925B71C-278B-F00D-2F12-9C699400B27D}"/>
              </a:ext>
            </a:extLst>
          </p:cNvPr>
          <p:cNvPicPr>
            <a:picLocks noChangeAspect="1"/>
          </p:cNvPicPr>
          <p:nvPr/>
        </p:nvPicPr>
        <p:blipFill rotWithShape="1">
          <a:blip r:embed="rId3"/>
          <a:srcRect l="1063" t="11291" r="5030" b="5162"/>
          <a:stretch/>
        </p:blipFill>
        <p:spPr>
          <a:xfrm>
            <a:off x="4624514" y="1526406"/>
            <a:ext cx="7155282" cy="4244012"/>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292608900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cs typeface="Calibri"/>
              </a:rPr>
              <a:t>Help is Always Available</a:t>
            </a:r>
            <a:endParaRPr lang="en-GB" dirty="0"/>
          </a:p>
        </p:txBody>
      </p:sp>
      <p:sp>
        <p:nvSpPr>
          <p:cNvPr id="3" name="Content Placeholder 2"/>
          <p:cNvSpPr>
            <a:spLocks noGrp="1"/>
          </p:cNvSpPr>
          <p:nvPr>
            <p:ph sz="quarter" idx="10"/>
          </p:nvPr>
        </p:nvSpPr>
        <p:spPr>
          <a:xfrm>
            <a:off x="911871" y="2039921"/>
            <a:ext cx="10203291" cy="3019393"/>
          </a:xfrm>
        </p:spPr>
        <p:txBody>
          <a:bodyPr>
            <a:normAutofit/>
          </a:bodyPr>
          <a:lstStyle/>
          <a:p>
            <a:pPr marL="0" indent="0">
              <a:lnSpc>
                <a:spcPct val="100000"/>
              </a:lnSpc>
              <a:spcBef>
                <a:spcPts val="0"/>
              </a:spcBef>
              <a:buNone/>
            </a:pPr>
            <a:r>
              <a:rPr lang="en-GB" sz="2400" b="1" dirty="0">
                <a:cs typeface="Calibri"/>
              </a:rPr>
              <a:t>For help with research and referencing queries or for help with digital skills advice: </a:t>
            </a:r>
            <a:endParaRPr lang="en-US" sz="2400" b="1" dirty="0">
              <a:ea typeface="+mn-lt"/>
              <a:cs typeface="+mn-lt"/>
            </a:endParaRPr>
          </a:p>
          <a:p>
            <a:pPr marL="0" indent="0">
              <a:lnSpc>
                <a:spcPct val="100000"/>
              </a:lnSpc>
              <a:spcBef>
                <a:spcPts val="0"/>
              </a:spcBef>
              <a:buNone/>
            </a:pPr>
            <a:endParaRPr lang="en-GB" sz="2400" b="1" dirty="0">
              <a:ea typeface="+mn-lt"/>
              <a:cs typeface="+mn-lt"/>
            </a:endParaRPr>
          </a:p>
          <a:p>
            <a:pPr marL="0" indent="0">
              <a:lnSpc>
                <a:spcPct val="100000"/>
              </a:lnSpc>
              <a:spcBef>
                <a:spcPts val="0"/>
              </a:spcBef>
              <a:buNone/>
            </a:pPr>
            <a:r>
              <a:rPr lang="en-GB" sz="2400" b="1" dirty="0">
                <a:cs typeface="Calibri"/>
              </a:rPr>
              <a:t>Emily Wild - Academic Liaison Librarian email: </a:t>
            </a:r>
            <a:r>
              <a:rPr lang="en-GB" sz="2400" b="1" dirty="0">
                <a:cs typeface="Calibri"/>
                <a:hlinkClick r:id="rId2"/>
              </a:rPr>
              <a:t>emily.wild@uwtsd.ac.uk</a:t>
            </a:r>
            <a:r>
              <a:rPr lang="en-GB" sz="2400" b="1" dirty="0">
                <a:cs typeface="Calibri"/>
              </a:rPr>
              <a:t> </a:t>
            </a:r>
          </a:p>
          <a:p>
            <a:pPr marL="0" indent="0">
              <a:lnSpc>
                <a:spcPct val="100000"/>
              </a:lnSpc>
              <a:spcBef>
                <a:spcPts val="0"/>
              </a:spcBef>
              <a:buNone/>
            </a:pPr>
            <a:endParaRPr lang="en-GB" sz="2400" b="1" dirty="0">
              <a:cs typeface="Calibri"/>
            </a:endParaRPr>
          </a:p>
          <a:p>
            <a:pPr marL="0" indent="0">
              <a:buNone/>
            </a:pPr>
            <a:r>
              <a:rPr lang="en-GB" sz="2400" b="1" dirty="0">
                <a:cs typeface="Calibri"/>
              </a:rPr>
              <a:t>General queries and help with </a:t>
            </a:r>
            <a:r>
              <a:rPr lang="en-GB" sz="2400" b="1">
                <a:cs typeface="Calibri"/>
              </a:rPr>
              <a:t>loans: </a:t>
            </a:r>
            <a:r>
              <a:rPr lang="en-GB" sz="2400" b="1">
                <a:cs typeface="Calibri"/>
                <a:hlinkClick r:id="rId3"/>
              </a:rPr>
              <a:t>library</a:t>
            </a:r>
            <a:r>
              <a:rPr lang="en-GB" sz="2400" b="1" dirty="0">
                <a:cs typeface="Calibri"/>
                <a:hlinkClick r:id="rId3"/>
              </a:rPr>
              <a:t>@uwtsd.ac.uk</a:t>
            </a:r>
            <a:r>
              <a:rPr lang="en-GB" sz="2400" b="1" dirty="0">
                <a:cs typeface="Calibri"/>
              </a:rPr>
              <a:t> </a:t>
            </a:r>
            <a:endParaRPr lang="en-US" sz="2400" b="1" dirty="0">
              <a:ea typeface="+mn-lt"/>
              <a:cs typeface="+mn-lt"/>
            </a:endParaRPr>
          </a:p>
          <a:p>
            <a:pPr marL="0" indent="0" fontAlgn="base">
              <a:spcBef>
                <a:spcPct val="0"/>
              </a:spcBef>
              <a:spcAft>
                <a:spcPct val="0"/>
              </a:spcAft>
              <a:buNone/>
            </a:pPr>
            <a:endParaRPr lang="en-GB" sz="3600" dirty="0"/>
          </a:p>
          <a:p>
            <a:pPr marL="0" indent="0" fontAlgn="base">
              <a:spcBef>
                <a:spcPct val="0"/>
              </a:spcBef>
              <a:spcAft>
                <a:spcPct val="0"/>
              </a:spcAft>
              <a:buNone/>
            </a:pPr>
            <a:endParaRPr lang="en-GB" sz="3600" dirty="0"/>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381703961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90274375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21697F56-6B1F-445A-C5F2-8DC9F1907E02}"/>
              </a:ext>
            </a:extLst>
          </p:cNvPr>
          <p:cNvSpPr>
            <a:spLocks noGrp="1"/>
          </p:cNvSpPr>
          <p:nvPr>
            <p:ph type="subTitle" idx="1"/>
          </p:nvPr>
        </p:nvSpPr>
        <p:spPr/>
        <p:txBody>
          <a:bodyPr/>
          <a:lstStyle/>
          <a:p>
            <a:endParaRPr lang="en-GB"/>
          </a:p>
        </p:txBody>
      </p:sp>
      <p:sp>
        <p:nvSpPr>
          <p:cNvPr id="3" name="Title 2">
            <a:extLst>
              <a:ext uri="{FF2B5EF4-FFF2-40B4-BE49-F238E27FC236}">
                <a16:creationId xmlns:a16="http://schemas.microsoft.com/office/drawing/2014/main" id="{CB34BBBE-918F-D742-940C-398EEE73686C}"/>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902834971"/>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PROJECT_OPEN" val="0"/>
  <p:tag name="ARTICULATE_SLIDE_COUNT" val="2"/>
</p:tagLst>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mustard" id="{09BFCF65-37DB-46BB-9C25-8F7F628D4B6F}" vid="{DDCA05F4-5FB2-4D4D-A10B-11FCB34D67E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94002A07E5FB6438DEE2217A7119FC0" ma:contentTypeVersion="20" ma:contentTypeDescription="Create a new document." ma:contentTypeScope="" ma:versionID="3e8f9e8ad82be2a6a834f36893f60ecf">
  <xsd:schema xmlns:xsd="http://www.w3.org/2001/XMLSchema" xmlns:xs="http://www.w3.org/2001/XMLSchema" xmlns:p="http://schemas.microsoft.com/office/2006/metadata/properties" xmlns:ns2="316f2420-4a0a-4c49-8a81-53a9bcc36554" xmlns:ns3="61b8a593-e33f-405c-9ec9-a885dee76581" targetNamespace="http://schemas.microsoft.com/office/2006/metadata/properties" ma:root="true" ma:fieldsID="7a0c70ce9593f74a04917f957a8ee113" ns2:_="" ns3:_="">
    <xsd:import namespace="316f2420-4a0a-4c49-8a81-53a9bcc36554"/>
    <xsd:import namespace="61b8a593-e33f-405c-9ec9-a885dee76581"/>
    <xsd:element name="properties">
      <xsd:complexType>
        <xsd:sequence>
          <xsd:element name="documentManagement">
            <xsd:complexType>
              <xsd:all>
                <xsd:element ref="ns2:MediaServiceMetadata" minOccurs="0"/>
                <xsd:element ref="ns2:MediaServiceFastMetadata" minOccurs="0"/>
                <xsd:element ref="ns2:MediaServiceDateTaken" minOccurs="0"/>
                <xsd:element ref="ns3:SharedWithUsers" minOccurs="0"/>
                <xsd:element ref="ns3:SharedWithDetails" minOccurs="0"/>
                <xsd:element ref="ns2:MediaServiceGenerationTime" minOccurs="0"/>
                <xsd:element ref="ns2:MediaServiceEventHashCode" minOccurs="0"/>
                <xsd:element ref="ns2:MediaServiceLocation" minOccurs="0"/>
                <xsd:element ref="ns2:MediaServiceAutoKeyPoints" minOccurs="0"/>
                <xsd:element ref="ns2:MediaServiceKeyPoints" minOccurs="0"/>
                <xsd:element ref="ns2:MediaServiceOCR" minOccurs="0"/>
                <xsd:element ref="ns2:MediaLengthInSeconds" minOccurs="0"/>
                <xsd:element ref="ns2:lcf76f155ced4ddcb4097134ff3c332f" minOccurs="0"/>
                <xsd:element ref="ns3:TaxCatchAll" minOccurs="0"/>
                <xsd:element ref="ns2:uploadedtowebsite"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6f2420-4a0a-4c49-8a81-53a9bcc3655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uploadedtowebsite" ma:index="23" nillable="true" ma:displayName="uploaded to website" ma:default="0" ma:format="Dropdown" ma:internalName="uploadedtowebsite">
      <xsd:simpleType>
        <xsd:restriction base="dms:Boolean"/>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ObjectDetectorVersions" ma:index="2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1b8a593-e33f-405c-9ec9-a885dee76581"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f475d125-4262-4684-8c3a-69fdb9666f71}" ma:internalName="TaxCatchAll" ma:showField="CatchAllData" ma:web="61b8a593-e33f-405c-9ec9-a885dee7658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61b8a593-e33f-405c-9ec9-a885dee76581">
      <UserInfo>
        <DisplayName/>
        <AccountId xsi:nil="true"/>
        <AccountType/>
      </UserInfo>
    </SharedWithUsers>
    <lcf76f155ced4ddcb4097134ff3c332f xmlns="316f2420-4a0a-4c49-8a81-53a9bcc36554">
      <Terms xmlns="http://schemas.microsoft.com/office/infopath/2007/PartnerControls"/>
    </lcf76f155ced4ddcb4097134ff3c332f>
    <TaxCatchAll xmlns="61b8a593-e33f-405c-9ec9-a885dee76581" xsi:nil="true"/>
    <uploadedtowebsite xmlns="316f2420-4a0a-4c49-8a81-53a9bcc36554">false</uploadedtowebsite>
  </documentManagement>
</p:properties>
</file>

<file path=customXml/itemProps1.xml><?xml version="1.0" encoding="utf-8"?>
<ds:datastoreItem xmlns:ds="http://schemas.openxmlformats.org/officeDocument/2006/customXml" ds:itemID="{4F30C635-EA65-4BCE-ADCF-20F5B4541315}">
  <ds:schemaRefs>
    <ds:schemaRef ds:uri="316f2420-4a0a-4c49-8a81-53a9bcc36554"/>
    <ds:schemaRef ds:uri="61b8a593-e33f-405c-9ec9-a885dee7658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3.xml><?xml version="1.0" encoding="utf-8"?>
<ds:datastoreItem xmlns:ds="http://schemas.openxmlformats.org/officeDocument/2006/customXml" ds:itemID="{949DB88A-4CDB-4A02-BBF8-EAC6701E3581}">
  <ds:schemaRefs>
    <ds:schemaRef ds:uri="http://purl.org/dc/terms/"/>
    <ds:schemaRef ds:uri="http://schemas.microsoft.com/office/2006/documentManagement/types"/>
    <ds:schemaRef ds:uri="http://purl.org/dc/elements/1.1/"/>
    <ds:schemaRef ds:uri="http://www.w3.org/XML/1998/namespace"/>
    <ds:schemaRef ds:uri="http://schemas.microsoft.com/office/infopath/2007/PartnerControls"/>
    <ds:schemaRef ds:uri="http://purl.org/dc/dcmitype/"/>
    <ds:schemaRef ds:uri="http://schemas.microsoft.com/office/2006/metadata/properties"/>
    <ds:schemaRef ds:uri="http://schemas.openxmlformats.org/package/2006/metadata/core-properties"/>
    <ds:schemaRef ds:uri="61b8a593-e33f-405c-9ec9-a885dee76581"/>
    <ds:schemaRef ds:uri="316f2420-4a0a-4c49-8a81-53a9bcc36554"/>
  </ds:schemaRefs>
</ds:datastoreItem>
</file>

<file path=docProps/app.xml><?xml version="1.0" encoding="utf-8"?>
<Properties xmlns="http://schemas.openxmlformats.org/officeDocument/2006/extended-properties" xmlns:vt="http://schemas.openxmlformats.org/officeDocument/2006/docPropsVTypes">
  <Template>Presentation template-mustard</Template>
  <TotalTime>484</TotalTime>
  <Words>2555</Words>
  <Application>Microsoft Macintosh PowerPoint</Application>
  <PresentationFormat>Widescreen</PresentationFormat>
  <Paragraphs>366</Paragraphs>
  <Slides>51</Slides>
  <Notes>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51</vt:i4>
      </vt:variant>
    </vt:vector>
  </HeadingPairs>
  <TitlesOfParts>
    <vt:vector size="60" baseType="lpstr">
      <vt:lpstr>Arial</vt:lpstr>
      <vt:lpstr>Arial,Sans-Serif</vt:lpstr>
      <vt:lpstr>Calibri</vt:lpstr>
      <vt:lpstr>Calibri </vt:lpstr>
      <vt:lpstr>Calibri Light</vt:lpstr>
      <vt:lpstr>Lucida Sans</vt:lpstr>
      <vt:lpstr>Segoe UI</vt:lpstr>
      <vt:lpstr>Wingdings</vt:lpstr>
      <vt:lpstr>Office Theme</vt:lpstr>
      <vt:lpstr>Finding and Using Information</vt:lpstr>
      <vt:lpstr>PowerPoint Presentation</vt:lpstr>
      <vt:lpstr>Aim of the Session</vt:lpstr>
      <vt:lpstr>Services and Support</vt:lpstr>
      <vt:lpstr>Resources at UWTSD Include…</vt:lpstr>
      <vt:lpstr>What are Your Online Resource Lists</vt:lpstr>
      <vt:lpstr>Also Find Them..</vt:lpstr>
      <vt:lpstr>Why Use an Online Resource List?</vt:lpstr>
      <vt:lpstr>Library Intranet pages</vt:lpstr>
      <vt:lpstr>Choose from the A-Z list of subjects</vt:lpstr>
      <vt:lpstr>Get Started..</vt:lpstr>
      <vt:lpstr>Complete The Online Infoskills Modules</vt:lpstr>
      <vt:lpstr>Using the Library Catalogue</vt:lpstr>
      <vt:lpstr>Sign in to the Library Catalogue</vt:lpstr>
      <vt:lpstr>Use Filters to Improve Your Results</vt:lpstr>
      <vt:lpstr>Finding Books</vt:lpstr>
      <vt:lpstr>Finding Ebooks Only</vt:lpstr>
      <vt:lpstr>Filter to Articles Only</vt:lpstr>
      <vt:lpstr>What the Item Records Include</vt:lpstr>
      <vt:lpstr>Saving to your favourites</vt:lpstr>
      <vt:lpstr>Email favourites to yourself</vt:lpstr>
      <vt:lpstr>What About Artificial Intelligence?</vt:lpstr>
      <vt:lpstr>AI in the Catalogue - Where to find it…</vt:lpstr>
      <vt:lpstr>How it Works</vt:lpstr>
      <vt:lpstr>Search with Filters…</vt:lpstr>
      <vt:lpstr> </vt:lpstr>
      <vt:lpstr>AI Generated Overview of Sources…</vt:lpstr>
      <vt:lpstr> Further Related Questions...</vt:lpstr>
      <vt:lpstr>Library Result Search String</vt:lpstr>
      <vt:lpstr>Library Results (with extra filters)</vt:lpstr>
      <vt:lpstr>Good to know…</vt:lpstr>
      <vt:lpstr>Limitations</vt:lpstr>
      <vt:lpstr>Library Search or individual databases?</vt:lpstr>
      <vt:lpstr>Database Search</vt:lpstr>
      <vt:lpstr>Some Useful Databases</vt:lpstr>
      <vt:lpstr>Some Useful Databases</vt:lpstr>
      <vt:lpstr>Artstor</vt:lpstr>
      <vt:lpstr>Digital Theatre Plus</vt:lpstr>
      <vt:lpstr>Exact Editions</vt:lpstr>
      <vt:lpstr>Performing Arts Periodicals Database</vt:lpstr>
      <vt:lpstr>Proquest Central</vt:lpstr>
      <vt:lpstr>WGSN – Fashion &amp; Interiors</vt:lpstr>
      <vt:lpstr>Audio Visual Resources</vt:lpstr>
      <vt:lpstr>Cite Them Right Online </vt:lpstr>
      <vt:lpstr>Ebooks via Database Search</vt:lpstr>
      <vt:lpstr>Taylor &amp; Francis</vt:lpstr>
      <vt:lpstr>What is Browzine?</vt:lpstr>
      <vt:lpstr>Browse the Content</vt:lpstr>
      <vt:lpstr>Help is Always Available</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Jenny Hedges</dc:creator>
  <cp:lastModifiedBy>Julia Lockheart (Professor)</cp:lastModifiedBy>
  <cp:revision>3</cp:revision>
  <dcterms:created xsi:type="dcterms:W3CDTF">2024-01-22T14:15:45Z</dcterms:created>
  <dcterms:modified xsi:type="dcterms:W3CDTF">2025-02-18T16:01:56Z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0x010100294002A07E5FB6438DEE2217A7119FC0</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y fmtid="{D5CDD505-2E9C-101B-9397-08002B2CF9AE}" pid="8" name="MediaServiceImageTags">
    <vt:lpwstr/>
  </property>
  <property fmtid="{D5CDD505-2E9C-101B-9397-08002B2CF9AE}" pid="9" name="ArticulateGUID">
    <vt:lpwstr>19DF1572-01A5-4A79-8B8B-499B1287DBA6</vt:lpwstr>
  </property>
  <property fmtid="{D5CDD505-2E9C-101B-9397-08002B2CF9AE}" pid="10" name="ArticulatePath">
    <vt:lpwstr>https://uowtsd.sharepoint.com/sites/AcademicLiaison/Shared Documents/Marketing/Assets and templates/Power Point Presentations/Presentation template-mustard</vt:lpwstr>
  </property>
</Properties>
</file>