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23"/>
  </p:notesMasterIdLst>
  <p:sldIdLst>
    <p:sldId id="257" r:id="rId3"/>
    <p:sldId id="258" r:id="rId4"/>
    <p:sldId id="264" r:id="rId5"/>
    <p:sldId id="272" r:id="rId6"/>
    <p:sldId id="280" r:id="rId7"/>
    <p:sldId id="276" r:id="rId8"/>
    <p:sldId id="281" r:id="rId9"/>
    <p:sldId id="275" r:id="rId10"/>
    <p:sldId id="282" r:id="rId11"/>
    <p:sldId id="274" r:id="rId12"/>
    <p:sldId id="284" r:id="rId13"/>
    <p:sldId id="273" r:id="rId14"/>
    <p:sldId id="279" r:id="rId15"/>
    <p:sldId id="286" r:id="rId16"/>
    <p:sldId id="278" r:id="rId17"/>
    <p:sldId id="287" r:id="rId18"/>
    <p:sldId id="277" r:id="rId19"/>
    <p:sldId id="289" r:id="rId20"/>
    <p:sldId id="290" r:id="rId21"/>
    <p:sldId id="291"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BAD5DF-9895-481B-843D-66C40B83D82E}" v="5" dt="2023-06-23T12:48:43.888"/>
    <p1510:client id="{8D8CBB9D-D2B6-5DC8-4171-52611961C09F}" v="681" dt="2023-08-11T12:25:35.979"/>
    <p1510:client id="{8F7A6BBE-9605-8E38-CD06-9A51372834FB}" v="1" dt="2023-08-16T11:24:17.297"/>
    <p1510:client id="{B3056F42-E734-045E-ADEE-5D987EB3A429}" v="16" dt="2023-09-15T08:38:39.276"/>
    <p1510:client id="{F41C1C59-C134-A6ED-05BF-EADFE88637A5}" v="277" dt="2023-08-11T13:11:09.8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2"/>
    </inkml:context>
    <inkml:brush xml:id="br0">
      <inkml:brushProperty name="width" value="0.1" units="cm"/>
      <inkml:brushProperty name="height" value="0.1" units="cm"/>
      <inkml:brushProperty name="color" value="#E71224"/>
    </inkml:brush>
  </inkml:definitions>
  <inkml:trace contextRef="#ctx0" brushRef="#br0">29863 2119 16383 0 0,'-5'0'0'0'0,"-6"0"0"0"0,-6 0 0 0 0,-9 0 0 0 0,-6 0 0 0 0,-1 0 0 0 0,-5 0 0 0 0,-1 0 0 0 0,2 0 0 0 0,2 0 0 0 0,-7 0 0 0 0,-1 0 0 0 0,2 0 0 0 0,3 0 0 0 0,-2 0 0 0 0,-2-4 0 0 0,0-3 0 0 0,3 1 0 0 0,3 2 0 0 0,3 0 0 0 0,2 2 0 0 0,3 1 0 0 0,0 0 0 0 0,0 1 0 0 0,1 1 0 0 0,0-1 0 0 0,0 0 0 0 0,-1 0 0 0 0,0 1 0 0 0,1-1 0 0 0,-1 0 0 0 0,0 0 0 0 0,0 0 0 0 0,0 0 0 0 0,0 4 0 0 0,5 7 0 0 0,2 2 0 0 0,-1 2 0 0 0,4 5 0 0 0,-1-2 0 0 0,0 0 0 0 0,2 3 0 0 0,4 2 0 0 0,-1-2 0 0 0,3-1 0 0 0,-2 1 0 0 0,1 2 0 0 0,-2 2 0 0 0,-3-4 0 0 0,1 0 0 0 0,3 1 0 0 0,0 1 0 0 0,1 2 0 0 0,3 1 0 0 0,-1 1 0 0 0,0 1 0 0 0,2-1 0 0 0,3 6 0 0 0,2 2 0 0 0,1-1 0 0 0,2-1 0 0 0,0-2 0 0 0,0-1 0 0 0,1 4 0 0 0,-1 1 0 0 0,0-1 0 0 0,1-2 0 0 0,-1-1 0 0 0,0-1 0 0 0,0-1 0 0 0,0 3 0 0 0,0 2 0 0 0,0 0 0 0 0,0-2 0 0 0,0 0 0 0 0,0-3 0 0 0,0 0 0 0 0,0-1 0 0 0,0 0 0 0 0,0 0 0 0 0,0-1 0 0 0,0 1 0 0 0,0 0 0 0 0,0-1 0 0 0,5-4 0 0 0,1-1 0 0 0,5 0 0 0 0,4-4 0 0 0,1 0 0 0 0,2-3 0 0 0,-2 1 0 0 0,0-3 0 0 0,-1 1 0 0 0,0 4 0 0 0,4-2 0 0 0,2-4 0 0 0,3-3 0 0 0,-3 1 0 0 0,-1-1 0 0 0,2-2 0 0 0,7-2 0 0 0,2-3 0 0 0,1 0 0 0 0,0-2 0 0 0,-1 0 0 0 0,-1 0 0 0 0,0-1 0 0 0,-2 1 0 0 0,0 0 0 0 0,0-1 0 0 0,0 1 0 0 0,0 0 0 0 0,-1 0 0 0 0,1 0 0 0 0,0 0 0 0 0,0 0 0 0 0,-1 0 0 0 0,1 0 0 0 0,0 0 0 0 0,0 0 0 0 0,0 0 0 0 0,0 0 0 0 0,9 5 0 0 0,3 6 0 0 0,0 1 0 0 0,3-1 0 0 0,-2-3 0 0 0,-3-2 0 0 0,-3-3 0 0 0,-3-1 0 0 0,-2-2 0 0 0,-1 0 0 0 0,-2 0 0 0 0,1-1 0 0 0,-1 1 0 0 0,5-1 0 0 0,2 1 0 0 0,-1 0 0 0 0,0 0 0 0 0,-2 0 0 0 0,-1 0 0 0 0,-1 0 0 0 0,-1 0 0 0 0,0 0 0 0 0,0 0 0 0 0,-1 0 0 0 0,1 0 0 0 0,-1 0 0 0 0,1 0 0 0 0,0 0 0 0 0,0 0 0 0 0,0 0 0 0 0,-1 0 0 0 0,6 0 0 0 0,6 0 0 0 0,1 0 0 0 0,-1-5 0 0 0,2-1 0 0 0,-2 0 0 0 0,-1 1 0 0 0,-4 2 0 0 0,-7-4 0 0 0,-4-1 0 0 0,0 2 0 0 0,0 1 0 0 0,1-3 0 0 0,1 0 0 0 0,1 1 0 0 0,-4-3 0 0 0,0 1 0 0 0,-5-4 0 0 0,0 1 0 0 0,-4-2 0 0 0,2 1 0 0 0,-2-2 0 0 0,1 1 0 0 0,-1-1 0 0 0,-4-3 0 0 0,3 2 0 0 0,-2-2 0 0 0,2 3 0 0 0,0-1 0 0 0,2 2 0 0 0,-1-1 0 0 0,-3-3 0 0 0,-3-3 0 0 0,2 2 0 0 0,-1-1 0 0 0,3 4 0 0 0,0-1 0 0 0,3 3 0 0 0,-1-1 0 0 0,-3-3 0 0 0,2 2 0 0 0,-2-1 0 0 0,-2-3 0 0 0,3-2 0 0 0,-2-3 0 0 0,-1-1 0 0 0,2-1 0 0 0,0-1 0 0 0,-2 0 0 0 0,-3-1 0 0 0,-2-4 0 0 0,-1-1 0 0 0,-1 0 0 0 0,-1 1 0 0 0,0 1 0 0 0,-1 2 0 0 0,1 1 0 0 0,-1 1 0 0 0,1 0 0 0 0,0 1 0 0 0,-5 4 0 0 0,-1 2 0 0 0,0-1 0 0 0,-4 4 0 0 0,1 0 0 0 0,-4 3 0 0 0,1-1 0 0 0,-3 3 0 0 0,2-1 0 0 0,-3 1 0 0 0,-2-2 0 0 0,2-2 0 0 0,-2 1 0 0 0,-2 3 0 0 0,-3 0 0 0 0,-1 1 0 0 0,2-1 0 0 0,1 0 0 0 0,-1 4 0 0 0,3-2 0 0 0,1 1 0 0 0,-2-3 0 0 0,-2 1 0 0 0,2-2 0 0 0,1 2 0 0 0,-2 2 0 0 0,2-2 0 0 0,1 2 0 0 0,-2 1 0 0 0,2-1 0 0 0,0 0 0 0 0,-2 3 0 0 0,3-3 0 0 0,-1 0 0 0 0,-2 2 0 0 0,-2 3 0 0 0,2-3 0 0 0,0 0 0 0 0,-1 1 0 0 0,-2 2 0 0 0,-2 2 0 0 0,-1-3 0 0 0,-6-2 0 0 0,-2 2 0 0 0,-4 2 0 0 0,3-4 0 0 0,4 0 0 0 0,1-4 0 0 0,3 1 0 0 0,-1 2 0 0 0,2 2 0 0 0,-1 3 0 0 0,-1-3 0 0 0,1-1 0 0 0,-1 2 0 0 0,1 2 0 0 0,-6 1 0 0 0,-1 1 0 0 0,0-3 0 0 0,1-2 0 0 0,2 1 0 0 0,1 2 0 0 0,1 1 0 0 0,1 1 0 0 0,5 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3"/>
    </inkml:context>
    <inkml:brush xml:id="br0">
      <inkml:brushProperty name="width" value="0.1" units="cm"/>
      <inkml:brushProperty name="height" value="0.1" units="cm"/>
      <inkml:brushProperty name="color" value="#E71224"/>
    </inkml:brush>
  </inkml:definitions>
  <inkml:trace contextRef="#ctx0" brushRef="#br0">27570 4789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4"/>
    </inkml:context>
    <inkml:brush xml:id="br0">
      <inkml:brushProperty name="width" value="0.1" units="cm"/>
      <inkml:brushProperty name="height" value="0.1" units="cm"/>
      <inkml:brushProperty name="color" value="#E71224"/>
    </inkml:brush>
  </inkml:definitions>
  <inkml:trace contextRef="#ctx0" brushRef="#br0">31985 3413 16383 0 0,'-14'0'0'0'0,"-19"0"0"0"0,-13 0 0 0 0,-9 0 0 0 0,-8 0 0 0 0,-9 0 0 0 0,4 0 0 0 0,8 0 0 0 0,11 0 0 0 0,7 0 0 0 0,8 0 0 0 0,3 0 0 0 0,4 0 0 0 0,0 0 0 0 0,1 0 0 0 0,0 0 0 0 0,0 0 0 0 0,-1 5 0 0 0,0 1 0 0 0,-1 0 0 0 0,1-1 0 0 0,-1-2 0 0 0,0 0 0 0 0,-5-2 0 0 0,-1-1 0 0 0,0 0 0 0 0,1 5 0 0 0,2 1 0 0 0,-4 4 0 0 0,5 6 0 0 0,2-1 0 0 0,1-2 0 0 0,1 1 0 0 0,-1-1 0 0 0,1 1 0 0 0,-1 3 0 0 0,0-1 0 0 0,-1 1 0 0 0,0-2 0 0 0,5 1 0 0 0,-3 3 0 0 0,2 3 0 0 0,6 1 0 0 0,1-1 0 0 0,4-2 0 0 0,3 2 0 0 0,-1 7 0 0 0,-3-3 0 0 0,1 0 0 0 0,2 0 0 0 0,3 5 0 0 0,4 2 0 0 0,1 0 0 0 0,2-1 0 0 0,1 0 0 0 0,0-2 0 0 0,1 3 0 0 0,0 2 0 0 0,-1-1 0 0 0,0-1 0 0 0,1-2 0 0 0,-1-2 0 0 0,0 0 0 0 0,0-1 0 0 0,0 0 0 0 0,0 0 0 0 0,4-1 0 0 0,7 6 0 0 0,2 1 0 0 0,2-6 0 0 0,0-1 0 0 0,-4-2 0 0 0,2 0 0 0 0,-1 1 0 0 0,1-5 0 0 0,4 0 0 0 0,3 0 0 0 0,4 2 0 0 0,2-4 0 0 0,1 1 0 0 0,1-4 0 0 0,0 0 0 0 0,1-2 0 0 0,0 1 0 0 0,4 2 0 0 0,1-1 0 0 0,5 1 0 0 0,19 3 0 0 0,4-2 0 0 0,2-5 0 0 0,-1 1 0 0 0,3-2 0 0 0,-5-4 0 0 0,1-2 0 0 0,0-3 0 0 0,-1-1 0 0 0,-7-2 0 0 0,-2 0 0 0 0,3-1 0 0 0,8 5 0 0 0,1 2 0 0 0,5-1 0 0 0,9 0 0 0 0,6-2 0 0 0,3-1 0 0 0,-4 0 0 0 0,-7-2 0 0 0,-11 0 0 0 0,-3 0 0 0 0,-7 0 0 0 0,-4-1 0 0 0,-5 1 0 0 0,-6 0 0 0 0,-5 0 0 0 0,-4 0 0 0 0,-2 0 0 0 0,-2 0 0 0 0,0-5 0 0 0,0-1 0 0 0,-5-5 0 0 0,3 0 0 0 0,-2-3 0 0 0,0 1 0 0 0,0-3 0 0 0,-4-2 0 0 0,0 1 0 0 0,2 4 0 0 0,1-1 0 0 0,-2-3 0 0 0,-1 2 0 0 0,2 3 0 0 0,-3-1 0 0 0,1 2 0 0 0,1-2 0 0 0,2 1 0 0 0,-3-2 0 0 0,1 1 0 0 0,-4-2 0 0 0,1-2 0 0 0,-3-4 0 0 0,1 1 0 0 0,-2 1 0 0 0,-3-3 0 0 0,-4-1 0 0 0,3 3 0 0 0,-1 0 0 0 0,3-1 0 0 0,0-2 0 0 0,-3-2 0 0 0,-1-1 0 0 0,-3-1 0 0 0,-2-1 0 0 0,-1 0 0 0 0,-1 0 0 0 0,0 0 0 0 0,-1-1 0 0 0,1 1 0 0 0,-1 0 0 0 0,1 0 0 0 0,0 1 0 0 0,0-1 0 0 0,0 0 0 0 0,0 0 0 0 0,0 0 0 0 0,0 0 0 0 0,0 0 0 0 0,-5 5 0 0 0,-1 2 0 0 0,0-1 0 0 0,1-1 0 0 0,-3 3 0 0 0,-1 1 0 0 0,2-2 0 0 0,-3-1 0 0 0,-4 2 0 0 0,-1 0 0 0 0,-1 4 0 0 0,1 0 0 0 0,-1 2 0 0 0,-3 4 0 0 0,2-2 0 0 0,-1 2 0 0 0,-2-2 0 0 0,-2 0 0 0 0,-3 3 0 0 0,-1 3 0 0 0,-1 2 0 0 0,-1-2 0 0 0,0-1 0 0 0,-1 1 0 0 0,1 1 0 0 0,0 2 0 0 0,5-3 0 0 0,1-1 0 0 0,0 1 0 0 0,-1 1 0 0 0,-2 2 0 0 0,5-4 0 0 0,-1 0 0 0 0,0 1 0 0 0,-2 1 0 0 0,-2 2 0 0 0,4-4 0 0 0,0 0 0 0 0,0 1 0 0 0,-2 1 0 0 0,-2 2 0 0 0,-1 1 0 0 0,-1 1 0 0 0,-1 1 0 0 0,0 0 0 0 0,0 1 0 0 0,0-1 0 0 0,0 0 0 0 0,0 0 0 0 0,0 0 0 0 0,0 1 0 0 0,0-1 0 0 0,0 0 0 0 0,0 0 0 0 0,0 0 0 0 0,1 0 0 0 0,-1 0 0 0 0,0 0 0 0 0,0 0 0 0 0,0 0 0 0 0,0 0 0 0 0,0 0 0 0 0,1-5 0 0 0,-1-2 0 0 0,5-3 0 0 0,1-1 0 0 0,5 1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5"/>
    </inkml:context>
    <inkml:brush xml:id="br0">
      <inkml:brushProperty name="width" value="0.1" units="cm"/>
      <inkml:brushProperty name="height" value="0.1" units="cm"/>
      <inkml:brushProperty name="color" value="#E71224"/>
    </inkml:brush>
  </inkml:definitions>
  <inkml:trace contextRef="#ctx0" brushRef="#br0">32065 5407 16383 0 0,'-5'-9'0'0'0,"-11"-4"0"0"0,-7-3 0 0 0,-5-5 0 0 0,-7 2 0 0 0,-2 4 0 0 0,0-1 0 0 0,2 3 0 0 0,7-1 0 0 0,3 2 0 0 0,2 3 0 0 0,-6-2 0 0 0,-1 1 0 0 0,-6 2 0 0 0,-2 3 0 0 0,-3 1 0 0 0,0 3 0 0 0,3 0 0 0 0,2 1 0 0 0,4 1 0 0 0,1-1 0 0 0,2 1 0 0 0,1-1 0 0 0,1 0 0 0 0,0 0 0 0 0,-1 0 0 0 0,1 0 0 0 0,-1 0 0 0 0,1 0 0 0 0,-1 0 0 0 0,0 0 0 0 0,0 0 0 0 0,1 5 0 0 0,-1 6 0 0 0,0 1 0 0 0,0 4 0 0 0,0-1 0 0 0,5 1 0 0 0,1-2 0 0 0,-4 7 0 0 0,-4 4 0 0 0,0 2 0 0 0,0 2 0 0 0,-1-4 0 0 0,7-2 0 0 0,1 0 0 0 0,0 1 0 0 0,0 1 0 0 0,-1 1 0 0 0,-2 1 0 0 0,-1 0 0 0 0,5 1 0 0 0,5 0 0 0 0,1 0 0 0 0,4 0 0 0 0,3 0 0 0 0,4 0 0 0 0,2 0 0 0 0,2 0 0 0 0,1 0 0 0 0,0-1 0 0 0,1 1 0 0 0,0 0 0 0 0,-1 0 0 0 0,1 0 0 0 0,-1 0 0 0 0,0 0 0 0 0,0-1 0 0 0,0 1 0 0 0,0 0 0 0 0,0 0 0 0 0,5-5 0 0 0,1-1 0 0 0,0-1 0 0 0,4 2 0 0 0,4-3 0 0 0,1 0 0 0 0,-3 0 0 0 0,1 3 0 0 0,-1 1 0 0 0,2-3 0 0 0,3-5 0 0 0,-1 0 0 0 0,1-4 0 0 0,-2 2 0 0 0,-3 2 0 0 0,0 0 0 0 0,4 1 0 0 0,3 2 0 0 0,8 3 0 0 0,9-2 0 0 0,3 0 0 0 0,0 1 0 0 0,2-2 0 0 0,0-6 0 0 0,-8 1 0 0 0,-5-2 0 0 0,-2-4 0 0 0,0-2 0 0 0,-1-3 0 0 0,0-2 0 0 0,6-1 0 0 0,2 0 0 0 0,1-1 0 0 0,3 1 0 0 0,5-1 0 0 0,1 1 0 0 0,1 0 0 0 0,4 4 0 0 0,-2 3 0 0 0,0-1 0 0 0,-2-2 0 0 0,-4 0 0 0 0,-4-2 0 0 0,-4-1 0 0 0,2 0 0 0 0,6 3 0 0 0,-1 3 0 0 0,4-2 0 0 0,-1 0 0 0 0,-4-2 0 0 0,-2-1 0 0 0,-4-1 0 0 0,-1 0 0 0 0,-3-1 0 0 0,0-1 0 0 0,4 1 0 0 0,2 0 0 0 0,-1 0 0 0 0,-1-1 0 0 0,-1 1 0 0 0,-1 0 0 0 0,-1 0 0 0 0,-1 0 0 0 0,0 0 0 0 0,0 0 0 0 0,-1 0 0 0 0,1 0 0 0 0,0 0 0 0 0,-1 0 0 0 0,1 0 0 0 0,0 0 0 0 0,0 0 0 0 0,-1 0 0 0 0,1 0 0 0 0,5 0 0 0 0,1 0 0 0 0,0 0 0 0 0,-6-4 0 0 0,-3-3 0 0 0,-1 1 0 0 0,-5-3 0 0 0,0-1 0 0 0,-4-3 0 0 0,0 1 0 0 0,-2-3 0 0 0,1-3 0 0 0,-1-3 0 0 0,1-3 0 0 0,-1-3 0 0 0,1-5 0 0 0,4-2 0 0 0,-2-1 0 0 0,-3 2 0 0 0,-4 1 0 0 0,-4 1 0 0 0,-2 2 0 0 0,3 1 0 0 0,0 0 0 0 0,-1 0 0 0 0,-1 1 0 0 0,-1-1 0 0 0,-1 0 0 0 0,-1 1 0 0 0,-1-1 0 0 0,0 0 0 0 0,-1 0 0 0 0,1 0 0 0 0,0 1 0 0 0,0-1 0 0 0,0 0 0 0 0,-1 0 0 0 0,1 0 0 0 0,0 0 0 0 0,0 0 0 0 0,0 1 0 0 0,0-1 0 0 0,0 0 0 0 0,0 0 0 0 0,1 0 0 0 0,-6 5 0 0 0,-6 2 0 0 0,-2-1 0 0 0,-2-1 0 0 0,0-2 0 0 0,-1 4 0 0 0,2 1 0 0 0,2-1 0 0 0,0 2 0 0 0,2 1 0 0 0,-3 3 0 0 0,1-1 0 0 0,-2 2 0 0 0,-3 0 0 0 0,0-4 0 0 0,0 2 0 0 0,-3 4 0 0 0,2-2 0 0 0,0 3 0 0 0,-7-3 0 0 0,-4-2 0 0 0,-2 0 0 0 0,0 4 0 0 0,1-2 0 0 0,0 3 0 0 0,0 2 0 0 0,-3 3 0 0 0,-7 3 0 0 0,-5 1 0 0 0,-4 2 0 0 0,-4 0 0 0 0,2 0 0 0 0,6 1 0 0 0,0-1 0 0 0,4 1 0 0 0,4-1 0 0 0,3 0 0 0 0,3 0 0 0 0,2 0 0 0 0,1 0 0 0 0,1 0 0 0 0,0 0 0 0 0,4 0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6"/>
    </inkml:context>
    <inkml:brush xml:id="br0">
      <inkml:brushProperty name="width" value="0.1" units="cm"/>
      <inkml:brushProperty name="height" value="0.1" units="cm"/>
      <inkml:brushProperty name="color" value="#E71224"/>
    </inkml:brush>
  </inkml:definitions>
  <inkml:trace contextRef="#ctx0" brushRef="#br0">30331 6734 16383 0 0,'0'-4'0'0'0,"-104"-17"0"0"0,-54-8 0 0 0,-8-5 0 0 0,4-1 0 0 0,6 0 0 0 0,25 7 0 0 0,25 8 0 0 0,26 2 0 0 0,17 5 0 0 0,10 4 0 0 0,9 4 0 0 0,8 2 0 0 0,4 3 0 0 0,4 0 0 0 0,1 1 0 0 0,1-5 0 0 0,-4-2 0 0 0,-3 1 0 0 0,0 1 0 0 0,1 0 0 0 0,1 2 0 0 0,2 1 0 0 0,4 6 0 0 0,3 1 0 0 0,5 5 0 0 0,0 5 0 0 0,-1 0 0 0 0,2 2 0 0 0,4 2 0 0 0,-1-1 0 0 0,2 0 0 0 0,3 1 0 0 0,-2-2 0 0 0,1 1 0 0 0,1 1 0 0 0,3 7 0 0 0,-3-1 0 0 0,0 0 0 0 0,1 0 0 0 0,3 0 0 0 0,1 1 0 0 0,1 0 0 0 0,1 1 0 0 0,1 0 0 0 0,0 0 0 0 0,1 4 0 0 0,-1 2 0 0 0,0 0 0 0 0,0-1 0 0 0,1-1 0 0 0,-1 2 0 0 0,0 2 0 0 0,0-2 0 0 0,0-1 0 0 0,0-2 0 0 0,0-2 0 0 0,0 0 0 0 0,0-1 0 0 0,0 0 0 0 0,0-1 0 0 0,0 1 0 0 0,0 0 0 0 0,0-1 0 0 0,0 1 0 0 0,0 0 0 0 0,9 4 0 0 0,4 2 0 0 0,3 0 0 0 0,5-1 0 0 0,3 3 0 0 0,2 0 0 0 0,2-1 0 0 0,0-6 0 0 0,1-4 0 0 0,-1-2 0 0 0,1 1 0 0 0,9 1 0 0 0,7-4 0 0 0,-3-1 0 0 0,0 1 0 0 0,3-3 0 0 0,2 0 0 0 0,4 2 0 0 0,7-3 0 0 0,3 1 0 0 0,5 2 0 0 0,1 2 0 0 0,-6-3 0 0 0,-4-4 0 0 0,-2 0 0 0 0,-1-3 0 0 0,-5-3 0 0 0,3 2 0 0 0,3-2 0 0 0,-4-2 0 0 0,-1-2 0 0 0,1-2 0 0 0,1-1 0 0 0,1-2 0 0 0,-4 5 0 0 0,0 1 0 0 0,0 0 0 0 0,2 3 0 0 0,-3 0 0 0 0,-1-1 0 0 0,2-2 0 0 0,-3-2 0 0 0,0-2 0 0 0,-3-1 0 0 0,-4-1 0 0 0,6 0 0 0 0,4-1 0 0 0,-1-4 0 0 0,-4-1 0 0 0,-1-1 0 0 0,8-2 0 0 0,-6-6 0 0 0,0 1 0 0 0,-4-3 0 0 0,-4 2 0 0 0,-3-2 0 0 0,-3 3 0 0 0,-7-6 0 0 0,-2 0 0 0 0,-5-1 0 0 0,-6-1 0 0 0,0 2 0 0 0,-1-4 0 0 0,-3-4 0 0 0,2 0 0 0 0,5-2 0 0 0,-1 1 0 0 0,-2 0 0 0 0,-3 0 0 0 0,-3 0 0 0 0,-2 1 0 0 0,-2 0 0 0 0,-1 0 0 0 0,0 0 0 0 0,-1-4 0 0 0,1-2 0 0 0,-1 0 0 0 0,1 1 0 0 0,0 2 0 0 0,-1 1 0 0 0,1 1 0 0 0,0 1 0 0 0,0 0 0 0 0,0-5 0 0 0,-4-5 0 0 0,-3-2 0 0 0,1 1 0 0 0,2 3 0 0 0,-5 8 0 0 0,1 3 0 0 0,-4 6 0 0 0,-4 2 0 0 0,0-1 0 0 0,3-2 0 0 0,-1 2 0 0 0,2-1 0 0 0,-2 3 0 0 0,2 0 0 0 0,-7 2 0 0 0,0-1 0 0 0,-2-2 0 0 0,-1 1 0 0 0,2-2 0 0 0,0 3 0 0 0,-1-1 0 0 0,-2-2 0 0 0,-1-3 0 0 0,-3 1 0 0 0,0 1 0 0 0,0 3 0 0 0,-1-1 0 0 0,-1 3 0 0 0,6-1 0 0 0,1-3 0 0 0,0 2 0 0 0,4-2 0 0 0,-1 4 0 0 0,0 2 0 0 0,2 0 0 0 0,-1 2 0 0 0,-2 2 0 0 0,3-2 0 0 0,-1 0 0 0 0,-2 3 0 0 0,-2 1 0 0 0,-3-2 0 0 0,-1 0 0 0 0,-1 2 0 0 0,-5 1 0 0 0,-3 2 0 0 0,1 1 0 0 0,1-3 0 0 0,1-2 0 0 0,2 2 0 0 0,1 0 0 0 0,0 2 0 0 0,1 1 0 0 0,1 1 0 0 0,-1 1 0 0 0,1 0 0 0 0,-1 0 0 0 0,5 0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7"/>
    </inkml:context>
    <inkml:brush xml:id="br0">
      <inkml:brushProperty name="width" value="0.1" units="cm"/>
      <inkml:brushProperty name="height" value="0.1" units="cm"/>
      <inkml:brushProperty name="color" value="#E71224"/>
    </inkml:brush>
  </inkml:definitions>
  <inkml:trace contextRef="#ctx0" brushRef="#br0">27930 5246 16383 0 0,'-4'0'0'0'0,"-7"0"0"0"0,-6-10 0 0 0,-10-2 0 0 0,-9-5 0 0 0,-9 1 0 0 0,-5-1 0 0 0,-5-4 0 0 0,3 3 0 0 0,6 4 0 0 0,5 5 0 0 0,6 3 0 0 0,3 4 0 0 0,3 1 0 0 0,2 1 0 0 0,-5 1 0 0 0,-1 0 0 0 0,-5-1 0 0 0,0 1 0 0 0,-3-1 0 0 0,0 1 0 0 0,3-1 0 0 0,-2 0 0 0 0,-4 0 0 0 0,2 0 0 0 0,2 0 0 0 0,4 0 0 0 0,3 0 0 0 0,2 0 0 0 0,2 0 0 0 0,2 0 0 0 0,-1 0 0 0 0,1 0 0 0 0,-5 0 0 0 0,-6 4 0 0 0,-2 3 0 0 0,1 3 0 0 0,-1 2 0 0 0,0-3 0 0 0,8 3 0 0 0,4-1 0 0 0,2-3 0 0 0,1 3 0 0 0,0 4 0 0 0,-1-1 0 0 0,5 2 0 0 0,5 3 0 0 0,-4 4 0 0 0,2 1 0 0 0,3 3 0 0 0,-4 0 0 0 0,0 1 0 0 0,-1 1 0 0 0,-2 9 0 0 0,-2 3 0 0 0,-2-1 0 0 0,4-2 0 0 0,1-8 0 0 0,4 0 0 0 0,0 1 0 0 0,3-1 0 0 0,-1-6 0 0 0,2-1 0 0 0,4-1 0 0 0,-2 6 0 0 0,1 3 0 0 0,2 0 0 0 0,3 1 0 0 0,2-2 0 0 0,1 0 0 0 0,1-1 0 0 0,2 0 0 0 0,-1-1 0 0 0,1 0 0 0 0,-1 0 0 0 0,0-1 0 0 0,1 1 0 0 0,-1 0 0 0 0,0 0 0 0 0,0-1 0 0 0,0 1 0 0 0,9 5 0 0 0,4 1 0 0 0,-1 0 0 0 0,7-2 0 0 0,5 0 0 0 0,3-2 0 0 0,2-1 0 0 0,6-1 0 0 0,5 0 0 0 0,2-5 0 0 0,-2-2 0 0 0,-3-4 0 0 0,1-1 0 0 0,5-2 0 0 0,-2-4 0 0 0,3 1 0 0 0,3 3 0 0 0,8 0 0 0 0,-1 1 0 0 0,-5 0 0 0 0,-1-5 0 0 0,-4-2 0 0 0,-5-4 0 0 0,0-2 0 0 0,-1-1 0 0 0,-3-1 0 0 0,-2-1 0 0 0,7 1 0 0 0,7-1 0 0 0,-1 1 0 0 0,2-1 0 0 0,-3 1 0 0 0,1 0 0 0 0,7 0 0 0 0,-2 0 0 0 0,-4 0 0 0 0,-5 0 0 0 0,-5 0 0 0 0,-5 0 0 0 0,-7 5 0 0 0,-3 1 0 0 0,-1 0 0 0 0,1-1 0 0 0,1-2 0 0 0,2-1 0 0 0,1 0 0 0 0,6-2 0 0 0,6 0 0 0 0,7 0 0 0 0,1 0 0 0 0,-4-1 0 0 0,-3 1 0 0 0,-5 0 0 0 0,-2 0 0 0 0,-2 0 0 0 0,-2 0 0 0 0,-1 0 0 0 0,0 0 0 0 0,0 0 0 0 0,1 0 0 0 0,-1 0 0 0 0,1 0 0 0 0,-1 0 0 0 0,6 0 0 0 0,1 0 0 0 0,5 0 0 0 0,0 0 0 0 0,-2-5 0 0 0,-2-1 0 0 0,2 0 0 0 0,0 1 0 0 0,-2 2 0 0 0,-7-4 0 0 0,-3-1 0 0 0,-2 2 0 0 0,6 1 0 0 0,1 2 0 0 0,-3-4 0 0 0,3 0 0 0 0,0 1 0 0 0,1-4 0 0 0,0-4 0 0 0,-2 0 0 0 0,-4-3 0 0 0,-3 3 0 0 0,-5-3 0 0 0,-5-1 0 0 0,0-4 0 0 0,-2-2 0 0 0,-2-2 0 0 0,1-2 0 0 0,0 0 0 0 0,-2 0 0 0 0,-2-1 0 0 0,3 6 0 0 0,0 1 0 0 0,-2 0 0 0 0,4-6 0 0 0,-1-3 0 0 0,-1-1 0 0 0,-2 1 0 0 0,2 5 0 0 0,0-3 0 0 0,4 0 0 0 0,-1-1 0 0 0,-2 1 0 0 0,-2-1 0 0 0,-3 2 0 0 0,-2-1 0 0 0,-1 1 0 0 0,-1 0 0 0 0,0 0 0 0 0,-1 1 0 0 0,1-1 0 0 0,-1-5 0 0 0,1-1 0 0 0,0 1 0 0 0,0 0 0 0 0,0 2 0 0 0,0 1 0 0 0,-5 5 0 0 0,-1 3 0 0 0,-5 0 0 0 0,0 0 0 0 0,-3-2 0 0 0,-4-2 0 0 0,-4 4 0 0 0,-2 1 0 0 0,-3 0 0 0 0,0-3 0 0 0,-2 5 0 0 0,5-1 0 0 0,2 4 0 0 0,0-1 0 0 0,-2 3 0 0 0,-1 4 0 0 0,0-1 0 0 0,-2 1 0 0 0,4-2 0 0 0,2 0 0 0 0,-1 3 0 0 0,-2 3 0 0 0,0-2 0 0 0,-2-1 0 0 0,-1 3 0 0 0,0 1 0 0 0,-1-3 0 0 0,0 0 0 0 0,-1 1 0 0 0,1 3 0 0 0,0 0 0 0 0,0 3 0 0 0,5-5 0 0 0,1 0 0 0 0,1 0 0 0 0,-2 1 0 0 0,-2-3 0 0 0,0 0 0 0 0,-2 1 0 0 0,-1 2 0 0 0,1 2 0 0 0,-1 1 0 0 0,-1 1 0 0 0,6-4 0 0 0,1-1 0 0 0,0 0 0 0 0,-1 2 0 0 0,-1 1 0 0 0,-2 1 0 0 0,-1 1 0 0 0,0 0 0 0 0,-1 2 0 0 0,0-1 0 0 0,0 0 0 0 0,0 0 0 0 0,0 0 0 0 0,0 1 0 0 0,5 3 0 0 0,1 3 0 0 0,5 3 0 0 0,0 2 0 0 0,-1-3 0 0 0,-3-2 0 0 0,-2 2 0 0 0,-3 0 0 0 0,4-2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8"/>
    </inkml:context>
    <inkml:brush xml:id="br0">
      <inkml:brushProperty name="width" value="0.1" units="cm"/>
      <inkml:brushProperty name="height" value="0.1" units="cm"/>
      <inkml:brushProperty name="color" value="#E71224"/>
    </inkml:brush>
  </inkml:definitions>
  <inkml:trace contextRef="#ctx0" brushRef="#br0">28049 3448 16383 0 0,'0'-5'0'0'0,"-5"-1"0"0"0,-11-5 0 0 0,-26-5 0 0 0,-44-4 0 0 0,-13 1 0 0 0,2-2 0 0 0,8 4 0 0 0,9 5 0 0 0,9 3 0 0 0,12 4 0 0 0,11 3 0 0 0,9 2 0 0 0,6 0 0 0 0,5 1 0 0 0,1 0 0 0 0,2 0 0 0 0,-1-1 0 0 0,-4 1 0 0 0,-8-1 0 0 0,-6 0 0 0 0,-10 0 0 0 0,0 0 0 0 0,3 5 0 0 0,2 1 0 0 0,0 0 0 0 0,3 3 0 0 0,4 1 0 0 0,1 3 0 0 0,2-1 0 0 0,3 3 0 0 0,3 3 0 0 0,2-1 0 0 0,7 1 0 0 0,2-3 0 0 0,5 1 0 0 0,1-2 0 0 0,3 2 0 0 0,-1-3 0 0 0,2 1 0 0 0,2 4 0 0 0,4 3 0 0 0,3 3 0 0 0,1 2 0 0 0,2 1 0 0 0,0 1 0 0 0,1 5 0 0 0,-1 2 0 0 0,1 4 0 0 0,-1 5 0 0 0,0 0 0 0 0,1-3 0 0 0,-1-4 0 0 0,0-3 0 0 0,0-3 0 0 0,4-1 0 0 0,3-2 0 0 0,-1-1 0 0 0,-2 0 0 0 0,0 0 0 0 0,3-4 0 0 0,0-2 0 0 0,0 1 0 0 0,2 0 0 0 0,6 3 0 0 0,-1 0 0 0 0,2-3 0 0 0,-1 0 0 0 0,1-5 0 0 0,-2 0 0 0 0,2 1 0 0 0,2 3 0 0 0,3 3 0 0 0,3 6 0 0 0,2 3 0 0 0,-4 1 0 0 0,0-1 0 0 0,0-1 0 0 0,2-2 0 0 0,-4-1 0 0 0,0-5 0 0 0,-4-2 0 0 0,1-5 0 0 0,1 0 0 0 0,3-4 0 0 0,3 1 0 0 0,1-1 0 0 0,7 1 0 0 0,2 3 0 0 0,0-1 0 0 0,9-4 0 0 0,6-3 0 0 0,9-4 0 0 0,0 3 0 0 0,3-1 0 0 0,2-1 0 0 0,-6-2 0 0 0,-7-1 0 0 0,-8-2 0 0 0,-11 5 0 0 0,-6 0 0 0 0,-2 0 0 0 0,-1-2 0 0 0,1-1 0 0 0,6-1 0 0 0,7-1 0 0 0,3-1 0 0 0,4 0 0 0 0,-1 0 0 0 0,2 0 0 0 0,-1 0 0 0 0,1-1 0 0 0,-2 1 0 0 0,-4 0 0 0 0,2 0 0 0 0,3 0 0 0 0,4 0 0 0 0,8 0 0 0 0,-1 0 0 0 0,-4 0 0 0 0,-7 0 0 0 0,0 0 0 0 0,1 0 0 0 0,-2 0 0 0 0,2 0 0 0 0,-2 0 0 0 0,1 0 0 0 0,-2 0 0 0 0,-3 0 0 0 0,-4 0 0 0 0,-2 0 0 0 0,-2 0 0 0 0,-2 0 0 0 0,0 0 0 0 0,-1 0 0 0 0,0-4 0 0 0,1-3 0 0 0,-6-4 0 0 0,0 0 0 0 0,-1-3 0 0 0,2 1 0 0 0,-3-2 0 0 0,-5-4 0 0 0,-1 2 0 0 0,3-1 0 0 0,-3-2 0 0 0,7-3 0 0 0,0-1 0 0 0,0 2 0 0 0,-3-4 0 0 0,-4-2 0 0 0,0-1 0 0 0,-3-1 0 0 0,-3 0 0 0 0,-2 1 0 0 0,1 0 0 0 0,1 1 0 0 0,-2 0 0 0 0,-1 0 0 0 0,-2-5 0 0 0,-2-1 0 0 0,0 1 0 0 0,-1 0 0 0 0,0 2 0 0 0,-1 1 0 0 0,1 1 0 0 0,0 0 0 0 0,0 2 0 0 0,-1-1 0 0 0,1 0 0 0 0,0 1 0 0 0,0-1 0 0 0,0 0 0 0 0,-4 5 0 0 0,-3 2 0 0 0,1-1 0 0 0,-3 4 0 0 0,-1 0 0 0 0,-3 3 0 0 0,1-1 0 0 0,2-2 0 0 0,-2 2 0 0 0,2-1 0 0 0,-4 2 0 0 0,2-1 0 0 0,3-2 0 0 0,-2 1 0 0 0,-4 5 0 0 0,0-2 0 0 0,4-2 0 0 0,-2 1 0 0 0,1-2 0 0 0,-1 3 0 0 0,1-2 0 0 0,2-2 0 0 0,-1 1 0 0 0,-4 5 0 0 0,1-2 0 0 0,2-2 0 0 0,-1 1 0 0 0,-3-2 0 0 0,-4-2 0 0 0,-3 2 0 0 0,-2 3 0 0 0,-2 1 0 0 0,-1 1 0 0 0,0 3 0 0 0,-1 3 0 0 0,1-2 0 0 0,-1 1 0 0 0,1 0 0 0 0,5-2 0 0 0,1 0 0 0 0,0 1 0 0 0,-1 3 0 0 0,4-3 0 0 0,-1-1 0 0 0,-1 3 0 0 0,-1 1 0 0 0,-2 2 0 0 0,2-4 0 0 0,2 0 0 0 0,-7 1 0 0 0,-2 1 0 0 0,-7-3 0 0 0,-1 0 0 0 0,-9 2 0 0 0,-1 0 0 0 0,2 3 0 0 0,5 1 0 0 0,4 1 0 0 0,3 1 0 0 0,3 0 0 0 0,2 1 0 0 0,0-1 0 0 0,1 0 0 0 0,5 1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EA90A7-EF2E-407B-9C3D-D2841CD3AC6E}" type="datetimeFigureOut">
              <a:t>11/23/2023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258613-DABD-409C-96A6-00387096B83F}" type="slidenum">
              <a:t>‹#›</a:t>
            </a:fld>
            <a:endParaRPr lang="en-GB"/>
          </a:p>
        </p:txBody>
      </p:sp>
    </p:spTree>
    <p:extLst>
      <p:ext uri="{BB962C8B-B14F-4D97-AF65-F5344CB8AC3E}">
        <p14:creationId xmlns:p14="http://schemas.microsoft.com/office/powerpoint/2010/main" val="4146261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23/11/2023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23/11/2023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3">
            <a:alpha val="2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accent6"/>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3"/>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lvl1pPr>
              <a:defRPr>
                <a:solidFill>
                  <a:schemeClr val="accent6"/>
                </a:solidFill>
              </a:defRPr>
            </a:lvl1pPr>
          </a:lstStyle>
          <a:p>
            <a:r>
              <a:rPr lang="en-US"/>
              <a:t>Click to edit Master title style</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a:t>
            </a:r>
            <a:r>
              <a:rPr lang="zh-CN" altLang="en-US" dirty="0"/>
              <a:t> </a:t>
            </a:r>
            <a:r>
              <a:rPr lang="en-US" altLang="zh-CN" dirty="0"/>
              <a:t>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a:t>
            </a:r>
            <a:r>
              <a:rPr lang="zh-CN" altLang="en-US" dirty="0"/>
              <a:t> </a:t>
            </a:r>
            <a:r>
              <a:rPr lang="en-US" altLang="zh-CN" dirty="0"/>
              <a:t>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a:xfrm>
            <a:off x="484632" y="6217920"/>
            <a:ext cx="4114800" cy="365125"/>
          </a:xfrm>
        </p:spPr>
        <p:txBody>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a:xfrm>
            <a:off x="11194169" y="6217920"/>
            <a:ext cx="458592" cy="365125"/>
          </a:xfrm>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lvl1pPr>
              <a:defRPr>
                <a:solidFill>
                  <a:schemeClr val="accent6"/>
                </a:solidFill>
              </a:defRPr>
            </a:lvl1p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solidFill>
                  <a:schemeClr val="accent6"/>
                </a:solidFill>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lvl1pPr>
              <a:defRPr>
                <a:solidFill>
                  <a:schemeClr val="accent6"/>
                </a:solidFill>
              </a:defRPr>
            </a:lvl1pPr>
          </a:lstStyle>
          <a:p>
            <a:r>
              <a:rPr lang="en-US"/>
              <a:t>Presentation title</a:t>
            </a:r>
            <a:endParaRPr lang="en-US"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41612598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lvl1pPr>
              <a:defRPr>
                <a:solidFill>
                  <a:schemeClr val="accent6"/>
                </a:solidFill>
              </a:defRPr>
            </a:lvl1pPr>
          </a:lstStyle>
          <a:p>
            <a:r>
              <a:rPr lang="en-US"/>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solidFill>
                  <a:schemeClr val="accent6"/>
                </a:solidFill>
              </a:defRPr>
            </a:lvl1pPr>
          </a:lstStyle>
          <a:p>
            <a:r>
              <a:rPr lang="en-US"/>
              <a:t>Click icon to add picture</a:t>
            </a:r>
            <a:endParaRPr lang="en-US" dirty="0"/>
          </a:p>
        </p:txBody>
      </p:sp>
    </p:spTree>
    <p:extLst>
      <p:ext uri="{BB962C8B-B14F-4D97-AF65-F5344CB8AC3E}">
        <p14:creationId xmlns:p14="http://schemas.microsoft.com/office/powerpoint/2010/main" val="34077113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lvl1pPr>
              <a:defRPr>
                <a:solidFill>
                  <a:schemeClr val="accent6"/>
                </a:solidFill>
              </a:defRPr>
            </a:lvl1pPr>
          </a:lstStyle>
          <a:p>
            <a:r>
              <a:rPr lang="en-US"/>
              <a:t>Click to edit Master title style</a:t>
            </a:r>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accent6"/>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768272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lvl1pPr>
              <a:defRPr>
                <a:solidFill>
                  <a:schemeClr val="accent6"/>
                </a:solidFill>
              </a:defRPr>
            </a:lvl1pPr>
          </a:lstStyle>
          <a:p>
            <a:r>
              <a:rPr lang="en-US"/>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accent6"/>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1212563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dirty="0"/>
              <a:t>Click to edit </a:t>
            </a:r>
            <a:r>
              <a:rPr lang="en-US" altLang="zh-CN" dirty="0"/>
              <a:t>Text</a:t>
            </a:r>
            <a:r>
              <a:rPr lang="zh-CN" altLang="en-US" dirty="0"/>
              <a:t> </a:t>
            </a:r>
            <a:r>
              <a:rPr lang="en-US"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4"/>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20000"/>
              <a:lumOff val="8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a:t>Presentation title</a:t>
            </a:r>
            <a:endParaRPr lang="en-US" noProof="0" dirty="0"/>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263683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lvl1pPr>
              <a:defRPr>
                <a:solidFill>
                  <a:schemeClr val="accent6"/>
                </a:solidFill>
              </a:defRPr>
            </a:lvl1pPr>
          </a:lstStyle>
          <a:p>
            <a:r>
              <a:rPr lang="en-US"/>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39" name="文本占位符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6933173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a:t>Presentation title</a:t>
            </a:r>
            <a:endParaRPr lang="en-US" noProof="0" dirty="0"/>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solidFill>
                  <a:schemeClr val="accent6"/>
                </a:solidFil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lvl1pPr>
              <a:defRPr>
                <a:solidFill>
                  <a:schemeClr val="accent6"/>
                </a:solidFill>
              </a:defRPr>
            </a:lvl1pPr>
          </a:lstStyle>
          <a:p>
            <a:r>
              <a:rPr lang="en-US"/>
              <a:t>Presentation title</a:t>
            </a:r>
            <a:endParaRPr lang="en-US" dirty="0"/>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5908809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6136463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lvl1pPr>
              <a:defRPr>
                <a:solidFill>
                  <a:schemeClr val="accent6"/>
                </a:solidFill>
              </a:defRPr>
            </a:lvl1pPr>
          </a:lstStyle>
          <a:p>
            <a:r>
              <a:rPr lang="en-US"/>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621137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4_自定义版式">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noFill/>
          </a:ln>
        </p:spPr>
        <p:txBody>
          <a:bodyPr anchor="ctr">
            <a:noAutofit/>
          </a:bodyPr>
          <a:lstStyle>
            <a:lvl1pPr marL="0" indent="0" algn="ctr">
              <a:buNone/>
              <a:defRPr>
                <a:solidFill>
                  <a:schemeClr val="accent6"/>
                </a:solidFill>
              </a:defRPr>
            </a:lvl1pPr>
          </a:lstStyle>
          <a:p>
            <a:r>
              <a:rPr lang="en-US"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08725"/>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lvl1pP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2132766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23/11/2023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66" r:id="rId6"/>
    <p:sldLayoutId id="2147483672" r:id="rId7"/>
    <p:sldLayoutId id="2147483673"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3">
            <a:alpha val="20000"/>
          </a:schemeClr>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accent6"/>
                </a:solidFill>
                <a:latin typeface="+mn-lt"/>
              </a:defRPr>
            </a:lvl1pPr>
          </a:lstStyle>
          <a:p>
            <a:fld id="{47FEACEE-25B4-4A2D-B147-27296E36371D}" type="slidenum">
              <a:rPr lang="en-US" altLang="zh-CN" smtClean="0"/>
              <a:pPr/>
              <a:t>‹#›</a:t>
            </a:fld>
            <a:endParaRPr lang="en-US" altLang="zh-CN"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accent6"/>
                </a:solidFill>
                <a:latin typeface="+mn-lt"/>
              </a:defRPr>
            </a:lvl1pPr>
          </a:lstStyle>
          <a:p>
            <a:r>
              <a:rPr lang="en-US"/>
              <a:t>Presentation title</a:t>
            </a:r>
            <a:endParaRPr lang="en-US" dirty="0"/>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hdr="0" ftr="0" dt="0"/>
  <p:txStyles>
    <p:titleStyle>
      <a:lvl1pPr algn="l" defTabSz="914400" rtl="0" eaLnBrk="1" latinLnBrk="0" hangingPunct="1">
        <a:lnSpc>
          <a:spcPct val="90000"/>
        </a:lnSpc>
        <a:spcBef>
          <a:spcPct val="0"/>
        </a:spcBef>
        <a:buNone/>
        <a:defRPr sz="4400" b="1" kern="1200">
          <a:solidFill>
            <a:schemeClr val="accent6"/>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gbczr0lRf4"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customXml" Target="../ink/ink2.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customXml" Target="../ink/ink3.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customXml" Target="../ink/ink7.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 workshop</a:t>
            </a:r>
            <a:br>
              <a:rPr lang="en-GB" dirty="0">
                <a:ea typeface="Calibri Light"/>
                <a:cs typeface="Calibri Light"/>
              </a:rPr>
            </a:br>
            <a:r>
              <a:rPr lang="en-GB" dirty="0">
                <a:ea typeface="Calibri Light"/>
                <a:cs typeface="Calibri Light"/>
              </a:rPr>
              <a:t>Week 8</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GB" sz="2200" dirty="0">
                <a:ea typeface="Calibri"/>
                <a:cs typeface="Calibri"/>
              </a:rPr>
              <a:t>(MODULE CODE)</a:t>
            </a:r>
          </a:p>
          <a:p>
            <a:pPr algn="r"/>
            <a:r>
              <a:rPr lang="en-GB" sz="2200" dirty="0">
                <a:ea typeface="Calibri"/>
                <a:cs typeface="Calibri"/>
              </a:rPr>
              <a:t>Sadie France</a:t>
            </a:r>
          </a:p>
          <a:p>
            <a:pPr algn="r"/>
            <a:r>
              <a:rPr lang="en-GB" sz="2200" dirty="0">
                <a:ea typeface="Calibri"/>
                <a:cs typeface="Calibri"/>
              </a:rPr>
              <a:t>s.france@uwtsd.ac.uk</a:t>
            </a:r>
          </a:p>
        </p:txBody>
      </p:sp>
    </p:spTree>
    <p:extLst>
      <p:ext uri="{BB962C8B-B14F-4D97-AF65-F5344CB8AC3E}">
        <p14:creationId xmlns:p14="http://schemas.microsoft.com/office/powerpoint/2010/main" val="2326951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BF943069-56A9-D060-A739-5CF19F8FD92F}"/>
              </a:ext>
            </a:extLst>
          </p:cNvPr>
          <p:cNvPicPr>
            <a:picLocks noChangeAspect="1"/>
          </p:cNvPicPr>
          <p:nvPr/>
        </p:nvPicPr>
        <p:blipFill rotWithShape="1">
          <a:blip r:embed="rId2"/>
          <a:srcRect l="10176" r="31044" b="1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C9337-A217-BF12-54F5-C00752A2D0E2}"/>
              </a:ext>
            </a:extLst>
          </p:cNvPr>
          <p:cNvSpPr>
            <a:spLocks noGrp="1"/>
          </p:cNvSpPr>
          <p:nvPr>
            <p:ph type="title"/>
          </p:nvPr>
        </p:nvSpPr>
        <p:spPr>
          <a:xfrm>
            <a:off x="761801" y="328512"/>
            <a:ext cx="4778387" cy="1628970"/>
          </a:xfrm>
        </p:spPr>
        <p:txBody>
          <a:bodyPr anchor="ctr">
            <a:normAutofit/>
          </a:bodyPr>
          <a:lstStyle/>
          <a:p>
            <a:r>
              <a:rPr lang="en-GB" sz="4000" dirty="0">
                <a:cs typeface="Calibri Light"/>
              </a:rPr>
              <a:t>Recap on the lecture</a:t>
            </a:r>
          </a:p>
        </p:txBody>
      </p:sp>
      <p:sp>
        <p:nvSpPr>
          <p:cNvPr id="3" name="Content Placeholder 2">
            <a:extLst>
              <a:ext uri="{FF2B5EF4-FFF2-40B4-BE49-F238E27FC236}">
                <a16:creationId xmlns:a16="http://schemas.microsoft.com/office/drawing/2014/main" id="{A5195008-2238-1D54-B89A-2CC29DB94543}"/>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2000" dirty="0">
                <a:cs typeface="Calibri"/>
              </a:rPr>
              <a:t>Lisa Ellis- Referencing: the mechanics (brush up session on referencing)</a:t>
            </a:r>
          </a:p>
          <a:p>
            <a:r>
              <a:rPr lang="en-GB" sz="2000" dirty="0">
                <a:cs typeface="Calibri"/>
              </a:rPr>
              <a:t>What is self -reflection?</a:t>
            </a:r>
          </a:p>
          <a:p>
            <a:r>
              <a:rPr lang="en-GB" sz="2000" dirty="0">
                <a:cs typeface="Calibri"/>
              </a:rPr>
              <a:t>Why is it important?</a:t>
            </a:r>
          </a:p>
          <a:p>
            <a:r>
              <a:rPr lang="en-GB" sz="2000" dirty="0">
                <a:cs typeface="Calibri"/>
              </a:rPr>
              <a:t>How to self -reflect</a:t>
            </a:r>
          </a:p>
          <a:p>
            <a:r>
              <a:rPr lang="en-GB" sz="2000" dirty="0">
                <a:cs typeface="Calibri"/>
              </a:rPr>
              <a:t>Self -reflective models (Gibbs, Kolb and Borton)</a:t>
            </a:r>
          </a:p>
          <a:p>
            <a:r>
              <a:rPr lang="en-GB" sz="2000" dirty="0">
                <a:cs typeface="Calibri"/>
              </a:rPr>
              <a:t>Report writing </a:t>
            </a:r>
          </a:p>
        </p:txBody>
      </p:sp>
    </p:spTree>
    <p:extLst>
      <p:ext uri="{BB962C8B-B14F-4D97-AF65-F5344CB8AC3E}">
        <p14:creationId xmlns:p14="http://schemas.microsoft.com/office/powerpoint/2010/main" val="1450147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A441F2-829D-2DE0-C09A-AB240ED486A3}"/>
              </a:ext>
            </a:extLst>
          </p:cNvPr>
          <p:cNvSpPr>
            <a:spLocks noGrp="1"/>
          </p:cNvSpPr>
          <p:nvPr>
            <p:ph type="title"/>
          </p:nvPr>
        </p:nvSpPr>
        <p:spPr>
          <a:xfrm>
            <a:off x="808638" y="386930"/>
            <a:ext cx="9236700" cy="1188950"/>
          </a:xfrm>
        </p:spPr>
        <p:txBody>
          <a:bodyPr anchor="b">
            <a:normAutofit/>
          </a:bodyPr>
          <a:lstStyle/>
          <a:p>
            <a:r>
              <a:rPr lang="en-GB" sz="5400">
                <a:cs typeface="Calibri Light"/>
              </a:rPr>
              <a:t>Self- reflective cycles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3" name="Rectangle 1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4CCC0D-673B-B8C0-91E0-D7B583411464}"/>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endParaRPr lang="en-GB" sz="2400" dirty="0">
              <a:cs typeface="Calibri"/>
            </a:endParaRPr>
          </a:p>
        </p:txBody>
      </p:sp>
      <p:sp>
        <p:nvSpPr>
          <p:cNvPr id="4" name="TextBox 3">
            <a:extLst>
              <a:ext uri="{FF2B5EF4-FFF2-40B4-BE49-F238E27FC236}">
                <a16:creationId xmlns:a16="http://schemas.microsoft.com/office/drawing/2014/main" id="{E987FAD0-F0AC-C8E1-5A3D-BA6716B1699C}"/>
              </a:ext>
            </a:extLst>
          </p:cNvPr>
          <p:cNvSpPr txBox="1"/>
          <p:nvPr/>
        </p:nvSpPr>
        <p:spPr>
          <a:xfrm>
            <a:off x="884620" y="3091792"/>
            <a:ext cx="910020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b="1" dirty="0">
                <a:solidFill>
                  <a:srgbClr val="FF0000"/>
                </a:solidFill>
                <a:cs typeface="Calibri"/>
              </a:rPr>
              <a:t>Written in the first person- "I, me,"</a:t>
            </a:r>
          </a:p>
        </p:txBody>
      </p:sp>
    </p:spTree>
    <p:extLst>
      <p:ext uri="{BB962C8B-B14F-4D97-AF65-F5344CB8AC3E}">
        <p14:creationId xmlns:p14="http://schemas.microsoft.com/office/powerpoint/2010/main" val="42563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5948474-E6FF-76A3-5953-5D63F00597E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Gibbs self- reflection</a:t>
            </a:r>
          </a:p>
        </p:txBody>
      </p:sp>
      <p:pic>
        <p:nvPicPr>
          <p:cNvPr id="4" name="Picture 4" descr="A picture containing timeline&#10;&#10;Description automatically generated">
            <a:extLst>
              <a:ext uri="{FF2B5EF4-FFF2-40B4-BE49-F238E27FC236}">
                <a16:creationId xmlns:a16="http://schemas.microsoft.com/office/drawing/2014/main" id="{F55D88D6-BDBE-99A5-3BC9-A431DCA58DE4}"/>
              </a:ext>
            </a:extLst>
          </p:cNvPr>
          <p:cNvPicPr>
            <a:picLocks noGrp="1" noChangeAspect="1"/>
          </p:cNvPicPr>
          <p:nvPr>
            <p:ph idx="1"/>
          </p:nvPr>
        </p:nvPicPr>
        <p:blipFill>
          <a:blip r:embed="rId2"/>
          <a:stretch>
            <a:fillRect/>
          </a:stretch>
        </p:blipFill>
        <p:spPr>
          <a:xfrm>
            <a:off x="5137413" y="467208"/>
            <a:ext cx="5955777" cy="5923584"/>
          </a:xfrm>
          <a:prstGeom prst="rect">
            <a:avLst/>
          </a:prstGeom>
        </p:spPr>
      </p:pic>
      <p:sp>
        <p:nvSpPr>
          <p:cNvPr id="3" name="TextBox 2">
            <a:extLst>
              <a:ext uri="{FF2B5EF4-FFF2-40B4-BE49-F238E27FC236}">
                <a16:creationId xmlns:a16="http://schemas.microsoft.com/office/drawing/2014/main" id="{31C90A91-1EED-D798-D045-F9ADF2023B1A}"/>
              </a:ext>
            </a:extLst>
          </p:cNvPr>
          <p:cNvSpPr txBox="1"/>
          <p:nvPr/>
        </p:nvSpPr>
        <p:spPr>
          <a:xfrm>
            <a:off x="216370" y="4694295"/>
            <a:ext cx="40545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linkClick r:id="rId3"/>
              </a:rPr>
              <a:t>https://youtu.be/-gbczr0lRf4</a:t>
            </a:r>
            <a:r>
              <a:rPr lang="en-GB" dirty="0"/>
              <a:t> </a:t>
            </a:r>
            <a:endParaRPr lang="en-US"/>
          </a:p>
        </p:txBody>
      </p:sp>
    </p:spTree>
    <p:extLst>
      <p:ext uri="{BB962C8B-B14F-4D97-AF65-F5344CB8AC3E}">
        <p14:creationId xmlns:p14="http://schemas.microsoft.com/office/powerpoint/2010/main" val="1230239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D4295-0EAA-234B-BAA7-78CAF46A5D90}"/>
              </a:ext>
            </a:extLst>
          </p:cNvPr>
          <p:cNvSpPr>
            <a:spLocks noGrp="1"/>
          </p:cNvSpPr>
          <p:nvPr>
            <p:ph type="title"/>
          </p:nvPr>
        </p:nvSpPr>
        <p:spPr>
          <a:xfrm>
            <a:off x="4965430" y="629266"/>
            <a:ext cx="6586491" cy="1676603"/>
          </a:xfrm>
        </p:spPr>
        <p:txBody>
          <a:bodyPr>
            <a:normAutofit/>
          </a:bodyPr>
          <a:lstStyle/>
          <a:p>
            <a:r>
              <a:rPr lang="en-GB" sz="5400">
                <a:cs typeface="Calibri Light"/>
              </a:rPr>
              <a:t>Description</a:t>
            </a:r>
            <a:endParaRPr lang="en-GB" sz="5400"/>
          </a:p>
        </p:txBody>
      </p:sp>
      <p:sp>
        <p:nvSpPr>
          <p:cNvPr id="3" name="Content Placeholder 2">
            <a:extLst>
              <a:ext uri="{FF2B5EF4-FFF2-40B4-BE49-F238E27FC236}">
                <a16:creationId xmlns:a16="http://schemas.microsoft.com/office/drawing/2014/main" id="{7A16F9CC-0066-1815-2727-A9B53A74350E}"/>
              </a:ext>
            </a:extLst>
          </p:cNvPr>
          <p:cNvSpPr>
            <a:spLocks noGrp="1"/>
          </p:cNvSpPr>
          <p:nvPr>
            <p:ph idx="1"/>
          </p:nvPr>
        </p:nvSpPr>
        <p:spPr>
          <a:xfrm>
            <a:off x="4861950" y="1441215"/>
            <a:ext cx="6586489" cy="3785419"/>
          </a:xfrm>
        </p:spPr>
        <p:txBody>
          <a:bodyPr vert="horz" lIns="91440" tIns="45720" rIns="91440" bIns="45720" rtlCol="0" anchor="t">
            <a:noAutofit/>
          </a:bodyPr>
          <a:lstStyle/>
          <a:p>
            <a:endParaRPr lang="en-GB" sz="1300">
              <a:ea typeface="+mn-lt"/>
              <a:cs typeface="+mn-lt"/>
            </a:endParaRPr>
          </a:p>
          <a:p>
            <a:endParaRPr lang="en-GB" sz="1300">
              <a:cs typeface="Calibri"/>
            </a:endParaRPr>
          </a:p>
          <a:p>
            <a:pPr marL="0" indent="0">
              <a:buNone/>
            </a:pPr>
            <a:r>
              <a:rPr lang="en-GB" sz="2000" dirty="0">
                <a:ea typeface="+mn-lt"/>
                <a:cs typeface="+mn-lt"/>
              </a:rPr>
              <a:t>Here you have a chance to describe the situation in detail. The main points to include here concern what happened. Your feelings and conclusions will come later.</a:t>
            </a:r>
            <a:endParaRPr lang="en-GB" sz="2000" dirty="0">
              <a:cs typeface="Calibri"/>
            </a:endParaRPr>
          </a:p>
          <a:p>
            <a:pPr marL="0" indent="0">
              <a:buNone/>
            </a:pPr>
            <a:r>
              <a:rPr lang="en-GB" sz="2000" b="1" u="sng" dirty="0">
                <a:ea typeface="+mn-lt"/>
                <a:cs typeface="+mn-lt"/>
              </a:rPr>
              <a:t>Helpful questions:</a:t>
            </a:r>
            <a:endParaRPr lang="en-GB" sz="2000" b="1" u="sng" dirty="0">
              <a:cs typeface="Calibri"/>
            </a:endParaRPr>
          </a:p>
          <a:p>
            <a:r>
              <a:rPr lang="en-GB" sz="2000" dirty="0">
                <a:ea typeface="+mn-lt"/>
                <a:cs typeface="+mn-lt"/>
              </a:rPr>
              <a:t>What happened?</a:t>
            </a:r>
            <a:endParaRPr lang="en-GB" sz="2000" dirty="0">
              <a:cs typeface="Calibri"/>
            </a:endParaRPr>
          </a:p>
          <a:p>
            <a:r>
              <a:rPr lang="en-GB" sz="2000" dirty="0">
                <a:ea typeface="+mn-lt"/>
                <a:cs typeface="+mn-lt"/>
              </a:rPr>
              <a:t>When and where did it happen?</a:t>
            </a:r>
            <a:endParaRPr lang="en-GB" sz="2000" dirty="0">
              <a:cs typeface="Calibri"/>
            </a:endParaRPr>
          </a:p>
          <a:p>
            <a:r>
              <a:rPr lang="en-GB" sz="2000" dirty="0">
                <a:ea typeface="+mn-lt"/>
                <a:cs typeface="+mn-lt"/>
              </a:rPr>
              <a:t>Who was present?</a:t>
            </a:r>
            <a:endParaRPr lang="en-GB" sz="2000" dirty="0">
              <a:cs typeface="Calibri"/>
            </a:endParaRPr>
          </a:p>
          <a:p>
            <a:r>
              <a:rPr lang="en-GB" sz="2000" dirty="0">
                <a:ea typeface="+mn-lt"/>
                <a:cs typeface="+mn-lt"/>
              </a:rPr>
              <a:t>What did you and the other people do?</a:t>
            </a:r>
            <a:endParaRPr lang="en-GB" sz="2000" dirty="0">
              <a:cs typeface="Calibri"/>
            </a:endParaRPr>
          </a:p>
          <a:p>
            <a:r>
              <a:rPr lang="en-GB" sz="2000" dirty="0">
                <a:ea typeface="+mn-lt"/>
                <a:cs typeface="+mn-lt"/>
              </a:rPr>
              <a:t>What was the outcome of the situation?</a:t>
            </a:r>
            <a:endParaRPr lang="en-GB" sz="2000" dirty="0">
              <a:cs typeface="Calibri"/>
            </a:endParaRPr>
          </a:p>
          <a:p>
            <a:r>
              <a:rPr lang="en-GB" sz="2000" dirty="0">
                <a:ea typeface="+mn-lt"/>
                <a:cs typeface="+mn-lt"/>
              </a:rPr>
              <a:t>Why were you there?</a:t>
            </a:r>
            <a:endParaRPr lang="en-GB" sz="2000" dirty="0">
              <a:cs typeface="Calibri"/>
            </a:endParaRPr>
          </a:p>
          <a:p>
            <a:r>
              <a:rPr lang="en-GB" sz="2000" dirty="0">
                <a:ea typeface="+mn-lt"/>
                <a:cs typeface="+mn-lt"/>
              </a:rPr>
              <a:t>What did you want to happen?</a:t>
            </a:r>
            <a:endParaRPr lang="en-GB" sz="2000" dirty="0"/>
          </a:p>
          <a:p>
            <a:endParaRPr lang="en-GB" sz="1300">
              <a:cs typeface="Calibri"/>
            </a:endParaRPr>
          </a:p>
        </p:txBody>
      </p:sp>
      <p:pic>
        <p:nvPicPr>
          <p:cNvPr id="11" name="Picture 4" descr="Wood human figure">
            <a:extLst>
              <a:ext uri="{FF2B5EF4-FFF2-40B4-BE49-F238E27FC236}">
                <a16:creationId xmlns:a16="http://schemas.microsoft.com/office/drawing/2014/main" id="{F32675C9-14C6-9484-6C6E-688700056D39}"/>
              </a:ext>
            </a:extLst>
          </p:cNvPr>
          <p:cNvPicPr>
            <a:picLocks noChangeAspect="1"/>
          </p:cNvPicPr>
          <p:nvPr/>
        </p:nvPicPr>
        <p:blipFill rotWithShape="1">
          <a:blip r:embed="rId2"/>
          <a:srcRect l="2172" r="52775" b="-3"/>
          <a:stretch/>
        </p:blipFill>
        <p:spPr>
          <a:xfrm>
            <a:off x="20" y="10"/>
            <a:ext cx="4635571" cy="6857990"/>
          </a:xfrm>
          <a:prstGeom prst="rect">
            <a:avLst/>
          </a:prstGeom>
          <a:effectLst/>
        </p:spPr>
      </p:pic>
    </p:spTree>
    <p:extLst>
      <p:ext uri="{BB962C8B-B14F-4D97-AF65-F5344CB8AC3E}">
        <p14:creationId xmlns:p14="http://schemas.microsoft.com/office/powerpoint/2010/main" val="3242126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9E0270-905A-299C-5F9B-2E7A4139406A}"/>
              </a:ext>
            </a:extLst>
          </p:cNvPr>
          <p:cNvSpPr>
            <a:spLocks noGrp="1"/>
          </p:cNvSpPr>
          <p:nvPr>
            <p:ph type="title"/>
          </p:nvPr>
        </p:nvSpPr>
        <p:spPr>
          <a:xfrm>
            <a:off x="1043631" y="809898"/>
            <a:ext cx="9942716" cy="1554480"/>
          </a:xfrm>
        </p:spPr>
        <p:txBody>
          <a:bodyPr anchor="ctr">
            <a:normAutofit/>
          </a:bodyPr>
          <a:lstStyle/>
          <a:p>
            <a:r>
              <a:rPr lang="en-GB" sz="4800">
                <a:cs typeface="Calibri Light"/>
              </a:rPr>
              <a:t>Example of Gibbs self-reflection </a:t>
            </a:r>
          </a:p>
        </p:txBody>
      </p:sp>
      <p:sp>
        <p:nvSpPr>
          <p:cNvPr id="3" name="Content Placeholder 2">
            <a:extLst>
              <a:ext uri="{FF2B5EF4-FFF2-40B4-BE49-F238E27FC236}">
                <a16:creationId xmlns:a16="http://schemas.microsoft.com/office/drawing/2014/main" id="{1FD527BC-33D8-91CD-7FEA-5DF600F83F27}"/>
              </a:ext>
            </a:extLst>
          </p:cNvPr>
          <p:cNvSpPr>
            <a:spLocks noGrp="1"/>
          </p:cNvSpPr>
          <p:nvPr>
            <p:ph idx="1"/>
          </p:nvPr>
        </p:nvSpPr>
        <p:spPr>
          <a:xfrm>
            <a:off x="1045028" y="3017522"/>
            <a:ext cx="9941319" cy="3124658"/>
          </a:xfrm>
        </p:spPr>
        <p:txBody>
          <a:bodyPr vert="horz" lIns="91440" tIns="45720" rIns="91440" bIns="45720" rtlCol="0" anchor="ctr">
            <a:normAutofit/>
          </a:bodyPr>
          <a:lstStyle/>
          <a:p>
            <a:pPr>
              <a:buNone/>
            </a:pPr>
            <a:r>
              <a:rPr lang="en-GB" sz="1900" u="sng">
                <a:ea typeface="+mn-lt"/>
                <a:cs typeface="+mn-lt"/>
              </a:rPr>
              <a:t>Description</a:t>
            </a:r>
            <a:r>
              <a:rPr lang="en-GB" sz="1900">
                <a:ea typeface="+mn-lt"/>
                <a:cs typeface="+mn-lt"/>
              </a:rPr>
              <a:t> </a:t>
            </a:r>
            <a:endParaRPr lang="en-US" sz="1900"/>
          </a:p>
          <a:p>
            <a:pPr marL="0" indent="0">
              <a:buNone/>
            </a:pPr>
            <a:r>
              <a:rPr lang="en-GB" sz="1900">
                <a:ea typeface="+mn-lt"/>
                <a:cs typeface="+mn-lt"/>
              </a:rPr>
              <a:t>For an assessed written group-work assignment, my group (3 others from my course) and I decided to divide the different sections between us so that we only had to research one element each. We expected we could just piece the assignment together in the afternoon the day before the deadline, meaning that we didn’t have to schedule time to sit and write it together. However, when we sat down it was clear the sections weren’t written in the same writing style. We therefore had to rewrite most of the assignment to make it a coherent piece of work.  We had given ourselves enough time before the deadline to individually write our own sections, however we did not plan a great deal of time to rewrite if something were to go wrong. Therefore, two members of the group had to drop their plans that evening so the assignment would be finished in time for the deadline. </a:t>
            </a:r>
            <a:endParaRPr lang="en-GB" sz="19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F63C1628-88CC-EB80-A4E2-2FBD930E27CB}"/>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56FAAB22-0380-A5FE-BCEE-F8BEFB4DEA3F}"/>
                  </a:ext>
                </a:extLst>
              </p14:cNvPr>
              <p14:cNvContentPartPr/>
              <p14:nvPr/>
            </p14:nvContentPartPr>
            <p14:xfrm>
              <a:off x="10055658" y="480925"/>
              <a:ext cx="994042" cy="592757"/>
            </p14:xfrm>
          </p:contentPart>
        </mc:Choice>
        <mc:Fallback xmlns="">
          <p:pic>
            <p:nvPicPr>
              <p:cNvPr id="9" name="Ink 8">
                <a:extLst>
                  <a:ext uri="{FF2B5EF4-FFF2-40B4-BE49-F238E27FC236}">
                    <a16:creationId xmlns:a16="http://schemas.microsoft.com/office/drawing/2014/main" id="{56FAAB22-0380-A5FE-BCEE-F8BEFB4DEA3F}"/>
                  </a:ext>
                </a:extLst>
              </p:cNvPr>
              <p:cNvPicPr/>
              <p:nvPr/>
            </p:nvPicPr>
            <p:blipFill>
              <a:blip r:embed="rId4"/>
              <a:stretch>
                <a:fillRect/>
              </a:stretch>
            </p:blipFill>
            <p:spPr>
              <a:xfrm>
                <a:off x="10037663" y="462930"/>
                <a:ext cx="1029672" cy="628387"/>
              </a:xfrm>
              <a:prstGeom prst="rect">
                <a:avLst/>
              </a:prstGeom>
            </p:spPr>
          </p:pic>
        </mc:Fallback>
      </mc:AlternateContent>
    </p:spTree>
    <p:extLst>
      <p:ext uri="{BB962C8B-B14F-4D97-AF65-F5344CB8AC3E}">
        <p14:creationId xmlns:p14="http://schemas.microsoft.com/office/powerpoint/2010/main" val="382445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D4295-0EAA-234B-BAA7-78CAF46A5D90}"/>
              </a:ext>
            </a:extLst>
          </p:cNvPr>
          <p:cNvSpPr>
            <a:spLocks noGrp="1"/>
          </p:cNvSpPr>
          <p:nvPr>
            <p:ph type="title"/>
          </p:nvPr>
        </p:nvSpPr>
        <p:spPr>
          <a:xfrm>
            <a:off x="4965430" y="629266"/>
            <a:ext cx="6586491" cy="1676603"/>
          </a:xfrm>
        </p:spPr>
        <p:txBody>
          <a:bodyPr>
            <a:normAutofit/>
          </a:bodyPr>
          <a:lstStyle/>
          <a:p>
            <a:r>
              <a:rPr lang="en-GB" sz="5400" dirty="0">
                <a:cs typeface="Calibri Light"/>
              </a:rPr>
              <a:t>Feelings</a:t>
            </a:r>
          </a:p>
        </p:txBody>
      </p:sp>
      <p:sp>
        <p:nvSpPr>
          <p:cNvPr id="3" name="Content Placeholder 2">
            <a:extLst>
              <a:ext uri="{FF2B5EF4-FFF2-40B4-BE49-F238E27FC236}">
                <a16:creationId xmlns:a16="http://schemas.microsoft.com/office/drawing/2014/main" id="{7A16F9CC-0066-1815-2727-A9B53A74350E}"/>
              </a:ext>
            </a:extLst>
          </p:cNvPr>
          <p:cNvSpPr>
            <a:spLocks noGrp="1"/>
          </p:cNvSpPr>
          <p:nvPr>
            <p:ph idx="1"/>
          </p:nvPr>
        </p:nvSpPr>
        <p:spPr>
          <a:xfrm>
            <a:off x="5228839" y="1535289"/>
            <a:ext cx="6586489" cy="3785419"/>
          </a:xfrm>
        </p:spPr>
        <p:txBody>
          <a:bodyPr vert="horz" lIns="91440" tIns="45720" rIns="91440" bIns="45720" rtlCol="0" anchor="t">
            <a:noAutofit/>
          </a:bodyPr>
          <a:lstStyle/>
          <a:p>
            <a:endParaRPr lang="en-GB" sz="1300">
              <a:ea typeface="+mn-lt"/>
              <a:cs typeface="+mn-lt"/>
            </a:endParaRPr>
          </a:p>
          <a:p>
            <a:endParaRPr lang="en-GB" sz="1300">
              <a:cs typeface="Calibri"/>
            </a:endParaRPr>
          </a:p>
          <a:p>
            <a:pPr marL="0" indent="0">
              <a:buNone/>
            </a:pPr>
            <a:r>
              <a:rPr lang="en-GB" sz="2000" dirty="0">
                <a:ea typeface="+mn-lt"/>
                <a:cs typeface="+mn-lt"/>
              </a:rPr>
              <a:t>Here you can explore any feelings or thoughts that you had during the experience and how they may have impacted the experience.</a:t>
            </a:r>
          </a:p>
          <a:p>
            <a:pPr marL="0" indent="0">
              <a:buNone/>
            </a:pPr>
            <a:r>
              <a:rPr lang="en-GB" sz="2000" b="1" u="sng" dirty="0">
                <a:ea typeface="+mn-lt"/>
                <a:cs typeface="+mn-lt"/>
              </a:rPr>
              <a:t>Helpful questions:</a:t>
            </a:r>
          </a:p>
          <a:p>
            <a:pPr>
              <a:buFont typeface="Arial"/>
            </a:pPr>
            <a:r>
              <a:rPr lang="en-GB" sz="2000" dirty="0">
                <a:ea typeface="+mn-lt"/>
                <a:cs typeface="+mn-lt"/>
              </a:rPr>
              <a:t>What were you feeling during the situation?</a:t>
            </a:r>
          </a:p>
          <a:p>
            <a:pPr>
              <a:buFont typeface="Arial"/>
            </a:pPr>
            <a:r>
              <a:rPr lang="en-GB" sz="2000" dirty="0">
                <a:ea typeface="+mn-lt"/>
                <a:cs typeface="+mn-lt"/>
              </a:rPr>
              <a:t>What were you feeling before and after the situation?</a:t>
            </a:r>
          </a:p>
          <a:p>
            <a:pPr>
              <a:buFont typeface="Arial"/>
            </a:pPr>
            <a:r>
              <a:rPr lang="en-GB" sz="2000" dirty="0">
                <a:ea typeface="+mn-lt"/>
                <a:cs typeface="+mn-lt"/>
              </a:rPr>
              <a:t>What do you think other people were feeling about the situation?</a:t>
            </a:r>
          </a:p>
          <a:p>
            <a:pPr>
              <a:buFont typeface="Arial"/>
            </a:pPr>
            <a:r>
              <a:rPr lang="en-GB" sz="2000" dirty="0">
                <a:ea typeface="+mn-lt"/>
                <a:cs typeface="+mn-lt"/>
              </a:rPr>
              <a:t>What do you think other people feel about the situation now?</a:t>
            </a:r>
          </a:p>
          <a:p>
            <a:pPr>
              <a:buFont typeface="Arial"/>
            </a:pPr>
            <a:r>
              <a:rPr lang="en-GB" sz="2000" dirty="0">
                <a:ea typeface="+mn-lt"/>
                <a:cs typeface="+mn-lt"/>
              </a:rPr>
              <a:t>What were you thinking during the situation?</a:t>
            </a:r>
          </a:p>
          <a:p>
            <a:pPr>
              <a:buFont typeface="Arial"/>
            </a:pPr>
            <a:r>
              <a:rPr lang="en-GB" sz="2000" dirty="0">
                <a:ea typeface="+mn-lt"/>
                <a:cs typeface="+mn-lt"/>
              </a:rPr>
              <a:t>What do you think about the situation now?</a:t>
            </a:r>
            <a:endParaRPr lang="en-GB" dirty="0"/>
          </a:p>
          <a:p>
            <a:endParaRPr lang="en-GB" sz="1300">
              <a:cs typeface="Calibri"/>
            </a:endParaRPr>
          </a:p>
        </p:txBody>
      </p:sp>
      <p:pic>
        <p:nvPicPr>
          <p:cNvPr id="11" name="Picture 4" descr="Wood human figure">
            <a:extLst>
              <a:ext uri="{FF2B5EF4-FFF2-40B4-BE49-F238E27FC236}">
                <a16:creationId xmlns:a16="http://schemas.microsoft.com/office/drawing/2014/main" id="{F32675C9-14C6-9484-6C6E-688700056D39}"/>
              </a:ext>
            </a:extLst>
          </p:cNvPr>
          <p:cNvPicPr>
            <a:picLocks noChangeAspect="1"/>
          </p:cNvPicPr>
          <p:nvPr/>
        </p:nvPicPr>
        <p:blipFill rotWithShape="1">
          <a:blip r:embed="rId2"/>
          <a:srcRect l="2172" r="52775" b="-3"/>
          <a:stretch/>
        </p:blipFill>
        <p:spPr>
          <a:xfrm>
            <a:off x="20" y="10"/>
            <a:ext cx="4635571" cy="6857990"/>
          </a:xfrm>
          <a:prstGeom prst="rect">
            <a:avLst/>
          </a:prstGeom>
          <a:effectLst/>
        </p:spPr>
      </p:pic>
      <p:sp>
        <p:nvSpPr>
          <p:cNvPr id="6" name="TextBox 1">
            <a:extLst>
              <a:ext uri="{FF2B5EF4-FFF2-40B4-BE49-F238E27FC236}">
                <a16:creationId xmlns:a16="http://schemas.microsoft.com/office/drawing/2014/main" id="{579B5886-253C-6295-0CF2-57B815476642}"/>
              </a:ext>
            </a:extLst>
          </p:cNvPr>
          <p:cNvSpPr txBox="1"/>
          <p:nvPr/>
        </p:nvSpPr>
        <p:spPr>
          <a:xfrm>
            <a:off x="1452857" y="6490523"/>
            <a:ext cx="10558637"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dirty="0">
                <a:ea typeface="+mn-lt"/>
                <a:cs typeface="+mn-lt"/>
              </a:rPr>
              <a:t>https://www.ed.ac.uk/reflection/reflectors-toolkit/reflecting-on-experience/gibbs-reflective-cycle</a:t>
            </a:r>
            <a:endParaRPr lang="en-US" dirty="0"/>
          </a:p>
        </p:txBody>
      </p:sp>
    </p:spTree>
    <p:extLst>
      <p:ext uri="{BB962C8B-B14F-4D97-AF65-F5344CB8AC3E}">
        <p14:creationId xmlns:p14="http://schemas.microsoft.com/office/powerpoint/2010/main" val="2802534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18E63-9A27-08EB-3823-DC4060615E51}"/>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Feelings</a:t>
            </a:r>
            <a:endParaRPr lang="en-GB" sz="4800" u="sng"/>
          </a:p>
        </p:txBody>
      </p:sp>
      <p:sp>
        <p:nvSpPr>
          <p:cNvPr id="3" name="Content Placeholder 2">
            <a:extLst>
              <a:ext uri="{FF2B5EF4-FFF2-40B4-BE49-F238E27FC236}">
                <a16:creationId xmlns:a16="http://schemas.microsoft.com/office/drawing/2014/main" id="{9FF28A02-13C8-04E8-543F-146EFF79F103}"/>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endParaRPr lang="en-GB" sz="2200">
              <a:cs typeface="Calibri" panose="020F0502020204030204"/>
            </a:endParaRPr>
          </a:p>
          <a:p>
            <a:pPr marL="0" indent="0">
              <a:buNone/>
            </a:pPr>
            <a:r>
              <a:rPr lang="en-GB" sz="2200">
                <a:ea typeface="+mn-lt"/>
                <a:cs typeface="+mn-lt"/>
              </a:rPr>
              <a:t>Before we came together and realised we still had a lot of work to do, I was quite happy and thought we had been smart when we divided the work between us. When we realised we couldn’t hand in the assignment like it was, I got quite frustrated. I was certain it was going to work, and therefore I had little motivation to actually do the rewriting. Given that a couple of people from the group had to cancel their plans I ended up feeling quite guilty, which actually helped me to work harder in the evening and get the work done faster. Looking back, I’m feeling satisfied that we decided to put in the work. </a:t>
            </a:r>
            <a:endParaRPr lang="en-GB" sz="2200">
              <a:cs typeface="Calibri" panose="020F0502020204030204"/>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A8179E91-A840-DA17-366E-8CFB100A7708}"/>
                  </a:ext>
                </a:extLst>
              </p14:cNvPr>
              <p14:cNvContentPartPr/>
              <p14:nvPr/>
            </p14:nvContentPartPr>
            <p14:xfrm>
              <a:off x="9725526" y="1513973"/>
              <a:ext cx="10026" cy="10026"/>
            </p14:xfrm>
          </p:contentPart>
        </mc:Choice>
        <mc:Fallback xmlns="">
          <p:pic>
            <p:nvPicPr>
              <p:cNvPr id="4" name="Ink 3">
                <a:extLst>
                  <a:ext uri="{FF2B5EF4-FFF2-40B4-BE49-F238E27FC236}">
                    <a16:creationId xmlns:a16="http://schemas.microsoft.com/office/drawing/2014/main" id="{A8179E91-A840-DA17-366E-8CFB100A7708}"/>
                  </a:ext>
                </a:extLst>
              </p:cNvPr>
              <p:cNvPicPr/>
              <p:nvPr/>
            </p:nvPicPr>
            <p:blipFill>
              <a:blip r:embed="rId3"/>
              <a:stretch>
                <a:fillRect/>
              </a:stretch>
            </p:blipFill>
            <p:spPr>
              <a:xfrm>
                <a:off x="9224226" y="1012673"/>
                <a:ext cx="1002600" cy="1002600"/>
              </a:xfrm>
              <a:prstGeom prst="rect">
                <a:avLst/>
              </a:prstGeom>
            </p:spPr>
          </p:pic>
        </mc:Fallback>
      </mc:AlternateContent>
      <p:pic>
        <p:nvPicPr>
          <p:cNvPr id="6" name="Picture 5" descr="A picture containing timeline&#10;&#10;Description automatically generated">
            <a:extLst>
              <a:ext uri="{FF2B5EF4-FFF2-40B4-BE49-F238E27FC236}">
                <a16:creationId xmlns:a16="http://schemas.microsoft.com/office/drawing/2014/main" id="{25179569-2B16-AB70-0B52-BC067689A127}"/>
              </a:ext>
            </a:extLst>
          </p:cNvPr>
          <p:cNvPicPr>
            <a:picLocks noChangeAspect="1"/>
          </p:cNvPicPr>
          <p:nvPr/>
        </p:nvPicPr>
        <p:blipFill>
          <a:blip r:embed="rId4"/>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34277548-D569-E146-1FF8-043EE1EAC7CB}"/>
                  </a:ext>
                </a:extLst>
              </p14:cNvPr>
              <p14:cNvContentPartPr/>
              <p14:nvPr/>
            </p14:nvContentPartPr>
            <p14:xfrm>
              <a:off x="10817414" y="992605"/>
              <a:ext cx="1004398" cy="551854"/>
            </p14:xfrm>
          </p:contentPart>
        </mc:Choice>
        <mc:Fallback xmlns="">
          <p:pic>
            <p:nvPicPr>
              <p:cNvPr id="7" name="Ink 6">
                <a:extLst>
                  <a:ext uri="{FF2B5EF4-FFF2-40B4-BE49-F238E27FC236}">
                    <a16:creationId xmlns:a16="http://schemas.microsoft.com/office/drawing/2014/main" id="{34277548-D569-E146-1FF8-043EE1EAC7CB}"/>
                  </a:ext>
                </a:extLst>
              </p:cNvPr>
              <p:cNvPicPr/>
              <p:nvPr/>
            </p:nvPicPr>
            <p:blipFill>
              <a:blip r:embed="rId6"/>
              <a:stretch>
                <a:fillRect/>
              </a:stretch>
            </p:blipFill>
            <p:spPr>
              <a:xfrm>
                <a:off x="10799420" y="974618"/>
                <a:ext cx="1040025" cy="587469"/>
              </a:xfrm>
              <a:prstGeom prst="rect">
                <a:avLst/>
              </a:prstGeom>
            </p:spPr>
          </p:pic>
        </mc:Fallback>
      </mc:AlternateContent>
    </p:spTree>
    <p:extLst>
      <p:ext uri="{BB962C8B-B14F-4D97-AF65-F5344CB8AC3E}">
        <p14:creationId xmlns:p14="http://schemas.microsoft.com/office/powerpoint/2010/main" val="2855800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72931-27CD-5AEA-4FD7-60EA1F6B59B3}"/>
              </a:ext>
            </a:extLst>
          </p:cNvPr>
          <p:cNvSpPr>
            <a:spLocks noGrp="1"/>
          </p:cNvSpPr>
          <p:nvPr>
            <p:ph type="title"/>
          </p:nvPr>
        </p:nvSpPr>
        <p:spPr>
          <a:xfrm>
            <a:off x="838199" y="548464"/>
            <a:ext cx="3807187" cy="2228074"/>
          </a:xfrm>
        </p:spPr>
        <p:txBody>
          <a:bodyPr>
            <a:normAutofit/>
          </a:bodyPr>
          <a:lstStyle/>
          <a:p>
            <a:r>
              <a:rPr lang="en-GB" sz="4000" dirty="0">
                <a:cs typeface="Calibri Light"/>
              </a:rPr>
              <a:t>Evaluation</a:t>
            </a:r>
            <a:endParaRPr lang="en-GB" sz="4000" dirty="0"/>
          </a:p>
        </p:txBody>
      </p:sp>
      <p:sp>
        <p:nvSpPr>
          <p:cNvPr id="3" name="Content Placeholder 2">
            <a:extLst>
              <a:ext uri="{FF2B5EF4-FFF2-40B4-BE49-F238E27FC236}">
                <a16:creationId xmlns:a16="http://schemas.microsoft.com/office/drawing/2014/main" id="{0A25013E-F4C7-F0FC-43FD-59D63F9905C3}"/>
              </a:ext>
            </a:extLst>
          </p:cNvPr>
          <p:cNvSpPr>
            <a:spLocks noGrp="1"/>
          </p:cNvSpPr>
          <p:nvPr>
            <p:ph idx="1"/>
          </p:nvPr>
        </p:nvSpPr>
        <p:spPr>
          <a:xfrm>
            <a:off x="312684" y="1876211"/>
            <a:ext cx="4622735" cy="4859929"/>
          </a:xfrm>
        </p:spPr>
        <p:txBody>
          <a:bodyPr vert="horz" lIns="91440" tIns="45720" rIns="91440" bIns="45720" rtlCol="0" anchor="t">
            <a:normAutofit/>
          </a:bodyPr>
          <a:lstStyle/>
          <a:p>
            <a:pPr marL="0" indent="0">
              <a:buNone/>
            </a:pPr>
            <a:endParaRPr lang="en-GB" sz="1000" b="1" u="sng" dirty="0">
              <a:cs typeface="Calibri" panose="020F0502020204030204"/>
            </a:endParaRPr>
          </a:p>
          <a:p>
            <a:pPr marL="0" indent="0">
              <a:buNone/>
            </a:pPr>
            <a:r>
              <a:rPr lang="en-GB" sz="1800" dirty="0">
                <a:ea typeface="+mn-lt"/>
                <a:cs typeface="+mn-lt"/>
              </a:rPr>
              <a:t>Here you have a chance to evaluate what worked and what didn’t work in the situation. Try to be as objective and honest as possible. To get the most out of your reflection focus on both the positive and the negative aspects of the situation, even if it was primarily one or the other.</a:t>
            </a:r>
            <a:endParaRPr lang="en-GB" sz="1800" dirty="0">
              <a:cs typeface="Calibri"/>
            </a:endParaRPr>
          </a:p>
          <a:p>
            <a:endParaRPr lang="en-GB" sz="1800" dirty="0">
              <a:cs typeface="Calibri"/>
            </a:endParaRPr>
          </a:p>
          <a:p>
            <a:pPr marL="0" indent="0">
              <a:buNone/>
            </a:pPr>
            <a:r>
              <a:rPr lang="en-GB" sz="1800" b="1" u="sng" dirty="0">
                <a:ea typeface="+mn-lt"/>
                <a:cs typeface="+mn-lt"/>
              </a:rPr>
              <a:t>Helpful questions:</a:t>
            </a:r>
            <a:endParaRPr lang="en-GB" sz="1800" b="1" dirty="0">
              <a:cs typeface="Calibri"/>
            </a:endParaRPr>
          </a:p>
          <a:p>
            <a:r>
              <a:rPr lang="en-GB" sz="1800" dirty="0">
                <a:ea typeface="+mn-lt"/>
                <a:cs typeface="+mn-lt"/>
              </a:rPr>
              <a:t>What was good and bad about the experience?</a:t>
            </a:r>
            <a:endParaRPr lang="en-GB" sz="1800" dirty="0">
              <a:cs typeface="Calibri"/>
            </a:endParaRPr>
          </a:p>
          <a:p>
            <a:r>
              <a:rPr lang="en-GB" sz="1800" dirty="0">
                <a:ea typeface="+mn-lt"/>
                <a:cs typeface="+mn-lt"/>
              </a:rPr>
              <a:t>What went well?</a:t>
            </a:r>
            <a:endParaRPr lang="en-GB" sz="1800" dirty="0">
              <a:cs typeface="Calibri"/>
            </a:endParaRPr>
          </a:p>
          <a:p>
            <a:r>
              <a:rPr lang="en-GB" sz="1800" dirty="0">
                <a:ea typeface="+mn-lt"/>
                <a:cs typeface="+mn-lt"/>
              </a:rPr>
              <a:t>What didn’t go so well?</a:t>
            </a:r>
            <a:endParaRPr lang="en-GB" sz="1800" dirty="0">
              <a:cs typeface="Calibri"/>
            </a:endParaRPr>
          </a:p>
          <a:p>
            <a:r>
              <a:rPr lang="en-GB" sz="1800" dirty="0">
                <a:ea typeface="+mn-lt"/>
                <a:cs typeface="+mn-lt"/>
              </a:rPr>
              <a:t>What did you and other people contribute to the situation (positively or negatively)?</a:t>
            </a:r>
            <a:endParaRPr lang="en-GB" sz="1800" dirty="0"/>
          </a:p>
          <a:p>
            <a:endParaRPr lang="en-GB" sz="1000">
              <a:cs typeface="Calibri"/>
            </a:endParaRPr>
          </a:p>
        </p:txBody>
      </p:sp>
      <p:pic>
        <p:nvPicPr>
          <p:cNvPr id="5" name="Picture 4" descr="Wood human figure">
            <a:extLst>
              <a:ext uri="{FF2B5EF4-FFF2-40B4-BE49-F238E27FC236}">
                <a16:creationId xmlns:a16="http://schemas.microsoft.com/office/drawing/2014/main" id="{42E62FDF-AB47-A86A-F052-1A39F74A0915}"/>
              </a:ext>
            </a:extLst>
          </p:cNvPr>
          <p:cNvPicPr>
            <a:picLocks noChangeAspect="1"/>
          </p:cNvPicPr>
          <p:nvPr/>
        </p:nvPicPr>
        <p:blipFill rotWithShape="1">
          <a:blip r:embed="rId2"/>
          <a:srcRect r="30202" b="-3"/>
          <a:stretch/>
        </p:blipFill>
        <p:spPr>
          <a:xfrm>
            <a:off x="5010386" y="10"/>
            <a:ext cx="7181613" cy="6857990"/>
          </a:xfrm>
          <a:prstGeom prst="rect">
            <a:avLst/>
          </a:prstGeom>
          <a:effectLst/>
        </p:spPr>
      </p:pic>
    </p:spTree>
    <p:extLst>
      <p:ext uri="{BB962C8B-B14F-4D97-AF65-F5344CB8AC3E}">
        <p14:creationId xmlns:p14="http://schemas.microsoft.com/office/powerpoint/2010/main" val="42864792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91629-0BE9-7C00-6BB4-418CC4860A2E}"/>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Evaluation</a:t>
            </a:r>
            <a:endParaRPr lang="en-GB" sz="4800" u="sng"/>
          </a:p>
        </p:txBody>
      </p:sp>
      <p:sp>
        <p:nvSpPr>
          <p:cNvPr id="3" name="Content Placeholder 2">
            <a:extLst>
              <a:ext uri="{FF2B5EF4-FFF2-40B4-BE49-F238E27FC236}">
                <a16:creationId xmlns:a16="http://schemas.microsoft.com/office/drawing/2014/main" id="{DD325599-837A-F1D9-CFDF-83E512E83922}"/>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endParaRPr lang="en-GB" sz="2400">
              <a:cs typeface="Calibri" panose="020F0502020204030204"/>
            </a:endParaRPr>
          </a:p>
          <a:p>
            <a:pPr marL="0" indent="0">
              <a:buNone/>
            </a:pPr>
            <a:r>
              <a:rPr lang="en-GB" sz="2400">
                <a:ea typeface="+mn-lt"/>
                <a:cs typeface="+mn-lt"/>
              </a:rPr>
              <a:t>The things that were good and worked well was the fact that each group member produced good quality work for the agreed deadline. Moreover, the fact that two people from the group cancelled plans motivated us to work harder in the evening. That contributed positively to the group’s work ethic. The things that clearly didn’t work was that we assumed we wrote in the same way, and therefore the overall time plan of the group failed. </a:t>
            </a:r>
            <a:endParaRPr lang="en-GB" sz="2400">
              <a:cs typeface="Calibri" panose="020F0502020204030204"/>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CB9BAF43-45B7-B8A7-F15B-84DB7609AA12}"/>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5C3C5032-D873-931B-6A38-38E596F87936}"/>
                  </a:ext>
                </a:extLst>
              </p14:cNvPr>
              <p14:cNvContentPartPr/>
              <p14:nvPr/>
            </p14:nvContentPartPr>
            <p14:xfrm>
              <a:off x="10847323" y="1673625"/>
              <a:ext cx="913983" cy="542610"/>
            </p14:xfrm>
          </p:contentPart>
        </mc:Choice>
        <mc:Fallback xmlns="">
          <p:pic>
            <p:nvPicPr>
              <p:cNvPr id="6" name="Ink 5">
                <a:extLst>
                  <a:ext uri="{FF2B5EF4-FFF2-40B4-BE49-F238E27FC236}">
                    <a16:creationId xmlns:a16="http://schemas.microsoft.com/office/drawing/2014/main" id="{5C3C5032-D873-931B-6A38-38E596F87936}"/>
                  </a:ext>
                </a:extLst>
              </p:cNvPr>
              <p:cNvPicPr/>
              <p:nvPr/>
            </p:nvPicPr>
            <p:blipFill>
              <a:blip r:embed="rId4"/>
              <a:stretch>
                <a:fillRect/>
              </a:stretch>
            </p:blipFill>
            <p:spPr>
              <a:xfrm>
                <a:off x="10829331" y="1655646"/>
                <a:ext cx="949607" cy="578209"/>
              </a:xfrm>
              <a:prstGeom prst="rect">
                <a:avLst/>
              </a:prstGeom>
            </p:spPr>
          </p:pic>
        </mc:Fallback>
      </mc:AlternateContent>
    </p:spTree>
    <p:extLst>
      <p:ext uri="{BB962C8B-B14F-4D97-AF65-F5344CB8AC3E}">
        <p14:creationId xmlns:p14="http://schemas.microsoft.com/office/powerpoint/2010/main" val="1919513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72931-27CD-5AEA-4FD7-60EA1F6B59B3}"/>
              </a:ext>
            </a:extLst>
          </p:cNvPr>
          <p:cNvSpPr>
            <a:spLocks noGrp="1"/>
          </p:cNvSpPr>
          <p:nvPr>
            <p:ph type="title"/>
          </p:nvPr>
        </p:nvSpPr>
        <p:spPr>
          <a:xfrm>
            <a:off x="838199" y="548464"/>
            <a:ext cx="3807187" cy="2228074"/>
          </a:xfrm>
        </p:spPr>
        <p:txBody>
          <a:bodyPr>
            <a:normAutofit/>
          </a:bodyPr>
          <a:lstStyle/>
          <a:p>
            <a:r>
              <a:rPr lang="en-GB" sz="4000" dirty="0">
                <a:cs typeface="Calibri Light"/>
              </a:rPr>
              <a:t>Analysis</a:t>
            </a:r>
            <a:endParaRPr lang="en-GB" sz="4000" dirty="0"/>
          </a:p>
        </p:txBody>
      </p:sp>
      <p:sp>
        <p:nvSpPr>
          <p:cNvPr id="3" name="Content Placeholder 2">
            <a:extLst>
              <a:ext uri="{FF2B5EF4-FFF2-40B4-BE49-F238E27FC236}">
                <a16:creationId xmlns:a16="http://schemas.microsoft.com/office/drawing/2014/main" id="{0A25013E-F4C7-F0FC-43FD-59D63F9905C3}"/>
              </a:ext>
            </a:extLst>
          </p:cNvPr>
          <p:cNvSpPr>
            <a:spLocks noGrp="1"/>
          </p:cNvSpPr>
          <p:nvPr>
            <p:ph idx="1"/>
          </p:nvPr>
        </p:nvSpPr>
        <p:spPr>
          <a:xfrm>
            <a:off x="312684" y="1876211"/>
            <a:ext cx="4622735" cy="4859929"/>
          </a:xfrm>
        </p:spPr>
        <p:txBody>
          <a:bodyPr vert="horz" lIns="91440" tIns="45720" rIns="91440" bIns="45720" rtlCol="0" anchor="t">
            <a:normAutofit/>
          </a:bodyPr>
          <a:lstStyle/>
          <a:p>
            <a:pPr marL="0" indent="0">
              <a:buNone/>
            </a:pPr>
            <a:endParaRPr lang="en-GB" sz="1000" b="1" u="sng" dirty="0">
              <a:cs typeface="Calibri" panose="020F0502020204030204"/>
            </a:endParaRPr>
          </a:p>
          <a:p>
            <a:pPr marL="0" indent="0">
              <a:buNone/>
            </a:pPr>
            <a:endParaRPr lang="en-GB" sz="1800" dirty="0">
              <a:cs typeface="Calibri"/>
            </a:endParaRPr>
          </a:p>
          <a:p>
            <a:endParaRPr lang="en-GB" sz="1000">
              <a:cs typeface="Calibri"/>
            </a:endParaRPr>
          </a:p>
        </p:txBody>
      </p:sp>
      <p:pic>
        <p:nvPicPr>
          <p:cNvPr id="5" name="Picture 4" descr="Wood human figure">
            <a:extLst>
              <a:ext uri="{FF2B5EF4-FFF2-40B4-BE49-F238E27FC236}">
                <a16:creationId xmlns:a16="http://schemas.microsoft.com/office/drawing/2014/main" id="{42E62FDF-AB47-A86A-F052-1A39F74A0915}"/>
              </a:ext>
            </a:extLst>
          </p:cNvPr>
          <p:cNvPicPr>
            <a:picLocks noChangeAspect="1"/>
          </p:cNvPicPr>
          <p:nvPr/>
        </p:nvPicPr>
        <p:blipFill rotWithShape="1">
          <a:blip r:embed="rId2"/>
          <a:srcRect r="30202" b="-3"/>
          <a:stretch/>
        </p:blipFill>
        <p:spPr>
          <a:xfrm>
            <a:off x="7690523" y="10"/>
            <a:ext cx="4501476" cy="6857990"/>
          </a:xfrm>
          <a:prstGeom prst="rect">
            <a:avLst/>
          </a:prstGeom>
          <a:effectLst/>
        </p:spPr>
      </p:pic>
      <p:sp>
        <p:nvSpPr>
          <p:cNvPr id="4" name="TextBox 3">
            <a:extLst>
              <a:ext uri="{FF2B5EF4-FFF2-40B4-BE49-F238E27FC236}">
                <a16:creationId xmlns:a16="http://schemas.microsoft.com/office/drawing/2014/main" id="{3DD4ABCE-8096-7CC4-5580-831713D5AB7C}"/>
              </a:ext>
            </a:extLst>
          </p:cNvPr>
          <p:cNvSpPr txBox="1"/>
          <p:nvPr/>
        </p:nvSpPr>
        <p:spPr>
          <a:xfrm>
            <a:off x="82332" y="2017986"/>
            <a:ext cx="7507889"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dirty="0">
                <a:cs typeface="Arial"/>
              </a:rPr>
              <a:t>The analysis step is where you have a chance to make sense of what happened. Up until now you have focused on details around what happened in the situation. Now you have a chance to extract meaning from it. ​</a:t>
            </a:r>
            <a:endParaRPr lang="en-US" dirty="0">
              <a:cs typeface="Calibri" panose="020F0502020204030204"/>
            </a:endParaRPr>
          </a:p>
          <a:p>
            <a:r>
              <a:rPr lang="en-GB" sz="2200" b="1" u="sng" dirty="0">
                <a:cs typeface="Arial"/>
              </a:rPr>
              <a:t>Helpful questions:​</a:t>
            </a:r>
          </a:p>
          <a:p>
            <a:pPr>
              <a:buChar char="•"/>
            </a:pPr>
            <a:r>
              <a:rPr lang="en-GB" sz="2200" dirty="0">
                <a:cs typeface="Arial"/>
              </a:rPr>
              <a:t>​</a:t>
            </a:r>
          </a:p>
          <a:p>
            <a:pPr>
              <a:buChar char="•"/>
            </a:pPr>
            <a:r>
              <a:rPr lang="en-GB" sz="2200" dirty="0">
                <a:cs typeface="Arial"/>
              </a:rPr>
              <a:t>Why did things go well?​</a:t>
            </a:r>
          </a:p>
          <a:p>
            <a:pPr>
              <a:buChar char="•"/>
            </a:pPr>
            <a:r>
              <a:rPr lang="en-GB" sz="2200" dirty="0">
                <a:cs typeface="Arial"/>
              </a:rPr>
              <a:t>Why didn’t it go well?​</a:t>
            </a:r>
          </a:p>
          <a:p>
            <a:pPr>
              <a:buChar char="•"/>
            </a:pPr>
            <a:r>
              <a:rPr lang="en-GB" sz="2200" dirty="0">
                <a:cs typeface="Arial"/>
              </a:rPr>
              <a:t>What sense can I make of the situation?​</a:t>
            </a:r>
          </a:p>
          <a:p>
            <a:pPr>
              <a:buChar char="•"/>
            </a:pPr>
            <a:r>
              <a:rPr lang="en-GB" sz="2200" dirty="0">
                <a:cs typeface="Arial"/>
              </a:rPr>
              <a:t>What knowledge – my own or others (for example academic literature) can help me understand the situation?​</a:t>
            </a:r>
          </a:p>
        </p:txBody>
      </p:sp>
    </p:spTree>
    <p:extLst>
      <p:ext uri="{BB962C8B-B14F-4D97-AF65-F5344CB8AC3E}">
        <p14:creationId xmlns:p14="http://schemas.microsoft.com/office/powerpoint/2010/main" val="4275319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9AC8A4-FB98-79EB-4A91-5DBFCC1B61CA}"/>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Analysis</a:t>
            </a:r>
            <a:endParaRPr lang="en-GB" sz="4800" u="sng"/>
          </a:p>
        </p:txBody>
      </p:sp>
      <p:sp>
        <p:nvSpPr>
          <p:cNvPr id="3" name="Content Placeholder 2">
            <a:extLst>
              <a:ext uri="{FF2B5EF4-FFF2-40B4-BE49-F238E27FC236}">
                <a16:creationId xmlns:a16="http://schemas.microsoft.com/office/drawing/2014/main" id="{1B2CE3C5-295E-78D2-C43B-391E85CBD4A6}"/>
              </a:ext>
            </a:extLst>
          </p:cNvPr>
          <p:cNvSpPr>
            <a:spLocks noGrp="1"/>
          </p:cNvSpPr>
          <p:nvPr>
            <p:ph idx="1"/>
          </p:nvPr>
        </p:nvSpPr>
        <p:spPr>
          <a:xfrm>
            <a:off x="1045028" y="3017522"/>
            <a:ext cx="9941319" cy="3124658"/>
          </a:xfrm>
        </p:spPr>
        <p:txBody>
          <a:bodyPr anchor="ctr">
            <a:normAutofit fontScale="92500" lnSpcReduction="10000"/>
          </a:bodyPr>
          <a:lstStyle/>
          <a:p>
            <a:endParaRPr lang="en-US" sz="1500" u="sng"/>
          </a:p>
          <a:p>
            <a:pPr marL="0" indent="0">
              <a:buNone/>
            </a:pPr>
            <a:r>
              <a:rPr lang="en-US" sz="2400" dirty="0"/>
              <a:t>I think the reason that our initial division of work went well was because each person had a say in what part of the assignment they wanted to work on, and we divided according to people’s self-identified strengths. I have experienced working this way before and discovered when I’m working by myself I enjoy working in areas that match my strengths. It seems natural to me that this is also the case in groups.</a:t>
            </a:r>
            <a:r>
              <a:rPr lang="en-US" sz="2400" dirty="0">
                <a:ea typeface="+mn-lt"/>
                <a:cs typeface="+mn-lt"/>
              </a:rPr>
              <a:t> I think we thought that this approach would save us time when piecing together the sections in the end, and therefore we didn’t think it through. In reality, it ended up costing us far more time than expected and we also had to stress and rush through the rewrite.  I think the fact we hadn’t planned how we were writing and structuring the sections led us to this situation. </a:t>
            </a:r>
            <a:endParaRPr lang="en-US" sz="1500" u="sng">
              <a:ea typeface="+mn-lt"/>
              <a:cs typeface="+mn-lt"/>
            </a:endParaRPr>
          </a:p>
          <a:p>
            <a:pPr marL="0" indent="0">
              <a:buNone/>
            </a:pPr>
            <a:endParaRPr lang="en-US" sz="1500">
              <a:cs typeface="Calibri" panose="020F0502020204030204"/>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2298C782-F98F-ACE4-135B-3F60F4CB0036}"/>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AA21F355-B5F2-9D6C-02E3-6B4FFCE86F16}"/>
                  </a:ext>
                </a:extLst>
              </p14:cNvPr>
              <p14:cNvContentPartPr/>
              <p14:nvPr/>
            </p14:nvContentPartPr>
            <p14:xfrm>
              <a:off x="10095929" y="2145422"/>
              <a:ext cx="954038" cy="652594"/>
            </p14:xfrm>
          </p:contentPart>
        </mc:Choice>
        <mc:Fallback xmlns="">
          <p:pic>
            <p:nvPicPr>
              <p:cNvPr id="6" name="Ink 5">
                <a:extLst>
                  <a:ext uri="{FF2B5EF4-FFF2-40B4-BE49-F238E27FC236}">
                    <a16:creationId xmlns:a16="http://schemas.microsoft.com/office/drawing/2014/main" id="{AA21F355-B5F2-9D6C-02E3-6B4FFCE86F16}"/>
                  </a:ext>
                </a:extLst>
              </p:cNvPr>
              <p:cNvPicPr/>
              <p:nvPr/>
            </p:nvPicPr>
            <p:blipFill>
              <a:blip r:embed="rId4"/>
              <a:stretch>
                <a:fillRect/>
              </a:stretch>
            </p:blipFill>
            <p:spPr>
              <a:xfrm>
                <a:off x="10077935" y="2127434"/>
                <a:ext cx="989666" cy="688210"/>
              </a:xfrm>
              <a:prstGeom prst="rect">
                <a:avLst/>
              </a:prstGeom>
            </p:spPr>
          </p:pic>
        </mc:Fallback>
      </mc:AlternateContent>
    </p:spTree>
    <p:extLst>
      <p:ext uri="{BB962C8B-B14F-4D97-AF65-F5344CB8AC3E}">
        <p14:creationId xmlns:p14="http://schemas.microsoft.com/office/powerpoint/2010/main" val="1814163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102350-B0D0-E32F-B85C-D64FDE5A211E}"/>
              </a:ext>
            </a:extLst>
          </p:cNvPr>
          <p:cNvSpPr>
            <a:spLocks noGrp="1"/>
          </p:cNvSpPr>
          <p:nvPr>
            <p:ph type="title"/>
          </p:nvPr>
        </p:nvSpPr>
        <p:spPr>
          <a:xfrm>
            <a:off x="1043631" y="809898"/>
            <a:ext cx="9942716" cy="1554480"/>
          </a:xfrm>
        </p:spPr>
        <p:txBody>
          <a:bodyPr anchor="ctr">
            <a:normAutofit/>
          </a:bodyPr>
          <a:lstStyle/>
          <a:p>
            <a:endParaRPr lang="en-GB" sz="4800" b="1" u="sng" dirty="0"/>
          </a:p>
        </p:txBody>
      </p:sp>
      <p:sp>
        <p:nvSpPr>
          <p:cNvPr id="3" name="Content Placeholder 2">
            <a:extLst>
              <a:ext uri="{FF2B5EF4-FFF2-40B4-BE49-F238E27FC236}">
                <a16:creationId xmlns:a16="http://schemas.microsoft.com/office/drawing/2014/main" id="{4E0EAFDE-B468-FCC0-65EA-418A7A51494B}"/>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spcBef>
                <a:spcPts val="0"/>
              </a:spcBef>
              <a:buNone/>
            </a:pPr>
            <a:r>
              <a:rPr lang="en-US" sz="1700">
                <a:cs typeface="Calibri"/>
              </a:rPr>
              <a:t>I searched through some literature on group work and found two things that help me understand the situation. Belbin’s (e.g. 2010) team roles suggests that each person has certain strengths and weaknesses they bring to a group. While we didn’t think about our team members in the same way Belbin does, effective team work and work delegation seems to come from using people’s different strengths, which we did. </a:t>
            </a:r>
            <a:endParaRPr lang="en-US" sz="1700">
              <a:ea typeface="+mn-lt"/>
              <a:cs typeface="+mn-lt"/>
            </a:endParaRPr>
          </a:p>
          <a:p>
            <a:pPr marL="0" indent="0">
              <a:spcBef>
                <a:spcPts val="0"/>
              </a:spcBef>
              <a:buNone/>
            </a:pPr>
            <a:r>
              <a:rPr lang="en-US" sz="1700">
                <a:cs typeface="Calibri"/>
              </a:rPr>
              <a:t>Another theory that might help explain why we didn’t predict the plan wouldn’t work is ‘Groupthink’ (e.g. Janis, 1991). Groupthink is where people in a group won’t raise different opinions to a dominant opinion or decision, because they don’t want to seem like an outsider. I think if we had challenged our assumptions about our plan - by actually being critical, we would probably have foreseen that it wouldn’t work. Some characteristics of groupthink that were in our group were: ‘collective rationalisation’ – we kept telling each other that it would work; and probably ‘illusion of invulnerability’ – we are all good students, so of course we couldn’t do anything wrong. </a:t>
            </a:r>
            <a:endParaRPr lang="en-US" sz="1700">
              <a:ea typeface="+mn-lt"/>
              <a:cs typeface="+mn-lt"/>
            </a:endParaRPr>
          </a:p>
          <a:p>
            <a:pPr marL="0" indent="0">
              <a:spcBef>
                <a:spcPts val="0"/>
              </a:spcBef>
              <a:buNone/>
            </a:pPr>
            <a:r>
              <a:rPr lang="en-US" sz="1700">
                <a:cs typeface="Calibri"/>
              </a:rPr>
              <a:t>I think being aware of groupthink in the future will be helpful in group work, when trying to make decisions. </a:t>
            </a:r>
            <a:endParaRPr lang="en-US" sz="1700">
              <a:ea typeface="+mn-lt"/>
              <a:cs typeface="+mn-lt"/>
            </a:endParaRPr>
          </a:p>
          <a:p>
            <a:endParaRPr lang="en-GB" sz="1700">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0269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72931-27CD-5AEA-4FD7-60EA1F6B59B3}"/>
              </a:ext>
            </a:extLst>
          </p:cNvPr>
          <p:cNvSpPr>
            <a:spLocks noGrp="1"/>
          </p:cNvSpPr>
          <p:nvPr>
            <p:ph type="title"/>
          </p:nvPr>
        </p:nvSpPr>
        <p:spPr>
          <a:xfrm>
            <a:off x="312682" y="-204777"/>
            <a:ext cx="3807187" cy="2228074"/>
          </a:xfrm>
        </p:spPr>
        <p:txBody>
          <a:bodyPr>
            <a:normAutofit/>
          </a:bodyPr>
          <a:lstStyle/>
          <a:p>
            <a:r>
              <a:rPr lang="en-GB" sz="4000" dirty="0">
                <a:cs typeface="Calibri Light"/>
              </a:rPr>
              <a:t>Conclusion</a:t>
            </a:r>
            <a:endParaRPr lang="en-GB" sz="4000" dirty="0"/>
          </a:p>
        </p:txBody>
      </p:sp>
      <p:sp>
        <p:nvSpPr>
          <p:cNvPr id="3" name="Content Placeholder 2">
            <a:extLst>
              <a:ext uri="{FF2B5EF4-FFF2-40B4-BE49-F238E27FC236}">
                <a16:creationId xmlns:a16="http://schemas.microsoft.com/office/drawing/2014/main" id="{0A25013E-F4C7-F0FC-43FD-59D63F9905C3}"/>
              </a:ext>
            </a:extLst>
          </p:cNvPr>
          <p:cNvSpPr>
            <a:spLocks noGrp="1"/>
          </p:cNvSpPr>
          <p:nvPr>
            <p:ph idx="1"/>
          </p:nvPr>
        </p:nvSpPr>
        <p:spPr>
          <a:xfrm>
            <a:off x="312684" y="1876211"/>
            <a:ext cx="4622735" cy="4859929"/>
          </a:xfrm>
        </p:spPr>
        <p:txBody>
          <a:bodyPr vert="horz" lIns="91440" tIns="45720" rIns="91440" bIns="45720" rtlCol="0" anchor="t">
            <a:normAutofit/>
          </a:bodyPr>
          <a:lstStyle/>
          <a:p>
            <a:pPr marL="0" indent="0">
              <a:buNone/>
            </a:pPr>
            <a:endParaRPr lang="en-GB" sz="1000" b="1" u="sng" dirty="0">
              <a:cs typeface="Calibri" panose="020F0502020204030204"/>
            </a:endParaRPr>
          </a:p>
          <a:p>
            <a:pPr marL="0" indent="0">
              <a:buNone/>
            </a:pPr>
            <a:endParaRPr lang="en-GB" sz="1800" dirty="0">
              <a:cs typeface="Calibri"/>
            </a:endParaRPr>
          </a:p>
          <a:p>
            <a:endParaRPr lang="en-GB" sz="1000">
              <a:cs typeface="Calibri"/>
            </a:endParaRPr>
          </a:p>
        </p:txBody>
      </p:sp>
      <p:pic>
        <p:nvPicPr>
          <p:cNvPr id="5" name="Picture 4" descr="Wood human figure">
            <a:extLst>
              <a:ext uri="{FF2B5EF4-FFF2-40B4-BE49-F238E27FC236}">
                <a16:creationId xmlns:a16="http://schemas.microsoft.com/office/drawing/2014/main" id="{42E62FDF-AB47-A86A-F052-1A39F74A0915}"/>
              </a:ext>
            </a:extLst>
          </p:cNvPr>
          <p:cNvPicPr>
            <a:picLocks noChangeAspect="1"/>
          </p:cNvPicPr>
          <p:nvPr/>
        </p:nvPicPr>
        <p:blipFill rotWithShape="1">
          <a:blip r:embed="rId2"/>
          <a:srcRect r="30202" b="-3"/>
          <a:stretch/>
        </p:blipFill>
        <p:spPr>
          <a:xfrm>
            <a:off x="7690523" y="10"/>
            <a:ext cx="4501476" cy="6857990"/>
          </a:xfrm>
          <a:prstGeom prst="rect">
            <a:avLst/>
          </a:prstGeom>
          <a:effectLst/>
        </p:spPr>
      </p:pic>
      <p:sp>
        <p:nvSpPr>
          <p:cNvPr id="4" name="TextBox 3">
            <a:extLst>
              <a:ext uri="{FF2B5EF4-FFF2-40B4-BE49-F238E27FC236}">
                <a16:creationId xmlns:a16="http://schemas.microsoft.com/office/drawing/2014/main" id="{3DD4ABCE-8096-7CC4-5580-831713D5AB7C}"/>
              </a:ext>
            </a:extLst>
          </p:cNvPr>
          <p:cNvSpPr txBox="1"/>
          <p:nvPr/>
        </p:nvSpPr>
        <p:spPr>
          <a:xfrm>
            <a:off x="82332" y="2017986"/>
            <a:ext cx="7507889"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200" dirty="0">
              <a:cs typeface="Arial"/>
            </a:endParaRPr>
          </a:p>
        </p:txBody>
      </p:sp>
      <p:sp>
        <p:nvSpPr>
          <p:cNvPr id="6" name="TextBox 5">
            <a:extLst>
              <a:ext uri="{FF2B5EF4-FFF2-40B4-BE49-F238E27FC236}">
                <a16:creationId xmlns:a16="http://schemas.microsoft.com/office/drawing/2014/main" id="{C578637D-CE99-0368-5081-AD4FDBCE89FB}"/>
              </a:ext>
            </a:extLst>
          </p:cNvPr>
          <p:cNvSpPr txBox="1"/>
          <p:nvPr/>
        </p:nvSpPr>
        <p:spPr>
          <a:xfrm>
            <a:off x="310056" y="1562538"/>
            <a:ext cx="6947337"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cs typeface="Arial"/>
              </a:rPr>
              <a:t>In this section you can make conclusions about what happened. This is where you summarise your learning and highlight what changes to your actions could improve the outcome in the future. It should be a natural response to the previous sections.​</a:t>
            </a:r>
            <a:endParaRPr lang="en-US"/>
          </a:p>
          <a:p>
            <a:endParaRPr lang="en-GB" sz="2400" dirty="0">
              <a:cs typeface="Arial"/>
            </a:endParaRPr>
          </a:p>
          <a:p>
            <a:r>
              <a:rPr lang="en-GB" sz="2400" b="1" u="sng" dirty="0">
                <a:cs typeface="Arial"/>
              </a:rPr>
              <a:t>Helpful questions:​</a:t>
            </a:r>
          </a:p>
          <a:p>
            <a:endParaRPr lang="en-GB" sz="2400" dirty="0">
              <a:cs typeface="Arial"/>
            </a:endParaRPr>
          </a:p>
          <a:p>
            <a:pPr>
              <a:buChar char="•"/>
            </a:pPr>
            <a:r>
              <a:rPr lang="en-GB" sz="2400" dirty="0">
                <a:cs typeface="Arial"/>
              </a:rPr>
              <a:t>What did I learn from this situation?​</a:t>
            </a:r>
          </a:p>
          <a:p>
            <a:pPr>
              <a:buChar char="•"/>
            </a:pPr>
            <a:r>
              <a:rPr lang="en-GB" sz="2400" dirty="0">
                <a:cs typeface="Arial"/>
              </a:rPr>
              <a:t>How could this have been a more positive situation for everyone involved?​</a:t>
            </a:r>
          </a:p>
          <a:p>
            <a:pPr>
              <a:buChar char="•"/>
            </a:pPr>
            <a:r>
              <a:rPr lang="en-GB" sz="2400" dirty="0">
                <a:cs typeface="Arial"/>
              </a:rPr>
              <a:t>What skills do I need to develop for me to handle a situation like this better?​</a:t>
            </a:r>
          </a:p>
          <a:p>
            <a:pPr>
              <a:buChar char="•"/>
            </a:pPr>
            <a:r>
              <a:rPr lang="en-GB" sz="2400" dirty="0">
                <a:cs typeface="Arial"/>
              </a:rPr>
              <a:t>What else could I have done?​</a:t>
            </a:r>
          </a:p>
          <a:p>
            <a:endParaRPr lang="en-GB" sz="2400" dirty="0">
              <a:cs typeface="Arial"/>
            </a:endParaRPr>
          </a:p>
        </p:txBody>
      </p:sp>
    </p:spTree>
    <p:extLst>
      <p:ext uri="{BB962C8B-B14F-4D97-AF65-F5344CB8AC3E}">
        <p14:creationId xmlns:p14="http://schemas.microsoft.com/office/powerpoint/2010/main" val="34363212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D84CE-684C-DE4F-DE22-2E045516CA0E}"/>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Conclusion</a:t>
            </a:r>
            <a:endParaRPr lang="en-GB" sz="4800" u="sng"/>
          </a:p>
        </p:txBody>
      </p:sp>
      <p:sp>
        <p:nvSpPr>
          <p:cNvPr id="3" name="Content Placeholder 2">
            <a:extLst>
              <a:ext uri="{FF2B5EF4-FFF2-40B4-BE49-F238E27FC236}">
                <a16:creationId xmlns:a16="http://schemas.microsoft.com/office/drawing/2014/main" id="{8F3E1C36-2AA0-24B9-DF3A-4C2590705635}"/>
              </a:ext>
            </a:extLst>
          </p:cNvPr>
          <p:cNvSpPr>
            <a:spLocks noGrp="1"/>
          </p:cNvSpPr>
          <p:nvPr>
            <p:ph idx="1"/>
          </p:nvPr>
        </p:nvSpPr>
        <p:spPr>
          <a:xfrm>
            <a:off x="1045028" y="3017522"/>
            <a:ext cx="9941319" cy="3124658"/>
          </a:xfrm>
        </p:spPr>
        <p:txBody>
          <a:bodyPr anchor="ctr">
            <a:normAutofit/>
          </a:bodyPr>
          <a:lstStyle/>
          <a:p>
            <a:endParaRPr lang="en-US" sz="2200"/>
          </a:p>
          <a:p>
            <a:r>
              <a:rPr lang="en-US" sz="2200"/>
              <a:t>I learned that when a group wants to divide work, we must plan how we want each section to look and feel – having done this would likely have made it possible to put the sections together and submit without much or any rewriting. Moreover, I will continue to have people self-identify their strengths and possibly even suggest using the ‘Belbin team roles’-framework with longer projects. Lastly, I learned that we sometimes have to challenge the decisions we seem to agree on in the group to ensure that we are not agreeing just because of groupthink.</a:t>
            </a:r>
            <a:endParaRPr lang="en-US" sz="2200">
              <a:cs typeface="Calibri"/>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950C3E71-B443-5742-4339-E24C60FBC849}"/>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E36C9CD0-3EA3-A6A9-4C31-BF2A52E21176}"/>
                  </a:ext>
                </a:extLst>
              </p14:cNvPr>
              <p14:cNvContentPartPr/>
              <p14:nvPr/>
            </p14:nvContentPartPr>
            <p14:xfrm>
              <a:off x="9133198" y="1632873"/>
              <a:ext cx="1124535" cy="593405"/>
            </p14:xfrm>
          </p:contentPart>
        </mc:Choice>
        <mc:Fallback xmlns="">
          <p:pic>
            <p:nvPicPr>
              <p:cNvPr id="6" name="Ink 5">
                <a:extLst>
                  <a:ext uri="{FF2B5EF4-FFF2-40B4-BE49-F238E27FC236}">
                    <a16:creationId xmlns:a16="http://schemas.microsoft.com/office/drawing/2014/main" id="{E36C9CD0-3EA3-A6A9-4C31-BF2A52E21176}"/>
                  </a:ext>
                </a:extLst>
              </p:cNvPr>
              <p:cNvPicPr/>
              <p:nvPr/>
            </p:nvPicPr>
            <p:blipFill>
              <a:blip r:embed="rId4"/>
              <a:stretch>
                <a:fillRect/>
              </a:stretch>
            </p:blipFill>
            <p:spPr>
              <a:xfrm>
                <a:off x="9115205" y="1614880"/>
                <a:ext cx="1160160" cy="629031"/>
              </a:xfrm>
              <a:prstGeom prst="rect">
                <a:avLst/>
              </a:prstGeom>
            </p:spPr>
          </p:pic>
        </mc:Fallback>
      </mc:AlternateContent>
    </p:spTree>
    <p:extLst>
      <p:ext uri="{BB962C8B-B14F-4D97-AF65-F5344CB8AC3E}">
        <p14:creationId xmlns:p14="http://schemas.microsoft.com/office/powerpoint/2010/main" val="576616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72931-27CD-5AEA-4FD7-60EA1F6B59B3}"/>
              </a:ext>
            </a:extLst>
          </p:cNvPr>
          <p:cNvSpPr>
            <a:spLocks noGrp="1"/>
          </p:cNvSpPr>
          <p:nvPr>
            <p:ph type="title"/>
          </p:nvPr>
        </p:nvSpPr>
        <p:spPr>
          <a:xfrm>
            <a:off x="312682" y="-204777"/>
            <a:ext cx="3807187" cy="2228074"/>
          </a:xfrm>
        </p:spPr>
        <p:txBody>
          <a:bodyPr>
            <a:normAutofit/>
          </a:bodyPr>
          <a:lstStyle/>
          <a:p>
            <a:r>
              <a:rPr lang="en-GB" sz="4000" dirty="0">
                <a:cs typeface="Calibri Light"/>
              </a:rPr>
              <a:t>Action plan</a:t>
            </a:r>
          </a:p>
        </p:txBody>
      </p:sp>
      <p:sp>
        <p:nvSpPr>
          <p:cNvPr id="3" name="Content Placeholder 2">
            <a:extLst>
              <a:ext uri="{FF2B5EF4-FFF2-40B4-BE49-F238E27FC236}">
                <a16:creationId xmlns:a16="http://schemas.microsoft.com/office/drawing/2014/main" id="{0A25013E-F4C7-F0FC-43FD-59D63F9905C3}"/>
              </a:ext>
            </a:extLst>
          </p:cNvPr>
          <p:cNvSpPr>
            <a:spLocks noGrp="1"/>
          </p:cNvSpPr>
          <p:nvPr>
            <p:ph idx="1"/>
          </p:nvPr>
        </p:nvSpPr>
        <p:spPr>
          <a:xfrm>
            <a:off x="312684" y="1876211"/>
            <a:ext cx="4622735" cy="4859929"/>
          </a:xfrm>
        </p:spPr>
        <p:txBody>
          <a:bodyPr vert="horz" lIns="91440" tIns="45720" rIns="91440" bIns="45720" rtlCol="0" anchor="t">
            <a:normAutofit/>
          </a:bodyPr>
          <a:lstStyle/>
          <a:p>
            <a:pPr marL="0" indent="0">
              <a:buNone/>
            </a:pPr>
            <a:endParaRPr lang="en-GB" sz="1000" b="1" u="sng" dirty="0">
              <a:cs typeface="Calibri" panose="020F0502020204030204"/>
            </a:endParaRPr>
          </a:p>
          <a:p>
            <a:pPr marL="0" indent="0">
              <a:buNone/>
            </a:pPr>
            <a:endParaRPr lang="en-GB" sz="1800" dirty="0">
              <a:cs typeface="Calibri"/>
            </a:endParaRPr>
          </a:p>
          <a:p>
            <a:endParaRPr lang="en-GB" sz="1000">
              <a:cs typeface="Calibri"/>
            </a:endParaRPr>
          </a:p>
        </p:txBody>
      </p:sp>
      <p:pic>
        <p:nvPicPr>
          <p:cNvPr id="5" name="Picture 4" descr="Wood human figure">
            <a:extLst>
              <a:ext uri="{FF2B5EF4-FFF2-40B4-BE49-F238E27FC236}">
                <a16:creationId xmlns:a16="http://schemas.microsoft.com/office/drawing/2014/main" id="{42E62FDF-AB47-A86A-F052-1A39F74A0915}"/>
              </a:ext>
            </a:extLst>
          </p:cNvPr>
          <p:cNvPicPr>
            <a:picLocks noChangeAspect="1"/>
          </p:cNvPicPr>
          <p:nvPr/>
        </p:nvPicPr>
        <p:blipFill rotWithShape="1">
          <a:blip r:embed="rId2"/>
          <a:srcRect r="30202" b="-3"/>
          <a:stretch/>
        </p:blipFill>
        <p:spPr>
          <a:xfrm>
            <a:off x="7690523" y="10"/>
            <a:ext cx="4501476" cy="6857990"/>
          </a:xfrm>
          <a:prstGeom prst="rect">
            <a:avLst/>
          </a:prstGeom>
          <a:effectLst/>
        </p:spPr>
      </p:pic>
      <p:sp>
        <p:nvSpPr>
          <p:cNvPr id="4" name="TextBox 3">
            <a:extLst>
              <a:ext uri="{FF2B5EF4-FFF2-40B4-BE49-F238E27FC236}">
                <a16:creationId xmlns:a16="http://schemas.microsoft.com/office/drawing/2014/main" id="{3DD4ABCE-8096-7CC4-5580-831713D5AB7C}"/>
              </a:ext>
            </a:extLst>
          </p:cNvPr>
          <p:cNvSpPr txBox="1"/>
          <p:nvPr/>
        </p:nvSpPr>
        <p:spPr>
          <a:xfrm>
            <a:off x="82332" y="2017986"/>
            <a:ext cx="7507889"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200" dirty="0">
              <a:cs typeface="Arial"/>
            </a:endParaRPr>
          </a:p>
        </p:txBody>
      </p:sp>
      <p:sp>
        <p:nvSpPr>
          <p:cNvPr id="6" name="TextBox 5">
            <a:extLst>
              <a:ext uri="{FF2B5EF4-FFF2-40B4-BE49-F238E27FC236}">
                <a16:creationId xmlns:a16="http://schemas.microsoft.com/office/drawing/2014/main" id="{C578637D-CE99-0368-5081-AD4FDBCE89FB}"/>
              </a:ext>
            </a:extLst>
          </p:cNvPr>
          <p:cNvSpPr txBox="1"/>
          <p:nvPr/>
        </p:nvSpPr>
        <p:spPr>
          <a:xfrm>
            <a:off x="257504" y="1212193"/>
            <a:ext cx="7157543"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n-lt"/>
                <a:cs typeface="+mn-lt"/>
              </a:rPr>
              <a:t>At this step you plan for what you would do differently in a similar or related situation in the future. It can also be extremely helpful to think about how you will help yourself to act differently – such that you don’t only plan what you will do differently, but also how you will make sure it happens. Sometimes just the realisation is enough, but other times reminders might be helpful.</a:t>
            </a:r>
            <a:endParaRPr lang="en-US" dirty="0"/>
          </a:p>
          <a:p>
            <a:endParaRPr lang="en-GB"/>
          </a:p>
          <a:p>
            <a:r>
              <a:rPr lang="en-GB" sz="2400" b="1" u="sng" dirty="0">
                <a:ea typeface="+mn-lt"/>
                <a:cs typeface="+mn-lt"/>
              </a:rPr>
              <a:t>Helpful questions:</a:t>
            </a:r>
            <a:endParaRPr lang="en-GB" b="1" dirty="0"/>
          </a:p>
          <a:p>
            <a:endParaRPr lang="en-GB"/>
          </a:p>
          <a:p>
            <a:pPr marL="342900" indent="-342900">
              <a:buFont typeface="Arial"/>
              <a:buChar char="•"/>
            </a:pPr>
            <a:r>
              <a:rPr lang="en-GB" sz="2400" dirty="0">
                <a:ea typeface="+mn-lt"/>
                <a:cs typeface="+mn-lt"/>
              </a:rPr>
              <a:t>If I had to do the same thing again, what would I do differently?</a:t>
            </a:r>
            <a:endParaRPr lang="en-GB" dirty="0">
              <a:cs typeface="Calibri" panose="020F0502020204030204"/>
            </a:endParaRPr>
          </a:p>
          <a:p>
            <a:pPr marL="342900" indent="-342900">
              <a:buFont typeface="Arial"/>
              <a:buChar char="•"/>
            </a:pPr>
            <a:r>
              <a:rPr lang="en-GB" sz="2400" dirty="0">
                <a:ea typeface="+mn-lt"/>
                <a:cs typeface="+mn-lt"/>
              </a:rPr>
              <a:t>How will I develop the required skills I need?</a:t>
            </a:r>
            <a:endParaRPr lang="en-GB" dirty="0">
              <a:cs typeface="Calibri" panose="020F0502020204030204"/>
            </a:endParaRPr>
          </a:p>
          <a:p>
            <a:pPr marL="342900" indent="-342900">
              <a:buFont typeface="Arial"/>
              <a:buChar char="•"/>
            </a:pPr>
            <a:r>
              <a:rPr lang="en-GB" sz="2400" dirty="0">
                <a:ea typeface="+mn-lt"/>
                <a:cs typeface="+mn-lt"/>
              </a:rPr>
              <a:t>How can I make sure that I can act differently next time?</a:t>
            </a:r>
            <a:endParaRPr lang="en-GB" dirty="0">
              <a:cs typeface="Calibri" panose="020F0502020204030204"/>
            </a:endParaRPr>
          </a:p>
          <a:p>
            <a:endParaRPr lang="en-GB" sz="2400" dirty="0">
              <a:cs typeface="Arial"/>
            </a:endParaRPr>
          </a:p>
          <a:p>
            <a:endParaRPr lang="en-GB" sz="2400" dirty="0">
              <a:cs typeface="Arial"/>
            </a:endParaRPr>
          </a:p>
        </p:txBody>
      </p:sp>
    </p:spTree>
    <p:extLst>
      <p:ext uri="{BB962C8B-B14F-4D97-AF65-F5344CB8AC3E}">
        <p14:creationId xmlns:p14="http://schemas.microsoft.com/office/powerpoint/2010/main" val="17746068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7CCD90-80BF-F11D-9786-75B5A19CCA39}"/>
              </a:ext>
            </a:extLst>
          </p:cNvPr>
          <p:cNvSpPr>
            <a:spLocks noGrp="1"/>
          </p:cNvSpPr>
          <p:nvPr>
            <p:ph type="title"/>
          </p:nvPr>
        </p:nvSpPr>
        <p:spPr>
          <a:xfrm>
            <a:off x="1043631" y="809898"/>
            <a:ext cx="9942716" cy="1554480"/>
          </a:xfrm>
        </p:spPr>
        <p:txBody>
          <a:bodyPr anchor="ctr">
            <a:normAutofit/>
          </a:bodyPr>
          <a:lstStyle/>
          <a:p>
            <a:r>
              <a:rPr lang="en-GB" sz="4800" u="sng" dirty="0">
                <a:cs typeface="Calibri Light"/>
              </a:rPr>
              <a:t>Action Plan</a:t>
            </a:r>
            <a:endParaRPr lang="en-GB" sz="4800" u="sng" dirty="0"/>
          </a:p>
        </p:txBody>
      </p:sp>
      <p:sp>
        <p:nvSpPr>
          <p:cNvPr id="3" name="Content Placeholder 2">
            <a:extLst>
              <a:ext uri="{FF2B5EF4-FFF2-40B4-BE49-F238E27FC236}">
                <a16:creationId xmlns:a16="http://schemas.microsoft.com/office/drawing/2014/main" id="{7275B7EB-E24D-9F97-B2B4-5DD0BAB0B7E1}"/>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endParaRPr lang="en-GB" sz="1900">
              <a:cs typeface="Calibri" panose="020F0502020204030204"/>
            </a:endParaRPr>
          </a:p>
          <a:p>
            <a:pPr marL="0" indent="0">
              <a:buNone/>
            </a:pPr>
            <a:r>
              <a:rPr lang="en-GB" sz="1900">
                <a:ea typeface="+mn-lt"/>
                <a:cs typeface="+mn-lt"/>
              </a:rPr>
              <a:t>When I’m working with a group next time, I will talk to them about what strengths they have. This is easy to do and remember in a first meeting, and also potentially works as an ice-breaker if we don’t know each other well. Next, if we decide to divide work, I will insist that we plan out what we expect from it beforehand. Potentially I would suggest writing the introduction or first section together first, so that we have a reference for when we are writing our own parts. I’m confident this current experience will be enough to remind me to suggest this if anyone says we should divide up the work in the future. Lastly, I will ask if we can challenge our initial decisions so that we are confident we are making informed decisions to avoid groupthink. If I have any concerns, I will tell the group. I think by remembering I want the best result possible will make me be able to disagree even when it feels uncomfortable. </a:t>
            </a:r>
            <a:endParaRPr lang="en-GB" sz="1900">
              <a:cs typeface="Calibri" panose="020F0502020204030204"/>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41AE5EF6-29B4-73E2-B7EE-89FA4F07CB61}"/>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FB71CDF5-7BA3-24CB-159E-C6215B447037}"/>
                  </a:ext>
                </a:extLst>
              </p14:cNvPr>
              <p14:cNvContentPartPr/>
              <p14:nvPr/>
            </p14:nvContentPartPr>
            <p14:xfrm>
              <a:off x="9283369" y="941894"/>
              <a:ext cx="1024230" cy="582547"/>
            </p14:xfrm>
          </p:contentPart>
        </mc:Choice>
        <mc:Fallback xmlns="">
          <p:pic>
            <p:nvPicPr>
              <p:cNvPr id="6" name="Ink 5">
                <a:extLst>
                  <a:ext uri="{FF2B5EF4-FFF2-40B4-BE49-F238E27FC236}">
                    <a16:creationId xmlns:a16="http://schemas.microsoft.com/office/drawing/2014/main" id="{FB71CDF5-7BA3-24CB-159E-C6215B447037}"/>
                  </a:ext>
                </a:extLst>
              </p:cNvPr>
              <p:cNvPicPr/>
              <p:nvPr/>
            </p:nvPicPr>
            <p:blipFill>
              <a:blip r:embed="rId4"/>
              <a:stretch>
                <a:fillRect/>
              </a:stretch>
            </p:blipFill>
            <p:spPr>
              <a:xfrm>
                <a:off x="9265375" y="923903"/>
                <a:ext cx="1059859" cy="618169"/>
              </a:xfrm>
              <a:prstGeom prst="rect">
                <a:avLst/>
              </a:prstGeom>
            </p:spPr>
          </p:pic>
        </mc:Fallback>
      </mc:AlternateContent>
    </p:spTree>
    <p:extLst>
      <p:ext uri="{BB962C8B-B14F-4D97-AF65-F5344CB8AC3E}">
        <p14:creationId xmlns:p14="http://schemas.microsoft.com/office/powerpoint/2010/main" val="1463010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8D1DCC-93A2-D9C1-DE4E-E5A53BE712A8}"/>
              </a:ext>
            </a:extLst>
          </p:cNvPr>
          <p:cNvSpPr>
            <a:spLocks noGrp="1"/>
          </p:cNvSpPr>
          <p:nvPr>
            <p:ph type="title"/>
          </p:nvPr>
        </p:nvSpPr>
        <p:spPr>
          <a:xfrm>
            <a:off x="5297762" y="329184"/>
            <a:ext cx="6251110" cy="1783080"/>
          </a:xfrm>
        </p:spPr>
        <p:txBody>
          <a:bodyPr anchor="b">
            <a:normAutofit/>
          </a:bodyPr>
          <a:lstStyle/>
          <a:p>
            <a:r>
              <a:rPr lang="en-GB" sz="5400">
                <a:cs typeface="Calibri Light"/>
              </a:rPr>
              <a:t>Task....</a:t>
            </a:r>
            <a:endParaRPr lang="en-GB" sz="5400"/>
          </a:p>
        </p:txBody>
      </p:sp>
      <p:pic>
        <p:nvPicPr>
          <p:cNvPr id="5" name="Picture 4" descr="Glasses on top of a book">
            <a:extLst>
              <a:ext uri="{FF2B5EF4-FFF2-40B4-BE49-F238E27FC236}">
                <a16:creationId xmlns:a16="http://schemas.microsoft.com/office/drawing/2014/main" id="{45648839-50FD-31DD-4E2B-488CD7188B9C}"/>
              </a:ext>
            </a:extLst>
          </p:cNvPr>
          <p:cNvPicPr>
            <a:picLocks noChangeAspect="1"/>
          </p:cNvPicPr>
          <p:nvPr/>
        </p:nvPicPr>
        <p:blipFill rotWithShape="1">
          <a:blip r:embed="rId2"/>
          <a:srcRect l="17086" r="37954" b="1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E8D49B-26A7-DA13-3E8B-0E4FED5572C6}"/>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GB" sz="2200" dirty="0">
                <a:cs typeface="Calibri"/>
              </a:rPr>
              <a:t>Using the Gibbs reflective cycle, reflect on starting university and becoming a student or Industry Week</a:t>
            </a:r>
          </a:p>
          <a:p>
            <a:pPr marL="0" indent="0">
              <a:buNone/>
            </a:pPr>
            <a:endParaRPr lang="en-GB" sz="2200">
              <a:cs typeface="Calibri"/>
            </a:endParaRPr>
          </a:p>
        </p:txBody>
      </p:sp>
    </p:spTree>
    <p:extLst>
      <p:ext uri="{BB962C8B-B14F-4D97-AF65-F5344CB8AC3E}">
        <p14:creationId xmlns:p14="http://schemas.microsoft.com/office/powerpoint/2010/main" val="27364066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583322-A2E4-16E1-CEB2-0C47EDAD8D14}"/>
              </a:ext>
            </a:extLst>
          </p:cNvPr>
          <p:cNvSpPr>
            <a:spLocks noGrp="1"/>
          </p:cNvSpPr>
          <p:nvPr>
            <p:ph type="title"/>
          </p:nvPr>
        </p:nvSpPr>
        <p:spPr>
          <a:xfrm>
            <a:off x="5297762" y="329184"/>
            <a:ext cx="6251110" cy="1783080"/>
          </a:xfrm>
        </p:spPr>
        <p:txBody>
          <a:bodyPr anchor="b">
            <a:normAutofit/>
          </a:bodyPr>
          <a:lstStyle/>
          <a:p>
            <a:r>
              <a:rPr lang="en-GB" sz="5400">
                <a:cs typeface="Calibri Light"/>
              </a:rPr>
              <a:t>Any questions?</a:t>
            </a:r>
            <a:endParaRPr lang="en-GB" sz="5400"/>
          </a:p>
        </p:txBody>
      </p:sp>
      <p:pic>
        <p:nvPicPr>
          <p:cNvPr id="5" name="Picture 4" descr="Many question marks on black background">
            <a:extLst>
              <a:ext uri="{FF2B5EF4-FFF2-40B4-BE49-F238E27FC236}">
                <a16:creationId xmlns:a16="http://schemas.microsoft.com/office/drawing/2014/main" id="{4618E07D-56B7-72DD-E5F9-EFE1A03A0915}"/>
              </a:ext>
            </a:extLst>
          </p:cNvPr>
          <p:cNvPicPr>
            <a:picLocks noChangeAspect="1"/>
          </p:cNvPicPr>
          <p:nvPr/>
        </p:nvPicPr>
        <p:blipFill rotWithShape="1">
          <a:blip r:embed="rId2"/>
          <a:srcRect l="58645" r="7" b="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61B929-4CE8-8C1B-E994-07ABEE845194}"/>
              </a:ext>
            </a:extLst>
          </p:cNvPr>
          <p:cNvSpPr>
            <a:spLocks noGrp="1"/>
          </p:cNvSpPr>
          <p:nvPr>
            <p:ph idx="1"/>
          </p:nvPr>
        </p:nvSpPr>
        <p:spPr>
          <a:xfrm>
            <a:off x="5297762" y="2706624"/>
            <a:ext cx="6251110" cy="3483864"/>
          </a:xfrm>
        </p:spPr>
        <p:txBody>
          <a:bodyPr>
            <a:normAutofit/>
          </a:bodyPr>
          <a:lstStyle/>
          <a:p>
            <a:endParaRPr lang="en-GB" sz="2200"/>
          </a:p>
        </p:txBody>
      </p:sp>
    </p:spTree>
    <p:extLst>
      <p:ext uri="{BB962C8B-B14F-4D97-AF65-F5344CB8AC3E}">
        <p14:creationId xmlns:p14="http://schemas.microsoft.com/office/powerpoint/2010/main" val="11493340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762969-016C-0512-F516-4D95033C0094}"/>
              </a:ext>
            </a:extLst>
          </p:cNvPr>
          <p:cNvSpPr>
            <a:spLocks noGrp="1"/>
          </p:cNvSpPr>
          <p:nvPr>
            <p:ph type="title"/>
          </p:nvPr>
        </p:nvSpPr>
        <p:spPr>
          <a:xfrm>
            <a:off x="5297762" y="329184"/>
            <a:ext cx="6251110" cy="1783080"/>
          </a:xfrm>
        </p:spPr>
        <p:txBody>
          <a:bodyPr anchor="b">
            <a:normAutofit/>
          </a:bodyPr>
          <a:lstStyle/>
          <a:p>
            <a:r>
              <a:rPr lang="en-GB" sz="5400">
                <a:cs typeface="Calibri Light"/>
              </a:rPr>
              <a:t>Next session....</a:t>
            </a:r>
            <a:endParaRPr lang="en-GB" sz="5400"/>
          </a:p>
        </p:txBody>
      </p:sp>
      <p:pic>
        <p:nvPicPr>
          <p:cNvPr id="5" name="Picture 4" descr="Complex maths formulae on a blackboard">
            <a:extLst>
              <a:ext uri="{FF2B5EF4-FFF2-40B4-BE49-F238E27FC236}">
                <a16:creationId xmlns:a16="http://schemas.microsoft.com/office/drawing/2014/main" id="{D7D58E09-A421-5835-FA61-3BCAA0BA2B5C}"/>
              </a:ext>
            </a:extLst>
          </p:cNvPr>
          <p:cNvPicPr>
            <a:picLocks noChangeAspect="1"/>
          </p:cNvPicPr>
          <p:nvPr/>
        </p:nvPicPr>
        <p:blipFill rotWithShape="1">
          <a:blip r:embed="rId2"/>
          <a:srcRect l="19111" r="31377" b="-9"/>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8B90EE-EAC4-BE68-C006-2278FCCBC34E}"/>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200">
                <a:cs typeface="Calibri"/>
              </a:rPr>
              <a:t>Digital literacy</a:t>
            </a:r>
            <a:endParaRPr lang="en-GB" sz="2200"/>
          </a:p>
        </p:txBody>
      </p:sp>
    </p:spTree>
    <p:extLst>
      <p:ext uri="{BB962C8B-B14F-4D97-AF65-F5344CB8AC3E}">
        <p14:creationId xmlns:p14="http://schemas.microsoft.com/office/powerpoint/2010/main" val="1251885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Custom 9">
      <a:dk1>
        <a:srgbClr val="000000"/>
      </a:dk1>
      <a:lt1>
        <a:srgbClr val="FFFFFF"/>
      </a:lt1>
      <a:dk2>
        <a:srgbClr val="0F253E"/>
      </a:dk2>
      <a:lt2>
        <a:srgbClr val="E7E6E6"/>
      </a:lt2>
      <a:accent1>
        <a:srgbClr val="4472C4"/>
      </a:accent1>
      <a:accent2>
        <a:srgbClr val="B83803"/>
      </a:accent2>
      <a:accent3>
        <a:srgbClr val="DCD3CC"/>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presentation light - tm89027928_Win22_jx_v15" id="{E4F720B1-AC3A-441F-B00A-6ECF71D2AB0C}" vid="{71933BEE-9DD7-4D62-B50F-A654080E9C93}"/>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20</Slides>
  <Notes>0</Notes>
  <HiddenSlides>0</HiddenSlides>
  <MMClips>0</MMClips>
  <ScaleCrop>false</ScaleCrop>
  <HeadingPairs>
    <vt:vector size="4" baseType="variant">
      <vt:variant>
        <vt:lpstr>Theme</vt:lpstr>
      </vt:variant>
      <vt:variant>
        <vt:i4>2</vt:i4>
      </vt:variant>
      <vt:variant>
        <vt:lpstr>Slide Titles</vt:lpstr>
      </vt:variant>
      <vt:variant>
        <vt:i4>20</vt:i4>
      </vt:variant>
    </vt:vector>
  </HeadingPairs>
  <TitlesOfParts>
    <vt:vector size="22" baseType="lpstr">
      <vt:lpstr>office theme</vt:lpstr>
      <vt:lpstr>Office 主题​​</vt:lpstr>
      <vt:lpstr>Study Skills- workshop Week 8</vt:lpstr>
      <vt:lpstr>Recap on the lecture</vt:lpstr>
      <vt:lpstr>Self- reflective cycles</vt:lpstr>
      <vt:lpstr>Gibbs self- reflection</vt:lpstr>
      <vt:lpstr>Description</vt:lpstr>
      <vt:lpstr>Example of Gibbs self-reflection </vt:lpstr>
      <vt:lpstr>Feelings</vt:lpstr>
      <vt:lpstr>Feelings</vt:lpstr>
      <vt:lpstr>Evaluation</vt:lpstr>
      <vt:lpstr>Evaluation</vt:lpstr>
      <vt:lpstr>Analysis</vt:lpstr>
      <vt:lpstr>Analysis</vt:lpstr>
      <vt:lpstr>PowerPoint Presentation</vt:lpstr>
      <vt:lpstr>Conclusion</vt:lpstr>
      <vt:lpstr>Conclusion</vt:lpstr>
      <vt:lpstr>Action plan</vt:lpstr>
      <vt:lpstr>Action Plan</vt:lpstr>
      <vt:lpstr>Task....</vt:lpstr>
      <vt:lpstr>Any questions?</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261</cp:revision>
  <dcterms:created xsi:type="dcterms:W3CDTF">2023-06-23T12:47:36Z</dcterms:created>
  <dcterms:modified xsi:type="dcterms:W3CDTF">2023-11-23T09:26:19Z</dcterms:modified>
</cp:coreProperties>
</file>