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58" r:id="rId5"/>
    <p:sldId id="259" r:id="rId6"/>
    <p:sldId id="260" r:id="rId7"/>
    <p:sldId id="261" r:id="rId8"/>
    <p:sldId id="262" r:id="rId9"/>
    <p:sldId id="303" r:id="rId10"/>
    <p:sldId id="263" r:id="rId11"/>
    <p:sldId id="264" r:id="rId12"/>
    <p:sldId id="265" r:id="rId13"/>
    <p:sldId id="292" r:id="rId14"/>
    <p:sldId id="291" r:id="rId15"/>
    <p:sldId id="293" r:id="rId16"/>
    <p:sldId id="294" r:id="rId17"/>
    <p:sldId id="296" r:id="rId18"/>
    <p:sldId id="297" r:id="rId19"/>
    <p:sldId id="298" r:id="rId20"/>
    <p:sldId id="299" r:id="rId21"/>
    <p:sldId id="302" r:id="rId22"/>
    <p:sldId id="300" r:id="rId23"/>
    <p:sldId id="30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E92A80-0CBE-4B73-ABE7-8CC3A0929EE3}" v="1" dt="2024-03-13T01:00:37.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Jarvis [maj52] (Staff)" userId="d937e79e-80c0-40d9-b34a-00850c5c6cc5" providerId="ADAL" clId="{6DE92A80-0CBE-4B73-ABE7-8CC3A0929EE3}"/>
    <pc:docChg chg="undo custSel addSld modSld">
      <pc:chgData name="Matthew Jarvis [maj52] (Staff)" userId="d937e79e-80c0-40d9-b34a-00850c5c6cc5" providerId="ADAL" clId="{6DE92A80-0CBE-4B73-ABE7-8CC3A0929EE3}" dt="2024-03-13T01:06:11.119" v="59" actId="313"/>
      <pc:docMkLst>
        <pc:docMk/>
      </pc:docMkLst>
      <pc:sldChg chg="modSp mod">
        <pc:chgData name="Matthew Jarvis [maj52] (Staff)" userId="d937e79e-80c0-40d9-b34a-00850c5c6cc5" providerId="ADAL" clId="{6DE92A80-0CBE-4B73-ABE7-8CC3A0929EE3}" dt="2024-03-13T01:05:30.140" v="48" actId="403"/>
        <pc:sldMkLst>
          <pc:docMk/>
          <pc:sldMk cId="3457974002" sldId="262"/>
        </pc:sldMkLst>
        <pc:spChg chg="mod">
          <ac:chgData name="Matthew Jarvis [maj52] (Staff)" userId="d937e79e-80c0-40d9-b34a-00850c5c6cc5" providerId="ADAL" clId="{6DE92A80-0CBE-4B73-ABE7-8CC3A0929EE3}" dt="2024-03-13T01:05:30.140" v="48" actId="403"/>
          <ac:spMkLst>
            <pc:docMk/>
            <pc:sldMk cId="3457974002" sldId="262"/>
            <ac:spMk id="3" creationId="{6BD4174C-025E-9520-F716-17C038E1169F}"/>
          </ac:spMkLst>
        </pc:spChg>
      </pc:sldChg>
      <pc:sldChg chg="addSp delSp modSp mod setBg">
        <pc:chgData name="Matthew Jarvis [maj52] (Staff)" userId="d937e79e-80c0-40d9-b34a-00850c5c6cc5" providerId="ADAL" clId="{6DE92A80-0CBE-4B73-ABE7-8CC3A0929EE3}" dt="2024-03-13T01:01:34.668" v="32" actId="1076"/>
        <pc:sldMkLst>
          <pc:docMk/>
          <pc:sldMk cId="2932611196" sldId="301"/>
        </pc:sldMkLst>
        <pc:spChg chg="mod">
          <ac:chgData name="Matthew Jarvis [maj52] (Staff)" userId="d937e79e-80c0-40d9-b34a-00850c5c6cc5" providerId="ADAL" clId="{6DE92A80-0CBE-4B73-ABE7-8CC3A0929EE3}" dt="2024-03-13T01:01:16.487" v="24" actId="14100"/>
          <ac:spMkLst>
            <pc:docMk/>
            <pc:sldMk cId="2932611196" sldId="301"/>
            <ac:spMk id="2" creationId="{67967F8F-E0D4-EEEF-A0FB-32B88BD06827}"/>
          </ac:spMkLst>
        </pc:spChg>
        <pc:spChg chg="mod">
          <ac:chgData name="Matthew Jarvis [maj52] (Staff)" userId="d937e79e-80c0-40d9-b34a-00850c5c6cc5" providerId="ADAL" clId="{6DE92A80-0CBE-4B73-ABE7-8CC3A0929EE3}" dt="2024-03-13T01:01:27.042" v="31" actId="403"/>
          <ac:spMkLst>
            <pc:docMk/>
            <pc:sldMk cId="2932611196" sldId="301"/>
            <ac:spMk id="3" creationId="{4837FE09-575F-399A-6EC9-D625A2E12680}"/>
          </ac:spMkLst>
        </pc:spChg>
        <pc:spChg chg="add del">
          <ac:chgData name="Matthew Jarvis [maj52] (Staff)" userId="d937e79e-80c0-40d9-b34a-00850c5c6cc5" providerId="ADAL" clId="{6DE92A80-0CBE-4B73-ABE7-8CC3A0929EE3}" dt="2024-03-13T01:00:41.861" v="12" actId="26606"/>
          <ac:spMkLst>
            <pc:docMk/>
            <pc:sldMk cId="2932611196" sldId="301"/>
            <ac:spMk id="9" creationId="{E9FF3597-294D-4BCC-9A3B-F73618BFB5ED}"/>
          </ac:spMkLst>
        </pc:spChg>
        <pc:spChg chg="add del">
          <ac:chgData name="Matthew Jarvis [maj52] (Staff)" userId="d937e79e-80c0-40d9-b34a-00850c5c6cc5" providerId="ADAL" clId="{6DE92A80-0CBE-4B73-ABE7-8CC3A0929EE3}" dt="2024-03-13T01:00:41.861" v="12" actId="26606"/>
          <ac:spMkLst>
            <pc:docMk/>
            <pc:sldMk cId="2932611196" sldId="301"/>
            <ac:spMk id="11" creationId="{FA95A814-33CD-4A6C-8F2B-378289DBB988}"/>
          </ac:spMkLst>
        </pc:spChg>
        <pc:spChg chg="add del">
          <ac:chgData name="Matthew Jarvis [maj52] (Staff)" userId="d937e79e-80c0-40d9-b34a-00850c5c6cc5" providerId="ADAL" clId="{6DE92A80-0CBE-4B73-ABE7-8CC3A0929EE3}" dt="2024-03-13T01:00:41.861" v="12" actId="26606"/>
          <ac:spMkLst>
            <pc:docMk/>
            <pc:sldMk cId="2932611196" sldId="301"/>
            <ac:spMk id="13" creationId="{E579214A-A9B1-4E84-BF32-CA24669E09B8}"/>
          </ac:spMkLst>
        </pc:spChg>
        <pc:spChg chg="add">
          <ac:chgData name="Matthew Jarvis [maj52] (Staff)" userId="d937e79e-80c0-40d9-b34a-00850c5c6cc5" providerId="ADAL" clId="{6DE92A80-0CBE-4B73-ABE7-8CC3A0929EE3}" dt="2024-03-13T01:00:41.861" v="12" actId="26606"/>
          <ac:spMkLst>
            <pc:docMk/>
            <pc:sldMk cId="2932611196" sldId="301"/>
            <ac:spMk id="18" creationId="{DA1766D0-745A-4921-A68E-56642A6508CF}"/>
          </ac:spMkLst>
        </pc:spChg>
        <pc:spChg chg="add">
          <ac:chgData name="Matthew Jarvis [maj52] (Staff)" userId="d937e79e-80c0-40d9-b34a-00850c5c6cc5" providerId="ADAL" clId="{6DE92A80-0CBE-4B73-ABE7-8CC3A0929EE3}" dt="2024-03-13T01:00:41.861" v="12" actId="26606"/>
          <ac:spMkLst>
            <pc:docMk/>
            <pc:sldMk cId="2932611196" sldId="301"/>
            <ac:spMk id="20" creationId="{583F1E3F-D7BF-4DB5-8016-70B9E385E338}"/>
          </ac:spMkLst>
        </pc:spChg>
        <pc:spChg chg="add">
          <ac:chgData name="Matthew Jarvis [maj52] (Staff)" userId="d937e79e-80c0-40d9-b34a-00850c5c6cc5" providerId="ADAL" clId="{6DE92A80-0CBE-4B73-ABE7-8CC3A0929EE3}" dt="2024-03-13T01:00:41.861" v="12" actId="26606"/>
          <ac:spMkLst>
            <pc:docMk/>
            <pc:sldMk cId="2932611196" sldId="301"/>
            <ac:spMk id="22" creationId="{DD0D3E7A-8DF6-4A78-A03C-86AD697468BE}"/>
          </ac:spMkLst>
        </pc:spChg>
        <pc:picChg chg="add mod">
          <ac:chgData name="Matthew Jarvis [maj52] (Staff)" userId="d937e79e-80c0-40d9-b34a-00850c5c6cc5" providerId="ADAL" clId="{6DE92A80-0CBE-4B73-ABE7-8CC3A0929EE3}" dt="2024-03-13T01:01:34.668" v="32" actId="1076"/>
          <ac:picMkLst>
            <pc:docMk/>
            <pc:sldMk cId="2932611196" sldId="301"/>
            <ac:picMk id="5" creationId="{CD411685-9BAE-CC9D-02C0-7CDC421D228B}"/>
          </ac:picMkLst>
        </pc:picChg>
      </pc:sldChg>
      <pc:sldChg chg="modSp add mod">
        <pc:chgData name="Matthew Jarvis [maj52] (Staff)" userId="d937e79e-80c0-40d9-b34a-00850c5c6cc5" providerId="ADAL" clId="{6DE92A80-0CBE-4B73-ABE7-8CC3A0929EE3}" dt="2024-03-13T01:06:11.119" v="59" actId="313"/>
        <pc:sldMkLst>
          <pc:docMk/>
          <pc:sldMk cId="3727531199" sldId="303"/>
        </pc:sldMkLst>
        <pc:spChg chg="mod">
          <ac:chgData name="Matthew Jarvis [maj52] (Staff)" userId="d937e79e-80c0-40d9-b34a-00850c5c6cc5" providerId="ADAL" clId="{6DE92A80-0CBE-4B73-ABE7-8CC3A0929EE3}" dt="2024-03-13T01:05:10.991" v="46" actId="20577"/>
          <ac:spMkLst>
            <pc:docMk/>
            <pc:sldMk cId="3727531199" sldId="303"/>
            <ac:spMk id="2" creationId="{B9EE231F-D58C-7A7D-9AE8-D06C784C2A2E}"/>
          </ac:spMkLst>
        </pc:spChg>
        <pc:spChg chg="mod">
          <ac:chgData name="Matthew Jarvis [maj52] (Staff)" userId="d937e79e-80c0-40d9-b34a-00850c5c6cc5" providerId="ADAL" clId="{6DE92A80-0CBE-4B73-ABE7-8CC3A0929EE3}" dt="2024-03-13T01:06:11.119" v="59" actId="313"/>
          <ac:spMkLst>
            <pc:docMk/>
            <pc:sldMk cId="3727531199" sldId="303"/>
            <ac:spMk id="3" creationId="{6BD4174C-025E-9520-F716-17C038E1169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56FB-E05E-443F-88A1-CFC90638997C}"/>
              </a:ext>
            </a:extLst>
          </p:cNvPr>
          <p:cNvSpPr>
            <a:spLocks noGrp="1"/>
          </p:cNvSpPr>
          <p:nvPr>
            <p:ph type="ctrTitle"/>
          </p:nvPr>
        </p:nvSpPr>
        <p:spPr>
          <a:xfrm>
            <a:off x="1084727" y="1597961"/>
            <a:ext cx="9144000" cy="3162300"/>
          </a:xfrm>
        </p:spPr>
        <p:txBody>
          <a:bodyPr anchor="b">
            <a:normAutofit/>
          </a:bodyPr>
          <a:lstStyle>
            <a:lvl1pPr algn="l">
              <a:defRPr sz="3200"/>
            </a:lvl1pPr>
          </a:lstStyle>
          <a:p>
            <a:r>
              <a:rPr lang="en-US" dirty="0"/>
              <a:t>Click to edit Master title style</a:t>
            </a:r>
          </a:p>
        </p:txBody>
      </p:sp>
      <p:sp>
        <p:nvSpPr>
          <p:cNvPr id="3" name="Subtitle 2">
            <a:extLst>
              <a:ext uri="{FF2B5EF4-FFF2-40B4-BE49-F238E27FC236}">
                <a16:creationId xmlns:a16="http://schemas.microsoft.com/office/drawing/2014/main" id="{3C5DA97A-281B-4A77-9D2C-C5E6A860E645}"/>
              </a:ext>
            </a:extLst>
          </p:cNvPr>
          <p:cNvSpPr>
            <a:spLocks noGrp="1"/>
          </p:cNvSpPr>
          <p:nvPr>
            <p:ph type="subTitle" idx="1"/>
          </p:nvPr>
        </p:nvSpPr>
        <p:spPr>
          <a:xfrm>
            <a:off x="1084727" y="4902488"/>
            <a:ext cx="9144000" cy="985075"/>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FD7BAE-E194-4223-BB4E-5E487863F5BE}"/>
              </a:ext>
            </a:extLst>
          </p:cNvPr>
          <p:cNvSpPr>
            <a:spLocks noGrp="1"/>
          </p:cNvSpPr>
          <p:nvPr>
            <p:ph type="dt" sz="half" idx="10"/>
          </p:nvPr>
        </p:nvSpPr>
        <p:spPr/>
        <p:txBody>
          <a:bodyPr/>
          <a:lstStyle/>
          <a:p>
            <a:fld id="{8C28A28C-4C6A-46EA-90C0-4EE0B89CC5C7}" type="datetimeFigureOut">
              <a:rPr lang="en-US" smtClean="0"/>
              <a:t>3/13/2024</a:t>
            </a:fld>
            <a:endParaRPr lang="en-US" dirty="0"/>
          </a:p>
        </p:txBody>
      </p:sp>
      <p:sp>
        <p:nvSpPr>
          <p:cNvPr id="5" name="Footer Placeholder 4">
            <a:extLst>
              <a:ext uri="{FF2B5EF4-FFF2-40B4-BE49-F238E27FC236}">
                <a16:creationId xmlns:a16="http://schemas.microsoft.com/office/drawing/2014/main" id="{9721F6C9-7279-4DF8-9462-3EFEFA03FB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457072-0A38-49AD-8D0D-0E42DD488E4F}"/>
              </a:ext>
            </a:extLst>
          </p:cNvPr>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196493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98199-C6CF-4DFF-A750-435F06CC74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F2D5EB-F993-411F-9DBA-971321FC00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A5D216-27F9-4078-8349-ABC9F614A5E7}"/>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5" name="Footer Placeholder 4">
            <a:extLst>
              <a:ext uri="{FF2B5EF4-FFF2-40B4-BE49-F238E27FC236}">
                <a16:creationId xmlns:a16="http://schemas.microsoft.com/office/drawing/2014/main" id="{4384F8A8-FBA7-4F25-ADEA-AF346495DE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4609F8-5897-4724-8FA6-3EFDE8F2DD7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057158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C0F0C-7BA8-490D-B4C9-CCE145DCD19A}"/>
              </a:ext>
            </a:extLst>
          </p:cNvPr>
          <p:cNvSpPr>
            <a:spLocks noGrp="1"/>
          </p:cNvSpPr>
          <p:nvPr>
            <p:ph type="title"/>
          </p:nvPr>
        </p:nvSpPr>
        <p:spPr>
          <a:xfrm>
            <a:off x="1084726" y="1709738"/>
            <a:ext cx="9143999" cy="3050523"/>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84290E61-B837-4BE4-9BC7-6AF706BCCA42}"/>
              </a:ext>
            </a:extLst>
          </p:cNvPr>
          <p:cNvSpPr>
            <a:spLocks noGrp="1"/>
          </p:cNvSpPr>
          <p:nvPr>
            <p:ph type="body" idx="1"/>
          </p:nvPr>
        </p:nvSpPr>
        <p:spPr>
          <a:xfrm>
            <a:off x="1084726" y="4902488"/>
            <a:ext cx="9143999" cy="98507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52E15F-E46D-44C6-9FB9-07B0BC545AEF}"/>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5" name="Footer Placeholder 4">
            <a:extLst>
              <a:ext uri="{FF2B5EF4-FFF2-40B4-BE49-F238E27FC236}">
                <a16:creationId xmlns:a16="http://schemas.microsoft.com/office/drawing/2014/main" id="{2EBF6955-3667-4857-B35A-9E12F79886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4B309-D15E-4FA1-9B8D-8C1F3B56C37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40029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219AB-91F9-4F80-9B5D-2E6FE925F0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19F334-D0CF-4DFD-BAA9-3ECD639B1F1E}"/>
              </a:ext>
            </a:extLst>
          </p:cNvPr>
          <p:cNvSpPr>
            <a:spLocks noGrp="1"/>
          </p:cNvSpPr>
          <p:nvPr>
            <p:ph sz="half" idx="1"/>
          </p:nvPr>
        </p:nvSpPr>
        <p:spPr>
          <a:xfrm>
            <a:off x="1077362" y="2227809"/>
            <a:ext cx="4942438" cy="3949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5E0B5D-4613-4DA7-BA20-58B19BE8A496}"/>
              </a:ext>
            </a:extLst>
          </p:cNvPr>
          <p:cNvSpPr>
            <a:spLocks noGrp="1"/>
          </p:cNvSpPr>
          <p:nvPr>
            <p:ph sz="half" idx="2"/>
          </p:nvPr>
        </p:nvSpPr>
        <p:spPr>
          <a:xfrm>
            <a:off x="6172200" y="2227809"/>
            <a:ext cx="4855265" cy="3949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F311AB-0603-424D-BC42-0CEAB3562BA4}"/>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6" name="Footer Placeholder 5">
            <a:extLst>
              <a:ext uri="{FF2B5EF4-FFF2-40B4-BE49-F238E27FC236}">
                <a16:creationId xmlns:a16="http://schemas.microsoft.com/office/drawing/2014/main" id="{7A3AA2AC-0C5F-4835-BE47-D780C2989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6C54C0-DFDA-4778-9EE8-5E5C30E05412}"/>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996415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3603-5B09-4916-8324-A6BDAB4E060E}"/>
              </a:ext>
            </a:extLst>
          </p:cNvPr>
          <p:cNvSpPr>
            <a:spLocks noGrp="1"/>
          </p:cNvSpPr>
          <p:nvPr>
            <p:ph type="title"/>
          </p:nvPr>
        </p:nvSpPr>
        <p:spPr>
          <a:xfrm>
            <a:off x="1084726" y="365125"/>
            <a:ext cx="9942739"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74073C-C15B-4218-9B84-6758955176E7}"/>
              </a:ext>
            </a:extLst>
          </p:cNvPr>
          <p:cNvSpPr>
            <a:spLocks noGrp="1"/>
          </p:cNvSpPr>
          <p:nvPr>
            <p:ph type="body" idx="1"/>
          </p:nvPr>
        </p:nvSpPr>
        <p:spPr>
          <a:xfrm>
            <a:off x="1084725" y="1681163"/>
            <a:ext cx="49128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116D27-36F6-440B-A9BE-8B9499047CEF}"/>
              </a:ext>
            </a:extLst>
          </p:cNvPr>
          <p:cNvSpPr>
            <a:spLocks noGrp="1"/>
          </p:cNvSpPr>
          <p:nvPr>
            <p:ph sz="half" idx="2"/>
          </p:nvPr>
        </p:nvSpPr>
        <p:spPr>
          <a:xfrm>
            <a:off x="1084726" y="2505075"/>
            <a:ext cx="4912849"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C12010D-7AC4-4A70-A211-6A29274119DB}"/>
              </a:ext>
            </a:extLst>
          </p:cNvPr>
          <p:cNvSpPr>
            <a:spLocks noGrp="1"/>
          </p:cNvSpPr>
          <p:nvPr>
            <p:ph type="body" sz="quarter" idx="3"/>
          </p:nvPr>
        </p:nvSpPr>
        <p:spPr>
          <a:xfrm>
            <a:off x="6172200" y="1681163"/>
            <a:ext cx="485526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AE85B5-3350-49A4-86A1-E5DAED491624}"/>
              </a:ext>
            </a:extLst>
          </p:cNvPr>
          <p:cNvSpPr>
            <a:spLocks noGrp="1"/>
          </p:cNvSpPr>
          <p:nvPr>
            <p:ph sz="quarter" idx="4"/>
          </p:nvPr>
        </p:nvSpPr>
        <p:spPr>
          <a:xfrm>
            <a:off x="6172200" y="2505075"/>
            <a:ext cx="485526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73E874-D08B-4D81-B82D-5DF242E4A1AA}"/>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8" name="Footer Placeholder 7">
            <a:extLst>
              <a:ext uri="{FF2B5EF4-FFF2-40B4-BE49-F238E27FC236}">
                <a16:creationId xmlns:a16="http://schemas.microsoft.com/office/drawing/2014/main" id="{AE174067-0FFA-41C3-A3A6-E8907CC32D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947985-FBC0-4118-8877-2E327F637DF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745200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0282-3DE7-4AB9-83AC-AFEDD22AF3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A7436C-706A-443F-86CD-4444C82818B2}"/>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4" name="Footer Placeholder 3">
            <a:extLst>
              <a:ext uri="{FF2B5EF4-FFF2-40B4-BE49-F238E27FC236}">
                <a16:creationId xmlns:a16="http://schemas.microsoft.com/office/drawing/2014/main" id="{09B53292-7EA5-45D0-957F-636A44FC06D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476F59D-34BB-462C-B506-040B9E982FCB}"/>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2185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E55245-AB52-41B4-9B28-55E6527DA2F8}"/>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3" name="Footer Placeholder 2">
            <a:extLst>
              <a:ext uri="{FF2B5EF4-FFF2-40B4-BE49-F238E27FC236}">
                <a16:creationId xmlns:a16="http://schemas.microsoft.com/office/drawing/2014/main" id="{CA73B8AE-58B0-4FDF-8430-9D8D3DD537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9E4D91-8619-43C1-841B-B5F47DE0173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199855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DA660-DF93-4947-B93F-BF118D3B5F80}"/>
              </a:ext>
            </a:extLst>
          </p:cNvPr>
          <p:cNvSpPr>
            <a:spLocks noGrp="1"/>
          </p:cNvSpPr>
          <p:nvPr>
            <p:ph type="title"/>
          </p:nvPr>
        </p:nvSpPr>
        <p:spPr>
          <a:xfrm>
            <a:off x="1084727" y="457200"/>
            <a:ext cx="3687298"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2F0292E-B3E1-4FD6-A7FA-C165BAC21C28}"/>
              </a:ext>
            </a:extLst>
          </p:cNvPr>
          <p:cNvSpPr>
            <a:spLocks noGrp="1"/>
          </p:cNvSpPr>
          <p:nvPr>
            <p:ph idx="1"/>
          </p:nvPr>
        </p:nvSpPr>
        <p:spPr>
          <a:xfrm>
            <a:off x="5183188" y="987425"/>
            <a:ext cx="5844277"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EFB0ECC-817B-4A71-AFB5-FC60A2BC3ABC}"/>
              </a:ext>
            </a:extLst>
          </p:cNvPr>
          <p:cNvSpPr>
            <a:spLocks noGrp="1"/>
          </p:cNvSpPr>
          <p:nvPr>
            <p:ph type="body" sz="half" idx="2"/>
          </p:nvPr>
        </p:nvSpPr>
        <p:spPr>
          <a:xfrm>
            <a:off x="1084727" y="2253343"/>
            <a:ext cx="3687298" cy="3615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788E0B-6135-4F59-A35A-2CA1A8BA4ED2}"/>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6" name="Footer Placeholder 5">
            <a:extLst>
              <a:ext uri="{FF2B5EF4-FFF2-40B4-BE49-F238E27FC236}">
                <a16:creationId xmlns:a16="http://schemas.microsoft.com/office/drawing/2014/main" id="{FD0DEF36-4037-4E6D-988F-CC8E3F11C6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5C0D2D-D878-4723-A002-5A601EFB48A0}"/>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4257177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C59D5-B8A1-4C9C-A61F-E082A44330BB}"/>
              </a:ext>
            </a:extLst>
          </p:cNvPr>
          <p:cNvSpPr>
            <a:spLocks noGrp="1"/>
          </p:cNvSpPr>
          <p:nvPr>
            <p:ph type="title"/>
          </p:nvPr>
        </p:nvSpPr>
        <p:spPr>
          <a:xfrm>
            <a:off x="1084727" y="720433"/>
            <a:ext cx="3687298" cy="1587337"/>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4CB4F5F-E6E7-45C3-B35C-80F81FB1A5E8}"/>
              </a:ext>
            </a:extLst>
          </p:cNvPr>
          <p:cNvSpPr>
            <a:spLocks noGrp="1"/>
          </p:cNvSpPr>
          <p:nvPr>
            <p:ph type="pic" idx="1"/>
          </p:nvPr>
        </p:nvSpPr>
        <p:spPr>
          <a:xfrm>
            <a:off x="5183188" y="987425"/>
            <a:ext cx="58277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633AB7-4F8E-4A9F-AC15-89E6A6E00347}"/>
              </a:ext>
            </a:extLst>
          </p:cNvPr>
          <p:cNvSpPr>
            <a:spLocks noGrp="1"/>
          </p:cNvSpPr>
          <p:nvPr>
            <p:ph type="body" sz="half" idx="2"/>
          </p:nvPr>
        </p:nvSpPr>
        <p:spPr>
          <a:xfrm>
            <a:off x="1084727" y="2449286"/>
            <a:ext cx="3687298" cy="3419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074B526-866D-4E11-A7F9-081BD4EDF484}"/>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6" name="Footer Placeholder 5">
            <a:extLst>
              <a:ext uri="{FF2B5EF4-FFF2-40B4-BE49-F238E27FC236}">
                <a16:creationId xmlns:a16="http://schemas.microsoft.com/office/drawing/2014/main" id="{CD758BF8-E962-4367-8495-62438FDD48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C20AE1-C97D-4E6C-9DB2-B2904C2CF247}"/>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77957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9E81-5CFF-4A28-B9C8-5D54E51DF202}"/>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58A4CC8-DCB0-4E94-98A7-236E3D18667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1F802-21C2-44B2-A419-55469D826571}"/>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5" name="Footer Placeholder 4">
            <a:extLst>
              <a:ext uri="{FF2B5EF4-FFF2-40B4-BE49-F238E27FC236}">
                <a16:creationId xmlns:a16="http://schemas.microsoft.com/office/drawing/2014/main" id="{84BDB709-08FF-4C4A-8670-4CCA9146F9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95375-1CC8-4950-8439-877451C4266D}"/>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848776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8BDF0-A155-454D-B3E2-AD15D0905A62}"/>
              </a:ext>
            </a:extLst>
          </p:cNvPr>
          <p:cNvSpPr>
            <a:spLocks noGrp="1"/>
          </p:cNvSpPr>
          <p:nvPr>
            <p:ph type="title" orient="vert"/>
          </p:nvPr>
        </p:nvSpPr>
        <p:spPr>
          <a:xfrm>
            <a:off x="9073242" y="827313"/>
            <a:ext cx="2280557" cy="506185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7244E0D-96EC-4B35-BA5C-5DAFCC7281AE}"/>
              </a:ext>
            </a:extLst>
          </p:cNvPr>
          <p:cNvSpPr>
            <a:spLocks noGrp="1"/>
          </p:cNvSpPr>
          <p:nvPr>
            <p:ph type="body" orient="vert" idx="1"/>
          </p:nvPr>
        </p:nvSpPr>
        <p:spPr>
          <a:xfrm>
            <a:off x="838200" y="827313"/>
            <a:ext cx="8115300" cy="506185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3ADC4E-9FB1-439F-B0FB-47F47B3421A7}"/>
              </a:ext>
            </a:extLst>
          </p:cNvPr>
          <p:cNvSpPr>
            <a:spLocks noGrp="1"/>
          </p:cNvSpPr>
          <p:nvPr>
            <p:ph type="dt" sz="half" idx="10"/>
          </p:nvPr>
        </p:nvSpPr>
        <p:spPr/>
        <p:txBody>
          <a:bodyPr/>
          <a:lstStyle/>
          <a:p>
            <a:fld id="{8C28A28C-4C6A-46EA-90C0-4EE0B89CC5C7}" type="datetimeFigureOut">
              <a:rPr lang="en-US" smtClean="0"/>
              <a:t>3/13/2024</a:t>
            </a:fld>
            <a:endParaRPr lang="en-US"/>
          </a:p>
        </p:txBody>
      </p:sp>
      <p:sp>
        <p:nvSpPr>
          <p:cNvPr id="5" name="Footer Placeholder 4">
            <a:extLst>
              <a:ext uri="{FF2B5EF4-FFF2-40B4-BE49-F238E27FC236}">
                <a16:creationId xmlns:a16="http://schemas.microsoft.com/office/drawing/2014/main" id="{637EE406-061A-4440-BA75-3B684FC848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6D93CF-F5F3-4897-A51E-47D577FDD344}"/>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9529150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53506D15-3368-4E5C-90C3-39E71BF49934}" type="slidenum">
              <a:rPr lang="en-US" altLang="en-US" smtClean="0"/>
              <a:pPr/>
              <a:t>‹#›</a:t>
            </a:fld>
            <a:endParaRPr lang="en-US" altLang="en-US"/>
          </a:p>
        </p:txBody>
      </p:sp>
    </p:spTree>
    <p:extLst>
      <p:ext uri="{BB962C8B-B14F-4D97-AF65-F5344CB8AC3E}">
        <p14:creationId xmlns:p14="http://schemas.microsoft.com/office/powerpoint/2010/main" val="2631220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CABEA43-ED7A-440A-A648-E4D8D4E067F3}" type="slidenum">
              <a:rPr lang="en-US" altLang="en-US" smtClean="0"/>
              <a:pPr/>
              <a:t>‹#›</a:t>
            </a:fld>
            <a:endParaRPr lang="en-US" altLang="en-US"/>
          </a:p>
        </p:txBody>
      </p:sp>
    </p:spTree>
    <p:extLst>
      <p:ext uri="{BB962C8B-B14F-4D97-AF65-F5344CB8AC3E}">
        <p14:creationId xmlns:p14="http://schemas.microsoft.com/office/powerpoint/2010/main" val="12161755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AEE2FE8C-F702-4CC9-A18A-24F4A2D2E8ED}" type="slidenum">
              <a:rPr lang="en-US" altLang="en-US" smtClean="0"/>
              <a:pPr/>
              <a:t>‹#›</a:t>
            </a:fld>
            <a:endParaRPr lang="en-US" altLang="en-US"/>
          </a:p>
        </p:txBody>
      </p:sp>
    </p:spTree>
    <p:extLst>
      <p:ext uri="{BB962C8B-B14F-4D97-AF65-F5344CB8AC3E}">
        <p14:creationId xmlns:p14="http://schemas.microsoft.com/office/powerpoint/2010/main" val="2324049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1FA2A90F-EA73-4716-A9A5-292518805CC1}" type="slidenum">
              <a:rPr lang="en-US" altLang="en-US" smtClean="0"/>
              <a:pPr/>
              <a:t>‹#›</a:t>
            </a:fld>
            <a:endParaRPr lang="en-US" altLang="en-US"/>
          </a:p>
        </p:txBody>
      </p:sp>
    </p:spTree>
    <p:extLst>
      <p:ext uri="{BB962C8B-B14F-4D97-AF65-F5344CB8AC3E}">
        <p14:creationId xmlns:p14="http://schemas.microsoft.com/office/powerpoint/2010/main" val="804086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A3532D6C-E2E8-4110-A75C-2AD7A2DFA6CF}" type="slidenum">
              <a:rPr lang="en-US" altLang="en-US" smtClean="0"/>
              <a:pPr/>
              <a:t>‹#›</a:t>
            </a:fld>
            <a:endParaRPr lang="en-US" altLang="en-US"/>
          </a:p>
        </p:txBody>
      </p:sp>
    </p:spTree>
    <p:extLst>
      <p:ext uri="{BB962C8B-B14F-4D97-AF65-F5344CB8AC3E}">
        <p14:creationId xmlns:p14="http://schemas.microsoft.com/office/powerpoint/2010/main" val="30451295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B5CE687A-9FFD-4310-8234-F7298F8CE9F0}" type="slidenum">
              <a:rPr lang="en-US" altLang="en-US" smtClean="0"/>
              <a:pPr/>
              <a:t>‹#›</a:t>
            </a:fld>
            <a:endParaRPr lang="en-US" altLang="en-US"/>
          </a:p>
        </p:txBody>
      </p:sp>
    </p:spTree>
    <p:extLst>
      <p:ext uri="{BB962C8B-B14F-4D97-AF65-F5344CB8AC3E}">
        <p14:creationId xmlns:p14="http://schemas.microsoft.com/office/powerpoint/2010/main" val="5380357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CAC2BA0D-D135-4179-A2C8-0FE2E378D0BD}" type="slidenum">
              <a:rPr lang="en-US" altLang="en-US" smtClean="0"/>
              <a:pPr/>
              <a:t>‹#›</a:t>
            </a:fld>
            <a:endParaRPr lang="en-US" altLang="en-US"/>
          </a:p>
        </p:txBody>
      </p:sp>
    </p:spTree>
    <p:extLst>
      <p:ext uri="{BB962C8B-B14F-4D97-AF65-F5344CB8AC3E}">
        <p14:creationId xmlns:p14="http://schemas.microsoft.com/office/powerpoint/2010/main" val="6421900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96153B15-3D71-4499-9E1C-8D31DA7FC726}" type="slidenum">
              <a:rPr lang="en-US" altLang="en-US" smtClean="0"/>
              <a:pPr/>
              <a:t>‹#›</a:t>
            </a:fld>
            <a:endParaRPr lang="en-US" altLang="en-US"/>
          </a:p>
        </p:txBody>
      </p:sp>
    </p:spTree>
    <p:extLst>
      <p:ext uri="{BB962C8B-B14F-4D97-AF65-F5344CB8AC3E}">
        <p14:creationId xmlns:p14="http://schemas.microsoft.com/office/powerpoint/2010/main" val="3303507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A23F8CA8-EFD0-462E-9411-143E53410B65}" type="slidenum">
              <a:rPr lang="en-US" altLang="en-US" smtClean="0"/>
              <a:pPr/>
              <a:t>‹#›</a:t>
            </a:fld>
            <a:endParaRPr lang="en-US" altLang="en-US"/>
          </a:p>
        </p:txBody>
      </p:sp>
    </p:spTree>
    <p:extLst>
      <p:ext uri="{BB962C8B-B14F-4D97-AF65-F5344CB8AC3E}">
        <p14:creationId xmlns:p14="http://schemas.microsoft.com/office/powerpoint/2010/main" val="26036243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9B196F4F-9A31-48F3-85CB-E0BAC54B6261}" type="slidenum">
              <a:rPr lang="en-US" altLang="en-US" smtClean="0"/>
              <a:pPr/>
              <a:t>‹#›</a:t>
            </a:fld>
            <a:endParaRPr lang="en-US" altLang="en-US"/>
          </a:p>
        </p:txBody>
      </p:sp>
    </p:spTree>
    <p:extLst>
      <p:ext uri="{BB962C8B-B14F-4D97-AF65-F5344CB8AC3E}">
        <p14:creationId xmlns:p14="http://schemas.microsoft.com/office/powerpoint/2010/main" val="31997348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3792B993-A7E8-47C5-A165-EDF2FA1990DB}" type="slidenum">
              <a:rPr lang="en-US" altLang="en-US" smtClean="0"/>
              <a:pPr/>
              <a:t>‹#›</a:t>
            </a:fld>
            <a:endParaRPr lang="en-US" altLang="en-US"/>
          </a:p>
        </p:txBody>
      </p:sp>
    </p:spTree>
    <p:extLst>
      <p:ext uri="{BB962C8B-B14F-4D97-AF65-F5344CB8AC3E}">
        <p14:creationId xmlns:p14="http://schemas.microsoft.com/office/powerpoint/2010/main" val="3476364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E192E3E-68A9-4F36-936C-1C8D0B9EF132}"/>
              </a:ext>
            </a:extLst>
          </p:cNvPr>
          <p:cNvSpPr/>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3F214EB0-7E6D-4536-9350-5CB688B56F26}"/>
              </a:ext>
            </a:extLst>
          </p:cNvPr>
          <p:cNvSpPr>
            <a:spLocks noGrp="1"/>
          </p:cNvSpPr>
          <p:nvPr>
            <p:ph type="title"/>
          </p:nvPr>
        </p:nvSpPr>
        <p:spPr>
          <a:xfrm>
            <a:off x="1077362" y="720434"/>
            <a:ext cx="9950103" cy="150737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ABF5455E-4725-4924-BF7D-2E1FC9E391F8}"/>
              </a:ext>
            </a:extLst>
          </p:cNvPr>
          <p:cNvSpPr>
            <a:spLocks noGrp="1"/>
          </p:cNvSpPr>
          <p:nvPr>
            <p:ph type="body" idx="1"/>
          </p:nvPr>
        </p:nvSpPr>
        <p:spPr>
          <a:xfrm>
            <a:off x="1077362" y="2427316"/>
            <a:ext cx="9950103" cy="35135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CAD9D9-1A1D-4438-9F3D-E5E58FD72F1F}"/>
              </a:ext>
            </a:extLst>
          </p:cNvPr>
          <p:cNvSpPr>
            <a:spLocks noGrp="1"/>
          </p:cNvSpPr>
          <p:nvPr>
            <p:ph type="dt" sz="half" idx="2"/>
          </p:nvPr>
        </p:nvSpPr>
        <p:spPr>
          <a:xfrm>
            <a:off x="9243751" y="6356350"/>
            <a:ext cx="2296603" cy="365125"/>
          </a:xfrm>
          <a:prstGeom prst="rect">
            <a:avLst/>
          </a:prstGeom>
        </p:spPr>
        <p:txBody>
          <a:bodyPr vert="horz" lIns="91440" tIns="45720" rIns="91440" bIns="45720" rtlCol="0" anchor="ctr"/>
          <a:lstStyle>
            <a:lvl1pPr algn="r">
              <a:defRPr sz="900">
                <a:solidFill>
                  <a:schemeClr val="bg1"/>
                </a:solidFill>
              </a:defRPr>
            </a:lvl1pPr>
          </a:lstStyle>
          <a:p>
            <a:fld id="{8C28A28C-4C6A-46EA-90C0-4EE0B89CC5C7}" type="datetimeFigureOut">
              <a:rPr lang="en-US" smtClean="0"/>
              <a:pPr/>
              <a:t>3/13/2024</a:t>
            </a:fld>
            <a:endParaRPr lang="en-US" dirty="0"/>
          </a:p>
        </p:txBody>
      </p:sp>
      <p:sp>
        <p:nvSpPr>
          <p:cNvPr id="5" name="Footer Placeholder 4">
            <a:extLst>
              <a:ext uri="{FF2B5EF4-FFF2-40B4-BE49-F238E27FC236}">
                <a16:creationId xmlns:a16="http://schemas.microsoft.com/office/drawing/2014/main" id="{AE80A827-D7BF-4CA4-8C29-5AE54ADA4787}"/>
              </a:ext>
            </a:extLst>
          </p:cNvPr>
          <p:cNvSpPr>
            <a:spLocks noGrp="1"/>
          </p:cNvSpPr>
          <p:nvPr>
            <p:ph type="ftr" sz="quarter" idx="3"/>
          </p:nvPr>
        </p:nvSpPr>
        <p:spPr>
          <a:xfrm rot="5400000">
            <a:off x="-1610380" y="1926575"/>
            <a:ext cx="3830351"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06717188-1DE1-4DA5-8161-21179E4ADEAE}"/>
              </a:ext>
            </a:extLst>
          </p:cNvPr>
          <p:cNvSpPr>
            <a:spLocks noGrp="1"/>
          </p:cNvSpPr>
          <p:nvPr>
            <p:ph type="sldNum" sz="quarter" idx="4"/>
          </p:nvPr>
        </p:nvSpPr>
        <p:spPr>
          <a:xfrm>
            <a:off x="11540355" y="6356350"/>
            <a:ext cx="410973" cy="365125"/>
          </a:xfrm>
          <a:prstGeom prst="rect">
            <a:avLst/>
          </a:prstGeom>
        </p:spPr>
        <p:txBody>
          <a:bodyPr vert="horz" lIns="91440" tIns="45720" rIns="91440" bIns="45720" rtlCol="0" anchor="ctr"/>
          <a:lstStyle>
            <a:lvl1pPr algn="r">
              <a:defRPr sz="900">
                <a:solidFill>
                  <a:schemeClr val="bg1"/>
                </a:solidFill>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156369774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10000"/>
        </a:lnSpc>
        <a:spcBef>
          <a:spcPct val="0"/>
        </a:spcBef>
        <a:buNone/>
        <a:defRPr sz="3200" b="1" kern="120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94360"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4000B-14C8-47CF-B101-8F93786DD63D}" type="slidenum">
              <a:rPr lang="en-US" altLang="en-US" smtClean="0"/>
              <a:pPr/>
              <a:t>‹#›</a:t>
            </a:fld>
            <a:endParaRPr lang="en-US" altLang="en-US"/>
          </a:p>
        </p:txBody>
      </p:sp>
    </p:spTree>
    <p:extLst>
      <p:ext uri="{BB962C8B-B14F-4D97-AF65-F5344CB8AC3E}">
        <p14:creationId xmlns:p14="http://schemas.microsoft.com/office/powerpoint/2010/main" val="7431651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pressandjournal.co.uk/fp/lifestyle/6207405/aberdeen-inspired-leila-aboulela-global-write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pressandjournal.co.uk/fp/lifestyle/6207405/aberdeen-inspired-leila-aboulela-global-writer/"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literature.britishcouncil.org/writer/leila-aboulela"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hyperlink" Target="https://literature.britishcouncil.org/writer/leila-aboulel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729A30-F429-4967-81E8-45F6757C8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9FC137C-7F97-41FA-86A1-2E01C3837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967903" cy="685798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FBFB9D3-7D34-4948-B4D0-73E7B6E52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54949" y="-54949"/>
            <a:ext cx="6858005" cy="6967903"/>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050E0C5F-28F3-B98F-1109-22B753A0C657}"/>
              </a:ext>
            </a:extLst>
          </p:cNvPr>
          <p:cNvSpPr>
            <a:spLocks noGrp="1"/>
          </p:cNvSpPr>
          <p:nvPr>
            <p:ph type="ctrTitle"/>
          </p:nvPr>
        </p:nvSpPr>
        <p:spPr>
          <a:xfrm>
            <a:off x="1084728" y="2754999"/>
            <a:ext cx="4348578" cy="2005262"/>
          </a:xfrm>
        </p:spPr>
        <p:txBody>
          <a:bodyPr>
            <a:normAutofit/>
          </a:bodyPr>
          <a:lstStyle/>
          <a:p>
            <a:r>
              <a:rPr lang="en-GB" dirty="0"/>
              <a:t>Leila </a:t>
            </a:r>
            <a:r>
              <a:rPr lang="en-GB" dirty="0" err="1"/>
              <a:t>Aboulela</a:t>
            </a:r>
            <a:r>
              <a:rPr lang="en-GB" dirty="0"/>
              <a:t>, </a:t>
            </a:r>
            <a:r>
              <a:rPr lang="en-GB" i="1" dirty="0"/>
              <a:t>Elsewhere, Home</a:t>
            </a:r>
            <a:endParaRPr lang="en-GB" dirty="0"/>
          </a:p>
        </p:txBody>
      </p:sp>
      <p:sp>
        <p:nvSpPr>
          <p:cNvPr id="3" name="Subtitle 2">
            <a:extLst>
              <a:ext uri="{FF2B5EF4-FFF2-40B4-BE49-F238E27FC236}">
                <a16:creationId xmlns:a16="http://schemas.microsoft.com/office/drawing/2014/main" id="{7BACD7E5-EA10-7AE0-F123-A938A39C0C15}"/>
              </a:ext>
            </a:extLst>
          </p:cNvPr>
          <p:cNvSpPr>
            <a:spLocks noGrp="1"/>
          </p:cNvSpPr>
          <p:nvPr>
            <p:ph type="subTitle" idx="1"/>
          </p:nvPr>
        </p:nvSpPr>
        <p:spPr>
          <a:xfrm>
            <a:off x="1084728" y="4902489"/>
            <a:ext cx="4348578" cy="985075"/>
          </a:xfrm>
        </p:spPr>
        <p:txBody>
          <a:bodyPr>
            <a:normAutofit/>
          </a:bodyPr>
          <a:lstStyle/>
          <a:p>
            <a:r>
              <a:rPr lang="en-GB" dirty="0"/>
              <a:t>Make it New, Week 4</a:t>
            </a:r>
          </a:p>
        </p:txBody>
      </p:sp>
      <p:pic>
        <p:nvPicPr>
          <p:cNvPr id="4" name="Picture 3" descr="A person leaning against a fence&#10;&#10;Description automatically generated">
            <a:extLst>
              <a:ext uri="{FF2B5EF4-FFF2-40B4-BE49-F238E27FC236}">
                <a16:creationId xmlns:a16="http://schemas.microsoft.com/office/drawing/2014/main" id="{62190981-50E4-3C30-E820-EA1A3A614129}"/>
              </a:ext>
            </a:extLst>
          </p:cNvPr>
          <p:cNvPicPr>
            <a:picLocks noChangeAspect="1"/>
          </p:cNvPicPr>
          <p:nvPr/>
        </p:nvPicPr>
        <p:blipFill rotWithShape="1">
          <a:blip r:embed="rId2">
            <a:extLst>
              <a:ext uri="{28A0092B-C50C-407E-A947-70E740481C1C}">
                <a14:useLocalDpi xmlns:a14="http://schemas.microsoft.com/office/drawing/2010/main" val="0"/>
              </a:ext>
            </a:extLst>
          </a:blip>
          <a:srcRect l="3893" r="3893"/>
          <a:stretch/>
        </p:blipFill>
        <p:spPr>
          <a:xfrm>
            <a:off x="6967903" y="-14"/>
            <a:ext cx="5236733" cy="6858000"/>
          </a:xfrm>
          <a:prstGeom prst="rect">
            <a:avLst/>
          </a:prstGeom>
        </p:spPr>
      </p:pic>
    </p:spTree>
    <p:extLst>
      <p:ext uri="{BB962C8B-B14F-4D97-AF65-F5344CB8AC3E}">
        <p14:creationId xmlns:p14="http://schemas.microsoft.com/office/powerpoint/2010/main" val="3050797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ED56E4-DAA8-BF81-DFC5-56838CDA2A2B}"/>
              </a:ext>
            </a:extLst>
          </p:cNvPr>
          <p:cNvSpPr>
            <a:spLocks noGrp="1"/>
          </p:cNvSpPr>
          <p:nvPr>
            <p:ph type="title"/>
          </p:nvPr>
        </p:nvSpPr>
        <p:spPr>
          <a:xfrm>
            <a:off x="1077364" y="720435"/>
            <a:ext cx="4140096" cy="1507375"/>
          </a:xfrm>
        </p:spPr>
        <p:txBody>
          <a:bodyPr>
            <a:normAutofit/>
          </a:bodyPr>
          <a:lstStyle/>
          <a:p>
            <a:r>
              <a:rPr lang="en-GB" dirty="0"/>
              <a:t>A few points of biography</a:t>
            </a:r>
          </a:p>
        </p:txBody>
      </p:sp>
      <p:sp>
        <p:nvSpPr>
          <p:cNvPr id="3" name="Content Placeholder 2">
            <a:extLst>
              <a:ext uri="{FF2B5EF4-FFF2-40B4-BE49-F238E27FC236}">
                <a16:creationId xmlns:a16="http://schemas.microsoft.com/office/drawing/2014/main" id="{431E1909-E550-73EB-00E2-4B6A4B9215C2}"/>
              </a:ext>
            </a:extLst>
          </p:cNvPr>
          <p:cNvSpPr>
            <a:spLocks noGrp="1"/>
          </p:cNvSpPr>
          <p:nvPr>
            <p:ph idx="1"/>
          </p:nvPr>
        </p:nvSpPr>
        <p:spPr>
          <a:xfrm>
            <a:off x="1077364" y="2427316"/>
            <a:ext cx="4140096" cy="3513514"/>
          </a:xfrm>
        </p:spPr>
        <p:txBody>
          <a:bodyPr>
            <a:normAutofit/>
          </a:bodyPr>
          <a:lstStyle/>
          <a:p>
            <a:pPr>
              <a:lnSpc>
                <a:spcPct val="110000"/>
              </a:lnSpc>
            </a:pPr>
            <a:r>
              <a:rPr lang="en-GB" dirty="0"/>
              <a:t>Cairo-born (1964), of Sudanese-Egyptian parenthood; moved to Khartoum, Sudan, when very young</a:t>
            </a:r>
          </a:p>
          <a:p>
            <a:pPr>
              <a:lnSpc>
                <a:spcPct val="110000"/>
              </a:lnSpc>
            </a:pPr>
            <a:r>
              <a:rPr lang="en-GB" dirty="0"/>
              <a:t>University-educated in Khartoum (economics – not literature)</a:t>
            </a:r>
          </a:p>
          <a:p>
            <a:pPr>
              <a:lnSpc>
                <a:spcPct val="110000"/>
              </a:lnSpc>
            </a:pPr>
            <a:r>
              <a:rPr lang="en-GB" dirty="0"/>
              <a:t>Came to Scotland (Aberdeen) in 1990 – with small children in tow</a:t>
            </a:r>
          </a:p>
          <a:p>
            <a:pPr>
              <a:lnSpc>
                <a:spcPct val="110000"/>
              </a:lnSpc>
            </a:pPr>
            <a:r>
              <a:rPr lang="en-GB" dirty="0"/>
              <a:t>A library-based writers’ group was crucial to her development as a writer of fiction</a:t>
            </a:r>
          </a:p>
        </p:txBody>
      </p:sp>
      <p:sp>
        <p:nvSpPr>
          <p:cNvPr id="12" name="Freeform: Shape 11">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long brick walkway with columns&#10;&#10;Description automatically generated">
            <a:extLst>
              <a:ext uri="{FF2B5EF4-FFF2-40B4-BE49-F238E27FC236}">
                <a16:creationId xmlns:a16="http://schemas.microsoft.com/office/drawing/2014/main" id="{D9857310-1E14-BFE2-C289-49B81BEA6E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3246" y="818802"/>
            <a:ext cx="3915296" cy="5220395"/>
          </a:xfrm>
          <a:prstGeom prst="rect">
            <a:avLst/>
          </a:prstGeom>
        </p:spPr>
      </p:pic>
    </p:spTree>
    <p:extLst>
      <p:ext uri="{BB962C8B-B14F-4D97-AF65-F5344CB8AC3E}">
        <p14:creationId xmlns:p14="http://schemas.microsoft.com/office/powerpoint/2010/main" val="960078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0" name="Rectangle 103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92C4A9-B8FC-D904-C91D-896469945C40}"/>
              </a:ext>
            </a:extLst>
          </p:cNvPr>
          <p:cNvSpPr>
            <a:spLocks noGrp="1"/>
          </p:cNvSpPr>
          <p:nvPr>
            <p:ph type="title"/>
          </p:nvPr>
        </p:nvSpPr>
        <p:spPr>
          <a:xfrm>
            <a:off x="1077362" y="720435"/>
            <a:ext cx="4855352" cy="1507375"/>
          </a:xfrm>
        </p:spPr>
        <p:txBody>
          <a:bodyPr>
            <a:normAutofit/>
          </a:bodyPr>
          <a:lstStyle/>
          <a:p>
            <a:r>
              <a:rPr lang="en-GB" dirty="0"/>
              <a:t>Writing in community</a:t>
            </a:r>
          </a:p>
        </p:txBody>
      </p:sp>
      <p:sp>
        <p:nvSpPr>
          <p:cNvPr id="3" name="Content Placeholder 2">
            <a:extLst>
              <a:ext uri="{FF2B5EF4-FFF2-40B4-BE49-F238E27FC236}">
                <a16:creationId xmlns:a16="http://schemas.microsoft.com/office/drawing/2014/main" id="{9E944937-7577-CF6A-869E-3137D9858D1F}"/>
              </a:ext>
            </a:extLst>
          </p:cNvPr>
          <p:cNvSpPr>
            <a:spLocks noGrp="1"/>
          </p:cNvSpPr>
          <p:nvPr>
            <p:ph idx="1"/>
          </p:nvPr>
        </p:nvSpPr>
        <p:spPr>
          <a:xfrm>
            <a:off x="1077362" y="2427316"/>
            <a:ext cx="4855352" cy="3513514"/>
          </a:xfrm>
        </p:spPr>
        <p:txBody>
          <a:bodyPr>
            <a:normAutofit lnSpcReduction="10000"/>
          </a:bodyPr>
          <a:lstStyle/>
          <a:p>
            <a:pPr marL="0" indent="0">
              <a:lnSpc>
                <a:spcPct val="110000"/>
              </a:lnSpc>
              <a:buNone/>
            </a:pPr>
            <a:r>
              <a:rPr lang="en-GB" dirty="0"/>
              <a:t>“Because I started writing in the 1990s, at a particularly exciting time for Scottish literature, I was certainly caught up in the buzz and optimism. The Central Library hosted nearly all the rising and established stars of the time – Kathleen Jamie, Robin Jenkins, Alan Spence, A L Kennedy – and I always attended.</a:t>
            </a:r>
          </a:p>
          <a:p>
            <a:pPr>
              <a:lnSpc>
                <a:spcPct val="110000"/>
              </a:lnSpc>
            </a:pPr>
            <a:r>
              <a:rPr lang="en-GB" dirty="0"/>
              <a:t>(</a:t>
            </a:r>
            <a:r>
              <a:rPr lang="en-GB" dirty="0">
                <a:hlinkClick r:id="rId2"/>
              </a:rPr>
              <a:t>https://www.pressandjournal.co.uk/fp/lifestyle/6207405/aberdeen-inspired-leila-aboulela-global-writer/</a:t>
            </a:r>
            <a:r>
              <a:rPr lang="en-GB" dirty="0"/>
              <a:t>, 3 November 2023) </a:t>
            </a:r>
          </a:p>
        </p:txBody>
      </p:sp>
      <p:sp>
        <p:nvSpPr>
          <p:cNvPr id="1042" name="Freeform: Shape 104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The Cabildo with a tower on top&#10;&#10;Description automatically generated">
            <a:extLst>
              <a:ext uri="{FF2B5EF4-FFF2-40B4-BE49-F238E27FC236}">
                <a16:creationId xmlns:a16="http://schemas.microsoft.com/office/drawing/2014/main" id="{34D47245-EE4F-7301-E3A6-779FCF38F7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09" r="19892" b="-1"/>
          <a:stretch/>
        </p:blipFill>
        <p:spPr bwMode="auto">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506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B9C9F-AB64-83E8-1D3D-45E14DFCAFEA}"/>
              </a:ext>
            </a:extLst>
          </p:cNvPr>
          <p:cNvSpPr>
            <a:spLocks noGrp="1"/>
          </p:cNvSpPr>
          <p:nvPr>
            <p:ph type="title"/>
          </p:nvPr>
        </p:nvSpPr>
        <p:spPr/>
        <p:txBody>
          <a:bodyPr anchor="ctr"/>
          <a:lstStyle/>
          <a:p>
            <a:r>
              <a:rPr lang="en-GB" dirty="0"/>
              <a:t>Connecting geographies</a:t>
            </a:r>
          </a:p>
        </p:txBody>
      </p:sp>
      <p:sp>
        <p:nvSpPr>
          <p:cNvPr id="3" name="Content Placeholder 2">
            <a:extLst>
              <a:ext uri="{FF2B5EF4-FFF2-40B4-BE49-F238E27FC236}">
                <a16:creationId xmlns:a16="http://schemas.microsoft.com/office/drawing/2014/main" id="{EA134283-8115-9347-0AF9-D710CACAEDFE}"/>
              </a:ext>
            </a:extLst>
          </p:cNvPr>
          <p:cNvSpPr>
            <a:spLocks noGrp="1"/>
          </p:cNvSpPr>
          <p:nvPr>
            <p:ph idx="1"/>
          </p:nvPr>
        </p:nvSpPr>
        <p:spPr>
          <a:xfrm>
            <a:off x="1077362" y="1959429"/>
            <a:ext cx="9950103" cy="3981401"/>
          </a:xfrm>
        </p:spPr>
        <p:txBody>
          <a:bodyPr>
            <a:normAutofit lnSpcReduction="10000"/>
          </a:bodyPr>
          <a:lstStyle/>
          <a:p>
            <a:pPr marL="0" indent="0">
              <a:buNone/>
            </a:pPr>
            <a:r>
              <a:rPr lang="en-GB" dirty="0"/>
              <a:t>“Many of my novels and short stories are based in Scotland (notably Aberdeen) but of course Sudan figures heavily in my work as well.</a:t>
            </a:r>
          </a:p>
          <a:p>
            <a:pPr marL="0" indent="0">
              <a:buNone/>
            </a:pPr>
            <a:r>
              <a:rPr lang="en-GB" dirty="0"/>
              <a:t>“I am always trying to connect the two countries – Sudan and Scotland. In my latest novel River Spirit, I wrote about Charles Gordon (whose statue stands in </a:t>
            </a:r>
            <a:r>
              <a:rPr lang="en-GB" dirty="0" err="1"/>
              <a:t>Schoolhill</a:t>
            </a:r>
            <a:r>
              <a:rPr lang="en-GB" dirty="0"/>
              <a:t>) and the siege of Khartoum in the nineteenth century.</a:t>
            </a:r>
          </a:p>
          <a:p>
            <a:pPr marL="0" indent="0">
              <a:buNone/>
            </a:pPr>
            <a:r>
              <a:rPr lang="en-GB" dirty="0"/>
              <a:t>“The novel tells this turbulent history from the point of view of several Sudanese characters – a soldier, a slave girl, a mother- but there is also a Scottish artist and, through his eyes, we see Khartoum as it is increasingly threatened. I based his character on the Orientalist painter David Roberts who was born in Edinburgh.”</a:t>
            </a:r>
          </a:p>
          <a:p>
            <a:r>
              <a:rPr lang="en-GB" dirty="0"/>
              <a:t>(</a:t>
            </a:r>
            <a:r>
              <a:rPr lang="en-GB" dirty="0">
                <a:hlinkClick r:id="rId2"/>
              </a:rPr>
              <a:t>https://www.pressandjournal.co.uk/fp/lifestyle/6207405/aberdeen-inspired-leila-aboulela-global-writer/</a:t>
            </a:r>
            <a:r>
              <a:rPr lang="en-GB" dirty="0"/>
              <a:t>, 3 November 2023)</a:t>
            </a:r>
          </a:p>
        </p:txBody>
      </p:sp>
    </p:spTree>
    <p:extLst>
      <p:ext uri="{BB962C8B-B14F-4D97-AF65-F5344CB8AC3E}">
        <p14:creationId xmlns:p14="http://schemas.microsoft.com/office/powerpoint/2010/main" val="2586402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7F9E8-70E3-CCB2-CDB8-CD6EF2A9633F}"/>
              </a:ext>
            </a:extLst>
          </p:cNvPr>
          <p:cNvSpPr>
            <a:spLocks noGrp="1"/>
          </p:cNvSpPr>
          <p:nvPr>
            <p:ph type="title"/>
          </p:nvPr>
        </p:nvSpPr>
        <p:spPr>
          <a:xfrm>
            <a:off x="1077364" y="720435"/>
            <a:ext cx="5113886" cy="1507375"/>
          </a:xfrm>
        </p:spPr>
        <p:txBody>
          <a:bodyPr anchor="ctr">
            <a:normAutofit/>
          </a:bodyPr>
          <a:lstStyle/>
          <a:p>
            <a:r>
              <a:rPr lang="en-GB" i="1" dirty="0"/>
              <a:t>Elsewhere, Home </a:t>
            </a:r>
            <a:r>
              <a:rPr lang="en-GB" dirty="0"/>
              <a:t>(2018)</a:t>
            </a:r>
          </a:p>
        </p:txBody>
      </p:sp>
      <p:sp>
        <p:nvSpPr>
          <p:cNvPr id="3" name="Content Placeholder 2">
            <a:extLst>
              <a:ext uri="{FF2B5EF4-FFF2-40B4-BE49-F238E27FC236}">
                <a16:creationId xmlns:a16="http://schemas.microsoft.com/office/drawing/2014/main" id="{D609E693-E865-F979-7C14-412EE780F6FF}"/>
              </a:ext>
            </a:extLst>
          </p:cNvPr>
          <p:cNvSpPr>
            <a:spLocks noGrp="1"/>
          </p:cNvSpPr>
          <p:nvPr>
            <p:ph idx="1"/>
          </p:nvPr>
        </p:nvSpPr>
        <p:spPr>
          <a:xfrm>
            <a:off x="1077363" y="1940767"/>
            <a:ext cx="5371061" cy="4000063"/>
          </a:xfrm>
        </p:spPr>
        <p:txBody>
          <a:bodyPr>
            <a:normAutofit/>
          </a:bodyPr>
          <a:lstStyle/>
          <a:p>
            <a:pPr>
              <a:lnSpc>
                <a:spcPct val="110000"/>
              </a:lnSpc>
            </a:pPr>
            <a:r>
              <a:rPr lang="en-GB" dirty="0"/>
              <a:t>Effectively a ‘selected short stories’</a:t>
            </a:r>
          </a:p>
          <a:p>
            <a:pPr>
              <a:lnSpc>
                <a:spcPct val="110000"/>
              </a:lnSpc>
            </a:pPr>
            <a:r>
              <a:rPr lang="en-GB" dirty="0"/>
              <a:t>Goes right back to her earliest short stories (‘Coloured Lights’; ‘The Ostrich’, 1997)</a:t>
            </a:r>
          </a:p>
          <a:p>
            <a:pPr>
              <a:lnSpc>
                <a:spcPct val="110000"/>
              </a:lnSpc>
            </a:pPr>
            <a:r>
              <a:rPr lang="en-GB" dirty="0"/>
              <a:t>But also includes much more recent work ('The Circle Line' and 'Pages of Fruit' - first published in 2017)</a:t>
            </a:r>
          </a:p>
          <a:p>
            <a:pPr>
              <a:lnSpc>
                <a:spcPct val="110000"/>
              </a:lnSpc>
            </a:pPr>
            <a:r>
              <a:rPr lang="en-GB" dirty="0"/>
              <a:t>Valuable text in understanding the developing sweep of her career, which includes…</a:t>
            </a:r>
          </a:p>
          <a:p>
            <a:pPr>
              <a:lnSpc>
                <a:spcPct val="110000"/>
              </a:lnSpc>
            </a:pPr>
            <a:r>
              <a:rPr lang="en-GB" dirty="0"/>
              <a:t>Six novels (first in 1999) and two collections of short stories (2001, 2018)</a:t>
            </a:r>
          </a:p>
        </p:txBody>
      </p:sp>
      <p:sp>
        <p:nvSpPr>
          <p:cNvPr id="2057" name="Freeform: Shape 2056">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9" name="Freeform: Shape 2058">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a:extLst>
              <a:ext uri="{FF2B5EF4-FFF2-40B4-BE49-F238E27FC236}">
                <a16:creationId xmlns:a16="http://schemas.microsoft.com/office/drawing/2014/main" id="{E95922E9-9575-A008-4940-D7850A159C6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37741" y="818802"/>
            <a:ext cx="3406307" cy="5220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41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284505-472D-F26F-F6CD-EF9431F7EB6D}"/>
              </a:ext>
            </a:extLst>
          </p:cNvPr>
          <p:cNvSpPr>
            <a:spLocks noGrp="1"/>
          </p:cNvSpPr>
          <p:nvPr>
            <p:ph type="title"/>
          </p:nvPr>
        </p:nvSpPr>
        <p:spPr>
          <a:xfrm>
            <a:off x="1077362" y="720435"/>
            <a:ext cx="4855352" cy="1507375"/>
          </a:xfrm>
        </p:spPr>
        <p:txBody>
          <a:bodyPr anchor="t">
            <a:normAutofit/>
          </a:bodyPr>
          <a:lstStyle/>
          <a:p>
            <a:r>
              <a:rPr lang="en-GB" dirty="0"/>
              <a:t>A little cultural context</a:t>
            </a:r>
          </a:p>
        </p:txBody>
      </p:sp>
      <p:sp>
        <p:nvSpPr>
          <p:cNvPr id="3" name="Content Placeholder 2">
            <a:extLst>
              <a:ext uri="{FF2B5EF4-FFF2-40B4-BE49-F238E27FC236}">
                <a16:creationId xmlns:a16="http://schemas.microsoft.com/office/drawing/2014/main" id="{25728339-0124-B936-52A4-4203D2098535}"/>
              </a:ext>
            </a:extLst>
          </p:cNvPr>
          <p:cNvSpPr>
            <a:spLocks noGrp="1"/>
          </p:cNvSpPr>
          <p:nvPr>
            <p:ph idx="1"/>
          </p:nvPr>
        </p:nvSpPr>
        <p:spPr>
          <a:xfrm>
            <a:off x="1077362" y="1604865"/>
            <a:ext cx="4855352" cy="4335965"/>
          </a:xfrm>
        </p:spPr>
        <p:txBody>
          <a:bodyPr>
            <a:normAutofit/>
          </a:bodyPr>
          <a:lstStyle/>
          <a:p>
            <a:pPr>
              <a:lnSpc>
                <a:spcPct val="110000"/>
              </a:lnSpc>
            </a:pPr>
            <a:r>
              <a:rPr lang="en-GB" dirty="0"/>
              <a:t>“In his 2008 history of the relationship between Scotland and Islam, Bashir Maan states that '[b]y the close of the [twentieth] century, there were over 46,000 Muslims and 40 mosques in Scotland. The Muslim community had become a recognised part of Scottish society and Islam the second religion after Christianity’.”</a:t>
            </a:r>
          </a:p>
          <a:p>
            <a:pPr>
              <a:lnSpc>
                <a:spcPct val="110000"/>
              </a:lnSpc>
            </a:pPr>
            <a:r>
              <a:rPr lang="en-GB" dirty="0"/>
              <a:t>Jessica Homberg-Schramm, "Negotiations of Scottish Muslim Identities in the Fiction of </a:t>
            </a:r>
            <a:r>
              <a:rPr lang="en-GB" dirty="0" err="1"/>
              <a:t>Suhayl</a:t>
            </a:r>
            <a:r>
              <a:rPr lang="en-GB" dirty="0"/>
              <a:t> </a:t>
            </a:r>
            <a:r>
              <a:rPr lang="en-GB" dirty="0" err="1"/>
              <a:t>Saadi</a:t>
            </a:r>
            <a:r>
              <a:rPr lang="en-GB" dirty="0"/>
              <a:t> and Leila </a:t>
            </a:r>
            <a:r>
              <a:rPr lang="en-GB" dirty="0" err="1"/>
              <a:t>Aboulela</a:t>
            </a:r>
            <a:r>
              <a:rPr lang="en-GB" dirty="0"/>
              <a:t>“, </a:t>
            </a:r>
            <a:r>
              <a:rPr lang="en-GB" i="1" dirty="0"/>
              <a:t>Scottish Literary Review</a:t>
            </a:r>
            <a:r>
              <a:rPr lang="en-GB" dirty="0"/>
              <a:t>, 13/1, spring-summer 2021, pp. 51+. Gale Literature Resource </a:t>
            </a:r>
            <a:r>
              <a:rPr lang="en-GB" dirty="0" err="1"/>
              <a:t>Center</a:t>
            </a:r>
            <a:endParaRPr lang="en-GB" dirty="0"/>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Central Mosque and Community Centre, Aberdeen">
            <a:extLst>
              <a:ext uri="{FF2B5EF4-FFF2-40B4-BE49-F238E27FC236}">
                <a16:creationId xmlns:a16="http://schemas.microsoft.com/office/drawing/2014/main" id="{7C27B9F5-2A54-3F3D-7950-56680C318402}"/>
              </a:ext>
            </a:extLst>
          </p:cNvPr>
          <p:cNvPicPr>
            <a:picLocks noChangeAspect="1"/>
          </p:cNvPicPr>
          <p:nvPr/>
        </p:nvPicPr>
        <p:blipFill rotWithShape="1">
          <a:blip r:embed="rId2"/>
          <a:srcRect l="13241" r="29660"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298105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E231F-D58C-7A7D-9AE8-D06C784C2A2E}"/>
              </a:ext>
            </a:extLst>
          </p:cNvPr>
          <p:cNvSpPr>
            <a:spLocks noGrp="1"/>
          </p:cNvSpPr>
          <p:nvPr>
            <p:ph type="title"/>
          </p:nvPr>
        </p:nvSpPr>
        <p:spPr/>
        <p:txBody>
          <a:bodyPr/>
          <a:lstStyle/>
          <a:p>
            <a:r>
              <a:rPr lang="en-GB" dirty="0"/>
              <a:t>Jessica Homberg-Schramm</a:t>
            </a:r>
          </a:p>
        </p:txBody>
      </p:sp>
      <p:sp>
        <p:nvSpPr>
          <p:cNvPr id="3" name="Content Placeholder 2">
            <a:extLst>
              <a:ext uri="{FF2B5EF4-FFF2-40B4-BE49-F238E27FC236}">
                <a16:creationId xmlns:a16="http://schemas.microsoft.com/office/drawing/2014/main" id="{6BD4174C-025E-9520-F716-17C038E1169F}"/>
              </a:ext>
            </a:extLst>
          </p:cNvPr>
          <p:cNvSpPr>
            <a:spLocks noGrp="1"/>
          </p:cNvSpPr>
          <p:nvPr>
            <p:ph idx="1"/>
          </p:nvPr>
        </p:nvSpPr>
        <p:spPr/>
        <p:txBody>
          <a:bodyPr>
            <a:normAutofit/>
          </a:bodyPr>
          <a:lstStyle/>
          <a:p>
            <a:r>
              <a:rPr lang="en-GB" sz="2000" dirty="0"/>
              <a:t>“My analysis of [</a:t>
            </a:r>
            <a:r>
              <a:rPr lang="en-GB" sz="2000" dirty="0" err="1"/>
              <a:t>Suhayl</a:t>
            </a:r>
            <a:r>
              <a:rPr lang="en-GB" sz="2000" dirty="0"/>
              <a:t>] </a:t>
            </a:r>
            <a:r>
              <a:rPr lang="en-GB" sz="2000" dirty="0" err="1"/>
              <a:t>Saadi</a:t>
            </a:r>
            <a:r>
              <a:rPr lang="en-GB" sz="2000" dirty="0"/>
              <a:t> and </a:t>
            </a:r>
            <a:r>
              <a:rPr lang="en-GB" sz="2000" dirty="0" err="1"/>
              <a:t>Aboulela</a:t>
            </a:r>
            <a:r>
              <a:rPr lang="en-GB" sz="2000" dirty="0"/>
              <a:t> will demonstrate their visions of a progressive response to Scottish nationalism that, instead of regressively drawing on an essentialist nationalism, </a:t>
            </a:r>
            <a:r>
              <a:rPr lang="en-GB" sz="2000" dirty="0">
                <a:solidFill>
                  <a:srgbClr val="FF0000"/>
                </a:solidFill>
              </a:rPr>
              <a:t>attempts to contribute to a post-national Scotland</a:t>
            </a:r>
            <a:r>
              <a:rPr lang="en-GB" sz="2000" dirty="0"/>
              <a:t>. While nationalism is not completely superseded, </a:t>
            </a:r>
            <a:r>
              <a:rPr lang="en-GB" sz="2000" dirty="0">
                <a:solidFill>
                  <a:srgbClr val="FF0000"/>
                </a:solidFill>
              </a:rPr>
              <a:t>the development of a 'new', less essentialist, more pluralist and multi-ethnic Scottish nationalism means that national identity can lose importance (or can at least be complicated/complemented by) other narratives, such as gender, race, class or in this case faith</a:t>
            </a:r>
            <a:r>
              <a:rPr lang="en-GB" sz="2000" dirty="0"/>
              <a:t>. [</a:t>
            </a:r>
            <a:r>
              <a:rPr lang="en-GB" sz="2000" dirty="0" err="1"/>
              <a:t>Bashabi</a:t>
            </a:r>
            <a:r>
              <a:rPr lang="en-GB" sz="2000" dirty="0"/>
              <a:t>] Fraser underlines this by arguing that writers such as </a:t>
            </a:r>
            <a:r>
              <a:rPr lang="en-GB" sz="2000" dirty="0" err="1"/>
              <a:t>Saadi</a:t>
            </a:r>
            <a:r>
              <a:rPr lang="en-GB" sz="2000" dirty="0"/>
              <a:t> and </a:t>
            </a:r>
            <a:r>
              <a:rPr lang="en-GB" sz="2000" dirty="0" err="1"/>
              <a:t>Aboulela</a:t>
            </a:r>
            <a:r>
              <a:rPr lang="en-GB" sz="2000" dirty="0"/>
              <a:t> are substantially influenced by the duality of their national identities”</a:t>
            </a:r>
          </a:p>
        </p:txBody>
      </p:sp>
    </p:spTree>
    <p:extLst>
      <p:ext uri="{BB962C8B-B14F-4D97-AF65-F5344CB8AC3E}">
        <p14:creationId xmlns:p14="http://schemas.microsoft.com/office/powerpoint/2010/main" val="3457974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E231F-D58C-7A7D-9AE8-D06C784C2A2E}"/>
              </a:ext>
            </a:extLst>
          </p:cNvPr>
          <p:cNvSpPr>
            <a:spLocks noGrp="1"/>
          </p:cNvSpPr>
          <p:nvPr>
            <p:ph type="title"/>
          </p:nvPr>
        </p:nvSpPr>
        <p:spPr/>
        <p:txBody>
          <a:bodyPr/>
          <a:lstStyle/>
          <a:p>
            <a:r>
              <a:rPr lang="en-GB" dirty="0"/>
              <a:t>Jessica Homberg-Schramm (continued)</a:t>
            </a:r>
          </a:p>
        </p:txBody>
      </p:sp>
      <p:sp>
        <p:nvSpPr>
          <p:cNvPr id="3" name="Content Placeholder 2">
            <a:extLst>
              <a:ext uri="{FF2B5EF4-FFF2-40B4-BE49-F238E27FC236}">
                <a16:creationId xmlns:a16="http://schemas.microsoft.com/office/drawing/2014/main" id="{6BD4174C-025E-9520-F716-17C038E1169F}"/>
              </a:ext>
            </a:extLst>
          </p:cNvPr>
          <p:cNvSpPr>
            <a:spLocks noGrp="1"/>
          </p:cNvSpPr>
          <p:nvPr>
            <p:ph idx="1"/>
          </p:nvPr>
        </p:nvSpPr>
        <p:spPr/>
        <p:txBody>
          <a:bodyPr>
            <a:normAutofit/>
          </a:bodyPr>
          <a:lstStyle/>
          <a:p>
            <a:r>
              <a:rPr lang="en-GB" sz="2000" dirty="0"/>
              <a:t>“Both writers’ approaches chime in with a trend in post-devolution Scottish literature to turn away from a concern with negotiating a stable national identity and instead emphasise </a:t>
            </a:r>
            <a:r>
              <a:rPr lang="en-GB" sz="2000" dirty="0">
                <a:solidFill>
                  <a:srgbClr val="FF0000"/>
                </a:solidFill>
              </a:rPr>
              <a:t>cosmopolitan and post-national frameworks</a:t>
            </a:r>
            <a:r>
              <a:rPr lang="en-GB" sz="2000" dirty="0"/>
              <a:t>. The discussion of Muslim identity in Scotland only represents one facet of this new writing and </a:t>
            </a:r>
            <a:r>
              <a:rPr lang="en-GB" sz="2000" dirty="0">
                <a:solidFill>
                  <a:srgbClr val="FF0000"/>
                </a:solidFill>
              </a:rPr>
              <a:t>contributes to fulfilling Berthold Schoene's hope that Scottish literature after devolution can transcend a narrow nationalist outlook and should </a:t>
            </a:r>
            <a:r>
              <a:rPr lang="en-GB" sz="2000">
                <a:solidFill>
                  <a:srgbClr val="FF0000"/>
                </a:solidFill>
              </a:rPr>
              <a:t>ultimately ‘be </a:t>
            </a:r>
            <a:r>
              <a:rPr lang="en-GB" sz="2000" dirty="0">
                <a:solidFill>
                  <a:srgbClr val="FF0000"/>
                </a:solidFill>
              </a:rPr>
              <a:t>allowed to go cosmopolitan rather </a:t>
            </a:r>
            <a:r>
              <a:rPr lang="en-GB" sz="2000">
                <a:solidFill>
                  <a:srgbClr val="FF0000"/>
                </a:solidFill>
              </a:rPr>
              <a:t>than native’</a:t>
            </a:r>
            <a:r>
              <a:rPr lang="en-GB" sz="2000"/>
              <a:t>.”</a:t>
            </a:r>
            <a:endParaRPr lang="en-GB" sz="2000" dirty="0"/>
          </a:p>
        </p:txBody>
      </p:sp>
    </p:spTree>
    <p:extLst>
      <p:ext uri="{BB962C8B-B14F-4D97-AF65-F5344CB8AC3E}">
        <p14:creationId xmlns:p14="http://schemas.microsoft.com/office/powerpoint/2010/main" val="3727531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50732-19C7-2AD5-2761-4929AFC06C1D}"/>
              </a:ext>
            </a:extLst>
          </p:cNvPr>
          <p:cNvSpPr>
            <a:spLocks noGrp="1"/>
          </p:cNvSpPr>
          <p:nvPr>
            <p:ph type="title"/>
          </p:nvPr>
        </p:nvSpPr>
        <p:spPr/>
        <p:txBody>
          <a:bodyPr/>
          <a:lstStyle/>
          <a:p>
            <a:r>
              <a:rPr lang="en-GB" dirty="0"/>
              <a:t>A pause for space (and place)</a:t>
            </a:r>
          </a:p>
        </p:txBody>
      </p:sp>
      <p:sp>
        <p:nvSpPr>
          <p:cNvPr id="3" name="Text Placeholder 2">
            <a:extLst>
              <a:ext uri="{FF2B5EF4-FFF2-40B4-BE49-F238E27FC236}">
                <a16:creationId xmlns:a16="http://schemas.microsoft.com/office/drawing/2014/main" id="{656BDBB6-C6B2-DE7D-EAB3-25CD06A95334}"/>
              </a:ext>
            </a:extLst>
          </p:cNvPr>
          <p:cNvSpPr>
            <a:spLocks noGrp="1"/>
          </p:cNvSpPr>
          <p:nvPr>
            <p:ph type="body" idx="1"/>
          </p:nvPr>
        </p:nvSpPr>
        <p:spPr/>
        <p:txBody>
          <a:bodyPr/>
          <a:lstStyle/>
          <a:p>
            <a:r>
              <a:rPr lang="en-GB" dirty="0"/>
              <a:t>…what we didn’t quite get to in our session on Winterson</a:t>
            </a:r>
          </a:p>
        </p:txBody>
      </p:sp>
    </p:spTree>
    <p:extLst>
      <p:ext uri="{BB962C8B-B14F-4D97-AF65-F5344CB8AC3E}">
        <p14:creationId xmlns:p14="http://schemas.microsoft.com/office/powerpoint/2010/main" val="1757163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7026545-DEF4-D986-C6E1-3C5A32BCA40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Space/Place: Michel Foucault</a:t>
            </a:r>
          </a:p>
        </p:txBody>
      </p:sp>
      <p:sp>
        <p:nvSpPr>
          <p:cNvPr id="3" name="Content Placeholder 2">
            <a:extLst>
              <a:ext uri="{FF2B5EF4-FFF2-40B4-BE49-F238E27FC236}">
                <a16:creationId xmlns:a16="http://schemas.microsoft.com/office/drawing/2014/main" id="{FCBEEAD9-2A1D-8720-08D3-A3B551C71DED}"/>
              </a:ext>
            </a:extLst>
          </p:cNvPr>
          <p:cNvSpPr>
            <a:spLocks noGrp="1"/>
          </p:cNvSpPr>
          <p:nvPr>
            <p:ph idx="1"/>
          </p:nvPr>
        </p:nvSpPr>
        <p:spPr>
          <a:xfrm>
            <a:off x="4810259" y="649480"/>
            <a:ext cx="6555347" cy="5546047"/>
          </a:xfrm>
        </p:spPr>
        <p:txBody>
          <a:bodyPr anchor="ctr">
            <a:normAutofit/>
          </a:bodyPr>
          <a:lstStyle/>
          <a:p>
            <a:r>
              <a:rPr lang="en-GB" sz="2000" dirty="0"/>
              <a:t>‘The great obsession of the nineteenth century was, as we know, history: with its themes of development and of suspension, of crisis and cycle, themes of the ever-accumulating past, with its great preponderance of dead men and the menacing glaciation of the world. [...]  </a:t>
            </a:r>
            <a:r>
              <a:rPr lang="en-GB" sz="2000" dirty="0">
                <a:solidFill>
                  <a:srgbClr val="FF0000"/>
                </a:solidFill>
              </a:rPr>
              <a:t>The present epoch will perhaps be above all the epoch of space. We are in the epoch of simultaneity: we are in the epoch of juxtaposition, the epoch of the near and far, of the side-by-side, of the dispersed. </a:t>
            </a:r>
            <a:r>
              <a:rPr lang="en-GB" sz="2000" dirty="0"/>
              <a:t>We are at a moment, I believe, when our experience of the world is less that of a long life developing through time than that of a network that connects points and intersects with its own skein.’</a:t>
            </a:r>
          </a:p>
          <a:p>
            <a:r>
              <a:rPr lang="en-GB" sz="2000" dirty="0"/>
              <a:t>Michel Foucault, ‘Of Other Spaces’ trans. by Jay </a:t>
            </a:r>
            <a:r>
              <a:rPr lang="en-GB" sz="2000" dirty="0" err="1"/>
              <a:t>Miskowiec</a:t>
            </a:r>
            <a:r>
              <a:rPr lang="en-GB" sz="2000" dirty="0"/>
              <a:t>, </a:t>
            </a:r>
            <a:r>
              <a:rPr lang="en-GB" sz="2000" i="1" dirty="0"/>
              <a:t>Diacritics</a:t>
            </a:r>
            <a:r>
              <a:rPr lang="en-GB" sz="2000" dirty="0"/>
              <a:t> , 16/1 (Spring, 1986), 22-7: 22. (Translation of the text on which Foucault based his 1967 lecture entitled ‘Des </a:t>
            </a:r>
            <a:r>
              <a:rPr lang="en-GB" sz="2000" dirty="0" err="1"/>
              <a:t>Espaces</a:t>
            </a:r>
            <a:r>
              <a:rPr lang="en-GB" sz="2000" dirty="0"/>
              <a:t> </a:t>
            </a:r>
            <a:r>
              <a:rPr lang="en-GB" sz="2000" dirty="0" err="1"/>
              <a:t>Autres</a:t>
            </a:r>
            <a:r>
              <a:rPr lang="en-GB" sz="2000" dirty="0"/>
              <a:t>’)</a:t>
            </a:r>
          </a:p>
        </p:txBody>
      </p:sp>
      <p:sp>
        <p:nvSpPr>
          <p:cNvPr id="6" name="Slide Number Placeholder 5">
            <a:extLst>
              <a:ext uri="{FF2B5EF4-FFF2-40B4-BE49-F238E27FC236}">
                <a16:creationId xmlns:a16="http://schemas.microsoft.com/office/drawing/2014/main" id="{91CCFC1E-0269-5101-B1F5-9FD474436C51}"/>
              </a:ext>
            </a:extLst>
          </p:cNvPr>
          <p:cNvSpPr>
            <a:spLocks noGrp="1"/>
          </p:cNvSpPr>
          <p:nvPr>
            <p:ph type="sldNum" sz="quarter" idx="12"/>
          </p:nvPr>
        </p:nvSpPr>
        <p:spPr>
          <a:xfrm>
            <a:off x="11704320" y="6455664"/>
            <a:ext cx="448056"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C68AC1EC-23E2-4F0E-A5A4-674EC8DB954E}" type="slidenum">
              <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7743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B529EC2-F74D-686C-2622-0F230C4274C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Space/Place: Robert T. Tally Jr.</a:t>
            </a:r>
          </a:p>
        </p:txBody>
      </p:sp>
      <p:sp>
        <p:nvSpPr>
          <p:cNvPr id="3" name="Content Placeholder 2">
            <a:extLst>
              <a:ext uri="{FF2B5EF4-FFF2-40B4-BE49-F238E27FC236}">
                <a16:creationId xmlns:a16="http://schemas.microsoft.com/office/drawing/2014/main" id="{60C1A79D-1F62-8D38-0E5F-24E557EB740E}"/>
              </a:ext>
            </a:extLst>
          </p:cNvPr>
          <p:cNvSpPr>
            <a:spLocks noGrp="1"/>
          </p:cNvSpPr>
          <p:nvPr>
            <p:ph idx="1"/>
          </p:nvPr>
        </p:nvSpPr>
        <p:spPr>
          <a:xfrm>
            <a:off x="4810259" y="649480"/>
            <a:ext cx="6555347" cy="5546047"/>
          </a:xfrm>
        </p:spPr>
        <p:txBody>
          <a:bodyPr anchor="ctr">
            <a:normAutofit/>
          </a:bodyPr>
          <a:lstStyle/>
          <a:p>
            <a:r>
              <a:rPr lang="en-GB" sz="2000" dirty="0"/>
              <a:t>‘If the metaphor of time as a smoothly flowing river and the evolutionary theory of history as progressively moving from barbarism towards civilization could not be maintained in the aftermath of concentration camps and atomic bombs, other real historical forces also helped shape the heightened attention to space in the postwar era. </a:t>
            </a:r>
            <a:r>
              <a:rPr lang="en-GB" sz="2000" dirty="0">
                <a:solidFill>
                  <a:srgbClr val="FF0000"/>
                </a:solidFill>
              </a:rPr>
              <a:t>Certainly the massive movements of populations—exiles, émigrés, refugees, soldiers, administrators, entrepreneurs, and explorers—disclosed a hitherto unthinkable level of mobility in the world, and such movement emphasized geographical difference; that is, one’s </a:t>
            </a:r>
            <a:r>
              <a:rPr lang="en-GB" sz="2000" i="1" dirty="0">
                <a:solidFill>
                  <a:srgbClr val="FF0000"/>
                </a:solidFill>
              </a:rPr>
              <a:t>place</a:t>
            </a:r>
            <a:r>
              <a:rPr lang="en-GB" sz="2000" dirty="0">
                <a:solidFill>
                  <a:srgbClr val="FF0000"/>
                </a:solidFill>
              </a:rPr>
              <a:t> could not simply be taken for granted any longer</a:t>
            </a:r>
            <a:r>
              <a:rPr lang="en-GB" sz="2000" dirty="0"/>
              <a:t>.’</a:t>
            </a:r>
          </a:p>
          <a:p>
            <a:r>
              <a:rPr lang="en-GB" sz="2000" dirty="0"/>
              <a:t>Robert T. Tally Jr., </a:t>
            </a:r>
            <a:r>
              <a:rPr lang="en-GB" sz="2000" i="1" dirty="0"/>
              <a:t>Spatiality</a:t>
            </a:r>
            <a:r>
              <a:rPr lang="en-GB" sz="2000" dirty="0"/>
              <a:t> (Abingdon: Routledge, 2013), p. 13</a:t>
            </a:r>
          </a:p>
        </p:txBody>
      </p:sp>
      <p:sp>
        <p:nvSpPr>
          <p:cNvPr id="6" name="Slide Number Placeholder 5">
            <a:extLst>
              <a:ext uri="{FF2B5EF4-FFF2-40B4-BE49-F238E27FC236}">
                <a16:creationId xmlns:a16="http://schemas.microsoft.com/office/drawing/2014/main" id="{82E626BE-2227-F5AC-28B6-7BFA0E650172}"/>
              </a:ext>
            </a:extLst>
          </p:cNvPr>
          <p:cNvSpPr>
            <a:spLocks noGrp="1"/>
          </p:cNvSpPr>
          <p:nvPr>
            <p:ph type="sldNum" sz="quarter" idx="12"/>
          </p:nvPr>
        </p:nvSpPr>
        <p:spPr>
          <a:xfrm>
            <a:off x="11704320" y="6455664"/>
            <a:ext cx="448056"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C68AC1EC-23E2-4F0E-A5A4-674EC8DB954E}" type="slidenum">
              <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392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E4D8283-54EA-5905-46F3-A509FC179AE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Space/Place: Yi-Fu Tuan</a:t>
            </a:r>
          </a:p>
        </p:txBody>
      </p:sp>
      <p:sp>
        <p:nvSpPr>
          <p:cNvPr id="3" name="Content Placeholder 2">
            <a:extLst>
              <a:ext uri="{FF2B5EF4-FFF2-40B4-BE49-F238E27FC236}">
                <a16:creationId xmlns:a16="http://schemas.microsoft.com/office/drawing/2014/main" id="{A247FA98-27B3-2CC3-DB52-2EFAFAC94E9F}"/>
              </a:ext>
            </a:extLst>
          </p:cNvPr>
          <p:cNvSpPr>
            <a:spLocks noGrp="1"/>
          </p:cNvSpPr>
          <p:nvPr>
            <p:ph idx="1"/>
          </p:nvPr>
        </p:nvSpPr>
        <p:spPr>
          <a:xfrm>
            <a:off x="4810259" y="649480"/>
            <a:ext cx="6555347" cy="5546047"/>
          </a:xfrm>
        </p:spPr>
        <p:txBody>
          <a:bodyPr anchor="ctr">
            <a:normAutofit/>
          </a:bodyPr>
          <a:lstStyle/>
          <a:p>
            <a:r>
              <a:rPr lang="en-GB" sz="2000" b="0" i="0" u="none" strike="noStrike" baseline="0" dirty="0">
                <a:latin typeface="Calibri" panose="020F0502020204030204" pitchFamily="34" charset="0"/>
              </a:rPr>
              <a:t>‘Place is a type of object. </a:t>
            </a:r>
            <a:r>
              <a:rPr lang="en-GB" sz="2000" b="0" i="0" u="none" strike="noStrike" baseline="0" dirty="0">
                <a:solidFill>
                  <a:srgbClr val="FF0000"/>
                </a:solidFill>
                <a:latin typeface="Calibri" panose="020F0502020204030204" pitchFamily="34" charset="0"/>
              </a:rPr>
              <a:t>Places and objects define space, giving it a geometric personality. </a:t>
            </a:r>
            <a:r>
              <a:rPr lang="en-GB" sz="2000" b="0" i="0" u="none" strike="noStrike" baseline="0" dirty="0">
                <a:latin typeface="Calibri" panose="020F0502020204030204" pitchFamily="34" charset="0"/>
              </a:rPr>
              <a:t>Neither the newborn infant nor the man who gains sight after a lifetime of blindness can immediately recognize a geometric shape such as a triangle. The triangle is at first “space,” a blurred image. Recognizing the triangle requires the prior identification of corners – that is, places. A </a:t>
            </a:r>
            <a:r>
              <a:rPr lang="en-GB" sz="2000" b="0" i="0" u="none" strike="noStrike" baseline="0" dirty="0" err="1">
                <a:latin typeface="Calibri" panose="020F0502020204030204" pitchFamily="34" charset="0"/>
              </a:rPr>
              <a:t>neighborhood</a:t>
            </a:r>
            <a:r>
              <a:rPr lang="en-GB" sz="2000" b="0" i="0" u="none" strike="noStrike" baseline="0" dirty="0">
                <a:latin typeface="Calibri" panose="020F0502020204030204" pitchFamily="34" charset="0"/>
              </a:rPr>
              <a:t> is at first a confusion of images to the new resident; it is blurred space “out there.” </a:t>
            </a:r>
            <a:r>
              <a:rPr lang="en-GB" sz="2000" b="0" i="0" u="none" strike="noStrike" baseline="0" dirty="0">
                <a:solidFill>
                  <a:srgbClr val="FF0000"/>
                </a:solidFill>
                <a:latin typeface="Calibri" panose="020F0502020204030204" pitchFamily="34" charset="0"/>
              </a:rPr>
              <a:t>Learning to know the </a:t>
            </a:r>
            <a:r>
              <a:rPr lang="en-GB" sz="2000" b="0" i="0" u="none" strike="noStrike" baseline="0" dirty="0" err="1">
                <a:solidFill>
                  <a:srgbClr val="FF0000"/>
                </a:solidFill>
                <a:latin typeface="Calibri" panose="020F0502020204030204" pitchFamily="34" charset="0"/>
              </a:rPr>
              <a:t>neighborhood</a:t>
            </a:r>
            <a:r>
              <a:rPr lang="en-GB" sz="2000" b="0" i="0" u="none" strike="noStrike" baseline="0" dirty="0">
                <a:solidFill>
                  <a:srgbClr val="FF0000"/>
                </a:solidFill>
                <a:latin typeface="Calibri" panose="020F0502020204030204" pitchFamily="34" charset="0"/>
              </a:rPr>
              <a:t> requires the identification of significant localities</a:t>
            </a:r>
            <a:r>
              <a:rPr lang="en-GB" sz="2000" b="0" i="0" u="none" strike="noStrike" baseline="0" dirty="0">
                <a:latin typeface="Calibri" panose="020F0502020204030204" pitchFamily="34" charset="0"/>
              </a:rPr>
              <a:t>, such as street corners and architectural landmarks, within the </a:t>
            </a:r>
            <a:r>
              <a:rPr lang="en-GB" sz="2000" b="0" i="0" u="none" strike="noStrike" baseline="0" dirty="0" err="1">
                <a:latin typeface="Calibri" panose="020F0502020204030204" pitchFamily="34" charset="0"/>
              </a:rPr>
              <a:t>neighborhood</a:t>
            </a:r>
            <a:r>
              <a:rPr lang="en-GB" sz="2000" b="0" i="0" u="none" strike="noStrike" baseline="0" dirty="0">
                <a:latin typeface="Calibri" panose="020F0502020204030204" pitchFamily="34" charset="0"/>
              </a:rPr>
              <a:t> space. </a:t>
            </a:r>
            <a:r>
              <a:rPr lang="en-GB" sz="2000" b="0" i="0" u="none" strike="noStrike" baseline="0" dirty="0">
                <a:solidFill>
                  <a:srgbClr val="FF0000"/>
                </a:solidFill>
                <a:latin typeface="Calibri" panose="020F0502020204030204" pitchFamily="34" charset="0"/>
              </a:rPr>
              <a:t>Objects and places are </a:t>
            </a:r>
            <a:r>
              <a:rPr lang="en-GB" sz="2000" b="0" i="0" u="none" strike="noStrike" baseline="0" dirty="0" err="1">
                <a:solidFill>
                  <a:srgbClr val="FF0000"/>
                </a:solidFill>
                <a:latin typeface="Calibri" panose="020F0502020204030204" pitchFamily="34" charset="0"/>
              </a:rPr>
              <a:t>centers</a:t>
            </a:r>
            <a:r>
              <a:rPr lang="en-GB" sz="2000" b="0" i="0" u="none" strike="noStrike" baseline="0" dirty="0">
                <a:solidFill>
                  <a:srgbClr val="FF0000"/>
                </a:solidFill>
                <a:latin typeface="Calibri" panose="020F0502020204030204" pitchFamily="34" charset="0"/>
              </a:rPr>
              <a:t> of value.</a:t>
            </a:r>
            <a:r>
              <a:rPr lang="en-GB" sz="2000" b="0" i="0" u="none" strike="noStrike" baseline="0" dirty="0">
                <a:latin typeface="Calibri" panose="020F0502020204030204" pitchFamily="34" charset="0"/>
              </a:rPr>
              <a:t> They attract or repel in finely shaded degrees. To attend to them even momentarily is to acknowledge their reality and value.’</a:t>
            </a:r>
          </a:p>
          <a:p>
            <a:r>
              <a:rPr lang="en-GB" sz="2000" dirty="0">
                <a:latin typeface="Calibri" panose="020F0502020204030204" pitchFamily="34" charset="0"/>
              </a:rPr>
              <a:t>Yi-Fu Tuan, </a:t>
            </a:r>
            <a:r>
              <a:rPr lang="en-GB" sz="2000" i="1" dirty="0">
                <a:latin typeface="Calibri" panose="020F0502020204030204" pitchFamily="34" charset="0"/>
              </a:rPr>
              <a:t>Place and Space: The Perspective of Experience </a:t>
            </a:r>
            <a:r>
              <a:rPr lang="en-GB" sz="2000" dirty="0">
                <a:latin typeface="Calibri" panose="020F0502020204030204" pitchFamily="34" charset="0"/>
              </a:rPr>
              <a:t>(Minneapolis: University of Minnesota Press, 1977), pp. 17-18 </a:t>
            </a:r>
          </a:p>
        </p:txBody>
      </p:sp>
    </p:spTree>
    <p:extLst>
      <p:ext uri="{BB962C8B-B14F-4D97-AF65-F5344CB8AC3E}">
        <p14:creationId xmlns:p14="http://schemas.microsoft.com/office/powerpoint/2010/main" val="2940461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EC28E5-3956-F63C-EC4C-869D6AEDDF0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Space/Place: Doreen Massey (1)</a:t>
            </a:r>
          </a:p>
        </p:txBody>
      </p:sp>
      <p:sp>
        <p:nvSpPr>
          <p:cNvPr id="3" name="Content Placeholder 2">
            <a:extLst>
              <a:ext uri="{FF2B5EF4-FFF2-40B4-BE49-F238E27FC236}">
                <a16:creationId xmlns:a16="http://schemas.microsoft.com/office/drawing/2014/main" id="{806D4362-0109-5C50-B1F1-683AA74AE1E2}"/>
              </a:ext>
            </a:extLst>
          </p:cNvPr>
          <p:cNvSpPr>
            <a:spLocks noGrp="1"/>
          </p:cNvSpPr>
          <p:nvPr>
            <p:ph idx="1"/>
          </p:nvPr>
        </p:nvSpPr>
        <p:spPr>
          <a:xfrm>
            <a:off x="4810259" y="649480"/>
            <a:ext cx="6555347" cy="5546047"/>
          </a:xfrm>
        </p:spPr>
        <p:txBody>
          <a:bodyPr anchor="ctr">
            <a:normAutofit/>
          </a:bodyPr>
          <a:lstStyle/>
          <a:p>
            <a:pPr marL="252095">
              <a:spcBef>
                <a:spcPts val="1200"/>
              </a:spcBef>
              <a:spcAft>
                <a:spcPts val="800"/>
              </a:spcAft>
            </a:pPr>
            <a:r>
              <a:rPr lang="en-GB" sz="2000" kern="100" dirty="0">
                <a:effectLst/>
                <a:latin typeface="Calibri" panose="020F0502020204030204" pitchFamily="34" charset="0"/>
                <a:ea typeface="Calibri" panose="020F0502020204030204" pitchFamily="34" charset="0"/>
                <a:cs typeface="Times New Roman" panose="02020603050405020304" pitchFamily="18" charset="0"/>
              </a:rPr>
              <a:t>‘The “character of an area” is no more the product of an internalized history than are the recent fortunes of its manufacturing industry. </a:t>
            </a:r>
            <a:r>
              <a:rPr lang="en-GB" sz="20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 global is in the local in the very process of the formation of the local. </a:t>
            </a:r>
            <a:r>
              <a:rPr lang="en-GB" sz="2000" kern="100" dirty="0">
                <a:effectLst/>
                <a:latin typeface="Calibri" panose="020F0502020204030204" pitchFamily="34" charset="0"/>
                <a:ea typeface="Calibri" panose="020F0502020204030204" pitchFamily="34" charset="0"/>
                <a:cs typeface="Times New Roman" panose="02020603050405020304" pitchFamily="18" charset="0"/>
              </a:rPr>
              <a:t>[…] Thinking of places in this way implies that </a:t>
            </a:r>
            <a:r>
              <a:rPr lang="en-GB" sz="20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they are not so much bounded areas as open and porous networks of social relations. It implies that their “identities” are constructed through the specificity of their interaction with other places </a:t>
            </a:r>
            <a:r>
              <a:rPr lang="en-GB" sz="2000" kern="100" dirty="0">
                <a:effectLst/>
                <a:latin typeface="Calibri" panose="020F0502020204030204" pitchFamily="34" charset="0"/>
                <a:ea typeface="Calibri" panose="020F0502020204030204" pitchFamily="34" charset="0"/>
                <a:cs typeface="Times New Roman" panose="02020603050405020304" pitchFamily="18" charset="0"/>
              </a:rPr>
              <a:t>rather than by </a:t>
            </a:r>
            <a:r>
              <a:rPr lang="en-GB" sz="2000" kern="100" dirty="0" err="1">
                <a:effectLst/>
                <a:latin typeface="Calibri" panose="020F0502020204030204" pitchFamily="34" charset="0"/>
                <a:ea typeface="Calibri" panose="020F0502020204030204" pitchFamily="34" charset="0"/>
                <a:cs typeface="Times New Roman" panose="02020603050405020304" pitchFamily="18" charset="0"/>
              </a:rPr>
              <a:t>counterposition</a:t>
            </a:r>
            <a:r>
              <a:rPr lang="en-GB" sz="2000" kern="100" dirty="0">
                <a:effectLst/>
                <a:latin typeface="Calibri" panose="020F0502020204030204" pitchFamily="34" charset="0"/>
                <a:ea typeface="Calibri" panose="020F0502020204030204" pitchFamily="34" charset="0"/>
                <a:cs typeface="Times New Roman" panose="02020603050405020304" pitchFamily="18" charset="0"/>
              </a:rPr>
              <a:t> to them. It reinforces the idea, moreover, that those identities will be multiple (since the various social groups in a place will be differently located in relation to the overall complexity of social relations and since their reading of those relations and what they make of them will also be distinct). And this in turn implies that </a:t>
            </a:r>
            <a:r>
              <a:rPr lang="en-GB" sz="20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what is to be the dominant image of any place will be a matter of contestation </a:t>
            </a:r>
            <a:r>
              <a:rPr lang="en-GB" sz="2000" kern="100" dirty="0">
                <a:effectLst/>
                <a:latin typeface="Calibri" panose="020F0502020204030204" pitchFamily="34" charset="0"/>
                <a:ea typeface="Calibri" panose="020F0502020204030204" pitchFamily="34" charset="0"/>
                <a:cs typeface="Times New Roman" panose="02020603050405020304" pitchFamily="18" charset="0"/>
              </a:rPr>
              <a:t>and will change over time.’</a:t>
            </a:r>
          </a:p>
          <a:p>
            <a:r>
              <a:rPr lang="en-GB" sz="2000" kern="100" dirty="0">
                <a:effectLst/>
                <a:latin typeface="Calibri" panose="020F0502020204030204" pitchFamily="34" charset="0"/>
                <a:ea typeface="Calibri" panose="020F0502020204030204" pitchFamily="34" charset="0"/>
                <a:cs typeface="Times New Roman" panose="02020603050405020304" pitchFamily="18" charset="0"/>
              </a:rPr>
              <a:t>Doreen Massey, </a:t>
            </a:r>
            <a:r>
              <a:rPr lang="en-GB" sz="2000" i="1" kern="100" dirty="0">
                <a:effectLst/>
                <a:latin typeface="Calibri" panose="020F0502020204030204" pitchFamily="34" charset="0"/>
                <a:ea typeface="Calibri" panose="020F0502020204030204" pitchFamily="34" charset="0"/>
                <a:cs typeface="Times New Roman" panose="02020603050405020304" pitchFamily="18" charset="0"/>
              </a:rPr>
              <a:t>Space, Place, and Gender</a:t>
            </a:r>
            <a:r>
              <a:rPr lang="en-GB" sz="2000" kern="100" dirty="0">
                <a:effectLst/>
                <a:latin typeface="Calibri" panose="020F0502020204030204" pitchFamily="34" charset="0"/>
                <a:ea typeface="Calibri" panose="020F0502020204030204" pitchFamily="34" charset="0"/>
                <a:cs typeface="Times New Roman" panose="02020603050405020304" pitchFamily="18" charset="0"/>
              </a:rPr>
              <a:t> (Minneapolis, MN: University of Minnesota Press, 1994), pp. 120-1</a:t>
            </a:r>
          </a:p>
        </p:txBody>
      </p:sp>
      <p:sp>
        <p:nvSpPr>
          <p:cNvPr id="6" name="Slide Number Placeholder 5">
            <a:extLst>
              <a:ext uri="{FF2B5EF4-FFF2-40B4-BE49-F238E27FC236}">
                <a16:creationId xmlns:a16="http://schemas.microsoft.com/office/drawing/2014/main" id="{95802E41-3A89-DDB1-B9CE-DAC8E20A0986}"/>
              </a:ext>
            </a:extLst>
          </p:cNvPr>
          <p:cNvSpPr>
            <a:spLocks noGrp="1"/>
          </p:cNvSpPr>
          <p:nvPr>
            <p:ph type="sldNum" sz="quarter" idx="12"/>
          </p:nvPr>
        </p:nvSpPr>
        <p:spPr>
          <a:xfrm>
            <a:off x="11704320" y="6455664"/>
            <a:ext cx="448056"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C68AC1EC-23E2-4F0E-A5A4-674EC8DB954E}" type="slidenum">
              <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568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EC28E5-3956-F63C-EC4C-869D6AEDDF0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Space/Place: Doreen Massey (2)</a:t>
            </a:r>
          </a:p>
        </p:txBody>
      </p:sp>
      <p:sp>
        <p:nvSpPr>
          <p:cNvPr id="3" name="Content Placeholder 2">
            <a:extLst>
              <a:ext uri="{FF2B5EF4-FFF2-40B4-BE49-F238E27FC236}">
                <a16:creationId xmlns:a16="http://schemas.microsoft.com/office/drawing/2014/main" id="{806D4362-0109-5C50-B1F1-683AA74AE1E2}"/>
              </a:ext>
            </a:extLst>
          </p:cNvPr>
          <p:cNvSpPr>
            <a:spLocks noGrp="1"/>
          </p:cNvSpPr>
          <p:nvPr>
            <p:ph idx="1"/>
          </p:nvPr>
        </p:nvSpPr>
        <p:spPr>
          <a:xfrm>
            <a:off x="4810259" y="649480"/>
            <a:ext cx="6555347" cy="5546047"/>
          </a:xfrm>
        </p:spPr>
        <p:txBody>
          <a:bodyPr anchor="ctr">
            <a:normAutofit/>
          </a:bodyPr>
          <a:lstStyle/>
          <a:p>
            <a:r>
              <a:rPr lang="en-GB" sz="2000" dirty="0">
                <a:effectLst/>
                <a:ea typeface="Calibri" panose="020F0502020204030204" pitchFamily="34" charset="0"/>
                <a:cs typeface="Times New Roman" panose="02020603050405020304" pitchFamily="18" charset="0"/>
              </a:rPr>
              <a:t>‘[W]hat is special about place is not some romance of a pre-given collective identity or of the eternity of the hills. Rather, </a:t>
            </a:r>
            <a:r>
              <a:rPr lang="en-GB" sz="2000" dirty="0">
                <a:solidFill>
                  <a:srgbClr val="FF0000"/>
                </a:solidFill>
                <a:effectLst/>
                <a:ea typeface="Calibri" panose="020F0502020204030204" pitchFamily="34" charset="0"/>
                <a:cs typeface="Times New Roman" panose="02020603050405020304" pitchFamily="18" charset="0"/>
              </a:rPr>
              <a:t>what is special about place is precisely that throwntogetherness, the unavoidable challenge of negotiating a here-and-now </a:t>
            </a:r>
            <a:r>
              <a:rPr lang="en-GB" sz="2000" dirty="0">
                <a:effectLst/>
                <a:ea typeface="Calibri" panose="020F0502020204030204" pitchFamily="34" charset="0"/>
                <a:cs typeface="Times New Roman" panose="02020603050405020304" pitchFamily="18" charset="0"/>
              </a:rPr>
              <a:t>(itself drawing upon a history and a geography of </a:t>
            </a:r>
            <a:r>
              <a:rPr lang="en-GB" sz="2000" dirty="0" err="1">
                <a:effectLst/>
                <a:ea typeface="Calibri" panose="020F0502020204030204" pitchFamily="34" charset="0"/>
                <a:cs typeface="Times New Roman" panose="02020603050405020304" pitchFamily="18" charset="0"/>
              </a:rPr>
              <a:t>thens</a:t>
            </a:r>
            <a:r>
              <a:rPr lang="en-GB" sz="2000" dirty="0">
                <a:effectLst/>
                <a:ea typeface="Calibri" panose="020F0502020204030204" pitchFamily="34" charset="0"/>
                <a:cs typeface="Times New Roman" panose="02020603050405020304" pitchFamily="18" charset="0"/>
              </a:rPr>
              <a:t> and </a:t>
            </a:r>
            <a:r>
              <a:rPr lang="en-GB" sz="2000" dirty="0" err="1">
                <a:effectLst/>
                <a:ea typeface="Calibri" panose="020F0502020204030204" pitchFamily="34" charset="0"/>
                <a:cs typeface="Times New Roman" panose="02020603050405020304" pitchFamily="18" charset="0"/>
              </a:rPr>
              <a:t>theres</a:t>
            </a:r>
            <a:r>
              <a:rPr lang="en-GB" sz="2000" dirty="0">
                <a:effectLst/>
                <a:ea typeface="Calibri" panose="020F0502020204030204" pitchFamily="34" charset="0"/>
                <a:cs typeface="Times New Roman" panose="02020603050405020304" pitchFamily="18" charset="0"/>
              </a:rPr>
              <a:t>); and a negotiation which must take place within and between both human and nonhuman. […] </a:t>
            </a:r>
            <a:r>
              <a:rPr lang="en-GB" sz="2000" dirty="0">
                <a:solidFill>
                  <a:srgbClr val="FF0000"/>
                </a:solidFill>
                <a:effectLst/>
                <a:ea typeface="Calibri" panose="020F0502020204030204" pitchFamily="34" charset="0"/>
                <a:cs typeface="Times New Roman" panose="02020603050405020304" pitchFamily="18" charset="0"/>
              </a:rPr>
              <a:t>This is the event of place.</a:t>
            </a:r>
            <a:r>
              <a:rPr lang="en-GB" sz="2000" dirty="0">
                <a:effectLst/>
                <a:ea typeface="Calibri" panose="020F0502020204030204" pitchFamily="34" charset="0"/>
                <a:cs typeface="Times New Roman" panose="02020603050405020304" pitchFamily="18" charset="0"/>
              </a:rPr>
              <a:t>’</a:t>
            </a:r>
          </a:p>
          <a:p>
            <a:r>
              <a:rPr lang="en-GB" sz="2000" kern="100" dirty="0">
                <a:effectLst/>
                <a:ea typeface="Calibri" panose="020F0502020204030204" pitchFamily="34" charset="0"/>
                <a:cs typeface="Times New Roman" panose="02020603050405020304" pitchFamily="18" charset="0"/>
              </a:rPr>
              <a:t>Doreen Massey, </a:t>
            </a:r>
            <a:r>
              <a:rPr lang="en-GB" sz="2000" i="1" kern="100" dirty="0">
                <a:effectLst/>
                <a:ea typeface="Calibri" panose="020F0502020204030204" pitchFamily="34" charset="0"/>
                <a:cs typeface="Times New Roman" panose="02020603050405020304" pitchFamily="18" charset="0"/>
              </a:rPr>
              <a:t>For Space</a:t>
            </a:r>
            <a:r>
              <a:rPr lang="en-GB" sz="2000" kern="100" dirty="0">
                <a:effectLst/>
                <a:ea typeface="Calibri" panose="020F0502020204030204" pitchFamily="34" charset="0"/>
                <a:cs typeface="Times New Roman" panose="02020603050405020304" pitchFamily="18" charset="0"/>
              </a:rPr>
              <a:t> (London: Sage, 2005), p. 140</a:t>
            </a:r>
          </a:p>
        </p:txBody>
      </p:sp>
      <p:sp>
        <p:nvSpPr>
          <p:cNvPr id="6" name="Slide Number Placeholder 5">
            <a:extLst>
              <a:ext uri="{FF2B5EF4-FFF2-40B4-BE49-F238E27FC236}">
                <a16:creationId xmlns:a16="http://schemas.microsoft.com/office/drawing/2014/main" id="{95802E41-3A89-DDB1-B9CE-DAC8E20A0986}"/>
              </a:ext>
            </a:extLst>
          </p:cNvPr>
          <p:cNvSpPr>
            <a:spLocks noGrp="1"/>
          </p:cNvSpPr>
          <p:nvPr>
            <p:ph type="sldNum" sz="quarter" idx="12"/>
          </p:nvPr>
        </p:nvSpPr>
        <p:spPr>
          <a:xfrm>
            <a:off x="11704320" y="6455664"/>
            <a:ext cx="448056"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C68AC1EC-23E2-4F0E-A5A4-674EC8DB954E}" type="slidenum">
              <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14</a:t>
            </a:fld>
            <a:endParaRPr kumimoji="0" lang="en-US" sz="1100" b="0" i="0" u="none" strike="noStrike" kern="1200" cap="none" spc="0" normalizeH="0" baseline="0" noProof="0">
              <a:ln>
                <a:noFill/>
              </a:ln>
              <a:solidFill>
                <a:prstClr val="black">
                  <a:lumMod val="50000"/>
                  <a:lumOff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7900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43B23E-4D1D-5213-DD68-779142DF5AFA}"/>
              </a:ext>
            </a:extLst>
          </p:cNvPr>
          <p:cNvSpPr>
            <a:spLocks noGrp="1"/>
          </p:cNvSpPr>
          <p:nvPr>
            <p:ph type="title"/>
          </p:nvPr>
        </p:nvSpPr>
        <p:spPr>
          <a:xfrm>
            <a:off x="6590662" y="4267832"/>
            <a:ext cx="4805996" cy="1297115"/>
          </a:xfrm>
        </p:spPr>
        <p:txBody>
          <a:bodyPr vert="horz" lIns="91440" tIns="45720" rIns="91440" bIns="45720" rtlCol="0" anchor="t">
            <a:normAutofit/>
          </a:bodyPr>
          <a:lstStyle/>
          <a:p>
            <a:r>
              <a:rPr lang="en-US" sz="4000" dirty="0">
                <a:solidFill>
                  <a:schemeClr val="tx2"/>
                </a:solidFill>
              </a:rPr>
              <a:t>a</a:t>
            </a:r>
            <a:r>
              <a:rPr lang="en-US" sz="4000" kern="1200" dirty="0">
                <a:solidFill>
                  <a:schemeClr val="tx2"/>
                </a:solidFill>
                <a:latin typeface="+mj-lt"/>
                <a:ea typeface="+mj-ea"/>
                <a:cs typeface="+mj-cs"/>
              </a:rPr>
              <a:t> break about now</a:t>
            </a:r>
          </a:p>
        </p:txBody>
      </p:sp>
      <p:sp>
        <p:nvSpPr>
          <p:cNvPr id="3" name="Text Placeholder 2">
            <a:extLst>
              <a:ext uri="{FF2B5EF4-FFF2-40B4-BE49-F238E27FC236}">
                <a16:creationId xmlns:a16="http://schemas.microsoft.com/office/drawing/2014/main" id="{C2452DAE-3532-BA63-AF81-74500CD9C4BA}"/>
              </a:ext>
            </a:extLst>
          </p:cNvPr>
          <p:cNvSpPr>
            <a:spLocks noGrp="1"/>
          </p:cNvSpPr>
          <p:nvPr>
            <p:ph type="body" idx="1"/>
          </p:nvPr>
        </p:nvSpPr>
        <p:spPr>
          <a:xfrm>
            <a:off x="6590966" y="3428999"/>
            <a:ext cx="4805691" cy="838831"/>
          </a:xfrm>
        </p:spPr>
        <p:txBody>
          <a:bodyPr vert="horz" lIns="91440" tIns="45720" rIns="91440" bIns="45720" rtlCol="0" anchor="b">
            <a:normAutofit/>
          </a:bodyPr>
          <a:lstStyle/>
          <a:p>
            <a:r>
              <a:rPr lang="en-US" sz="2000" kern="1200" dirty="0">
                <a:solidFill>
                  <a:schemeClr val="tx2"/>
                </a:solidFill>
                <a:latin typeface="+mn-lt"/>
                <a:ea typeface="+mn-ea"/>
                <a:cs typeface="+mn-cs"/>
              </a:rPr>
              <a:t>I’m guessing it’ll be time for…</a:t>
            </a:r>
          </a:p>
        </p:txBody>
      </p:sp>
      <p:pic>
        <p:nvPicPr>
          <p:cNvPr id="7" name="Graphic 6" descr="Coffee">
            <a:extLst>
              <a:ext uri="{FF2B5EF4-FFF2-40B4-BE49-F238E27FC236}">
                <a16:creationId xmlns:a16="http://schemas.microsoft.com/office/drawing/2014/main" id="{8B34C109-4674-0A89-2A62-4E8395F525D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586400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738DC6-A74C-F552-3B1E-1DAE62FEA64F}"/>
              </a:ext>
            </a:extLst>
          </p:cNvPr>
          <p:cNvSpPr>
            <a:spLocks noGrp="1"/>
          </p:cNvSpPr>
          <p:nvPr>
            <p:ph type="title"/>
          </p:nvPr>
        </p:nvSpPr>
        <p:spPr>
          <a:xfrm>
            <a:off x="1077364" y="720435"/>
            <a:ext cx="4140096" cy="1507375"/>
          </a:xfrm>
        </p:spPr>
        <p:txBody>
          <a:bodyPr>
            <a:normAutofit/>
          </a:bodyPr>
          <a:lstStyle/>
          <a:p>
            <a:r>
              <a:rPr lang="en-GB" dirty="0"/>
              <a:t>Stories…</a:t>
            </a:r>
          </a:p>
        </p:txBody>
      </p:sp>
      <p:sp>
        <p:nvSpPr>
          <p:cNvPr id="3" name="Content Placeholder 2">
            <a:extLst>
              <a:ext uri="{FF2B5EF4-FFF2-40B4-BE49-F238E27FC236}">
                <a16:creationId xmlns:a16="http://schemas.microsoft.com/office/drawing/2014/main" id="{EBEBDE03-D1C6-2591-FCAC-BBEFDAA3BE8B}"/>
              </a:ext>
            </a:extLst>
          </p:cNvPr>
          <p:cNvSpPr>
            <a:spLocks noGrp="1"/>
          </p:cNvSpPr>
          <p:nvPr>
            <p:ph idx="1"/>
          </p:nvPr>
        </p:nvSpPr>
        <p:spPr>
          <a:xfrm>
            <a:off x="1077364" y="2427316"/>
            <a:ext cx="4140096" cy="3513514"/>
          </a:xfrm>
        </p:spPr>
        <p:txBody>
          <a:bodyPr>
            <a:normAutofit/>
          </a:bodyPr>
          <a:lstStyle/>
          <a:p>
            <a:r>
              <a:rPr lang="en-GB" dirty="0"/>
              <a:t>'Coloured Lights' and 'The Ostrich' - early stories</a:t>
            </a:r>
          </a:p>
          <a:p>
            <a:r>
              <a:rPr lang="en-GB" dirty="0"/>
              <a:t>'Something Old, Something New' and 'Souvenirs’ – also early</a:t>
            </a:r>
          </a:p>
          <a:p>
            <a:r>
              <a:rPr lang="en-GB" dirty="0"/>
              <a:t>'Farida's Eyes' (originally published 2012)</a:t>
            </a:r>
          </a:p>
          <a:p>
            <a:r>
              <a:rPr lang="en-GB" dirty="0"/>
              <a:t>'The Circle Line' and 'Pages of Fruit’ – later stories (first published in 2017)</a:t>
            </a:r>
          </a:p>
        </p:txBody>
      </p:sp>
      <p:sp>
        <p:nvSpPr>
          <p:cNvPr id="11" name="Freeform: Shape 10">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descr="A chair with a blue shirt on it&#10;&#10;Description automatically generated">
            <a:extLst>
              <a:ext uri="{FF2B5EF4-FFF2-40B4-BE49-F238E27FC236}">
                <a16:creationId xmlns:a16="http://schemas.microsoft.com/office/drawing/2014/main" id="{8E4433DE-481D-7CEC-F67F-46EF71591FF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37741" y="818802"/>
            <a:ext cx="3406307" cy="5220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183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DD00D-E213-ACF0-8287-BB78D7758386}"/>
              </a:ext>
            </a:extLst>
          </p:cNvPr>
          <p:cNvSpPr>
            <a:spLocks noGrp="1"/>
          </p:cNvSpPr>
          <p:nvPr>
            <p:ph type="title"/>
          </p:nvPr>
        </p:nvSpPr>
        <p:spPr/>
        <p:txBody>
          <a:bodyPr/>
          <a:lstStyle/>
          <a:p>
            <a:r>
              <a:rPr lang="en-GB" dirty="0"/>
              <a:t>First discussion: ‘Coloured Lights’</a:t>
            </a:r>
          </a:p>
        </p:txBody>
      </p:sp>
      <p:sp>
        <p:nvSpPr>
          <p:cNvPr id="3" name="Content Placeholder 2">
            <a:extLst>
              <a:ext uri="{FF2B5EF4-FFF2-40B4-BE49-F238E27FC236}">
                <a16:creationId xmlns:a16="http://schemas.microsoft.com/office/drawing/2014/main" id="{9D577454-545A-F13E-ED18-93AF3CB1F0E8}"/>
              </a:ext>
            </a:extLst>
          </p:cNvPr>
          <p:cNvSpPr>
            <a:spLocks noGrp="1"/>
          </p:cNvSpPr>
          <p:nvPr>
            <p:ph idx="1"/>
          </p:nvPr>
        </p:nvSpPr>
        <p:spPr/>
        <p:txBody>
          <a:bodyPr/>
          <a:lstStyle/>
          <a:p>
            <a:r>
              <a:rPr lang="en-GB" dirty="0"/>
              <a:t>Starter: pick a key paragraph – and we’ll discuss</a:t>
            </a:r>
          </a:p>
          <a:p>
            <a:r>
              <a:rPr lang="en-GB" dirty="0"/>
              <a:t>Five to follow:</a:t>
            </a:r>
          </a:p>
          <a:p>
            <a:pPr marL="342900" indent="-342900">
              <a:buFont typeface="+mj-lt"/>
              <a:buAutoNum type="arabicPeriod"/>
            </a:pPr>
            <a:r>
              <a:rPr lang="en-GB" dirty="0"/>
              <a:t>How would you characterise the story’s style?</a:t>
            </a:r>
          </a:p>
          <a:p>
            <a:pPr marL="342900" indent="-342900">
              <a:buFont typeface="+mj-lt"/>
              <a:buAutoNum type="arabicPeriod"/>
            </a:pPr>
            <a:r>
              <a:rPr lang="en-GB" dirty="0"/>
              <a:t>What are its primary themes / concerns?</a:t>
            </a:r>
          </a:p>
          <a:p>
            <a:pPr marL="342900" indent="-342900">
              <a:buFont typeface="+mj-lt"/>
              <a:buAutoNum type="arabicPeriod"/>
            </a:pPr>
            <a:r>
              <a:rPr lang="en-GB" dirty="0"/>
              <a:t>What characterises its approach to place/geographical relationships?</a:t>
            </a:r>
          </a:p>
          <a:p>
            <a:pPr marL="342900" indent="-342900">
              <a:buFont typeface="+mj-lt"/>
              <a:buAutoNum type="arabicPeriod"/>
            </a:pPr>
            <a:r>
              <a:rPr lang="en-GB" dirty="0"/>
              <a:t>What does the story’s narrator encapsulate/dramatize?</a:t>
            </a:r>
          </a:p>
          <a:p>
            <a:pPr marL="342900" indent="-342900">
              <a:buFont typeface="+mj-lt"/>
              <a:buAutoNum type="arabicPeriod"/>
            </a:pPr>
            <a:r>
              <a:rPr lang="en-GB" dirty="0"/>
              <a:t>How does the ending work?</a:t>
            </a:r>
          </a:p>
        </p:txBody>
      </p:sp>
    </p:spTree>
    <p:extLst>
      <p:ext uri="{BB962C8B-B14F-4D97-AF65-F5344CB8AC3E}">
        <p14:creationId xmlns:p14="http://schemas.microsoft.com/office/powerpoint/2010/main" val="3076723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DD00D-E213-ACF0-8287-BB78D7758386}"/>
              </a:ext>
            </a:extLst>
          </p:cNvPr>
          <p:cNvSpPr>
            <a:spLocks noGrp="1"/>
          </p:cNvSpPr>
          <p:nvPr>
            <p:ph type="title"/>
          </p:nvPr>
        </p:nvSpPr>
        <p:spPr/>
        <p:txBody>
          <a:bodyPr/>
          <a:lstStyle/>
          <a:p>
            <a:r>
              <a:rPr lang="en-GB" dirty="0"/>
              <a:t>Second discussion: ‘The Ostrich’</a:t>
            </a:r>
          </a:p>
        </p:txBody>
      </p:sp>
      <p:sp>
        <p:nvSpPr>
          <p:cNvPr id="3" name="Content Placeholder 2">
            <a:extLst>
              <a:ext uri="{FF2B5EF4-FFF2-40B4-BE49-F238E27FC236}">
                <a16:creationId xmlns:a16="http://schemas.microsoft.com/office/drawing/2014/main" id="{9D577454-545A-F13E-ED18-93AF3CB1F0E8}"/>
              </a:ext>
            </a:extLst>
          </p:cNvPr>
          <p:cNvSpPr>
            <a:spLocks noGrp="1"/>
          </p:cNvSpPr>
          <p:nvPr>
            <p:ph idx="1"/>
          </p:nvPr>
        </p:nvSpPr>
        <p:spPr/>
        <p:txBody>
          <a:bodyPr/>
          <a:lstStyle/>
          <a:p>
            <a:r>
              <a:rPr lang="en-GB" dirty="0"/>
              <a:t>Starter (redux!): pick a key paragraph – and we’ll discuss</a:t>
            </a:r>
          </a:p>
          <a:p>
            <a:r>
              <a:rPr lang="en-GB" dirty="0"/>
              <a:t>Four to follow:</a:t>
            </a:r>
          </a:p>
          <a:p>
            <a:pPr marL="342900" indent="-342900">
              <a:buFont typeface="+mj-lt"/>
              <a:buAutoNum type="arabicPeriod"/>
            </a:pPr>
            <a:r>
              <a:rPr lang="en-GB" dirty="0"/>
              <a:t>What does the story’s narrator encapsulate/dramatize?</a:t>
            </a:r>
          </a:p>
          <a:p>
            <a:pPr marL="342900" indent="-342900">
              <a:buFont typeface="+mj-lt"/>
              <a:buAutoNum type="arabicPeriod"/>
            </a:pPr>
            <a:r>
              <a:rPr lang="en-GB" dirty="0"/>
              <a:t>How would you characterise the depiction of marriage here?</a:t>
            </a:r>
          </a:p>
          <a:p>
            <a:pPr marL="342900" indent="-342900">
              <a:buFont typeface="+mj-lt"/>
              <a:buAutoNum type="arabicPeriod"/>
            </a:pPr>
            <a:r>
              <a:rPr lang="en-GB" dirty="0"/>
              <a:t>What are the ‘</a:t>
            </a:r>
            <a:r>
              <a:rPr lang="en-GB" dirty="0" err="1"/>
              <a:t>centers</a:t>
            </a:r>
            <a:r>
              <a:rPr lang="en-GB" dirty="0"/>
              <a:t> of value’ (Yi-Fu Tuan) in London, in Khartoum?</a:t>
            </a:r>
          </a:p>
          <a:p>
            <a:pPr marL="342900" indent="-342900">
              <a:buFont typeface="+mj-lt"/>
              <a:buAutoNum type="arabicPeriod"/>
            </a:pPr>
            <a:r>
              <a:rPr lang="en-GB" dirty="0"/>
              <a:t>Again, how does the ending work?</a:t>
            </a:r>
          </a:p>
        </p:txBody>
      </p:sp>
    </p:spTree>
    <p:extLst>
      <p:ext uri="{BB962C8B-B14F-4D97-AF65-F5344CB8AC3E}">
        <p14:creationId xmlns:p14="http://schemas.microsoft.com/office/powerpoint/2010/main" val="2705082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DD00D-E213-ACF0-8287-BB78D7758386}"/>
              </a:ext>
            </a:extLst>
          </p:cNvPr>
          <p:cNvSpPr>
            <a:spLocks noGrp="1"/>
          </p:cNvSpPr>
          <p:nvPr>
            <p:ph type="title"/>
          </p:nvPr>
        </p:nvSpPr>
        <p:spPr/>
        <p:txBody>
          <a:bodyPr/>
          <a:lstStyle/>
          <a:p>
            <a:r>
              <a:rPr lang="en-GB" dirty="0"/>
              <a:t>Third discussion: ‘Something old, something new’</a:t>
            </a:r>
          </a:p>
        </p:txBody>
      </p:sp>
      <p:sp>
        <p:nvSpPr>
          <p:cNvPr id="3" name="Content Placeholder 2">
            <a:extLst>
              <a:ext uri="{FF2B5EF4-FFF2-40B4-BE49-F238E27FC236}">
                <a16:creationId xmlns:a16="http://schemas.microsoft.com/office/drawing/2014/main" id="{9D577454-545A-F13E-ED18-93AF3CB1F0E8}"/>
              </a:ext>
            </a:extLst>
          </p:cNvPr>
          <p:cNvSpPr>
            <a:spLocks noGrp="1"/>
          </p:cNvSpPr>
          <p:nvPr>
            <p:ph idx="1"/>
          </p:nvPr>
        </p:nvSpPr>
        <p:spPr/>
        <p:txBody>
          <a:bodyPr/>
          <a:lstStyle/>
          <a:p>
            <a:r>
              <a:rPr lang="en-GB" dirty="0"/>
              <a:t>Starter (redux!): pick a key paragraph – and we’ll discuss</a:t>
            </a:r>
          </a:p>
          <a:p>
            <a:r>
              <a:rPr lang="en-GB" dirty="0"/>
              <a:t>Four to follow:</a:t>
            </a:r>
          </a:p>
          <a:p>
            <a:pPr marL="342900" indent="-342900">
              <a:buFont typeface="+mj-lt"/>
              <a:buAutoNum type="arabicPeriod"/>
            </a:pPr>
            <a:r>
              <a:rPr lang="en-GB" dirty="0"/>
              <a:t>What characterises the story’s engagement with cross-cultural relationships?</a:t>
            </a:r>
          </a:p>
          <a:p>
            <a:pPr marL="342900" indent="-342900">
              <a:buFont typeface="+mj-lt"/>
              <a:buAutoNum type="arabicPeriod"/>
            </a:pPr>
            <a:r>
              <a:rPr lang="en-GB" dirty="0"/>
              <a:t>In what ways does this story engage with Islamic female dress codes? (And by extension, the female body)</a:t>
            </a:r>
          </a:p>
          <a:p>
            <a:pPr marL="342900" indent="-342900">
              <a:buFont typeface="+mj-lt"/>
              <a:buAutoNum type="arabicPeriod"/>
            </a:pPr>
            <a:r>
              <a:rPr lang="en-GB" dirty="0"/>
              <a:t>How does the story deal with the notion of conversion to Islam?</a:t>
            </a:r>
          </a:p>
          <a:p>
            <a:pPr marL="342900" indent="-342900">
              <a:buFont typeface="+mj-lt"/>
              <a:buAutoNum type="arabicPeriod"/>
            </a:pPr>
            <a:r>
              <a:rPr lang="en-GB" dirty="0"/>
              <a:t>Once again, how does the ending work?</a:t>
            </a:r>
          </a:p>
        </p:txBody>
      </p:sp>
    </p:spTree>
    <p:extLst>
      <p:ext uri="{BB962C8B-B14F-4D97-AF65-F5344CB8AC3E}">
        <p14:creationId xmlns:p14="http://schemas.microsoft.com/office/powerpoint/2010/main" val="1230874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F1F6A8-5330-1465-9CC4-0374DD1E4523}"/>
              </a:ext>
            </a:extLst>
          </p:cNvPr>
          <p:cNvSpPr>
            <a:spLocks noGrp="1"/>
          </p:cNvSpPr>
          <p:nvPr>
            <p:ph type="title"/>
          </p:nvPr>
        </p:nvSpPr>
        <p:spPr>
          <a:xfrm>
            <a:off x="1077362" y="720436"/>
            <a:ext cx="4855352" cy="984540"/>
          </a:xfrm>
        </p:spPr>
        <p:txBody>
          <a:bodyPr>
            <a:normAutofit/>
          </a:bodyPr>
          <a:lstStyle/>
          <a:p>
            <a:r>
              <a:rPr lang="en-GB" dirty="0"/>
              <a:t>A writer of Islamic faith</a:t>
            </a:r>
          </a:p>
        </p:txBody>
      </p:sp>
      <p:sp>
        <p:nvSpPr>
          <p:cNvPr id="3" name="Content Placeholder 2">
            <a:extLst>
              <a:ext uri="{FF2B5EF4-FFF2-40B4-BE49-F238E27FC236}">
                <a16:creationId xmlns:a16="http://schemas.microsoft.com/office/drawing/2014/main" id="{C090BF4B-5058-7CF4-5D69-46405DAA5FCE}"/>
              </a:ext>
            </a:extLst>
          </p:cNvPr>
          <p:cNvSpPr>
            <a:spLocks noGrp="1"/>
          </p:cNvSpPr>
          <p:nvPr>
            <p:ph idx="1"/>
          </p:nvPr>
        </p:nvSpPr>
        <p:spPr>
          <a:xfrm>
            <a:off x="1077362" y="1924050"/>
            <a:ext cx="4855352" cy="4016780"/>
          </a:xfrm>
        </p:spPr>
        <p:txBody>
          <a:bodyPr>
            <a:normAutofit/>
          </a:bodyPr>
          <a:lstStyle/>
          <a:p>
            <a:pPr>
              <a:lnSpc>
                <a:spcPct val="110000"/>
              </a:lnSpc>
            </a:pPr>
            <a:r>
              <a:rPr lang="en-GB" dirty="0"/>
              <a:t>“I want to show the psychology, the state of mind and the emotions of a person who has faith. I am interested in going deep, not just looking at 'Muslim' as a cultural or political identity but something close to the centre, something that transcends but doesn’t deny gender, nationality, class and race.” – </a:t>
            </a:r>
            <a:r>
              <a:rPr lang="en-GB" dirty="0" err="1"/>
              <a:t>Aboulela</a:t>
            </a:r>
            <a:r>
              <a:rPr lang="en-GB" dirty="0"/>
              <a:t>, </a:t>
            </a:r>
            <a:r>
              <a:rPr lang="en-GB" dirty="0">
                <a:hlinkClick r:id="rId2"/>
              </a:rPr>
              <a:t>https://literature.britishcouncil.org/writer/leila-aboulela</a:t>
            </a:r>
            <a:r>
              <a:rPr lang="en-GB" dirty="0"/>
              <a:t> </a:t>
            </a:r>
          </a:p>
          <a:p>
            <a:pPr>
              <a:lnSpc>
                <a:spcPct val="110000"/>
              </a:lnSpc>
            </a:pPr>
            <a:r>
              <a:rPr lang="en-GB" dirty="0"/>
              <a:t>How is faith presented in the three stories we’ve looked at so far?</a:t>
            </a:r>
          </a:p>
        </p:txBody>
      </p:sp>
      <p:sp>
        <p:nvSpPr>
          <p:cNvPr id="21" name="Freeform: Shape 20">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erson standing in front of a tall wooden door&#10;&#10;Description automatically generated">
            <a:extLst>
              <a:ext uri="{FF2B5EF4-FFF2-40B4-BE49-F238E27FC236}">
                <a16:creationId xmlns:a16="http://schemas.microsoft.com/office/drawing/2014/main" id="{9779FF02-7E27-D65A-D24F-31B05AE7CDF3}"/>
              </a:ext>
            </a:extLst>
          </p:cNvPr>
          <p:cNvPicPr>
            <a:picLocks noChangeAspect="1"/>
          </p:cNvPicPr>
          <p:nvPr/>
        </p:nvPicPr>
        <p:blipFill rotWithShape="1">
          <a:blip r:embed="rId3">
            <a:extLst>
              <a:ext uri="{28A0092B-C50C-407E-A947-70E740481C1C}">
                <a14:useLocalDpi xmlns:a14="http://schemas.microsoft.com/office/drawing/2010/main" val="0"/>
              </a:ext>
            </a:extLst>
          </a:blip>
          <a:srcRect t="11266" r="-1" b="1055"/>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080260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873CE-DC9D-0259-9745-A7FCBFB96B23}"/>
              </a:ext>
            </a:extLst>
          </p:cNvPr>
          <p:cNvSpPr>
            <a:spLocks noGrp="1"/>
          </p:cNvSpPr>
          <p:nvPr>
            <p:ph type="title"/>
          </p:nvPr>
        </p:nvSpPr>
        <p:spPr/>
        <p:txBody>
          <a:bodyPr/>
          <a:lstStyle/>
          <a:p>
            <a:r>
              <a:rPr lang="en-GB" dirty="0"/>
              <a:t>A comparison: ‘Pages of Fruit’</a:t>
            </a:r>
          </a:p>
        </p:txBody>
      </p:sp>
      <p:sp>
        <p:nvSpPr>
          <p:cNvPr id="3" name="Content Placeholder 2">
            <a:extLst>
              <a:ext uri="{FF2B5EF4-FFF2-40B4-BE49-F238E27FC236}">
                <a16:creationId xmlns:a16="http://schemas.microsoft.com/office/drawing/2014/main" id="{5D2DDAED-0CE8-000F-8214-4890A2EC8098}"/>
              </a:ext>
            </a:extLst>
          </p:cNvPr>
          <p:cNvSpPr>
            <a:spLocks noGrp="1"/>
          </p:cNvSpPr>
          <p:nvPr>
            <p:ph idx="1"/>
          </p:nvPr>
        </p:nvSpPr>
        <p:spPr/>
        <p:txBody>
          <a:bodyPr/>
          <a:lstStyle/>
          <a:p>
            <a:r>
              <a:rPr lang="en-GB" dirty="0"/>
              <a:t>What’s changed since the earlier work? Can you identify anything? (Take some time to discuss…)</a:t>
            </a:r>
          </a:p>
          <a:p>
            <a:r>
              <a:rPr lang="en-GB" dirty="0"/>
              <a:t>As a comment on the literary world, how does this present that cultural space?</a:t>
            </a:r>
          </a:p>
          <a:p>
            <a:r>
              <a:rPr lang="en-GB" dirty="0"/>
              <a:t>Over pp. 196-7, what seems to constitute the notion of ‘belong[ing] in Britain’, for the (relatively conservative) narrator?</a:t>
            </a:r>
          </a:p>
          <a:p>
            <a:r>
              <a:rPr lang="en-GB" dirty="0"/>
              <a:t>Again – what do you make of the ending…but take that a bit more broadly this time, from p. 212 onwards (“’I need a cigarette,’ you said”)</a:t>
            </a:r>
          </a:p>
          <a:p>
            <a:endParaRPr lang="en-GB" dirty="0"/>
          </a:p>
        </p:txBody>
      </p:sp>
    </p:spTree>
    <p:extLst>
      <p:ext uri="{BB962C8B-B14F-4D97-AF65-F5344CB8AC3E}">
        <p14:creationId xmlns:p14="http://schemas.microsoft.com/office/powerpoint/2010/main" val="828836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967F8F-E0D4-EEEF-A0FB-32B88BD06827}"/>
              </a:ext>
            </a:extLst>
          </p:cNvPr>
          <p:cNvSpPr>
            <a:spLocks noGrp="1"/>
          </p:cNvSpPr>
          <p:nvPr>
            <p:ph type="title"/>
          </p:nvPr>
        </p:nvSpPr>
        <p:spPr>
          <a:xfrm>
            <a:off x="1077363" y="720436"/>
            <a:ext cx="6571211" cy="951808"/>
          </a:xfrm>
        </p:spPr>
        <p:txBody>
          <a:bodyPr>
            <a:normAutofit/>
          </a:bodyPr>
          <a:lstStyle/>
          <a:p>
            <a:r>
              <a:rPr lang="en-GB" sz="2800" dirty="0"/>
              <a:t>And if we have time…an exercise</a:t>
            </a:r>
          </a:p>
        </p:txBody>
      </p:sp>
      <p:sp>
        <p:nvSpPr>
          <p:cNvPr id="3" name="Content Placeholder 2">
            <a:extLst>
              <a:ext uri="{FF2B5EF4-FFF2-40B4-BE49-F238E27FC236}">
                <a16:creationId xmlns:a16="http://schemas.microsoft.com/office/drawing/2014/main" id="{4837FE09-575F-399A-6EC9-D625A2E12680}"/>
              </a:ext>
            </a:extLst>
          </p:cNvPr>
          <p:cNvSpPr>
            <a:spLocks noGrp="1"/>
          </p:cNvSpPr>
          <p:nvPr>
            <p:ph idx="1"/>
          </p:nvPr>
        </p:nvSpPr>
        <p:spPr>
          <a:xfrm>
            <a:off x="1077363" y="1914525"/>
            <a:ext cx="6323561" cy="4026305"/>
          </a:xfrm>
        </p:spPr>
        <p:txBody>
          <a:bodyPr>
            <a:normAutofit lnSpcReduction="10000"/>
          </a:bodyPr>
          <a:lstStyle/>
          <a:p>
            <a:pPr>
              <a:lnSpc>
                <a:spcPct val="110000"/>
              </a:lnSpc>
            </a:pPr>
            <a:r>
              <a:rPr lang="en-GB" dirty="0"/>
              <a:t>Take one phrase from either ‘Souvenirs’ or ‘Farida’s Eyes’</a:t>
            </a:r>
          </a:p>
          <a:p>
            <a:pPr>
              <a:lnSpc>
                <a:spcPct val="110000"/>
              </a:lnSpc>
            </a:pPr>
            <a:r>
              <a:rPr lang="en-GB" dirty="0"/>
              <a:t>Use the phrase as a jumping-off point to construct a brief story that engages with cultural difference in the way that </a:t>
            </a:r>
            <a:r>
              <a:rPr lang="en-GB" dirty="0" err="1"/>
              <a:t>Aboulela</a:t>
            </a:r>
            <a:r>
              <a:rPr lang="en-GB" dirty="0"/>
              <a:t> does – articulating its challenges and misunderstandings</a:t>
            </a:r>
          </a:p>
          <a:p>
            <a:pPr>
              <a:lnSpc>
                <a:spcPct val="110000"/>
              </a:lnSpc>
            </a:pPr>
            <a:r>
              <a:rPr lang="en-GB" dirty="0"/>
              <a:t>“Like </a:t>
            </a:r>
            <a:r>
              <a:rPr lang="en-GB" i="1" dirty="0"/>
              <a:t>Minaret</a:t>
            </a:r>
            <a:r>
              <a:rPr lang="en-GB" dirty="0"/>
              <a:t> and </a:t>
            </a:r>
            <a:r>
              <a:rPr lang="en-GB" i="1" dirty="0"/>
              <a:t>The Translator</a:t>
            </a:r>
            <a:r>
              <a:rPr lang="en-GB" dirty="0"/>
              <a:t>, </a:t>
            </a:r>
            <a:r>
              <a:rPr lang="en-GB" i="1" dirty="0"/>
              <a:t>Coloured Lights </a:t>
            </a:r>
            <a:r>
              <a:rPr lang="en-GB" dirty="0"/>
              <a:t>deals with questions of cultural misunderstanding and mistranslation.” – James Proctor, </a:t>
            </a:r>
            <a:r>
              <a:rPr lang="en-GB" dirty="0">
                <a:hlinkClick r:id="rId2"/>
              </a:rPr>
              <a:t>https://literature.britishcouncil.org/writer/leila-aboulela</a:t>
            </a:r>
            <a:r>
              <a:rPr lang="en-GB" dirty="0"/>
              <a:t> </a:t>
            </a:r>
          </a:p>
          <a:p>
            <a:pPr>
              <a:lnSpc>
                <a:spcPct val="110000"/>
              </a:lnSpc>
            </a:pPr>
            <a:r>
              <a:rPr lang="en-GB" dirty="0"/>
              <a:t>As we’ve done before: aim at 500 words; and think about </a:t>
            </a:r>
            <a:r>
              <a:rPr lang="en-GB" dirty="0" err="1"/>
              <a:t>Aboulela’s</a:t>
            </a:r>
            <a:r>
              <a:rPr lang="en-GB" dirty="0"/>
              <a:t> endings – you should try to imitate her concluding process of ‘curtailment’, as Proctor puts it.</a:t>
            </a:r>
          </a:p>
        </p:txBody>
      </p:sp>
      <p:sp>
        <p:nvSpPr>
          <p:cNvPr id="20" name="Freeform: Shape 19">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CD411685-9BAE-CC9D-02C0-7CDC421D228B}"/>
              </a:ext>
            </a:extLst>
          </p:cNvPr>
          <p:cNvPicPr>
            <a:picLocks noChangeAspect="1"/>
          </p:cNvPicPr>
          <p:nvPr/>
        </p:nvPicPr>
        <p:blipFill>
          <a:blip r:embed="rId3">
            <a:extLst>
              <a:ext uri="{28A0092B-C50C-407E-A947-70E740481C1C}">
                <a14:useLocalDpi xmlns:a14="http://schemas.microsoft.com/office/drawing/2010/main" val="0"/>
              </a:ext>
            </a:extLst>
          </a:blip>
          <a:srcRect l="12130" r="12130"/>
          <a:stretch/>
        </p:blipFill>
        <p:spPr>
          <a:xfrm>
            <a:off x="7796719" y="1713035"/>
            <a:ext cx="3548181" cy="3513514"/>
          </a:xfrm>
          <a:prstGeom prst="rect">
            <a:avLst/>
          </a:prstGeom>
        </p:spPr>
      </p:pic>
    </p:spTree>
    <p:extLst>
      <p:ext uri="{BB962C8B-B14F-4D97-AF65-F5344CB8AC3E}">
        <p14:creationId xmlns:p14="http://schemas.microsoft.com/office/powerpoint/2010/main" val="2932611196"/>
      </p:ext>
    </p:extLst>
  </p:cSld>
  <p:clrMapOvr>
    <a:masterClrMapping/>
  </p:clrMapOvr>
</p:sld>
</file>

<file path=ppt/theme/theme1.xml><?xml version="1.0" encoding="utf-8"?>
<a:theme xmlns:a="http://schemas.openxmlformats.org/drawingml/2006/main" name="BlocksVTI">
  <a:themeElements>
    <a:clrScheme name="AnalogousFromLightSeedRightStep">
      <a:dk1>
        <a:srgbClr val="000000"/>
      </a:dk1>
      <a:lt1>
        <a:srgbClr val="FFFFFF"/>
      </a:lt1>
      <a:dk2>
        <a:srgbClr val="413324"/>
      </a:dk2>
      <a:lt2>
        <a:srgbClr val="E2E7E8"/>
      </a:lt2>
      <a:accent1>
        <a:srgbClr val="D39089"/>
      </a:accent1>
      <a:accent2>
        <a:srgbClr val="C79A6B"/>
      </a:accent2>
      <a:accent3>
        <a:srgbClr val="AAA66F"/>
      </a:accent3>
      <a:accent4>
        <a:srgbClr val="91AB5F"/>
      </a:accent4>
      <a:accent5>
        <a:srgbClr val="80AE72"/>
      </a:accent5>
      <a:accent6>
        <a:srgbClr val="63B371"/>
      </a:accent6>
      <a:hlink>
        <a:srgbClr val="588C92"/>
      </a:hlink>
      <a:folHlink>
        <a:srgbClr val="7F7F7F"/>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sVTI" id="{31656FE6-20D8-4105-85EA-706EC9332BE9}" vid="{039DFFC9-9B25-4063-9235-B287A446F509}"/>
    </a:ext>
  </a:extLst>
</a:theme>
</file>

<file path=ppt/theme/theme2.xml><?xml version="1.0" encoding="utf-8"?>
<a:theme xmlns:a="http://schemas.openxmlformats.org/drawingml/2006/main" name="Contemporary Portrait">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2144</Words>
  <Application>Microsoft Office PowerPoint</Application>
  <PresentationFormat>Widescreen</PresentationFormat>
  <Paragraphs>91</Paragraphs>
  <Slides>22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Avenir Next LT Pro</vt:lpstr>
      <vt:lpstr>Avenir Next LT Pro Light</vt:lpstr>
      <vt:lpstr>Calibri</vt:lpstr>
      <vt:lpstr>Calibri Light</vt:lpstr>
      <vt:lpstr>BlocksVTI</vt:lpstr>
      <vt:lpstr>Contemporary Portrait</vt:lpstr>
      <vt:lpstr>Leila Aboulela, Elsewhere, Home</vt:lpstr>
      <vt:lpstr>A few points of biography</vt:lpstr>
      <vt:lpstr>Writing in community</vt:lpstr>
      <vt:lpstr>Connecting geographies</vt:lpstr>
      <vt:lpstr>Elsewhere, Home (2018)</vt:lpstr>
      <vt:lpstr>A little cultural context</vt:lpstr>
      <vt:lpstr>Jessica Homberg-Schramm</vt:lpstr>
      <vt:lpstr>Jessica Homberg-Schramm (continued)</vt:lpstr>
      <vt:lpstr>A pause for space (and place)</vt:lpstr>
      <vt:lpstr>Space/Place: Michel Foucault</vt:lpstr>
      <vt:lpstr>Space/Place: Robert T. Tally Jr.</vt:lpstr>
      <vt:lpstr>Space/Place: Yi-Fu Tuan</vt:lpstr>
      <vt:lpstr>Space/Place: Doreen Massey (1)</vt:lpstr>
      <vt:lpstr>Space/Place: Doreen Massey (2)</vt:lpstr>
      <vt:lpstr>a break about now</vt:lpstr>
      <vt:lpstr>Stories…</vt:lpstr>
      <vt:lpstr>First discussion: ‘Coloured Lights’</vt:lpstr>
      <vt:lpstr>Second discussion: ‘The Ostrich’</vt:lpstr>
      <vt:lpstr>Third discussion: ‘Something old, something new’</vt:lpstr>
      <vt:lpstr>A writer of Islamic faith</vt:lpstr>
      <vt:lpstr>A comparison: ‘Pages of Fruit’</vt:lpstr>
      <vt:lpstr>And if we have time…an exercise</vt:lpstr>
    </vt:vector>
  </TitlesOfParts>
  <Company>Prifysgol Aberystwyth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Leila Aboulela, Elsewhere, Home</dc:title>
  <dc:creator>Matthew Jarvis [maj52] (Staff)</dc:creator>
  <cp:lastModifiedBy>Matthew Jarvis [maj52] (Staff)</cp:lastModifiedBy>
  <cp:revision>1</cp:revision>
  <dcterms:created xsi:type="dcterms:W3CDTF">2024-03-12T23:05:58Z</dcterms:created>
  <dcterms:modified xsi:type="dcterms:W3CDTF">2024-03-13T01:06:14Z</dcterms:modified>
</cp:coreProperties>
</file>